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40"/>
  </p:notesMasterIdLst>
  <p:handoutMasterIdLst>
    <p:handoutMasterId r:id="rId41"/>
  </p:handoutMasterIdLst>
  <p:sldIdLst>
    <p:sldId id="256" r:id="rId2"/>
    <p:sldId id="300" r:id="rId3"/>
    <p:sldId id="325" r:id="rId4"/>
    <p:sldId id="260" r:id="rId5"/>
    <p:sldId id="261" r:id="rId6"/>
    <p:sldId id="262" r:id="rId7"/>
    <p:sldId id="263" r:id="rId8"/>
    <p:sldId id="330" r:id="rId9"/>
    <p:sldId id="264" r:id="rId10"/>
    <p:sldId id="320" r:id="rId11"/>
    <p:sldId id="338" r:id="rId12"/>
    <p:sldId id="301" r:id="rId13"/>
    <p:sldId id="334" r:id="rId14"/>
    <p:sldId id="335" r:id="rId15"/>
    <p:sldId id="331" r:id="rId16"/>
    <p:sldId id="268" r:id="rId17"/>
    <p:sldId id="339" r:id="rId18"/>
    <p:sldId id="319" r:id="rId19"/>
    <p:sldId id="277" r:id="rId20"/>
    <p:sldId id="326" r:id="rId21"/>
    <p:sldId id="272" r:id="rId22"/>
    <p:sldId id="311" r:id="rId23"/>
    <p:sldId id="310" r:id="rId24"/>
    <p:sldId id="271" r:id="rId25"/>
    <p:sldId id="318" r:id="rId26"/>
    <p:sldId id="275" r:id="rId27"/>
    <p:sldId id="313" r:id="rId28"/>
    <p:sldId id="312" r:id="rId29"/>
    <p:sldId id="327" r:id="rId30"/>
    <p:sldId id="276" r:id="rId31"/>
    <p:sldId id="328" r:id="rId32"/>
    <p:sldId id="337" r:id="rId33"/>
    <p:sldId id="278" r:id="rId34"/>
    <p:sldId id="289" r:id="rId35"/>
    <p:sldId id="332" r:id="rId36"/>
    <p:sldId id="297" r:id="rId37"/>
    <p:sldId id="298" r:id="rId38"/>
    <p:sldId id="299" r:id="rId3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35" userDrawn="1">
          <p15:clr>
            <a:srgbClr val="A4A3A4"/>
          </p15:clr>
        </p15:guide>
        <p15:guide id="2" pos="2117" userDrawn="1">
          <p15:clr>
            <a:srgbClr val="A4A3A4"/>
          </p15:clr>
        </p15:guide>
        <p15:guide id="3" orient="horz" pos="2928" userDrawn="1">
          <p15:clr>
            <a:srgbClr val="A4A3A4"/>
          </p15:clr>
        </p15:guide>
        <p15:guide id="4"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on, Kimberly" initials="AK" lastIdx="2" clrIdx="0">
    <p:extLst>
      <p:ext uri="{19B8F6BF-5375-455C-9EA6-DF929625EA0E}">
        <p15:presenceInfo xmlns:p15="http://schemas.microsoft.com/office/powerpoint/2012/main" userId="S-1-5-21-1659004503-1409082233-839522115-8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F88"/>
    <a:srgbClr val="00338D"/>
    <a:srgbClr val="FBC40E"/>
    <a:srgbClr val="8343C9"/>
    <a:srgbClr val="004BD2"/>
    <a:srgbClr val="766A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452" autoAdjust="0"/>
  </p:normalViewPr>
  <p:slideViewPr>
    <p:cSldViewPr showGuides="1">
      <p:cViewPr varScale="1">
        <p:scale>
          <a:sx n="73" d="100"/>
          <a:sy n="73" d="100"/>
        </p:scale>
        <p:origin x="264" y="66"/>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7" d="100"/>
          <a:sy n="87" d="100"/>
        </p:scale>
        <p:origin x="3804" y="72"/>
      </p:cViewPr>
      <p:guideLst>
        <p:guide orient="horz" pos="2835"/>
        <p:guide pos="2117"/>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mach\Desktop\NDO%20Bar%20Char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jkonigsfeld\AppData\Local\Microsoft\Windows\Temporary%20Internet%20Files\Content.Outlook\540R6CC1\ndo%20grant%20pie%20char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419" sz="2000" b="0" i="0" u="none" strike="noStrike" kern="1200" spc="0" baseline="0" noProof="0">
                <a:solidFill>
                  <a:schemeClr val="tx1">
                    <a:lumMod val="65000"/>
                    <a:lumOff val="35000"/>
                  </a:schemeClr>
                </a:solidFill>
                <a:latin typeface="+mn-lt"/>
                <a:ea typeface="+mn-ea"/>
                <a:cs typeface="+mn-cs"/>
              </a:defRPr>
            </a:pPr>
            <a:r>
              <a:rPr lang="es-419" sz="2000" baseline="0" noProof="0" dirty="0" smtClean="0"/>
              <a:t>Presupuestado vs</a:t>
            </a:r>
            <a:r>
              <a:rPr lang="es-419" sz="2000" baseline="0" noProof="0" dirty="0"/>
              <a:t>. </a:t>
            </a:r>
            <a:r>
              <a:rPr lang="es-419" sz="2000" baseline="0" noProof="0" dirty="0" smtClean="0"/>
              <a:t>Subvenciones Humanitarias Aprobados</a:t>
            </a:r>
            <a:endParaRPr lang="es-419" sz="2000" baseline="0" noProof="0" dirty="0"/>
          </a:p>
        </c:rich>
      </c:tx>
      <c:layout>
        <c:manualLayout>
          <c:xMode val="edge"/>
          <c:yMode val="edge"/>
          <c:x val="0.11685807855099192"/>
          <c:y val="0"/>
        </c:manualLayout>
      </c:layout>
      <c:overlay val="0"/>
      <c:spPr>
        <a:noFill/>
        <a:ln>
          <a:noFill/>
        </a:ln>
        <a:effectLst/>
      </c:spPr>
      <c:txPr>
        <a:bodyPr rot="0" spcFirstLastPara="1" vertOverflow="ellipsis" vert="horz" wrap="square" anchor="ctr" anchorCtr="1"/>
        <a:lstStyle/>
        <a:p>
          <a:pPr>
            <a:defRPr lang="es-419" sz="2000" b="0"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801457060858047"/>
          <c:y val="0.10197740112994351"/>
          <c:w val="0.80485147300512672"/>
          <c:h val="0.67788269051114369"/>
        </c:manualLayout>
      </c:layout>
      <c:barChart>
        <c:barDir val="col"/>
        <c:grouping val="clustered"/>
        <c:varyColors val="0"/>
        <c:ser>
          <c:idx val="0"/>
          <c:order val="0"/>
          <c:tx>
            <c:strRef>
              <c:f>Sheet1!$A$3</c:f>
              <c:strCache>
                <c:ptCount val="1"/>
                <c:pt idx="0">
                  <c:v>Budgeted</c:v>
                </c:pt>
              </c:strCache>
            </c:strRef>
          </c:tx>
          <c:spPr>
            <a:solidFill>
              <a:schemeClr val="accent1"/>
            </a:solidFill>
            <a:ln>
              <a:noFill/>
            </a:ln>
            <a:effectLst/>
          </c:spPr>
          <c:invertIfNegative val="0"/>
          <c:cat>
            <c:strRef>
              <c:f>Sheet1!$B$2:$I$2</c:f>
              <c:strCache>
                <c:ptCount val="8"/>
                <c:pt idx="0">
                  <c:v>FY09-10</c:v>
                </c:pt>
                <c:pt idx="1">
                  <c:v>FY10-11</c:v>
                </c:pt>
                <c:pt idx="2">
                  <c:v>FY11-12</c:v>
                </c:pt>
                <c:pt idx="3">
                  <c:v>FY12-13</c:v>
                </c:pt>
                <c:pt idx="4">
                  <c:v>FY13-14</c:v>
                </c:pt>
                <c:pt idx="5">
                  <c:v>FY14-15</c:v>
                </c:pt>
                <c:pt idx="6">
                  <c:v>FY15-16</c:v>
                </c:pt>
                <c:pt idx="7">
                  <c:v>FY16-17</c:v>
                </c:pt>
              </c:strCache>
            </c:strRef>
          </c:cat>
          <c:val>
            <c:numRef>
              <c:f>Sheet1!$B$3:$I$3</c:f>
              <c:numCache>
                <c:formatCode>"$"#,##0</c:formatCode>
                <c:ptCount val="8"/>
                <c:pt idx="0">
                  <c:v>8500000</c:v>
                </c:pt>
                <c:pt idx="1">
                  <c:v>9246428</c:v>
                </c:pt>
                <c:pt idx="2">
                  <c:v>11506595</c:v>
                </c:pt>
                <c:pt idx="3">
                  <c:v>14390016</c:v>
                </c:pt>
                <c:pt idx="4">
                  <c:v>13147283</c:v>
                </c:pt>
                <c:pt idx="5">
                  <c:v>17900000</c:v>
                </c:pt>
                <c:pt idx="6">
                  <c:v>15876545</c:v>
                </c:pt>
                <c:pt idx="7">
                  <c:v>18231288</c:v>
                </c:pt>
              </c:numCache>
            </c:numRef>
          </c:val>
        </c:ser>
        <c:ser>
          <c:idx val="1"/>
          <c:order val="1"/>
          <c:tx>
            <c:strRef>
              <c:f>Sheet1!$A$4</c:f>
              <c:strCache>
                <c:ptCount val="1"/>
                <c:pt idx="0">
                  <c:v>Approved</c:v>
                </c:pt>
              </c:strCache>
            </c:strRef>
          </c:tx>
          <c:spPr>
            <a:solidFill>
              <a:schemeClr val="accent2"/>
            </a:solidFill>
            <a:ln>
              <a:noFill/>
            </a:ln>
            <a:effectLst/>
          </c:spPr>
          <c:invertIfNegative val="0"/>
          <c:cat>
            <c:strRef>
              <c:f>Sheet1!$B$2:$I$2</c:f>
              <c:strCache>
                <c:ptCount val="8"/>
                <c:pt idx="0">
                  <c:v>FY09-10</c:v>
                </c:pt>
                <c:pt idx="1">
                  <c:v>FY10-11</c:v>
                </c:pt>
                <c:pt idx="2">
                  <c:v>FY11-12</c:v>
                </c:pt>
                <c:pt idx="3">
                  <c:v>FY12-13</c:v>
                </c:pt>
                <c:pt idx="4">
                  <c:v>FY13-14</c:v>
                </c:pt>
                <c:pt idx="5">
                  <c:v>FY14-15</c:v>
                </c:pt>
                <c:pt idx="6">
                  <c:v>FY15-16</c:v>
                </c:pt>
                <c:pt idx="7">
                  <c:v>FY16-17</c:v>
                </c:pt>
              </c:strCache>
            </c:strRef>
          </c:cat>
          <c:val>
            <c:numRef>
              <c:f>Sheet1!$B$4:$I$4</c:f>
              <c:numCache>
                <c:formatCode>"$"#,##0</c:formatCode>
                <c:ptCount val="8"/>
                <c:pt idx="0">
                  <c:v>10169331</c:v>
                </c:pt>
                <c:pt idx="1">
                  <c:v>12782077</c:v>
                </c:pt>
                <c:pt idx="2">
                  <c:v>13887263</c:v>
                </c:pt>
                <c:pt idx="3">
                  <c:v>14283409</c:v>
                </c:pt>
                <c:pt idx="4">
                  <c:v>15707482</c:v>
                </c:pt>
                <c:pt idx="5">
                  <c:v>23400000</c:v>
                </c:pt>
                <c:pt idx="6">
                  <c:v>12068395</c:v>
                </c:pt>
                <c:pt idx="7">
                  <c:v>16587506</c:v>
                </c:pt>
              </c:numCache>
            </c:numRef>
          </c:val>
        </c:ser>
        <c:dLbls>
          <c:showLegendKey val="0"/>
          <c:showVal val="0"/>
          <c:showCatName val="0"/>
          <c:showSerName val="0"/>
          <c:showPercent val="0"/>
          <c:showBubbleSize val="0"/>
        </c:dLbls>
        <c:gapWidth val="219"/>
        <c:overlap val="-27"/>
        <c:axId val="493065128"/>
        <c:axId val="405001696"/>
      </c:barChart>
      <c:catAx>
        <c:axId val="493065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5001696"/>
        <c:crosses val="autoZero"/>
        <c:auto val="1"/>
        <c:lblAlgn val="ctr"/>
        <c:lblOffset val="100"/>
        <c:noMultiLvlLbl val="0"/>
      </c:catAx>
      <c:valAx>
        <c:axId val="4050016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3065128"/>
        <c:crosses val="autoZero"/>
        <c:crossBetween val="between"/>
      </c:valAx>
      <c:spPr>
        <a:noFill/>
        <a:ln>
          <a:noFill/>
        </a:ln>
        <a:effectLst/>
      </c:spPr>
    </c:plotArea>
    <c:legend>
      <c:legendPos val="b"/>
      <c:layout>
        <c:manualLayout>
          <c:xMode val="edge"/>
          <c:yMode val="edge"/>
          <c:x val="0.41107415311403833"/>
          <c:y val="0.86454935717781045"/>
          <c:w val="0.24327213187136656"/>
          <c:h val="0.1185014902798167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2168727156768956"/>
          <c:y val="2.046783625730994E-2"/>
          <c:w val="0.49844236760124611"/>
          <c:h val="0.93567251461988299"/>
        </c:manualLayout>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63487771972428675"/>
          <c:y val="0.11390914951420546"/>
          <c:w val="0.3604494107354228"/>
          <c:h val="0.7339967920676582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5337628251014"/>
          <c:y val="9.1575091575091569E-2"/>
          <c:w val="0.32838713910761153"/>
          <c:h val="0.661585811388961"/>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cat>
            <c:strRef>
              <c:f>Sheet1!$B$3:$B$8</c:f>
              <c:strCache>
                <c:ptCount val="6"/>
                <c:pt idx="0">
                  <c:v>Designated</c:v>
                </c:pt>
                <c:pt idx="1">
                  <c:v>SightFirst</c:v>
                </c:pt>
                <c:pt idx="2">
                  <c:v>Standard</c:v>
                </c:pt>
                <c:pt idx="3">
                  <c:v>Core 4</c:v>
                </c:pt>
                <c:pt idx="4">
                  <c:v>International Assistance</c:v>
                </c:pt>
                <c:pt idx="5">
                  <c:v>Other</c:v>
                </c:pt>
              </c:strCache>
            </c:strRef>
          </c:cat>
          <c:val>
            <c:numRef>
              <c:f>Sheet1!$C$3:$C$8</c:f>
              <c:numCache>
                <c:formatCode>"$"#,##0_);[Red]\("$"#,##0\)</c:formatCode>
                <c:ptCount val="6"/>
                <c:pt idx="0">
                  <c:v>13641979</c:v>
                </c:pt>
                <c:pt idx="1">
                  <c:v>13143389</c:v>
                </c:pt>
                <c:pt idx="2">
                  <c:v>8213436</c:v>
                </c:pt>
                <c:pt idx="3">
                  <c:v>7809058</c:v>
                </c:pt>
                <c:pt idx="4">
                  <c:v>305012</c:v>
                </c:pt>
                <c:pt idx="5">
                  <c:v>260000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714285714285714"/>
          <c:y val="1.7248084374068627E-2"/>
          <c:w val="0.41626734158230216"/>
          <c:h val="0.8820193148933306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DABF8-9845-4246-A6F7-4AD20096C757}"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936F5C6F-8393-44C3-8734-A5C15528D40B}" type="pres">
      <dgm:prSet presAssocID="{414DABF8-9845-4246-A6F7-4AD20096C757}" presName="Name0" presStyleCnt="0">
        <dgm:presLayoutVars>
          <dgm:chMax val="7"/>
          <dgm:dir/>
          <dgm:animLvl val="lvl"/>
          <dgm:resizeHandles val="exact"/>
        </dgm:presLayoutVars>
      </dgm:prSet>
      <dgm:spPr/>
      <dgm:t>
        <a:bodyPr/>
        <a:lstStyle/>
        <a:p>
          <a:endParaRPr lang="en-US"/>
        </a:p>
      </dgm:t>
    </dgm:pt>
  </dgm:ptLst>
  <dgm:cxnLst>
    <dgm:cxn modelId="{21F1624E-7C67-472E-BF92-004DB97B00B8}" type="presOf" srcId="{414DABF8-9845-4246-A6F7-4AD20096C757}" destId="{936F5C6F-8393-44C3-8734-A5C15528D40B}" srcOrd="0"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5213C4-B0DF-4C9B-90CE-608EE68EE916}"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846A0006-0C99-4B96-8505-3522F3A7407F}">
      <dgm:prSet phldrT="[Text]" custT="1"/>
      <dgm:spPr>
        <a:solidFill>
          <a:srgbClr val="92D050"/>
        </a:solidFill>
      </dgm:spPr>
      <dgm:t>
        <a:bodyPr/>
        <a:lstStyle/>
        <a:p>
          <a:r>
            <a:rPr lang="es-419" sz="3200" b="1" dirty="0" smtClean="0"/>
            <a:t>US$14,5 </a:t>
          </a:r>
          <a:r>
            <a:rPr lang="es-419" sz="3200" b="1" noProof="0" dirty="0" smtClean="0"/>
            <a:t>millones</a:t>
          </a:r>
        </a:p>
        <a:p>
          <a:r>
            <a:rPr lang="es-419" sz="3200" b="1" dirty="0" smtClean="0"/>
            <a:t>29% de la meta</a:t>
          </a:r>
        </a:p>
        <a:p>
          <a:r>
            <a:rPr lang="es-419" sz="3200" b="1" dirty="0" smtClean="0"/>
            <a:t>Meta: US$50 millón</a:t>
          </a:r>
          <a:endParaRPr lang="es-419" sz="3200" b="1" dirty="0"/>
        </a:p>
      </dgm:t>
    </dgm:pt>
    <dgm:pt modelId="{C729906B-6544-41A8-8A09-559437023355}" type="parTrans" cxnId="{4AA460B2-B496-43ED-B1F4-AB2FFF9DF185}">
      <dgm:prSet/>
      <dgm:spPr/>
      <dgm:t>
        <a:bodyPr/>
        <a:lstStyle/>
        <a:p>
          <a:endParaRPr lang="en-US"/>
        </a:p>
      </dgm:t>
    </dgm:pt>
    <dgm:pt modelId="{D5313170-CDE8-48AF-83C7-5BFD386FEAB2}" type="sibTrans" cxnId="{4AA460B2-B496-43ED-B1F4-AB2FFF9DF185}">
      <dgm:prSet/>
      <dgm:spPr/>
      <dgm:t>
        <a:bodyPr/>
        <a:lstStyle/>
        <a:p>
          <a:endParaRPr lang="en-US"/>
        </a:p>
      </dgm:t>
    </dgm:pt>
    <dgm:pt modelId="{23DDF1C8-241F-408C-B66D-43A700C41B11}">
      <dgm:prSet phldrT="[Text]" custT="1"/>
      <dgm:spPr/>
      <dgm:t>
        <a:bodyPr/>
        <a:lstStyle/>
        <a:p>
          <a:r>
            <a:rPr lang="es-419" sz="2400" b="1" dirty="0" smtClean="0"/>
            <a:t>US$8.1 millones Sin restricciones</a:t>
          </a:r>
          <a:endParaRPr lang="es-419" sz="2400" b="1" dirty="0"/>
        </a:p>
      </dgm:t>
    </dgm:pt>
    <dgm:pt modelId="{35598F6E-3CEF-46E6-A94E-5CAE38051154}" type="parTrans" cxnId="{BFAE58FF-52A4-412B-829F-3F02832756B7}">
      <dgm:prSet/>
      <dgm:spPr/>
      <dgm:t>
        <a:bodyPr/>
        <a:lstStyle/>
        <a:p>
          <a:endParaRPr lang="en-US"/>
        </a:p>
      </dgm:t>
    </dgm:pt>
    <dgm:pt modelId="{163F5F48-FDE9-43F9-A766-F15D11D70200}" type="sibTrans" cxnId="{BFAE58FF-52A4-412B-829F-3F02832756B7}">
      <dgm:prSet/>
      <dgm:spPr/>
      <dgm:t>
        <a:bodyPr/>
        <a:lstStyle/>
        <a:p>
          <a:endParaRPr lang="en-US"/>
        </a:p>
      </dgm:t>
    </dgm:pt>
    <dgm:pt modelId="{855A78F5-2110-4F20-BB9F-7BB06AE8BA70}">
      <dgm:prSet phldrT="[Text]" custT="1"/>
      <dgm:spPr/>
      <dgm:t>
        <a:bodyPr/>
        <a:lstStyle/>
        <a:p>
          <a:r>
            <a:rPr lang="es-419" sz="2800" b="1" dirty="0" smtClean="0"/>
            <a:t>US$5,1</a:t>
          </a:r>
          <a:br>
            <a:rPr lang="es-419" sz="2800" b="1" dirty="0" smtClean="0"/>
          </a:br>
          <a:r>
            <a:rPr lang="es-419" sz="2800" b="1" dirty="0" smtClean="0"/>
            <a:t>millones restringidos</a:t>
          </a:r>
          <a:endParaRPr lang="es-419" sz="2800" b="1" dirty="0"/>
        </a:p>
      </dgm:t>
    </dgm:pt>
    <dgm:pt modelId="{F5554AC5-FA0C-4F18-8D18-11DF8C4FFF79}" type="parTrans" cxnId="{3BD9DDCA-1F74-4342-B325-793CF2B8107E}">
      <dgm:prSet/>
      <dgm:spPr/>
      <dgm:t>
        <a:bodyPr/>
        <a:lstStyle/>
        <a:p>
          <a:endParaRPr lang="en-US"/>
        </a:p>
      </dgm:t>
    </dgm:pt>
    <dgm:pt modelId="{1E4E4DC0-6D3C-4E42-B2F1-132170F20810}" type="sibTrans" cxnId="{3BD9DDCA-1F74-4342-B325-793CF2B8107E}">
      <dgm:prSet/>
      <dgm:spPr/>
      <dgm:t>
        <a:bodyPr/>
        <a:lstStyle/>
        <a:p>
          <a:endParaRPr lang="en-US"/>
        </a:p>
      </dgm:t>
    </dgm:pt>
    <dgm:pt modelId="{CEFE4CF6-A9A0-46BD-A3FA-E81BE326A433}">
      <dgm:prSet phldrT="[Text]" custT="1"/>
      <dgm:spPr/>
      <dgm:t>
        <a:bodyPr/>
        <a:lstStyle/>
        <a:p>
          <a:r>
            <a:rPr lang="es-419" sz="2800" b="1" dirty="0" smtClean="0"/>
            <a:t>US$1,3 millones sarampión</a:t>
          </a:r>
          <a:endParaRPr lang="es-419" sz="2800" b="1" dirty="0"/>
        </a:p>
      </dgm:t>
    </dgm:pt>
    <dgm:pt modelId="{23C0ADC5-653E-4DC9-8323-9C4976C10B21}" type="parTrans" cxnId="{60D50109-3C8F-4D48-89FB-2949D747537E}">
      <dgm:prSet/>
      <dgm:spPr/>
      <dgm:t>
        <a:bodyPr/>
        <a:lstStyle/>
        <a:p>
          <a:endParaRPr lang="en-US"/>
        </a:p>
      </dgm:t>
    </dgm:pt>
    <dgm:pt modelId="{45E86512-769D-46F9-9668-1C44410390DF}" type="sibTrans" cxnId="{60D50109-3C8F-4D48-89FB-2949D747537E}">
      <dgm:prSet/>
      <dgm:spPr/>
      <dgm:t>
        <a:bodyPr/>
        <a:lstStyle/>
        <a:p>
          <a:endParaRPr lang="en-US"/>
        </a:p>
      </dgm:t>
    </dgm:pt>
    <dgm:pt modelId="{28D55138-EC44-41DC-A99B-EFA608635994}" type="pres">
      <dgm:prSet presAssocID="{DA5213C4-B0DF-4C9B-90CE-608EE68EE916}" presName="Name0" presStyleCnt="0">
        <dgm:presLayoutVars>
          <dgm:chMax val="1"/>
          <dgm:chPref val="1"/>
          <dgm:dir/>
          <dgm:animOne val="branch"/>
          <dgm:animLvl val="lvl"/>
        </dgm:presLayoutVars>
      </dgm:prSet>
      <dgm:spPr/>
      <dgm:t>
        <a:bodyPr/>
        <a:lstStyle/>
        <a:p>
          <a:endParaRPr lang="en-US"/>
        </a:p>
      </dgm:t>
    </dgm:pt>
    <dgm:pt modelId="{30122DD3-E464-43CC-A918-61793728E7A4}" type="pres">
      <dgm:prSet presAssocID="{846A0006-0C99-4B96-8505-3522F3A7407F}" presName="singleCycle" presStyleCnt="0"/>
      <dgm:spPr/>
    </dgm:pt>
    <dgm:pt modelId="{20C336B8-CDF6-4EFD-AE58-BDC5471C34A6}" type="pres">
      <dgm:prSet presAssocID="{846A0006-0C99-4B96-8505-3522F3A7407F}" presName="singleCenter" presStyleLbl="node1" presStyleIdx="0" presStyleCnt="4" custScaleX="462498" custScaleY="125001" custLinFactNeighborX="946" custLinFactNeighborY="-14534">
        <dgm:presLayoutVars>
          <dgm:chMax val="7"/>
          <dgm:chPref val="7"/>
        </dgm:presLayoutVars>
      </dgm:prSet>
      <dgm:spPr/>
      <dgm:t>
        <a:bodyPr/>
        <a:lstStyle/>
        <a:p>
          <a:endParaRPr lang="en-US"/>
        </a:p>
      </dgm:t>
    </dgm:pt>
    <dgm:pt modelId="{B269BD2A-07B3-4D0D-813C-066F95AA6D55}" type="pres">
      <dgm:prSet presAssocID="{35598F6E-3CEF-46E6-A94E-5CAE38051154}" presName="Name56" presStyleLbl="parChTrans1D2" presStyleIdx="0" presStyleCnt="3"/>
      <dgm:spPr/>
      <dgm:t>
        <a:bodyPr/>
        <a:lstStyle/>
        <a:p>
          <a:endParaRPr lang="en-US"/>
        </a:p>
      </dgm:t>
    </dgm:pt>
    <dgm:pt modelId="{D4B4794B-D839-4298-BB63-2E070DFC1FDE}" type="pres">
      <dgm:prSet presAssocID="{23DDF1C8-241F-408C-B66D-43A700C41B11}" presName="text0" presStyleLbl="node1" presStyleIdx="1" presStyleCnt="4" custScaleX="298508" custScaleY="80901" custRadScaleRad="100035" custRadScaleInc="2496">
        <dgm:presLayoutVars>
          <dgm:bulletEnabled val="1"/>
        </dgm:presLayoutVars>
      </dgm:prSet>
      <dgm:spPr/>
      <dgm:t>
        <a:bodyPr/>
        <a:lstStyle/>
        <a:p>
          <a:endParaRPr lang="en-US"/>
        </a:p>
      </dgm:t>
    </dgm:pt>
    <dgm:pt modelId="{6C6904AD-581B-4E89-B451-086D91729923}" type="pres">
      <dgm:prSet presAssocID="{F5554AC5-FA0C-4F18-8D18-11DF8C4FFF79}" presName="Name56" presStyleLbl="parChTrans1D2" presStyleIdx="1" presStyleCnt="3"/>
      <dgm:spPr/>
      <dgm:t>
        <a:bodyPr/>
        <a:lstStyle/>
        <a:p>
          <a:endParaRPr lang="en-US"/>
        </a:p>
      </dgm:t>
    </dgm:pt>
    <dgm:pt modelId="{8163829D-6907-4CF0-95EF-86DDFC6CB68D}" type="pres">
      <dgm:prSet presAssocID="{855A78F5-2110-4F20-BB9F-7BB06AE8BA70}" presName="text0" presStyleLbl="node1" presStyleIdx="2" presStyleCnt="4" custScaleX="328187" custScaleY="147976" custRadScaleRad="100239" custRadScaleInc="7431">
        <dgm:presLayoutVars>
          <dgm:bulletEnabled val="1"/>
        </dgm:presLayoutVars>
      </dgm:prSet>
      <dgm:spPr/>
      <dgm:t>
        <a:bodyPr/>
        <a:lstStyle/>
        <a:p>
          <a:endParaRPr lang="en-US"/>
        </a:p>
      </dgm:t>
    </dgm:pt>
    <dgm:pt modelId="{9DA16073-AF76-4D60-BDC2-236230987D5E}" type="pres">
      <dgm:prSet presAssocID="{23C0ADC5-653E-4DC9-8323-9C4976C10B21}" presName="Name56" presStyleLbl="parChTrans1D2" presStyleIdx="2" presStyleCnt="3"/>
      <dgm:spPr/>
      <dgm:t>
        <a:bodyPr/>
        <a:lstStyle/>
        <a:p>
          <a:endParaRPr lang="en-US"/>
        </a:p>
      </dgm:t>
    </dgm:pt>
    <dgm:pt modelId="{37A1F8FC-0BA1-45E5-AB1D-E376BE1709FD}" type="pres">
      <dgm:prSet presAssocID="{CEFE4CF6-A9A0-46BD-A3FA-E81BE326A433}" presName="text0" presStyleLbl="node1" presStyleIdx="3" presStyleCnt="4" custScaleX="307483" custScaleY="151349" custRadScaleRad="98182" custRadScaleInc="-8644">
        <dgm:presLayoutVars>
          <dgm:bulletEnabled val="1"/>
        </dgm:presLayoutVars>
      </dgm:prSet>
      <dgm:spPr/>
      <dgm:t>
        <a:bodyPr/>
        <a:lstStyle/>
        <a:p>
          <a:endParaRPr lang="en-US"/>
        </a:p>
      </dgm:t>
    </dgm:pt>
  </dgm:ptLst>
  <dgm:cxnLst>
    <dgm:cxn modelId="{7727A536-D4EA-4A92-B157-DE43A85291B6}" type="presOf" srcId="{35598F6E-3CEF-46E6-A94E-5CAE38051154}" destId="{B269BD2A-07B3-4D0D-813C-066F95AA6D55}" srcOrd="0" destOrd="0" presId="urn:microsoft.com/office/officeart/2008/layout/RadialCluster"/>
    <dgm:cxn modelId="{60D50109-3C8F-4D48-89FB-2949D747537E}" srcId="{846A0006-0C99-4B96-8505-3522F3A7407F}" destId="{CEFE4CF6-A9A0-46BD-A3FA-E81BE326A433}" srcOrd="2" destOrd="0" parTransId="{23C0ADC5-653E-4DC9-8323-9C4976C10B21}" sibTransId="{45E86512-769D-46F9-9668-1C44410390DF}"/>
    <dgm:cxn modelId="{4AA460B2-B496-43ED-B1F4-AB2FFF9DF185}" srcId="{DA5213C4-B0DF-4C9B-90CE-608EE68EE916}" destId="{846A0006-0C99-4B96-8505-3522F3A7407F}" srcOrd="0" destOrd="0" parTransId="{C729906B-6544-41A8-8A09-559437023355}" sibTransId="{D5313170-CDE8-48AF-83C7-5BFD386FEAB2}"/>
    <dgm:cxn modelId="{4E60A742-8F52-4561-BB2A-002C8627D751}" type="presOf" srcId="{23DDF1C8-241F-408C-B66D-43A700C41B11}" destId="{D4B4794B-D839-4298-BB63-2E070DFC1FDE}" srcOrd="0" destOrd="0" presId="urn:microsoft.com/office/officeart/2008/layout/RadialCluster"/>
    <dgm:cxn modelId="{8D09CD0E-3596-422E-A362-E8929DD1AB90}" type="presOf" srcId="{846A0006-0C99-4B96-8505-3522F3A7407F}" destId="{20C336B8-CDF6-4EFD-AE58-BDC5471C34A6}" srcOrd="0" destOrd="0" presId="urn:microsoft.com/office/officeart/2008/layout/RadialCluster"/>
    <dgm:cxn modelId="{BFAE58FF-52A4-412B-829F-3F02832756B7}" srcId="{846A0006-0C99-4B96-8505-3522F3A7407F}" destId="{23DDF1C8-241F-408C-B66D-43A700C41B11}" srcOrd="0" destOrd="0" parTransId="{35598F6E-3CEF-46E6-A94E-5CAE38051154}" sibTransId="{163F5F48-FDE9-43F9-A766-F15D11D70200}"/>
    <dgm:cxn modelId="{BD587C63-CD28-44BB-9054-626881575B96}" type="presOf" srcId="{CEFE4CF6-A9A0-46BD-A3FA-E81BE326A433}" destId="{37A1F8FC-0BA1-45E5-AB1D-E376BE1709FD}" srcOrd="0" destOrd="0" presId="urn:microsoft.com/office/officeart/2008/layout/RadialCluster"/>
    <dgm:cxn modelId="{3BD9DDCA-1F74-4342-B325-793CF2B8107E}" srcId="{846A0006-0C99-4B96-8505-3522F3A7407F}" destId="{855A78F5-2110-4F20-BB9F-7BB06AE8BA70}" srcOrd="1" destOrd="0" parTransId="{F5554AC5-FA0C-4F18-8D18-11DF8C4FFF79}" sibTransId="{1E4E4DC0-6D3C-4E42-B2F1-132170F20810}"/>
    <dgm:cxn modelId="{3C7DDD6D-6659-462D-8EF1-6D76F46DF421}" type="presOf" srcId="{23C0ADC5-653E-4DC9-8323-9C4976C10B21}" destId="{9DA16073-AF76-4D60-BDC2-236230987D5E}" srcOrd="0" destOrd="0" presId="urn:microsoft.com/office/officeart/2008/layout/RadialCluster"/>
    <dgm:cxn modelId="{C366B932-DE6A-4AF9-B8B4-F4086607B5A3}" type="presOf" srcId="{DA5213C4-B0DF-4C9B-90CE-608EE68EE916}" destId="{28D55138-EC44-41DC-A99B-EFA608635994}" srcOrd="0" destOrd="0" presId="urn:microsoft.com/office/officeart/2008/layout/RadialCluster"/>
    <dgm:cxn modelId="{A792DFF7-7FDA-4FEF-A76F-3979B0352C5D}" type="presOf" srcId="{855A78F5-2110-4F20-BB9F-7BB06AE8BA70}" destId="{8163829D-6907-4CF0-95EF-86DDFC6CB68D}" srcOrd="0" destOrd="0" presId="urn:microsoft.com/office/officeart/2008/layout/RadialCluster"/>
    <dgm:cxn modelId="{D70384F8-4ABC-40CD-8F4B-63C3D5C88631}" type="presOf" srcId="{F5554AC5-FA0C-4F18-8D18-11DF8C4FFF79}" destId="{6C6904AD-581B-4E89-B451-086D91729923}" srcOrd="0" destOrd="0" presId="urn:microsoft.com/office/officeart/2008/layout/RadialCluster"/>
    <dgm:cxn modelId="{B9073163-726D-4FCB-A10D-9BA166223092}" type="presParOf" srcId="{28D55138-EC44-41DC-A99B-EFA608635994}" destId="{30122DD3-E464-43CC-A918-61793728E7A4}" srcOrd="0" destOrd="0" presId="urn:microsoft.com/office/officeart/2008/layout/RadialCluster"/>
    <dgm:cxn modelId="{9B73B3B3-2397-455B-9CFA-2159B97B6339}" type="presParOf" srcId="{30122DD3-E464-43CC-A918-61793728E7A4}" destId="{20C336B8-CDF6-4EFD-AE58-BDC5471C34A6}" srcOrd="0" destOrd="0" presId="urn:microsoft.com/office/officeart/2008/layout/RadialCluster"/>
    <dgm:cxn modelId="{3DD677F7-B790-457B-B8CE-2822EBC84E7E}" type="presParOf" srcId="{30122DD3-E464-43CC-A918-61793728E7A4}" destId="{B269BD2A-07B3-4D0D-813C-066F95AA6D55}" srcOrd="1" destOrd="0" presId="urn:microsoft.com/office/officeart/2008/layout/RadialCluster"/>
    <dgm:cxn modelId="{6D810358-32A8-44C3-845E-48796EA5BDB7}" type="presParOf" srcId="{30122DD3-E464-43CC-A918-61793728E7A4}" destId="{D4B4794B-D839-4298-BB63-2E070DFC1FDE}" srcOrd="2" destOrd="0" presId="urn:microsoft.com/office/officeart/2008/layout/RadialCluster"/>
    <dgm:cxn modelId="{DE38296E-A353-4C1D-B616-09676B708408}" type="presParOf" srcId="{30122DD3-E464-43CC-A918-61793728E7A4}" destId="{6C6904AD-581B-4E89-B451-086D91729923}" srcOrd="3" destOrd="0" presId="urn:microsoft.com/office/officeart/2008/layout/RadialCluster"/>
    <dgm:cxn modelId="{BDFF18DF-06D6-4D40-A2B4-BF2239676566}" type="presParOf" srcId="{30122DD3-E464-43CC-A918-61793728E7A4}" destId="{8163829D-6907-4CF0-95EF-86DDFC6CB68D}" srcOrd="4" destOrd="0" presId="urn:microsoft.com/office/officeart/2008/layout/RadialCluster"/>
    <dgm:cxn modelId="{D3E51E4F-79A2-4505-AB02-46CC14634D17}" type="presParOf" srcId="{30122DD3-E464-43CC-A918-61793728E7A4}" destId="{9DA16073-AF76-4D60-BDC2-236230987D5E}" srcOrd="5" destOrd="0" presId="urn:microsoft.com/office/officeart/2008/layout/RadialCluster"/>
    <dgm:cxn modelId="{63E0ECA8-4E14-44D7-BF5A-E17DBBEEC71C}" type="presParOf" srcId="{30122DD3-E464-43CC-A918-61793728E7A4}" destId="{37A1F8FC-0BA1-45E5-AB1D-E376BE1709FD}" srcOrd="6"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45416C-48BF-40B0-B62B-9720C7E6D82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41558541-88F6-40BD-AB0E-B45DFCB081BA}">
      <dgm:prSet phldrT="[Text]"/>
      <dgm:spPr/>
      <dgm:t>
        <a:bodyPr/>
        <a:lstStyle/>
        <a:p>
          <a:r>
            <a:rPr lang="es-419" noProof="0" dirty="0" smtClean="0"/>
            <a:t>Humanitaria</a:t>
          </a:r>
          <a:endParaRPr lang="es-419" noProof="0" dirty="0"/>
        </a:p>
      </dgm:t>
    </dgm:pt>
    <dgm:pt modelId="{08F2ECEA-761C-4418-84BC-DBB1C98639CD}" type="parTrans" cxnId="{D7B8B1ED-110E-4F75-9198-87635D40E395}">
      <dgm:prSet/>
      <dgm:spPr/>
      <dgm:t>
        <a:bodyPr/>
        <a:lstStyle/>
        <a:p>
          <a:endParaRPr lang="en-US"/>
        </a:p>
      </dgm:t>
    </dgm:pt>
    <dgm:pt modelId="{B23C0DFF-9621-4D1E-84F2-C03BEFDF8215}" type="sibTrans" cxnId="{D7B8B1ED-110E-4F75-9198-87635D40E395}">
      <dgm:prSet/>
      <dgm:spPr/>
      <dgm:t>
        <a:bodyPr/>
        <a:lstStyle/>
        <a:p>
          <a:endParaRPr lang="en-US"/>
        </a:p>
      </dgm:t>
    </dgm:pt>
    <dgm:pt modelId="{2C6B52ED-A79A-44A1-82F3-CAC2232191A4}">
      <dgm:prSet phldrT="[Text]"/>
      <dgm:spPr/>
      <dgm:t>
        <a:bodyPr/>
        <a:lstStyle/>
        <a:p>
          <a:r>
            <a:rPr lang="es-ES" dirty="0" smtClean="0"/>
            <a:t>Fondos correspondidos</a:t>
          </a:r>
        </a:p>
        <a:p>
          <a:r>
            <a:rPr lang="es-419" noProof="0" dirty="0" smtClean="0"/>
            <a:t>(anteriormente regulares)</a:t>
          </a:r>
          <a:endParaRPr lang="es-419" noProof="0" dirty="0"/>
        </a:p>
      </dgm:t>
    </dgm:pt>
    <dgm:pt modelId="{19290D1F-DAD6-4728-B2E7-5744F2CE01E3}" type="parTrans" cxnId="{7B66B1F9-0D39-4CC3-94CA-76458A1A207F}">
      <dgm:prSet/>
      <dgm:spPr/>
      <dgm:t>
        <a:bodyPr/>
        <a:lstStyle/>
        <a:p>
          <a:endParaRPr lang="es-419" noProof="0" dirty="0"/>
        </a:p>
      </dgm:t>
    </dgm:pt>
    <dgm:pt modelId="{71A0AB09-E5B5-4780-8594-D077057D76E8}" type="sibTrans" cxnId="{7B66B1F9-0D39-4CC3-94CA-76458A1A207F}">
      <dgm:prSet/>
      <dgm:spPr/>
      <dgm:t>
        <a:bodyPr/>
        <a:lstStyle/>
        <a:p>
          <a:endParaRPr lang="en-US"/>
        </a:p>
      </dgm:t>
    </dgm:pt>
    <dgm:pt modelId="{559DD362-1C55-41B3-BFBF-C718FB207BB1}">
      <dgm:prSet phldrT="[Text]"/>
      <dgm:spPr/>
      <dgm:t>
        <a:bodyPr/>
        <a:lstStyle/>
        <a:p>
          <a:r>
            <a:rPr lang="es-419" noProof="0" dirty="0" smtClean="0"/>
            <a:t>Lions Quest (anteriormente Core 4 LQ)</a:t>
          </a:r>
          <a:endParaRPr lang="es-419" noProof="0" dirty="0"/>
        </a:p>
      </dgm:t>
    </dgm:pt>
    <dgm:pt modelId="{952A7C06-C187-4DA7-8D1E-64B7E06730F6}" type="parTrans" cxnId="{03BEABB8-F814-413E-950B-4EE3C0B4826F}">
      <dgm:prSet/>
      <dgm:spPr/>
      <dgm:t>
        <a:bodyPr/>
        <a:lstStyle/>
        <a:p>
          <a:endParaRPr lang="es-419" noProof="0" dirty="0"/>
        </a:p>
      </dgm:t>
    </dgm:pt>
    <dgm:pt modelId="{50B1CC1B-22EC-493A-AEDD-E9A161A7FB09}" type="sibTrans" cxnId="{03BEABB8-F814-413E-950B-4EE3C0B4826F}">
      <dgm:prSet/>
      <dgm:spPr/>
      <dgm:t>
        <a:bodyPr/>
        <a:lstStyle/>
        <a:p>
          <a:endParaRPr lang="en-US"/>
        </a:p>
      </dgm:t>
    </dgm:pt>
    <dgm:pt modelId="{E58D557D-D601-4EE0-BD1E-DAC558C59872}">
      <dgm:prSet phldrT="[Text]"/>
      <dgm:spPr/>
      <dgm:t>
        <a:bodyPr/>
        <a:lstStyle/>
        <a:p>
          <a:r>
            <a:rPr lang="es-419" noProof="0" dirty="0" smtClean="0"/>
            <a:t>Diabetes (anteriormente Core 4 Diabetes)</a:t>
          </a:r>
          <a:endParaRPr lang="es-419" noProof="0" dirty="0"/>
        </a:p>
      </dgm:t>
    </dgm:pt>
    <dgm:pt modelId="{4751C781-ECF7-4242-B301-00D8AC164399}" type="parTrans" cxnId="{B35A51C3-E188-4809-B6CF-F842817C6FEF}">
      <dgm:prSet/>
      <dgm:spPr/>
      <dgm:t>
        <a:bodyPr/>
        <a:lstStyle/>
        <a:p>
          <a:endParaRPr lang="es-419" noProof="0" dirty="0"/>
        </a:p>
      </dgm:t>
    </dgm:pt>
    <dgm:pt modelId="{60C701E2-BC68-474D-A737-C193525586E4}" type="sibTrans" cxnId="{B35A51C3-E188-4809-B6CF-F842817C6FEF}">
      <dgm:prSet/>
      <dgm:spPr/>
      <dgm:t>
        <a:bodyPr/>
        <a:lstStyle/>
        <a:p>
          <a:endParaRPr lang="en-US"/>
        </a:p>
      </dgm:t>
    </dgm:pt>
    <dgm:pt modelId="{57AA47D1-8B0D-4649-A8E9-0A7D2B64F99B}">
      <dgm:prSet phldrT="[Text]"/>
      <dgm:spPr/>
      <dgm:t>
        <a:bodyPr/>
        <a:lstStyle/>
        <a:p>
          <a:r>
            <a:rPr lang="es-419" noProof="0" dirty="0" smtClean="0"/>
            <a:t>Desastre</a:t>
          </a:r>
          <a:endParaRPr lang="es-419" noProof="0" dirty="0"/>
        </a:p>
      </dgm:t>
    </dgm:pt>
    <dgm:pt modelId="{EBD3CB62-FF57-469F-9F6A-69C3E33CB011}" type="parTrans" cxnId="{1A2E9783-C692-468E-A296-84B69B8B2C7B}">
      <dgm:prSet/>
      <dgm:spPr/>
      <dgm:t>
        <a:bodyPr/>
        <a:lstStyle/>
        <a:p>
          <a:endParaRPr lang="en-US"/>
        </a:p>
      </dgm:t>
    </dgm:pt>
    <dgm:pt modelId="{B78BC487-38D2-4E63-B02E-EA44E459E966}" type="sibTrans" cxnId="{1A2E9783-C692-468E-A296-84B69B8B2C7B}">
      <dgm:prSet/>
      <dgm:spPr/>
      <dgm:t>
        <a:bodyPr/>
        <a:lstStyle/>
        <a:p>
          <a:endParaRPr lang="en-US"/>
        </a:p>
      </dgm:t>
    </dgm:pt>
    <dgm:pt modelId="{50B8037D-92C9-499B-B108-21BA40380B70}">
      <dgm:prSet phldrT="[Text]"/>
      <dgm:spPr/>
      <dgm:t>
        <a:bodyPr/>
        <a:lstStyle/>
        <a:p>
          <a:r>
            <a:rPr lang="es-419" noProof="0" dirty="0" smtClean="0"/>
            <a:t>Emergencia</a:t>
          </a:r>
          <a:endParaRPr lang="es-419" noProof="0" dirty="0"/>
        </a:p>
      </dgm:t>
    </dgm:pt>
    <dgm:pt modelId="{6B938E9A-ABB1-43C3-9CC2-A43B92B475FE}" type="parTrans" cxnId="{D8598280-61F1-4C8C-8EB8-6397A678ECE0}">
      <dgm:prSet/>
      <dgm:spPr/>
      <dgm:t>
        <a:bodyPr/>
        <a:lstStyle/>
        <a:p>
          <a:endParaRPr lang="es-419" noProof="0" dirty="0"/>
        </a:p>
      </dgm:t>
    </dgm:pt>
    <dgm:pt modelId="{28F46017-EE26-45F1-ACCC-80157343A5BF}" type="sibTrans" cxnId="{D8598280-61F1-4C8C-8EB8-6397A678ECE0}">
      <dgm:prSet/>
      <dgm:spPr/>
      <dgm:t>
        <a:bodyPr/>
        <a:lstStyle/>
        <a:p>
          <a:endParaRPr lang="en-US"/>
        </a:p>
      </dgm:t>
    </dgm:pt>
    <dgm:pt modelId="{E92531F9-2DF3-4984-8A05-593721A3C3C3}">
      <dgm:prSet phldrT="[Text]"/>
      <dgm:spPr/>
      <dgm:t>
        <a:bodyPr/>
        <a:lstStyle/>
        <a:p>
          <a:r>
            <a:rPr lang="es-419" noProof="0" dirty="0" smtClean="0"/>
            <a:t>Preparación Comunitaria</a:t>
          </a:r>
          <a:endParaRPr lang="es-419" noProof="0" dirty="0"/>
        </a:p>
      </dgm:t>
    </dgm:pt>
    <dgm:pt modelId="{0C6C0864-479A-4610-B81E-5B396EB1B6E3}" type="parTrans" cxnId="{747CEC43-538B-4AF1-B208-CC66FBE9BBF0}">
      <dgm:prSet/>
      <dgm:spPr/>
      <dgm:t>
        <a:bodyPr/>
        <a:lstStyle/>
        <a:p>
          <a:endParaRPr lang="es-419" noProof="0" dirty="0"/>
        </a:p>
      </dgm:t>
    </dgm:pt>
    <dgm:pt modelId="{E940FA06-3BD6-442A-9A2A-EF77BD5514D9}" type="sibTrans" cxnId="{747CEC43-538B-4AF1-B208-CC66FBE9BBF0}">
      <dgm:prSet/>
      <dgm:spPr/>
      <dgm:t>
        <a:bodyPr/>
        <a:lstStyle/>
        <a:p>
          <a:endParaRPr lang="en-US"/>
        </a:p>
      </dgm:t>
    </dgm:pt>
    <dgm:pt modelId="{0AC533DD-9456-479E-9693-05ECFD84595A}">
      <dgm:prSet phldrT="[Text]"/>
      <dgm:spPr/>
      <dgm:t>
        <a:bodyPr/>
        <a:lstStyle/>
        <a:p>
          <a:r>
            <a:rPr lang="es-419" noProof="0" dirty="0" smtClean="0"/>
            <a:t>Recuperación Comunitaria</a:t>
          </a:r>
          <a:endParaRPr lang="es-419" noProof="0" dirty="0"/>
        </a:p>
      </dgm:t>
    </dgm:pt>
    <dgm:pt modelId="{168B54F3-E3D5-4A60-B849-C45018D4D637}" type="parTrans" cxnId="{96DE2FEB-00E6-4CFD-9B2A-E25A396A4A68}">
      <dgm:prSet/>
      <dgm:spPr/>
      <dgm:t>
        <a:bodyPr/>
        <a:lstStyle/>
        <a:p>
          <a:endParaRPr lang="es-419" noProof="0" dirty="0"/>
        </a:p>
      </dgm:t>
    </dgm:pt>
    <dgm:pt modelId="{BBDB809E-0ED3-4EC2-8A04-DF18C8AA7577}" type="sibTrans" cxnId="{96DE2FEB-00E6-4CFD-9B2A-E25A396A4A68}">
      <dgm:prSet/>
      <dgm:spPr/>
      <dgm:t>
        <a:bodyPr/>
        <a:lstStyle/>
        <a:p>
          <a:endParaRPr lang="en-US"/>
        </a:p>
      </dgm:t>
    </dgm:pt>
    <dgm:pt modelId="{687FDF30-CABB-4A6C-9B52-C4A72A44333B}">
      <dgm:prSet phldrT="[Text]"/>
      <dgm:spPr/>
      <dgm:t>
        <a:bodyPr/>
        <a:lstStyle/>
        <a:p>
          <a:r>
            <a:rPr lang="es-419" noProof="0" dirty="0" smtClean="0"/>
            <a:t>Catástrofe</a:t>
          </a:r>
        </a:p>
        <a:p>
          <a:r>
            <a:rPr lang="es-419" noProof="0" dirty="0" smtClean="0"/>
            <a:t> Mayor (MCAT)</a:t>
          </a:r>
          <a:endParaRPr lang="es-419" noProof="0" dirty="0"/>
        </a:p>
      </dgm:t>
    </dgm:pt>
    <dgm:pt modelId="{2A6CE052-9F89-419E-AA4A-F404231AC30E}" type="parTrans" cxnId="{54298238-4BDA-4C61-9689-5D1C2245E9B8}">
      <dgm:prSet/>
      <dgm:spPr/>
      <dgm:t>
        <a:bodyPr/>
        <a:lstStyle/>
        <a:p>
          <a:endParaRPr lang="es-419" noProof="0" dirty="0"/>
        </a:p>
      </dgm:t>
    </dgm:pt>
    <dgm:pt modelId="{D3FA7D77-6E77-4F81-A90A-37A2FEEC2044}" type="sibTrans" cxnId="{54298238-4BDA-4C61-9689-5D1C2245E9B8}">
      <dgm:prSet/>
      <dgm:spPr/>
      <dgm:t>
        <a:bodyPr/>
        <a:lstStyle/>
        <a:p>
          <a:endParaRPr lang="en-US"/>
        </a:p>
      </dgm:t>
    </dgm:pt>
    <dgm:pt modelId="{93C6E56F-4ED3-4BA5-BAA0-F8560462BE1D}">
      <dgm:prSet phldrT="[Text]"/>
      <dgm:spPr/>
      <dgm:t>
        <a:bodyPr/>
        <a:lstStyle/>
        <a:p>
          <a:r>
            <a:rPr lang="es-419" noProof="0" dirty="0" err="1" smtClean="0"/>
            <a:t>SightFirst</a:t>
          </a:r>
          <a:endParaRPr lang="es-419" noProof="0" dirty="0"/>
        </a:p>
      </dgm:t>
    </dgm:pt>
    <dgm:pt modelId="{34E58A73-7D97-4948-B018-0058956311F1}" type="parTrans" cxnId="{3D90E1E2-9653-448D-87F5-D80FDD29FEEE}">
      <dgm:prSet/>
      <dgm:spPr/>
      <dgm:t>
        <a:bodyPr/>
        <a:lstStyle/>
        <a:p>
          <a:endParaRPr lang="en-US"/>
        </a:p>
      </dgm:t>
    </dgm:pt>
    <dgm:pt modelId="{6D386C09-7D84-4AC6-BF91-E7AF3D6F75CC}" type="sibTrans" cxnId="{3D90E1E2-9653-448D-87F5-D80FDD29FEEE}">
      <dgm:prSet/>
      <dgm:spPr/>
      <dgm:t>
        <a:bodyPr/>
        <a:lstStyle/>
        <a:p>
          <a:endParaRPr lang="en-US"/>
        </a:p>
      </dgm:t>
    </dgm:pt>
    <dgm:pt modelId="{FDA426BD-8407-4A27-A513-853250F6806F}">
      <dgm:prSet phldrT="[Text]"/>
      <dgm:spPr/>
      <dgm:t>
        <a:bodyPr/>
        <a:lstStyle/>
        <a:p>
          <a:r>
            <a:rPr lang="es-419" noProof="0" dirty="0" smtClean="0"/>
            <a:t>Leo</a:t>
          </a:r>
          <a:endParaRPr lang="es-419" noProof="0" dirty="0"/>
        </a:p>
      </dgm:t>
    </dgm:pt>
    <dgm:pt modelId="{F017598D-591A-4848-A79E-7DD821DE0967}" type="parTrans" cxnId="{FC002798-37E0-4D55-9D21-C0509369149B}">
      <dgm:prSet/>
      <dgm:spPr/>
      <dgm:t>
        <a:bodyPr/>
        <a:lstStyle/>
        <a:p>
          <a:endParaRPr lang="en-US"/>
        </a:p>
      </dgm:t>
    </dgm:pt>
    <dgm:pt modelId="{F685DD58-EFED-40D2-BD58-F8A8705145ED}" type="sibTrans" cxnId="{FC002798-37E0-4D55-9D21-C0509369149B}">
      <dgm:prSet/>
      <dgm:spPr/>
      <dgm:t>
        <a:bodyPr/>
        <a:lstStyle/>
        <a:p>
          <a:endParaRPr lang="en-US"/>
        </a:p>
      </dgm:t>
    </dgm:pt>
    <dgm:pt modelId="{2B935940-E6BB-4CE1-BDB0-C0BD0130E5D9}">
      <dgm:prSet phldrT="[Text]"/>
      <dgm:spPr/>
      <dgm:t>
        <a:bodyPr/>
        <a:lstStyle/>
        <a:p>
          <a:r>
            <a:rPr lang="es-419" noProof="0" dirty="0" smtClean="0"/>
            <a:t>Designadas</a:t>
          </a:r>
          <a:endParaRPr lang="es-419" noProof="0" dirty="0"/>
        </a:p>
      </dgm:t>
    </dgm:pt>
    <dgm:pt modelId="{005A9ABF-9667-4F9A-82BC-6ABE597AA6DA}" type="parTrans" cxnId="{41F4B786-70DE-4DBE-BB7B-5F74ECBC5D07}">
      <dgm:prSet/>
      <dgm:spPr/>
      <dgm:t>
        <a:bodyPr/>
        <a:lstStyle/>
        <a:p>
          <a:endParaRPr lang="en-US"/>
        </a:p>
      </dgm:t>
    </dgm:pt>
    <dgm:pt modelId="{48941CC2-932C-4C18-BE48-C5EABBEF5778}" type="sibTrans" cxnId="{41F4B786-70DE-4DBE-BB7B-5F74ECBC5D07}">
      <dgm:prSet/>
      <dgm:spPr/>
      <dgm:t>
        <a:bodyPr/>
        <a:lstStyle/>
        <a:p>
          <a:endParaRPr lang="en-US"/>
        </a:p>
      </dgm:t>
    </dgm:pt>
    <dgm:pt modelId="{660C7354-991C-4ADE-A8AB-929BB979C417}">
      <dgm:prSet/>
      <dgm:spPr/>
      <dgm:t>
        <a:bodyPr/>
        <a:lstStyle/>
        <a:p>
          <a:r>
            <a:rPr lang="es-419" noProof="0" dirty="0" smtClean="0"/>
            <a:t>Compartidas entre Distritos/Clubes</a:t>
          </a:r>
          <a:endParaRPr lang="es-419" noProof="0" dirty="0"/>
        </a:p>
      </dgm:t>
    </dgm:pt>
    <dgm:pt modelId="{7B9162B8-9193-4E57-B36F-E3F926AD9782}" type="parTrans" cxnId="{C2102B43-DE2B-4D2F-861F-95FA78991FE1}">
      <dgm:prSet/>
      <dgm:spPr/>
      <dgm:t>
        <a:bodyPr/>
        <a:lstStyle/>
        <a:p>
          <a:endParaRPr lang="en-US"/>
        </a:p>
      </dgm:t>
    </dgm:pt>
    <dgm:pt modelId="{7928F23A-B645-4FBB-8E5F-0853A3D045A3}" type="sibTrans" cxnId="{C2102B43-DE2B-4D2F-861F-95FA78991FE1}">
      <dgm:prSet/>
      <dgm:spPr/>
      <dgm:t>
        <a:bodyPr/>
        <a:lstStyle/>
        <a:p>
          <a:endParaRPr lang="en-US"/>
        </a:p>
      </dgm:t>
    </dgm:pt>
    <dgm:pt modelId="{827B65B3-C9DE-4CEE-98C0-EBA7C9B6000B}">
      <dgm:prSet/>
      <dgm:spPr/>
      <dgm:t>
        <a:bodyPr/>
        <a:lstStyle/>
        <a:p>
          <a:r>
            <a:rPr lang="es-419" noProof="0" dirty="0" smtClean="0"/>
            <a:t>Dirigida por la Junta de Síndicos</a:t>
          </a:r>
          <a:endParaRPr lang="es-419" noProof="0" dirty="0"/>
        </a:p>
      </dgm:t>
    </dgm:pt>
    <dgm:pt modelId="{5BDEF810-0B1E-4700-8162-11954F25FBF8}" type="parTrans" cxnId="{5EA39A70-E217-4FF8-BBF9-9449A787EDC6}">
      <dgm:prSet/>
      <dgm:spPr/>
      <dgm:t>
        <a:bodyPr/>
        <a:lstStyle/>
        <a:p>
          <a:endParaRPr lang="es-419" noProof="0" dirty="0"/>
        </a:p>
      </dgm:t>
    </dgm:pt>
    <dgm:pt modelId="{E9A30115-8B12-4435-8953-D05EF587E787}" type="sibTrans" cxnId="{5EA39A70-E217-4FF8-BBF9-9449A787EDC6}">
      <dgm:prSet/>
      <dgm:spPr/>
      <dgm:t>
        <a:bodyPr/>
        <a:lstStyle/>
        <a:p>
          <a:endParaRPr lang="en-US"/>
        </a:p>
      </dgm:t>
    </dgm:pt>
    <dgm:pt modelId="{1ADFFFDB-5FB5-45F3-96B3-083F3C859DB7}">
      <dgm:prSet custT="1"/>
      <dgm:spPr/>
      <dgm:t>
        <a:bodyPr/>
        <a:lstStyle/>
        <a:p>
          <a:r>
            <a:rPr lang="es-419" sz="1100" noProof="0" dirty="0" smtClean="0"/>
            <a:t>Otros</a:t>
          </a:r>
        </a:p>
        <a:p>
          <a:r>
            <a:rPr lang="es-419" sz="800" noProof="0" dirty="0" smtClean="0"/>
            <a:t>(Premio Humanitario, Alianzas)</a:t>
          </a:r>
          <a:endParaRPr lang="es-419" sz="800" noProof="0" dirty="0"/>
        </a:p>
      </dgm:t>
    </dgm:pt>
    <dgm:pt modelId="{016CA580-8CDE-4368-A58A-27817F2AA74D}" type="parTrans" cxnId="{56BA153E-3F64-4266-AAE1-88F15C160751}">
      <dgm:prSet/>
      <dgm:spPr/>
      <dgm:t>
        <a:bodyPr/>
        <a:lstStyle/>
        <a:p>
          <a:endParaRPr lang="es-419" noProof="0" dirty="0"/>
        </a:p>
      </dgm:t>
    </dgm:pt>
    <dgm:pt modelId="{EFEE1B81-EA1A-4801-85D5-FE642299AFBA}" type="sibTrans" cxnId="{56BA153E-3F64-4266-AAE1-88F15C160751}">
      <dgm:prSet/>
      <dgm:spPr/>
      <dgm:t>
        <a:bodyPr/>
        <a:lstStyle/>
        <a:p>
          <a:endParaRPr lang="en-US"/>
        </a:p>
      </dgm:t>
    </dgm:pt>
    <dgm:pt modelId="{D27A8723-FCF7-41A1-83AE-0E1D04E9266B}" type="pres">
      <dgm:prSet presAssocID="{0B45416C-48BF-40B0-B62B-9720C7E6D82B}" presName="diagram" presStyleCnt="0">
        <dgm:presLayoutVars>
          <dgm:chPref val="1"/>
          <dgm:dir/>
          <dgm:animOne val="branch"/>
          <dgm:animLvl val="lvl"/>
          <dgm:resizeHandles/>
        </dgm:presLayoutVars>
      </dgm:prSet>
      <dgm:spPr/>
      <dgm:t>
        <a:bodyPr/>
        <a:lstStyle/>
        <a:p>
          <a:endParaRPr lang="en-US"/>
        </a:p>
      </dgm:t>
    </dgm:pt>
    <dgm:pt modelId="{72DB7781-9702-473D-B320-57AF7892D96D}" type="pres">
      <dgm:prSet presAssocID="{41558541-88F6-40BD-AB0E-B45DFCB081BA}" presName="root" presStyleCnt="0"/>
      <dgm:spPr/>
    </dgm:pt>
    <dgm:pt modelId="{2249BDFE-7CA5-4144-B227-2B6CA921C026}" type="pres">
      <dgm:prSet presAssocID="{41558541-88F6-40BD-AB0E-B45DFCB081BA}" presName="rootComposite" presStyleCnt="0"/>
      <dgm:spPr/>
    </dgm:pt>
    <dgm:pt modelId="{F4543B2D-6F35-4BE7-AF3A-2652A1E30D16}" type="pres">
      <dgm:prSet presAssocID="{41558541-88F6-40BD-AB0E-B45DFCB081BA}" presName="rootText" presStyleLbl="node1" presStyleIdx="0" presStyleCnt="6"/>
      <dgm:spPr/>
      <dgm:t>
        <a:bodyPr/>
        <a:lstStyle/>
        <a:p>
          <a:endParaRPr lang="en-US"/>
        </a:p>
      </dgm:t>
    </dgm:pt>
    <dgm:pt modelId="{F5D2E4CE-3A84-46EE-85EC-4CE28556CC41}" type="pres">
      <dgm:prSet presAssocID="{41558541-88F6-40BD-AB0E-B45DFCB081BA}" presName="rootConnector" presStyleLbl="node1" presStyleIdx="0" presStyleCnt="6"/>
      <dgm:spPr/>
      <dgm:t>
        <a:bodyPr/>
        <a:lstStyle/>
        <a:p>
          <a:endParaRPr lang="en-US"/>
        </a:p>
      </dgm:t>
    </dgm:pt>
    <dgm:pt modelId="{8F9790F2-280E-4A5E-9145-5D95738D12DC}" type="pres">
      <dgm:prSet presAssocID="{41558541-88F6-40BD-AB0E-B45DFCB081BA}" presName="childShape" presStyleCnt="0"/>
      <dgm:spPr/>
    </dgm:pt>
    <dgm:pt modelId="{AE39E790-4D8E-4464-ACA3-BE3910222D8A}" type="pres">
      <dgm:prSet presAssocID="{19290D1F-DAD6-4728-B2E7-5744F2CE01E3}" presName="Name13" presStyleLbl="parChTrans1D2" presStyleIdx="0" presStyleCnt="9"/>
      <dgm:spPr/>
      <dgm:t>
        <a:bodyPr/>
        <a:lstStyle/>
        <a:p>
          <a:endParaRPr lang="en-US"/>
        </a:p>
      </dgm:t>
    </dgm:pt>
    <dgm:pt modelId="{52256FF6-1DD1-4F76-A4A4-5EC5DE7E4977}" type="pres">
      <dgm:prSet presAssocID="{2C6B52ED-A79A-44A1-82F3-CAC2232191A4}" presName="childText" presStyleLbl="bgAcc1" presStyleIdx="0" presStyleCnt="9">
        <dgm:presLayoutVars>
          <dgm:bulletEnabled val="1"/>
        </dgm:presLayoutVars>
      </dgm:prSet>
      <dgm:spPr/>
      <dgm:t>
        <a:bodyPr/>
        <a:lstStyle/>
        <a:p>
          <a:endParaRPr lang="en-US"/>
        </a:p>
      </dgm:t>
    </dgm:pt>
    <dgm:pt modelId="{D3805D4C-10B4-404F-A669-E8CAA8581F63}" type="pres">
      <dgm:prSet presAssocID="{952A7C06-C187-4DA7-8D1E-64B7E06730F6}" presName="Name13" presStyleLbl="parChTrans1D2" presStyleIdx="1" presStyleCnt="9"/>
      <dgm:spPr/>
      <dgm:t>
        <a:bodyPr/>
        <a:lstStyle/>
        <a:p>
          <a:endParaRPr lang="en-US"/>
        </a:p>
      </dgm:t>
    </dgm:pt>
    <dgm:pt modelId="{50E6355F-8A9E-4748-B23C-64127143D1CC}" type="pres">
      <dgm:prSet presAssocID="{559DD362-1C55-41B3-BFBF-C718FB207BB1}" presName="childText" presStyleLbl="bgAcc1" presStyleIdx="1" presStyleCnt="9">
        <dgm:presLayoutVars>
          <dgm:bulletEnabled val="1"/>
        </dgm:presLayoutVars>
      </dgm:prSet>
      <dgm:spPr/>
      <dgm:t>
        <a:bodyPr/>
        <a:lstStyle/>
        <a:p>
          <a:endParaRPr lang="en-US"/>
        </a:p>
      </dgm:t>
    </dgm:pt>
    <dgm:pt modelId="{3F08CDE9-1EB4-4C9C-9A65-CCADEBE61A8D}" type="pres">
      <dgm:prSet presAssocID="{4751C781-ECF7-4242-B301-00D8AC164399}" presName="Name13" presStyleLbl="parChTrans1D2" presStyleIdx="2" presStyleCnt="9"/>
      <dgm:spPr/>
      <dgm:t>
        <a:bodyPr/>
        <a:lstStyle/>
        <a:p>
          <a:endParaRPr lang="en-US"/>
        </a:p>
      </dgm:t>
    </dgm:pt>
    <dgm:pt modelId="{81527A35-EDD9-4EB1-8BEC-80E1CC8644D0}" type="pres">
      <dgm:prSet presAssocID="{E58D557D-D601-4EE0-BD1E-DAC558C59872}" presName="childText" presStyleLbl="bgAcc1" presStyleIdx="2" presStyleCnt="9">
        <dgm:presLayoutVars>
          <dgm:bulletEnabled val="1"/>
        </dgm:presLayoutVars>
      </dgm:prSet>
      <dgm:spPr/>
      <dgm:t>
        <a:bodyPr/>
        <a:lstStyle/>
        <a:p>
          <a:endParaRPr lang="en-US"/>
        </a:p>
      </dgm:t>
    </dgm:pt>
    <dgm:pt modelId="{DC45572B-1E34-4FF2-A25B-4CEBED9E3E45}" type="pres">
      <dgm:prSet presAssocID="{5BDEF810-0B1E-4700-8162-11954F25FBF8}" presName="Name13" presStyleLbl="parChTrans1D2" presStyleIdx="3" presStyleCnt="9"/>
      <dgm:spPr/>
      <dgm:t>
        <a:bodyPr/>
        <a:lstStyle/>
        <a:p>
          <a:endParaRPr lang="en-US"/>
        </a:p>
      </dgm:t>
    </dgm:pt>
    <dgm:pt modelId="{1F4D062E-25E4-40FA-BA53-D25A9BB8A654}" type="pres">
      <dgm:prSet presAssocID="{827B65B3-C9DE-4CEE-98C0-EBA7C9B6000B}" presName="childText" presStyleLbl="bgAcc1" presStyleIdx="3" presStyleCnt="9">
        <dgm:presLayoutVars>
          <dgm:bulletEnabled val="1"/>
        </dgm:presLayoutVars>
      </dgm:prSet>
      <dgm:spPr/>
      <dgm:t>
        <a:bodyPr/>
        <a:lstStyle/>
        <a:p>
          <a:endParaRPr lang="en-US"/>
        </a:p>
      </dgm:t>
    </dgm:pt>
    <dgm:pt modelId="{3A4D9EA7-D17F-4496-B5B5-AB6173919031}" type="pres">
      <dgm:prSet presAssocID="{016CA580-8CDE-4368-A58A-27817F2AA74D}" presName="Name13" presStyleLbl="parChTrans1D2" presStyleIdx="4" presStyleCnt="9"/>
      <dgm:spPr/>
      <dgm:t>
        <a:bodyPr/>
        <a:lstStyle/>
        <a:p>
          <a:endParaRPr lang="en-US"/>
        </a:p>
      </dgm:t>
    </dgm:pt>
    <dgm:pt modelId="{E998408D-BA89-4A61-BB13-CBAF4CE60863}" type="pres">
      <dgm:prSet presAssocID="{1ADFFFDB-5FB5-45F3-96B3-083F3C859DB7}" presName="childText" presStyleLbl="bgAcc1" presStyleIdx="4" presStyleCnt="9">
        <dgm:presLayoutVars>
          <dgm:bulletEnabled val="1"/>
        </dgm:presLayoutVars>
      </dgm:prSet>
      <dgm:spPr/>
      <dgm:t>
        <a:bodyPr/>
        <a:lstStyle/>
        <a:p>
          <a:endParaRPr lang="en-US"/>
        </a:p>
      </dgm:t>
    </dgm:pt>
    <dgm:pt modelId="{0AE72BE7-CE8D-4A0A-9D25-79941A34B1A2}" type="pres">
      <dgm:prSet presAssocID="{57AA47D1-8B0D-4649-A8E9-0A7D2B64F99B}" presName="root" presStyleCnt="0"/>
      <dgm:spPr/>
    </dgm:pt>
    <dgm:pt modelId="{E5C87342-E275-4096-A219-9FBE46189681}" type="pres">
      <dgm:prSet presAssocID="{57AA47D1-8B0D-4649-A8E9-0A7D2B64F99B}" presName="rootComposite" presStyleCnt="0"/>
      <dgm:spPr/>
    </dgm:pt>
    <dgm:pt modelId="{975FBA0C-D220-4E9E-A896-D7FF57A0F41C}" type="pres">
      <dgm:prSet presAssocID="{57AA47D1-8B0D-4649-A8E9-0A7D2B64F99B}" presName="rootText" presStyleLbl="node1" presStyleIdx="1" presStyleCnt="6"/>
      <dgm:spPr/>
      <dgm:t>
        <a:bodyPr/>
        <a:lstStyle/>
        <a:p>
          <a:endParaRPr lang="en-US"/>
        </a:p>
      </dgm:t>
    </dgm:pt>
    <dgm:pt modelId="{BE16D144-D1F1-49C2-BCB7-2A5E1EDA108E}" type="pres">
      <dgm:prSet presAssocID="{57AA47D1-8B0D-4649-A8E9-0A7D2B64F99B}" presName="rootConnector" presStyleLbl="node1" presStyleIdx="1" presStyleCnt="6"/>
      <dgm:spPr/>
      <dgm:t>
        <a:bodyPr/>
        <a:lstStyle/>
        <a:p>
          <a:endParaRPr lang="en-US"/>
        </a:p>
      </dgm:t>
    </dgm:pt>
    <dgm:pt modelId="{45A079E4-1976-454F-AEEF-B876F8161164}" type="pres">
      <dgm:prSet presAssocID="{57AA47D1-8B0D-4649-A8E9-0A7D2B64F99B}" presName="childShape" presStyleCnt="0"/>
      <dgm:spPr/>
    </dgm:pt>
    <dgm:pt modelId="{E09B02D9-2893-4C39-80D9-EE8B55F2F0D4}" type="pres">
      <dgm:prSet presAssocID="{6B938E9A-ABB1-43C3-9CC2-A43B92B475FE}" presName="Name13" presStyleLbl="parChTrans1D2" presStyleIdx="5" presStyleCnt="9"/>
      <dgm:spPr/>
      <dgm:t>
        <a:bodyPr/>
        <a:lstStyle/>
        <a:p>
          <a:endParaRPr lang="en-US"/>
        </a:p>
      </dgm:t>
    </dgm:pt>
    <dgm:pt modelId="{242A6FE4-21DA-40B0-A848-FB574383D1F7}" type="pres">
      <dgm:prSet presAssocID="{50B8037D-92C9-499B-B108-21BA40380B70}" presName="childText" presStyleLbl="bgAcc1" presStyleIdx="5" presStyleCnt="9">
        <dgm:presLayoutVars>
          <dgm:bulletEnabled val="1"/>
        </dgm:presLayoutVars>
      </dgm:prSet>
      <dgm:spPr/>
      <dgm:t>
        <a:bodyPr/>
        <a:lstStyle/>
        <a:p>
          <a:endParaRPr lang="en-US"/>
        </a:p>
      </dgm:t>
    </dgm:pt>
    <dgm:pt modelId="{062ED791-0445-4B63-B7FE-7D1082764EAE}" type="pres">
      <dgm:prSet presAssocID="{0C6C0864-479A-4610-B81E-5B396EB1B6E3}" presName="Name13" presStyleLbl="parChTrans1D2" presStyleIdx="6" presStyleCnt="9"/>
      <dgm:spPr/>
      <dgm:t>
        <a:bodyPr/>
        <a:lstStyle/>
        <a:p>
          <a:endParaRPr lang="en-US"/>
        </a:p>
      </dgm:t>
    </dgm:pt>
    <dgm:pt modelId="{CC561800-13A8-4C0B-B20E-EBB29E4A55BD}" type="pres">
      <dgm:prSet presAssocID="{E92531F9-2DF3-4984-8A05-593721A3C3C3}" presName="childText" presStyleLbl="bgAcc1" presStyleIdx="6" presStyleCnt="9">
        <dgm:presLayoutVars>
          <dgm:bulletEnabled val="1"/>
        </dgm:presLayoutVars>
      </dgm:prSet>
      <dgm:spPr/>
      <dgm:t>
        <a:bodyPr/>
        <a:lstStyle/>
        <a:p>
          <a:endParaRPr lang="en-US"/>
        </a:p>
      </dgm:t>
    </dgm:pt>
    <dgm:pt modelId="{DD1C0E94-2685-4024-A39A-40B8BE8BF5C1}" type="pres">
      <dgm:prSet presAssocID="{168B54F3-E3D5-4A60-B849-C45018D4D637}" presName="Name13" presStyleLbl="parChTrans1D2" presStyleIdx="7" presStyleCnt="9"/>
      <dgm:spPr/>
      <dgm:t>
        <a:bodyPr/>
        <a:lstStyle/>
        <a:p>
          <a:endParaRPr lang="en-US"/>
        </a:p>
      </dgm:t>
    </dgm:pt>
    <dgm:pt modelId="{597282D7-793A-4F85-A987-AEFFE78293FD}" type="pres">
      <dgm:prSet presAssocID="{0AC533DD-9456-479E-9693-05ECFD84595A}" presName="childText" presStyleLbl="bgAcc1" presStyleIdx="7" presStyleCnt="9">
        <dgm:presLayoutVars>
          <dgm:bulletEnabled val="1"/>
        </dgm:presLayoutVars>
      </dgm:prSet>
      <dgm:spPr/>
      <dgm:t>
        <a:bodyPr/>
        <a:lstStyle/>
        <a:p>
          <a:endParaRPr lang="en-US"/>
        </a:p>
      </dgm:t>
    </dgm:pt>
    <dgm:pt modelId="{F373EBAE-A865-41F8-AAEA-1D99A3779AF0}" type="pres">
      <dgm:prSet presAssocID="{2A6CE052-9F89-419E-AA4A-F404231AC30E}" presName="Name13" presStyleLbl="parChTrans1D2" presStyleIdx="8" presStyleCnt="9"/>
      <dgm:spPr/>
      <dgm:t>
        <a:bodyPr/>
        <a:lstStyle/>
        <a:p>
          <a:endParaRPr lang="en-US"/>
        </a:p>
      </dgm:t>
    </dgm:pt>
    <dgm:pt modelId="{BC32F854-7142-43D9-924D-2B2FAC342169}" type="pres">
      <dgm:prSet presAssocID="{687FDF30-CABB-4A6C-9B52-C4A72A44333B}" presName="childText" presStyleLbl="bgAcc1" presStyleIdx="8" presStyleCnt="9">
        <dgm:presLayoutVars>
          <dgm:bulletEnabled val="1"/>
        </dgm:presLayoutVars>
      </dgm:prSet>
      <dgm:spPr/>
      <dgm:t>
        <a:bodyPr/>
        <a:lstStyle/>
        <a:p>
          <a:endParaRPr lang="en-US"/>
        </a:p>
      </dgm:t>
    </dgm:pt>
    <dgm:pt modelId="{BD29FCD9-1878-46DB-86A0-22178421416D}" type="pres">
      <dgm:prSet presAssocID="{93C6E56F-4ED3-4BA5-BAA0-F8560462BE1D}" presName="root" presStyleCnt="0"/>
      <dgm:spPr/>
    </dgm:pt>
    <dgm:pt modelId="{5316FDD7-41FA-48D7-A2A8-98586C673A59}" type="pres">
      <dgm:prSet presAssocID="{93C6E56F-4ED3-4BA5-BAA0-F8560462BE1D}" presName="rootComposite" presStyleCnt="0"/>
      <dgm:spPr/>
    </dgm:pt>
    <dgm:pt modelId="{BCF9A7EC-27E3-47B0-A2E9-F9B394EC15E1}" type="pres">
      <dgm:prSet presAssocID="{93C6E56F-4ED3-4BA5-BAA0-F8560462BE1D}" presName="rootText" presStyleLbl="node1" presStyleIdx="2" presStyleCnt="6"/>
      <dgm:spPr/>
      <dgm:t>
        <a:bodyPr/>
        <a:lstStyle/>
        <a:p>
          <a:endParaRPr lang="en-US"/>
        </a:p>
      </dgm:t>
    </dgm:pt>
    <dgm:pt modelId="{D966B664-93AE-49E5-93E1-D77D3B2C8377}" type="pres">
      <dgm:prSet presAssocID="{93C6E56F-4ED3-4BA5-BAA0-F8560462BE1D}" presName="rootConnector" presStyleLbl="node1" presStyleIdx="2" presStyleCnt="6"/>
      <dgm:spPr/>
      <dgm:t>
        <a:bodyPr/>
        <a:lstStyle/>
        <a:p>
          <a:endParaRPr lang="en-US"/>
        </a:p>
      </dgm:t>
    </dgm:pt>
    <dgm:pt modelId="{EEE948AA-EDE0-427A-8CBD-B22ACE624DA5}" type="pres">
      <dgm:prSet presAssocID="{93C6E56F-4ED3-4BA5-BAA0-F8560462BE1D}" presName="childShape" presStyleCnt="0"/>
      <dgm:spPr/>
    </dgm:pt>
    <dgm:pt modelId="{7E041680-0E67-44C1-A150-35F2BA39BC68}" type="pres">
      <dgm:prSet presAssocID="{2B935940-E6BB-4CE1-BDB0-C0BD0130E5D9}" presName="root" presStyleCnt="0"/>
      <dgm:spPr/>
    </dgm:pt>
    <dgm:pt modelId="{588709C8-C317-4271-B6E8-FAD11E696060}" type="pres">
      <dgm:prSet presAssocID="{2B935940-E6BB-4CE1-BDB0-C0BD0130E5D9}" presName="rootComposite" presStyleCnt="0"/>
      <dgm:spPr/>
    </dgm:pt>
    <dgm:pt modelId="{45D3DCBF-BC3F-4BB5-9297-91BD5E703C14}" type="pres">
      <dgm:prSet presAssocID="{2B935940-E6BB-4CE1-BDB0-C0BD0130E5D9}" presName="rootText" presStyleLbl="node1" presStyleIdx="3" presStyleCnt="6"/>
      <dgm:spPr/>
      <dgm:t>
        <a:bodyPr/>
        <a:lstStyle/>
        <a:p>
          <a:endParaRPr lang="en-US"/>
        </a:p>
      </dgm:t>
    </dgm:pt>
    <dgm:pt modelId="{052C76DE-7526-419E-B0EB-3D332330B0ED}" type="pres">
      <dgm:prSet presAssocID="{2B935940-E6BB-4CE1-BDB0-C0BD0130E5D9}" presName="rootConnector" presStyleLbl="node1" presStyleIdx="3" presStyleCnt="6"/>
      <dgm:spPr/>
      <dgm:t>
        <a:bodyPr/>
        <a:lstStyle/>
        <a:p>
          <a:endParaRPr lang="en-US"/>
        </a:p>
      </dgm:t>
    </dgm:pt>
    <dgm:pt modelId="{309343A4-6A4C-406B-978C-B239F7F6A6CD}" type="pres">
      <dgm:prSet presAssocID="{2B935940-E6BB-4CE1-BDB0-C0BD0130E5D9}" presName="childShape" presStyleCnt="0"/>
      <dgm:spPr/>
    </dgm:pt>
    <dgm:pt modelId="{69F5E12F-9117-4599-B4C3-EBEC3ED0EE5F}" type="pres">
      <dgm:prSet presAssocID="{FDA426BD-8407-4A27-A513-853250F6806F}" presName="root" presStyleCnt="0"/>
      <dgm:spPr/>
    </dgm:pt>
    <dgm:pt modelId="{562046E7-4D6C-4C1B-A7C0-FFC9C844FE65}" type="pres">
      <dgm:prSet presAssocID="{FDA426BD-8407-4A27-A513-853250F6806F}" presName="rootComposite" presStyleCnt="0"/>
      <dgm:spPr/>
    </dgm:pt>
    <dgm:pt modelId="{709F6C44-CDFE-4E75-80E1-2AC57E69B9C4}" type="pres">
      <dgm:prSet presAssocID="{FDA426BD-8407-4A27-A513-853250F6806F}" presName="rootText" presStyleLbl="node1" presStyleIdx="4" presStyleCnt="6"/>
      <dgm:spPr/>
      <dgm:t>
        <a:bodyPr/>
        <a:lstStyle/>
        <a:p>
          <a:endParaRPr lang="en-US"/>
        </a:p>
      </dgm:t>
    </dgm:pt>
    <dgm:pt modelId="{DB324267-83B9-4CC4-822B-7EBD773D2A3B}" type="pres">
      <dgm:prSet presAssocID="{FDA426BD-8407-4A27-A513-853250F6806F}" presName="rootConnector" presStyleLbl="node1" presStyleIdx="4" presStyleCnt="6"/>
      <dgm:spPr/>
      <dgm:t>
        <a:bodyPr/>
        <a:lstStyle/>
        <a:p>
          <a:endParaRPr lang="en-US"/>
        </a:p>
      </dgm:t>
    </dgm:pt>
    <dgm:pt modelId="{8A3A1005-FEA3-4A46-B509-AEA07FA335DD}" type="pres">
      <dgm:prSet presAssocID="{FDA426BD-8407-4A27-A513-853250F6806F}" presName="childShape" presStyleCnt="0"/>
      <dgm:spPr/>
    </dgm:pt>
    <dgm:pt modelId="{1E7F1466-9C09-48AA-B689-D44C8D0319AD}" type="pres">
      <dgm:prSet presAssocID="{660C7354-991C-4ADE-A8AB-929BB979C417}" presName="root" presStyleCnt="0"/>
      <dgm:spPr/>
    </dgm:pt>
    <dgm:pt modelId="{03331637-7192-40C9-9EDB-BED978ED6906}" type="pres">
      <dgm:prSet presAssocID="{660C7354-991C-4ADE-A8AB-929BB979C417}" presName="rootComposite" presStyleCnt="0"/>
      <dgm:spPr/>
    </dgm:pt>
    <dgm:pt modelId="{2FD993CB-AE44-437B-866E-80EAD3366E68}" type="pres">
      <dgm:prSet presAssocID="{660C7354-991C-4ADE-A8AB-929BB979C417}" presName="rootText" presStyleLbl="node1" presStyleIdx="5" presStyleCnt="6"/>
      <dgm:spPr/>
      <dgm:t>
        <a:bodyPr/>
        <a:lstStyle/>
        <a:p>
          <a:endParaRPr lang="en-US"/>
        </a:p>
      </dgm:t>
    </dgm:pt>
    <dgm:pt modelId="{7A7ACE27-88C9-4B93-8405-553C8256557B}" type="pres">
      <dgm:prSet presAssocID="{660C7354-991C-4ADE-A8AB-929BB979C417}" presName="rootConnector" presStyleLbl="node1" presStyleIdx="5" presStyleCnt="6"/>
      <dgm:spPr/>
      <dgm:t>
        <a:bodyPr/>
        <a:lstStyle/>
        <a:p>
          <a:endParaRPr lang="en-US"/>
        </a:p>
      </dgm:t>
    </dgm:pt>
    <dgm:pt modelId="{095B55F3-7C4B-48F5-B2FC-2CD57DF98F41}" type="pres">
      <dgm:prSet presAssocID="{660C7354-991C-4ADE-A8AB-929BB979C417}" presName="childShape" presStyleCnt="0"/>
      <dgm:spPr/>
    </dgm:pt>
  </dgm:ptLst>
  <dgm:cxnLst>
    <dgm:cxn modelId="{54298238-4BDA-4C61-9689-5D1C2245E9B8}" srcId="{57AA47D1-8B0D-4649-A8E9-0A7D2B64F99B}" destId="{687FDF30-CABB-4A6C-9B52-C4A72A44333B}" srcOrd="3" destOrd="0" parTransId="{2A6CE052-9F89-419E-AA4A-F404231AC30E}" sibTransId="{D3FA7D77-6E77-4F81-A90A-37A2FEEC2044}"/>
    <dgm:cxn modelId="{F2B38BD3-9B21-4B45-A44E-5586622C45A1}" type="presOf" srcId="{E92531F9-2DF3-4984-8A05-593721A3C3C3}" destId="{CC561800-13A8-4C0B-B20E-EBB29E4A55BD}" srcOrd="0" destOrd="0" presId="urn:microsoft.com/office/officeart/2005/8/layout/hierarchy3"/>
    <dgm:cxn modelId="{C2102B43-DE2B-4D2F-861F-95FA78991FE1}" srcId="{0B45416C-48BF-40B0-B62B-9720C7E6D82B}" destId="{660C7354-991C-4ADE-A8AB-929BB979C417}" srcOrd="5" destOrd="0" parTransId="{7B9162B8-9193-4E57-B36F-E3F926AD9782}" sibTransId="{7928F23A-B645-4FBB-8E5F-0853A3D045A3}"/>
    <dgm:cxn modelId="{B1ED7292-ED3C-4B1A-A8B7-CD96679C9DC4}" type="presOf" srcId="{57AA47D1-8B0D-4649-A8E9-0A7D2B64F99B}" destId="{975FBA0C-D220-4E9E-A896-D7FF57A0F41C}" srcOrd="0" destOrd="0" presId="urn:microsoft.com/office/officeart/2005/8/layout/hierarchy3"/>
    <dgm:cxn modelId="{3F4920E5-2CB8-474B-BE58-49B14D4A4017}" type="presOf" srcId="{827B65B3-C9DE-4CEE-98C0-EBA7C9B6000B}" destId="{1F4D062E-25E4-40FA-BA53-D25A9BB8A654}" srcOrd="0" destOrd="0" presId="urn:microsoft.com/office/officeart/2005/8/layout/hierarchy3"/>
    <dgm:cxn modelId="{F0168F3E-D9DD-4384-8172-A824C52F6A2E}" type="presOf" srcId="{687FDF30-CABB-4A6C-9B52-C4A72A44333B}" destId="{BC32F854-7142-43D9-924D-2B2FAC342169}" srcOrd="0" destOrd="0" presId="urn:microsoft.com/office/officeart/2005/8/layout/hierarchy3"/>
    <dgm:cxn modelId="{E93EAF35-1068-43C5-8F2E-1CB911D3CA86}" type="presOf" srcId="{016CA580-8CDE-4368-A58A-27817F2AA74D}" destId="{3A4D9EA7-D17F-4496-B5B5-AB6173919031}" srcOrd="0" destOrd="0" presId="urn:microsoft.com/office/officeart/2005/8/layout/hierarchy3"/>
    <dgm:cxn modelId="{5D6F8840-0634-4B32-83D1-B7FB4A454D5E}" type="presOf" srcId="{0B45416C-48BF-40B0-B62B-9720C7E6D82B}" destId="{D27A8723-FCF7-41A1-83AE-0E1D04E9266B}" srcOrd="0" destOrd="0" presId="urn:microsoft.com/office/officeart/2005/8/layout/hierarchy3"/>
    <dgm:cxn modelId="{BE0AFF0A-5970-4EED-BC0F-F878497BBFA9}" type="presOf" srcId="{2C6B52ED-A79A-44A1-82F3-CAC2232191A4}" destId="{52256FF6-1DD1-4F76-A4A4-5EC5DE7E4977}" srcOrd="0" destOrd="0" presId="urn:microsoft.com/office/officeart/2005/8/layout/hierarchy3"/>
    <dgm:cxn modelId="{2FB5DD10-E8C8-4494-91A4-FD6F6E7DE79E}" type="presOf" srcId="{4751C781-ECF7-4242-B301-00D8AC164399}" destId="{3F08CDE9-1EB4-4C9C-9A65-CCADEBE61A8D}" srcOrd="0" destOrd="0" presId="urn:microsoft.com/office/officeart/2005/8/layout/hierarchy3"/>
    <dgm:cxn modelId="{96DE2FEB-00E6-4CFD-9B2A-E25A396A4A68}" srcId="{57AA47D1-8B0D-4649-A8E9-0A7D2B64F99B}" destId="{0AC533DD-9456-479E-9693-05ECFD84595A}" srcOrd="2" destOrd="0" parTransId="{168B54F3-E3D5-4A60-B849-C45018D4D637}" sibTransId="{BBDB809E-0ED3-4EC2-8A04-DF18C8AA7577}"/>
    <dgm:cxn modelId="{747CEC43-538B-4AF1-B208-CC66FBE9BBF0}" srcId="{57AA47D1-8B0D-4649-A8E9-0A7D2B64F99B}" destId="{E92531F9-2DF3-4984-8A05-593721A3C3C3}" srcOrd="1" destOrd="0" parTransId="{0C6C0864-479A-4610-B81E-5B396EB1B6E3}" sibTransId="{E940FA06-3BD6-442A-9A2A-EF77BD5514D9}"/>
    <dgm:cxn modelId="{A2CDABC8-444B-4283-AEE6-FF4B5DC38C0C}" type="presOf" srcId="{2A6CE052-9F89-419E-AA4A-F404231AC30E}" destId="{F373EBAE-A865-41F8-AAEA-1D99A3779AF0}" srcOrd="0" destOrd="0" presId="urn:microsoft.com/office/officeart/2005/8/layout/hierarchy3"/>
    <dgm:cxn modelId="{9880003C-645D-4CBB-A336-255C8367CFF5}" type="presOf" srcId="{660C7354-991C-4ADE-A8AB-929BB979C417}" destId="{7A7ACE27-88C9-4B93-8405-553C8256557B}" srcOrd="1" destOrd="0" presId="urn:microsoft.com/office/officeart/2005/8/layout/hierarchy3"/>
    <dgm:cxn modelId="{D8598280-61F1-4C8C-8EB8-6397A678ECE0}" srcId="{57AA47D1-8B0D-4649-A8E9-0A7D2B64F99B}" destId="{50B8037D-92C9-499B-B108-21BA40380B70}" srcOrd="0" destOrd="0" parTransId="{6B938E9A-ABB1-43C3-9CC2-A43B92B475FE}" sibTransId="{28F46017-EE26-45F1-ACCC-80157343A5BF}"/>
    <dgm:cxn modelId="{5FA8627B-F52A-44AE-AB9C-F80A2560B159}" type="presOf" srcId="{E58D557D-D601-4EE0-BD1E-DAC558C59872}" destId="{81527A35-EDD9-4EB1-8BEC-80E1CC8644D0}" srcOrd="0" destOrd="0" presId="urn:microsoft.com/office/officeart/2005/8/layout/hierarchy3"/>
    <dgm:cxn modelId="{FC002798-37E0-4D55-9D21-C0509369149B}" srcId="{0B45416C-48BF-40B0-B62B-9720C7E6D82B}" destId="{FDA426BD-8407-4A27-A513-853250F6806F}" srcOrd="4" destOrd="0" parTransId="{F017598D-591A-4848-A79E-7DD821DE0967}" sibTransId="{F685DD58-EFED-40D2-BD58-F8A8705145ED}"/>
    <dgm:cxn modelId="{5EA39A70-E217-4FF8-BBF9-9449A787EDC6}" srcId="{41558541-88F6-40BD-AB0E-B45DFCB081BA}" destId="{827B65B3-C9DE-4CEE-98C0-EBA7C9B6000B}" srcOrd="3" destOrd="0" parTransId="{5BDEF810-0B1E-4700-8162-11954F25FBF8}" sibTransId="{E9A30115-8B12-4435-8953-D05EF587E787}"/>
    <dgm:cxn modelId="{46EED8E5-0A17-44CD-B263-AEB018C0B719}" type="presOf" srcId="{41558541-88F6-40BD-AB0E-B45DFCB081BA}" destId="{F4543B2D-6F35-4BE7-AF3A-2652A1E30D16}" srcOrd="0" destOrd="0" presId="urn:microsoft.com/office/officeart/2005/8/layout/hierarchy3"/>
    <dgm:cxn modelId="{41F4B786-70DE-4DBE-BB7B-5F74ECBC5D07}" srcId="{0B45416C-48BF-40B0-B62B-9720C7E6D82B}" destId="{2B935940-E6BB-4CE1-BDB0-C0BD0130E5D9}" srcOrd="3" destOrd="0" parTransId="{005A9ABF-9667-4F9A-82BC-6ABE597AA6DA}" sibTransId="{48941CC2-932C-4C18-BE48-C5EABBEF5778}"/>
    <dgm:cxn modelId="{03BEABB8-F814-413E-950B-4EE3C0B4826F}" srcId="{41558541-88F6-40BD-AB0E-B45DFCB081BA}" destId="{559DD362-1C55-41B3-BFBF-C718FB207BB1}" srcOrd="1" destOrd="0" parTransId="{952A7C06-C187-4DA7-8D1E-64B7E06730F6}" sibTransId="{50B1CC1B-22EC-493A-AEDD-E9A161A7FB09}"/>
    <dgm:cxn modelId="{F056546C-7FAC-4117-B099-1DC8550C9332}" type="presOf" srcId="{41558541-88F6-40BD-AB0E-B45DFCB081BA}" destId="{F5D2E4CE-3A84-46EE-85EC-4CE28556CC41}" srcOrd="1" destOrd="0" presId="urn:microsoft.com/office/officeart/2005/8/layout/hierarchy3"/>
    <dgm:cxn modelId="{383633E9-C532-4797-8CF6-965E7C6A2CF1}" type="presOf" srcId="{FDA426BD-8407-4A27-A513-853250F6806F}" destId="{709F6C44-CDFE-4E75-80E1-2AC57E69B9C4}" srcOrd="0" destOrd="0" presId="urn:microsoft.com/office/officeart/2005/8/layout/hierarchy3"/>
    <dgm:cxn modelId="{58BCF1F9-FA04-428B-B7FA-19D04BB8A65E}" type="presOf" srcId="{93C6E56F-4ED3-4BA5-BAA0-F8560462BE1D}" destId="{BCF9A7EC-27E3-47B0-A2E9-F9B394EC15E1}" srcOrd="0" destOrd="0" presId="urn:microsoft.com/office/officeart/2005/8/layout/hierarchy3"/>
    <dgm:cxn modelId="{3D90E1E2-9653-448D-87F5-D80FDD29FEEE}" srcId="{0B45416C-48BF-40B0-B62B-9720C7E6D82B}" destId="{93C6E56F-4ED3-4BA5-BAA0-F8560462BE1D}" srcOrd="2" destOrd="0" parTransId="{34E58A73-7D97-4948-B018-0058956311F1}" sibTransId="{6D386C09-7D84-4AC6-BF91-E7AF3D6F75CC}"/>
    <dgm:cxn modelId="{1CBF88BF-DB1C-42AE-8794-0628117A0428}" type="presOf" srcId="{2B935940-E6BB-4CE1-BDB0-C0BD0130E5D9}" destId="{052C76DE-7526-419E-B0EB-3D332330B0ED}" srcOrd="1" destOrd="0" presId="urn:microsoft.com/office/officeart/2005/8/layout/hierarchy3"/>
    <dgm:cxn modelId="{D7B8B1ED-110E-4F75-9198-87635D40E395}" srcId="{0B45416C-48BF-40B0-B62B-9720C7E6D82B}" destId="{41558541-88F6-40BD-AB0E-B45DFCB081BA}" srcOrd="0" destOrd="0" parTransId="{08F2ECEA-761C-4418-84BC-DBB1C98639CD}" sibTransId="{B23C0DFF-9621-4D1E-84F2-C03BEFDF8215}"/>
    <dgm:cxn modelId="{BAE90772-CFC0-4EF1-B9D2-A74F7AF72555}" type="presOf" srcId="{0AC533DD-9456-479E-9693-05ECFD84595A}" destId="{597282D7-793A-4F85-A987-AEFFE78293FD}" srcOrd="0" destOrd="0" presId="urn:microsoft.com/office/officeart/2005/8/layout/hierarchy3"/>
    <dgm:cxn modelId="{1A2E9783-C692-468E-A296-84B69B8B2C7B}" srcId="{0B45416C-48BF-40B0-B62B-9720C7E6D82B}" destId="{57AA47D1-8B0D-4649-A8E9-0A7D2B64F99B}" srcOrd="1" destOrd="0" parTransId="{EBD3CB62-FF57-469F-9F6A-69C3E33CB011}" sibTransId="{B78BC487-38D2-4E63-B02E-EA44E459E966}"/>
    <dgm:cxn modelId="{56BA153E-3F64-4266-AAE1-88F15C160751}" srcId="{41558541-88F6-40BD-AB0E-B45DFCB081BA}" destId="{1ADFFFDB-5FB5-45F3-96B3-083F3C859DB7}" srcOrd="4" destOrd="0" parTransId="{016CA580-8CDE-4368-A58A-27817F2AA74D}" sibTransId="{EFEE1B81-EA1A-4801-85D5-FE642299AFBA}"/>
    <dgm:cxn modelId="{16E77316-D4C8-44F6-9043-30945D0AE5C0}" type="presOf" srcId="{660C7354-991C-4ADE-A8AB-929BB979C417}" destId="{2FD993CB-AE44-437B-866E-80EAD3366E68}" srcOrd="0" destOrd="0" presId="urn:microsoft.com/office/officeart/2005/8/layout/hierarchy3"/>
    <dgm:cxn modelId="{096F67AB-0CD5-4872-AC53-59C25B050256}" type="presOf" srcId="{57AA47D1-8B0D-4649-A8E9-0A7D2B64F99B}" destId="{BE16D144-D1F1-49C2-BCB7-2A5E1EDA108E}" srcOrd="1" destOrd="0" presId="urn:microsoft.com/office/officeart/2005/8/layout/hierarchy3"/>
    <dgm:cxn modelId="{4582975E-BDC2-45A1-A10C-E9449ED19AA4}" type="presOf" srcId="{559DD362-1C55-41B3-BFBF-C718FB207BB1}" destId="{50E6355F-8A9E-4748-B23C-64127143D1CC}" srcOrd="0" destOrd="0" presId="urn:microsoft.com/office/officeart/2005/8/layout/hierarchy3"/>
    <dgm:cxn modelId="{B7C46A40-8AAC-4D1E-A802-9ABFAF0A219D}" type="presOf" srcId="{952A7C06-C187-4DA7-8D1E-64B7E06730F6}" destId="{D3805D4C-10B4-404F-A669-E8CAA8581F63}" srcOrd="0" destOrd="0" presId="urn:microsoft.com/office/officeart/2005/8/layout/hierarchy3"/>
    <dgm:cxn modelId="{8F33638E-2973-4802-9326-DFF17288EF32}" type="presOf" srcId="{93C6E56F-4ED3-4BA5-BAA0-F8560462BE1D}" destId="{D966B664-93AE-49E5-93E1-D77D3B2C8377}" srcOrd="1" destOrd="0" presId="urn:microsoft.com/office/officeart/2005/8/layout/hierarchy3"/>
    <dgm:cxn modelId="{B22EE08C-7ED5-4982-A095-D2C74C731BF5}" type="presOf" srcId="{1ADFFFDB-5FB5-45F3-96B3-083F3C859DB7}" destId="{E998408D-BA89-4A61-BB13-CBAF4CE60863}" srcOrd="0" destOrd="0" presId="urn:microsoft.com/office/officeart/2005/8/layout/hierarchy3"/>
    <dgm:cxn modelId="{31118C99-F10B-4262-A005-DD72B73528AE}" type="presOf" srcId="{2B935940-E6BB-4CE1-BDB0-C0BD0130E5D9}" destId="{45D3DCBF-BC3F-4BB5-9297-91BD5E703C14}" srcOrd="0" destOrd="0" presId="urn:microsoft.com/office/officeart/2005/8/layout/hierarchy3"/>
    <dgm:cxn modelId="{0A87D4C9-2845-4F85-8EC5-1B0A00CAF472}" type="presOf" srcId="{5BDEF810-0B1E-4700-8162-11954F25FBF8}" destId="{DC45572B-1E34-4FF2-A25B-4CEBED9E3E45}" srcOrd="0" destOrd="0" presId="urn:microsoft.com/office/officeart/2005/8/layout/hierarchy3"/>
    <dgm:cxn modelId="{96A8D41F-75EF-4C8C-A6D4-1B30FAA95CBA}" type="presOf" srcId="{0C6C0864-479A-4610-B81E-5B396EB1B6E3}" destId="{062ED791-0445-4B63-B7FE-7D1082764EAE}" srcOrd="0" destOrd="0" presId="urn:microsoft.com/office/officeart/2005/8/layout/hierarchy3"/>
    <dgm:cxn modelId="{E14BAEA8-834F-467F-8DD5-D6B35F6E5E77}" type="presOf" srcId="{FDA426BD-8407-4A27-A513-853250F6806F}" destId="{DB324267-83B9-4CC4-822B-7EBD773D2A3B}" srcOrd="1" destOrd="0" presId="urn:microsoft.com/office/officeart/2005/8/layout/hierarchy3"/>
    <dgm:cxn modelId="{D3A5C402-E525-4882-B1C7-FCC17237C21A}" type="presOf" srcId="{50B8037D-92C9-499B-B108-21BA40380B70}" destId="{242A6FE4-21DA-40B0-A848-FB574383D1F7}" srcOrd="0" destOrd="0" presId="urn:microsoft.com/office/officeart/2005/8/layout/hierarchy3"/>
    <dgm:cxn modelId="{FAE31BEC-A8B0-4A3A-AD8F-1C87B90904DE}" type="presOf" srcId="{6B938E9A-ABB1-43C3-9CC2-A43B92B475FE}" destId="{E09B02D9-2893-4C39-80D9-EE8B55F2F0D4}" srcOrd="0" destOrd="0" presId="urn:microsoft.com/office/officeart/2005/8/layout/hierarchy3"/>
    <dgm:cxn modelId="{7B66B1F9-0D39-4CC3-94CA-76458A1A207F}" srcId="{41558541-88F6-40BD-AB0E-B45DFCB081BA}" destId="{2C6B52ED-A79A-44A1-82F3-CAC2232191A4}" srcOrd="0" destOrd="0" parTransId="{19290D1F-DAD6-4728-B2E7-5744F2CE01E3}" sibTransId="{71A0AB09-E5B5-4780-8594-D077057D76E8}"/>
    <dgm:cxn modelId="{B35A51C3-E188-4809-B6CF-F842817C6FEF}" srcId="{41558541-88F6-40BD-AB0E-B45DFCB081BA}" destId="{E58D557D-D601-4EE0-BD1E-DAC558C59872}" srcOrd="2" destOrd="0" parTransId="{4751C781-ECF7-4242-B301-00D8AC164399}" sibTransId="{60C701E2-BC68-474D-A737-C193525586E4}"/>
    <dgm:cxn modelId="{CF1010C0-4043-46CE-8F16-9EE0F455F334}" type="presOf" srcId="{19290D1F-DAD6-4728-B2E7-5744F2CE01E3}" destId="{AE39E790-4D8E-4464-ACA3-BE3910222D8A}" srcOrd="0" destOrd="0" presId="urn:microsoft.com/office/officeart/2005/8/layout/hierarchy3"/>
    <dgm:cxn modelId="{934CA630-7E5F-4043-A9C1-0E91B71CF25C}" type="presOf" srcId="{168B54F3-E3D5-4A60-B849-C45018D4D637}" destId="{DD1C0E94-2685-4024-A39A-40B8BE8BF5C1}" srcOrd="0" destOrd="0" presId="urn:microsoft.com/office/officeart/2005/8/layout/hierarchy3"/>
    <dgm:cxn modelId="{7FE5F3AB-315E-4E2E-89AC-B67FBF111DA8}" type="presParOf" srcId="{D27A8723-FCF7-41A1-83AE-0E1D04E9266B}" destId="{72DB7781-9702-473D-B320-57AF7892D96D}" srcOrd="0" destOrd="0" presId="urn:microsoft.com/office/officeart/2005/8/layout/hierarchy3"/>
    <dgm:cxn modelId="{28FC62F7-1CD5-4D4D-9640-11793EE47990}" type="presParOf" srcId="{72DB7781-9702-473D-B320-57AF7892D96D}" destId="{2249BDFE-7CA5-4144-B227-2B6CA921C026}" srcOrd="0" destOrd="0" presId="urn:microsoft.com/office/officeart/2005/8/layout/hierarchy3"/>
    <dgm:cxn modelId="{842466A6-9BD0-432E-AD31-05D9E881D72F}" type="presParOf" srcId="{2249BDFE-7CA5-4144-B227-2B6CA921C026}" destId="{F4543B2D-6F35-4BE7-AF3A-2652A1E30D16}" srcOrd="0" destOrd="0" presId="urn:microsoft.com/office/officeart/2005/8/layout/hierarchy3"/>
    <dgm:cxn modelId="{880FB194-DAA1-47A6-90C3-2D9A52745314}" type="presParOf" srcId="{2249BDFE-7CA5-4144-B227-2B6CA921C026}" destId="{F5D2E4CE-3A84-46EE-85EC-4CE28556CC41}" srcOrd="1" destOrd="0" presId="urn:microsoft.com/office/officeart/2005/8/layout/hierarchy3"/>
    <dgm:cxn modelId="{C1FEAD5F-AF9D-4E49-856E-7BD8E0A6CC2E}" type="presParOf" srcId="{72DB7781-9702-473D-B320-57AF7892D96D}" destId="{8F9790F2-280E-4A5E-9145-5D95738D12DC}" srcOrd="1" destOrd="0" presId="urn:microsoft.com/office/officeart/2005/8/layout/hierarchy3"/>
    <dgm:cxn modelId="{F744567E-D4DA-40EB-9BB5-2C5E2BE21A58}" type="presParOf" srcId="{8F9790F2-280E-4A5E-9145-5D95738D12DC}" destId="{AE39E790-4D8E-4464-ACA3-BE3910222D8A}" srcOrd="0" destOrd="0" presId="urn:microsoft.com/office/officeart/2005/8/layout/hierarchy3"/>
    <dgm:cxn modelId="{CDB5FA9A-889B-4133-8E44-80E2647D7ACF}" type="presParOf" srcId="{8F9790F2-280E-4A5E-9145-5D95738D12DC}" destId="{52256FF6-1DD1-4F76-A4A4-5EC5DE7E4977}" srcOrd="1" destOrd="0" presId="urn:microsoft.com/office/officeart/2005/8/layout/hierarchy3"/>
    <dgm:cxn modelId="{604A94DE-BBFA-4499-875C-64B1F4C49F05}" type="presParOf" srcId="{8F9790F2-280E-4A5E-9145-5D95738D12DC}" destId="{D3805D4C-10B4-404F-A669-E8CAA8581F63}" srcOrd="2" destOrd="0" presId="urn:microsoft.com/office/officeart/2005/8/layout/hierarchy3"/>
    <dgm:cxn modelId="{AB623252-450B-4AA8-9D41-DC21DC78C553}" type="presParOf" srcId="{8F9790F2-280E-4A5E-9145-5D95738D12DC}" destId="{50E6355F-8A9E-4748-B23C-64127143D1CC}" srcOrd="3" destOrd="0" presId="urn:microsoft.com/office/officeart/2005/8/layout/hierarchy3"/>
    <dgm:cxn modelId="{1DB150BB-EF7C-4EE7-B17B-4B1F3B337E99}" type="presParOf" srcId="{8F9790F2-280E-4A5E-9145-5D95738D12DC}" destId="{3F08CDE9-1EB4-4C9C-9A65-CCADEBE61A8D}" srcOrd="4" destOrd="0" presId="urn:microsoft.com/office/officeart/2005/8/layout/hierarchy3"/>
    <dgm:cxn modelId="{063DD8FF-7D18-4999-B95B-A9EAA1B4A0CC}" type="presParOf" srcId="{8F9790F2-280E-4A5E-9145-5D95738D12DC}" destId="{81527A35-EDD9-4EB1-8BEC-80E1CC8644D0}" srcOrd="5" destOrd="0" presId="urn:microsoft.com/office/officeart/2005/8/layout/hierarchy3"/>
    <dgm:cxn modelId="{0C21DA00-7505-42BC-B7D8-5B24FC38D890}" type="presParOf" srcId="{8F9790F2-280E-4A5E-9145-5D95738D12DC}" destId="{DC45572B-1E34-4FF2-A25B-4CEBED9E3E45}" srcOrd="6" destOrd="0" presId="urn:microsoft.com/office/officeart/2005/8/layout/hierarchy3"/>
    <dgm:cxn modelId="{CD3EA7CE-5804-4BF6-B0AD-D640D0BBFB78}" type="presParOf" srcId="{8F9790F2-280E-4A5E-9145-5D95738D12DC}" destId="{1F4D062E-25E4-40FA-BA53-D25A9BB8A654}" srcOrd="7" destOrd="0" presId="urn:microsoft.com/office/officeart/2005/8/layout/hierarchy3"/>
    <dgm:cxn modelId="{99CBA879-4E7F-42B2-80E4-77753B56C141}" type="presParOf" srcId="{8F9790F2-280E-4A5E-9145-5D95738D12DC}" destId="{3A4D9EA7-D17F-4496-B5B5-AB6173919031}" srcOrd="8" destOrd="0" presId="urn:microsoft.com/office/officeart/2005/8/layout/hierarchy3"/>
    <dgm:cxn modelId="{83D04B32-8ED1-420E-9F16-2312B08E4355}" type="presParOf" srcId="{8F9790F2-280E-4A5E-9145-5D95738D12DC}" destId="{E998408D-BA89-4A61-BB13-CBAF4CE60863}" srcOrd="9" destOrd="0" presId="urn:microsoft.com/office/officeart/2005/8/layout/hierarchy3"/>
    <dgm:cxn modelId="{8793455C-E5D2-4172-89D9-E29B960DAEC0}" type="presParOf" srcId="{D27A8723-FCF7-41A1-83AE-0E1D04E9266B}" destId="{0AE72BE7-CE8D-4A0A-9D25-79941A34B1A2}" srcOrd="1" destOrd="0" presId="urn:microsoft.com/office/officeart/2005/8/layout/hierarchy3"/>
    <dgm:cxn modelId="{3C0C2C22-2D47-4C90-BD4C-914BFFFBD9BB}" type="presParOf" srcId="{0AE72BE7-CE8D-4A0A-9D25-79941A34B1A2}" destId="{E5C87342-E275-4096-A219-9FBE46189681}" srcOrd="0" destOrd="0" presId="urn:microsoft.com/office/officeart/2005/8/layout/hierarchy3"/>
    <dgm:cxn modelId="{F60BF8C1-C110-4C38-989E-47E2AB6F8507}" type="presParOf" srcId="{E5C87342-E275-4096-A219-9FBE46189681}" destId="{975FBA0C-D220-4E9E-A896-D7FF57A0F41C}" srcOrd="0" destOrd="0" presId="urn:microsoft.com/office/officeart/2005/8/layout/hierarchy3"/>
    <dgm:cxn modelId="{C49C3E8C-7241-4A88-B21F-678A156D441E}" type="presParOf" srcId="{E5C87342-E275-4096-A219-9FBE46189681}" destId="{BE16D144-D1F1-49C2-BCB7-2A5E1EDA108E}" srcOrd="1" destOrd="0" presId="urn:microsoft.com/office/officeart/2005/8/layout/hierarchy3"/>
    <dgm:cxn modelId="{CCD8B9AB-0E93-4476-8B13-2A516A1B8488}" type="presParOf" srcId="{0AE72BE7-CE8D-4A0A-9D25-79941A34B1A2}" destId="{45A079E4-1976-454F-AEEF-B876F8161164}" srcOrd="1" destOrd="0" presId="urn:microsoft.com/office/officeart/2005/8/layout/hierarchy3"/>
    <dgm:cxn modelId="{EBEF6AEB-75AB-487B-81A0-5054C7A5D506}" type="presParOf" srcId="{45A079E4-1976-454F-AEEF-B876F8161164}" destId="{E09B02D9-2893-4C39-80D9-EE8B55F2F0D4}" srcOrd="0" destOrd="0" presId="urn:microsoft.com/office/officeart/2005/8/layout/hierarchy3"/>
    <dgm:cxn modelId="{814A28A2-EC2C-4511-9B9A-8F17905DE286}" type="presParOf" srcId="{45A079E4-1976-454F-AEEF-B876F8161164}" destId="{242A6FE4-21DA-40B0-A848-FB574383D1F7}" srcOrd="1" destOrd="0" presId="urn:microsoft.com/office/officeart/2005/8/layout/hierarchy3"/>
    <dgm:cxn modelId="{3B7F3DD6-FE4B-4B89-A256-5BDBE6075C83}" type="presParOf" srcId="{45A079E4-1976-454F-AEEF-B876F8161164}" destId="{062ED791-0445-4B63-B7FE-7D1082764EAE}" srcOrd="2" destOrd="0" presId="urn:microsoft.com/office/officeart/2005/8/layout/hierarchy3"/>
    <dgm:cxn modelId="{CF2CB022-81BD-4D22-97C5-655763B8BC3B}" type="presParOf" srcId="{45A079E4-1976-454F-AEEF-B876F8161164}" destId="{CC561800-13A8-4C0B-B20E-EBB29E4A55BD}" srcOrd="3" destOrd="0" presId="urn:microsoft.com/office/officeart/2005/8/layout/hierarchy3"/>
    <dgm:cxn modelId="{ABF47BD4-EED5-4963-B1FE-8EAB13DCF43D}" type="presParOf" srcId="{45A079E4-1976-454F-AEEF-B876F8161164}" destId="{DD1C0E94-2685-4024-A39A-40B8BE8BF5C1}" srcOrd="4" destOrd="0" presId="urn:microsoft.com/office/officeart/2005/8/layout/hierarchy3"/>
    <dgm:cxn modelId="{069D5311-5C7D-41E9-B894-08ADCD05EC6D}" type="presParOf" srcId="{45A079E4-1976-454F-AEEF-B876F8161164}" destId="{597282D7-793A-4F85-A987-AEFFE78293FD}" srcOrd="5" destOrd="0" presId="urn:microsoft.com/office/officeart/2005/8/layout/hierarchy3"/>
    <dgm:cxn modelId="{B3BB9E7A-B6E0-4237-883C-0A9AC0C6DDF3}" type="presParOf" srcId="{45A079E4-1976-454F-AEEF-B876F8161164}" destId="{F373EBAE-A865-41F8-AAEA-1D99A3779AF0}" srcOrd="6" destOrd="0" presId="urn:microsoft.com/office/officeart/2005/8/layout/hierarchy3"/>
    <dgm:cxn modelId="{D9DF03DC-B399-41DB-8170-E44DB08CFB24}" type="presParOf" srcId="{45A079E4-1976-454F-AEEF-B876F8161164}" destId="{BC32F854-7142-43D9-924D-2B2FAC342169}" srcOrd="7" destOrd="0" presId="urn:microsoft.com/office/officeart/2005/8/layout/hierarchy3"/>
    <dgm:cxn modelId="{22C23C0B-6427-42C3-93AF-D9DA1A300001}" type="presParOf" srcId="{D27A8723-FCF7-41A1-83AE-0E1D04E9266B}" destId="{BD29FCD9-1878-46DB-86A0-22178421416D}" srcOrd="2" destOrd="0" presId="urn:microsoft.com/office/officeart/2005/8/layout/hierarchy3"/>
    <dgm:cxn modelId="{788D3AE9-8B3C-41D5-9276-95C05BEFE5BC}" type="presParOf" srcId="{BD29FCD9-1878-46DB-86A0-22178421416D}" destId="{5316FDD7-41FA-48D7-A2A8-98586C673A59}" srcOrd="0" destOrd="0" presId="urn:microsoft.com/office/officeart/2005/8/layout/hierarchy3"/>
    <dgm:cxn modelId="{9E1E6998-4614-4980-8D2E-C4EE85DA9550}" type="presParOf" srcId="{5316FDD7-41FA-48D7-A2A8-98586C673A59}" destId="{BCF9A7EC-27E3-47B0-A2E9-F9B394EC15E1}" srcOrd="0" destOrd="0" presId="urn:microsoft.com/office/officeart/2005/8/layout/hierarchy3"/>
    <dgm:cxn modelId="{33DB548A-15E6-4454-A63C-CFC201D08D27}" type="presParOf" srcId="{5316FDD7-41FA-48D7-A2A8-98586C673A59}" destId="{D966B664-93AE-49E5-93E1-D77D3B2C8377}" srcOrd="1" destOrd="0" presId="urn:microsoft.com/office/officeart/2005/8/layout/hierarchy3"/>
    <dgm:cxn modelId="{BB0E2F34-A810-4290-AC04-032B7D8633C1}" type="presParOf" srcId="{BD29FCD9-1878-46DB-86A0-22178421416D}" destId="{EEE948AA-EDE0-427A-8CBD-B22ACE624DA5}" srcOrd="1" destOrd="0" presId="urn:microsoft.com/office/officeart/2005/8/layout/hierarchy3"/>
    <dgm:cxn modelId="{7BADF6DB-8E6B-40C3-8678-E44E45609F5A}" type="presParOf" srcId="{D27A8723-FCF7-41A1-83AE-0E1D04E9266B}" destId="{7E041680-0E67-44C1-A150-35F2BA39BC68}" srcOrd="3" destOrd="0" presId="urn:microsoft.com/office/officeart/2005/8/layout/hierarchy3"/>
    <dgm:cxn modelId="{05AF68FD-293C-4F5F-87F0-6C557DE6BE9B}" type="presParOf" srcId="{7E041680-0E67-44C1-A150-35F2BA39BC68}" destId="{588709C8-C317-4271-B6E8-FAD11E696060}" srcOrd="0" destOrd="0" presId="urn:microsoft.com/office/officeart/2005/8/layout/hierarchy3"/>
    <dgm:cxn modelId="{152C5F0F-DDF7-47F3-BCF2-58082474FD17}" type="presParOf" srcId="{588709C8-C317-4271-B6E8-FAD11E696060}" destId="{45D3DCBF-BC3F-4BB5-9297-91BD5E703C14}" srcOrd="0" destOrd="0" presId="urn:microsoft.com/office/officeart/2005/8/layout/hierarchy3"/>
    <dgm:cxn modelId="{819F8324-3A76-4B92-BD85-F1661D6589AE}" type="presParOf" srcId="{588709C8-C317-4271-B6E8-FAD11E696060}" destId="{052C76DE-7526-419E-B0EB-3D332330B0ED}" srcOrd="1" destOrd="0" presId="urn:microsoft.com/office/officeart/2005/8/layout/hierarchy3"/>
    <dgm:cxn modelId="{3F72991D-FF52-4B15-85D2-ED803A147F77}" type="presParOf" srcId="{7E041680-0E67-44C1-A150-35F2BA39BC68}" destId="{309343A4-6A4C-406B-978C-B239F7F6A6CD}" srcOrd="1" destOrd="0" presId="urn:microsoft.com/office/officeart/2005/8/layout/hierarchy3"/>
    <dgm:cxn modelId="{C6973D38-BBB9-4A96-A373-B000EA485768}" type="presParOf" srcId="{D27A8723-FCF7-41A1-83AE-0E1D04E9266B}" destId="{69F5E12F-9117-4599-B4C3-EBEC3ED0EE5F}" srcOrd="4" destOrd="0" presId="urn:microsoft.com/office/officeart/2005/8/layout/hierarchy3"/>
    <dgm:cxn modelId="{96584596-D735-4B56-A774-BF7823749738}" type="presParOf" srcId="{69F5E12F-9117-4599-B4C3-EBEC3ED0EE5F}" destId="{562046E7-4D6C-4C1B-A7C0-FFC9C844FE65}" srcOrd="0" destOrd="0" presId="urn:microsoft.com/office/officeart/2005/8/layout/hierarchy3"/>
    <dgm:cxn modelId="{6594937B-6178-4333-B4BC-CBE154B37044}" type="presParOf" srcId="{562046E7-4D6C-4C1B-A7C0-FFC9C844FE65}" destId="{709F6C44-CDFE-4E75-80E1-2AC57E69B9C4}" srcOrd="0" destOrd="0" presId="urn:microsoft.com/office/officeart/2005/8/layout/hierarchy3"/>
    <dgm:cxn modelId="{2BE0DB5B-FD2A-4F42-93F1-C5776FB906BA}" type="presParOf" srcId="{562046E7-4D6C-4C1B-A7C0-FFC9C844FE65}" destId="{DB324267-83B9-4CC4-822B-7EBD773D2A3B}" srcOrd="1" destOrd="0" presId="urn:microsoft.com/office/officeart/2005/8/layout/hierarchy3"/>
    <dgm:cxn modelId="{10E1CF4E-9F5A-4525-B9DB-53792543A346}" type="presParOf" srcId="{69F5E12F-9117-4599-B4C3-EBEC3ED0EE5F}" destId="{8A3A1005-FEA3-4A46-B509-AEA07FA335DD}" srcOrd="1" destOrd="0" presId="urn:microsoft.com/office/officeart/2005/8/layout/hierarchy3"/>
    <dgm:cxn modelId="{85EA7863-0458-43FC-A8F8-76DD9AED5781}" type="presParOf" srcId="{D27A8723-FCF7-41A1-83AE-0E1D04E9266B}" destId="{1E7F1466-9C09-48AA-B689-D44C8D0319AD}" srcOrd="5" destOrd="0" presId="urn:microsoft.com/office/officeart/2005/8/layout/hierarchy3"/>
    <dgm:cxn modelId="{78F95C72-D1F7-4CFA-BB2E-043D873E6E25}" type="presParOf" srcId="{1E7F1466-9C09-48AA-B689-D44C8D0319AD}" destId="{03331637-7192-40C9-9EDB-BED978ED6906}" srcOrd="0" destOrd="0" presId="urn:microsoft.com/office/officeart/2005/8/layout/hierarchy3"/>
    <dgm:cxn modelId="{A9FE6703-841B-494A-A9FE-7A06D8FB00E0}" type="presParOf" srcId="{03331637-7192-40C9-9EDB-BED978ED6906}" destId="{2FD993CB-AE44-437B-866E-80EAD3366E68}" srcOrd="0" destOrd="0" presId="urn:microsoft.com/office/officeart/2005/8/layout/hierarchy3"/>
    <dgm:cxn modelId="{1C8ED755-F6A3-4034-9C8E-E940D12EFD4F}" type="presParOf" srcId="{03331637-7192-40C9-9EDB-BED978ED6906}" destId="{7A7ACE27-88C9-4B93-8405-553C8256557B}" srcOrd="1" destOrd="0" presId="urn:microsoft.com/office/officeart/2005/8/layout/hierarchy3"/>
    <dgm:cxn modelId="{AD0A9FAC-0BF8-4DC7-BA3E-4C376C9D3E43}" type="presParOf" srcId="{1E7F1466-9C09-48AA-B689-D44C8D0319AD}" destId="{095B55F3-7C4B-48F5-B2FC-2CD57DF98F4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336B8-CDF6-4EFD-AE58-BDC5471C34A6}">
      <dsp:nvSpPr>
        <dsp:cNvPr id="0" name=""/>
        <dsp:cNvSpPr/>
      </dsp:nvSpPr>
      <dsp:spPr>
        <a:xfrm>
          <a:off x="539403" y="1200850"/>
          <a:ext cx="6449349" cy="1743088"/>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419" sz="3200" b="1" kern="1200" dirty="0" smtClean="0"/>
            <a:t>US$14,5 </a:t>
          </a:r>
          <a:r>
            <a:rPr lang="es-419" sz="3200" b="1" kern="1200" noProof="0" dirty="0" smtClean="0"/>
            <a:t>millones</a:t>
          </a:r>
        </a:p>
        <a:p>
          <a:pPr lvl="0" algn="ctr" defTabSz="1422400">
            <a:lnSpc>
              <a:spcPct val="90000"/>
            </a:lnSpc>
            <a:spcBef>
              <a:spcPct val="0"/>
            </a:spcBef>
            <a:spcAft>
              <a:spcPct val="35000"/>
            </a:spcAft>
          </a:pPr>
          <a:r>
            <a:rPr lang="es-419" sz="3200" b="1" kern="1200" dirty="0" smtClean="0"/>
            <a:t>29% de la meta</a:t>
          </a:r>
        </a:p>
        <a:p>
          <a:pPr lvl="0" algn="ctr" defTabSz="1422400">
            <a:lnSpc>
              <a:spcPct val="90000"/>
            </a:lnSpc>
            <a:spcBef>
              <a:spcPct val="0"/>
            </a:spcBef>
            <a:spcAft>
              <a:spcPct val="35000"/>
            </a:spcAft>
          </a:pPr>
          <a:r>
            <a:rPr lang="es-419" sz="3200" b="1" kern="1200" dirty="0" smtClean="0"/>
            <a:t>Meta: US$50 millón</a:t>
          </a:r>
          <a:endParaRPr lang="es-419" sz="3200" b="1" kern="1200" dirty="0"/>
        </a:p>
      </dsp:txBody>
      <dsp:txXfrm>
        <a:off x="624494" y="1285941"/>
        <a:ext cx="6279167" cy="1572906"/>
      </dsp:txXfrm>
    </dsp:sp>
    <dsp:sp modelId="{B269BD2A-07B3-4D0D-813C-066F95AA6D55}">
      <dsp:nvSpPr>
        <dsp:cNvPr id="0" name=""/>
        <dsp:cNvSpPr/>
      </dsp:nvSpPr>
      <dsp:spPr>
        <a:xfrm rot="16235011">
          <a:off x="3639179" y="1065706"/>
          <a:ext cx="270302" cy="0"/>
        </a:xfrm>
        <a:custGeom>
          <a:avLst/>
          <a:gdLst/>
          <a:ahLst/>
          <a:cxnLst/>
          <a:rect l="0" t="0" r="0" b="0"/>
          <a:pathLst>
            <a:path>
              <a:moveTo>
                <a:pt x="0" y="0"/>
              </a:moveTo>
              <a:lnTo>
                <a:pt x="27030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B4794B-D839-4298-BB63-2E070DFC1FDE}">
      <dsp:nvSpPr>
        <dsp:cNvPr id="0" name=""/>
        <dsp:cNvSpPr/>
      </dsp:nvSpPr>
      <dsp:spPr>
        <a:xfrm>
          <a:off x="2385093" y="174713"/>
          <a:ext cx="2788925" cy="7558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419" sz="2400" b="1" kern="1200" dirty="0" smtClean="0"/>
            <a:t>US$8.1 millones Sin restricciones</a:t>
          </a:r>
          <a:endParaRPr lang="es-419" sz="2400" b="1" kern="1200" dirty="0"/>
        </a:p>
      </dsp:txBody>
      <dsp:txXfrm>
        <a:off x="2421990" y="211610"/>
        <a:ext cx="2715131" cy="682054"/>
      </dsp:txXfrm>
    </dsp:sp>
    <dsp:sp modelId="{6C6904AD-581B-4E89-B451-086D91729923}">
      <dsp:nvSpPr>
        <dsp:cNvPr id="0" name=""/>
        <dsp:cNvSpPr/>
      </dsp:nvSpPr>
      <dsp:spPr>
        <a:xfrm rot="2803708">
          <a:off x="4525130" y="3081513"/>
          <a:ext cx="377891" cy="0"/>
        </a:xfrm>
        <a:custGeom>
          <a:avLst/>
          <a:gdLst/>
          <a:ahLst/>
          <a:cxnLst/>
          <a:rect l="0" t="0" r="0" b="0"/>
          <a:pathLst>
            <a:path>
              <a:moveTo>
                <a:pt x="0" y="0"/>
              </a:moveTo>
              <a:lnTo>
                <a:pt x="37789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63829D-6907-4CF0-95EF-86DDFC6CB68D}">
      <dsp:nvSpPr>
        <dsp:cNvPr id="0" name=""/>
        <dsp:cNvSpPr/>
      </dsp:nvSpPr>
      <dsp:spPr>
        <a:xfrm>
          <a:off x="3961248" y="3219087"/>
          <a:ext cx="3066212" cy="13825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419" sz="2800" b="1" kern="1200" dirty="0" smtClean="0"/>
            <a:t>US$5,1</a:t>
          </a:r>
          <a:br>
            <a:rPr lang="es-419" sz="2800" b="1" kern="1200" dirty="0" smtClean="0"/>
          </a:br>
          <a:r>
            <a:rPr lang="es-419" sz="2800" b="1" kern="1200" dirty="0" smtClean="0"/>
            <a:t>millones restringidos</a:t>
          </a:r>
          <a:endParaRPr lang="es-419" sz="2800" b="1" kern="1200" dirty="0"/>
        </a:p>
      </dsp:txBody>
      <dsp:txXfrm>
        <a:off x="4028737" y="3286576"/>
        <a:ext cx="2931234" cy="1247544"/>
      </dsp:txXfrm>
    </dsp:sp>
    <dsp:sp modelId="{9DA16073-AF76-4D60-BDC2-236230987D5E}">
      <dsp:nvSpPr>
        <dsp:cNvPr id="0" name=""/>
        <dsp:cNvSpPr/>
      </dsp:nvSpPr>
      <dsp:spPr>
        <a:xfrm rot="8028094">
          <a:off x="2627689" y="3072134"/>
          <a:ext cx="355239" cy="0"/>
        </a:xfrm>
        <a:custGeom>
          <a:avLst/>
          <a:gdLst/>
          <a:ahLst/>
          <a:cxnLst/>
          <a:rect l="0" t="0" r="0" b="0"/>
          <a:pathLst>
            <a:path>
              <a:moveTo>
                <a:pt x="0" y="0"/>
              </a:moveTo>
              <a:lnTo>
                <a:pt x="35523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A1F8FC-0BA1-45E5-AB1D-E376BE1709FD}">
      <dsp:nvSpPr>
        <dsp:cNvPr id="0" name=""/>
        <dsp:cNvSpPr/>
      </dsp:nvSpPr>
      <dsp:spPr>
        <a:xfrm>
          <a:off x="567936" y="3200330"/>
          <a:ext cx="2872777" cy="14140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419" sz="2800" b="1" kern="1200" dirty="0" smtClean="0"/>
            <a:t>US$1,3 millones sarampión</a:t>
          </a:r>
          <a:endParaRPr lang="es-419" sz="2800" b="1" kern="1200" dirty="0"/>
        </a:p>
      </dsp:txBody>
      <dsp:txXfrm>
        <a:off x="636963" y="3269357"/>
        <a:ext cx="2734723" cy="1275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43B2D-6F35-4BE7-AF3A-2652A1E30D16}">
      <dsp:nvSpPr>
        <dsp:cNvPr id="0" name=""/>
        <dsp:cNvSpPr/>
      </dsp:nvSpPr>
      <dsp:spPr>
        <a:xfrm>
          <a:off x="7553" y="194276"/>
          <a:ext cx="1217116" cy="608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419" sz="1200" kern="1200" noProof="0" dirty="0" smtClean="0"/>
            <a:t>Humanitaria</a:t>
          </a:r>
          <a:endParaRPr lang="es-419" sz="1200" kern="1200" noProof="0" dirty="0"/>
        </a:p>
      </dsp:txBody>
      <dsp:txXfrm>
        <a:off x="25377" y="212100"/>
        <a:ext cx="1181468" cy="572910"/>
      </dsp:txXfrm>
    </dsp:sp>
    <dsp:sp modelId="{AE39E790-4D8E-4464-ACA3-BE3910222D8A}">
      <dsp:nvSpPr>
        <dsp:cNvPr id="0" name=""/>
        <dsp:cNvSpPr/>
      </dsp:nvSpPr>
      <dsp:spPr>
        <a:xfrm>
          <a:off x="129264" y="802834"/>
          <a:ext cx="121711" cy="456418"/>
        </a:xfrm>
        <a:custGeom>
          <a:avLst/>
          <a:gdLst/>
          <a:ahLst/>
          <a:cxnLst/>
          <a:rect l="0" t="0" r="0" b="0"/>
          <a:pathLst>
            <a:path>
              <a:moveTo>
                <a:pt x="0" y="0"/>
              </a:moveTo>
              <a:lnTo>
                <a:pt x="0" y="456418"/>
              </a:lnTo>
              <a:lnTo>
                <a:pt x="121711" y="4564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256FF6-1DD1-4F76-A4A4-5EC5DE7E4977}">
      <dsp:nvSpPr>
        <dsp:cNvPr id="0" name=""/>
        <dsp:cNvSpPr/>
      </dsp:nvSpPr>
      <dsp:spPr>
        <a:xfrm>
          <a:off x="250976" y="954974"/>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ES" sz="900" kern="1200" dirty="0" smtClean="0"/>
            <a:t>Fondos correspondidos</a:t>
          </a:r>
        </a:p>
        <a:p>
          <a:pPr lvl="0" algn="ctr" defTabSz="400050">
            <a:lnSpc>
              <a:spcPct val="90000"/>
            </a:lnSpc>
            <a:spcBef>
              <a:spcPct val="0"/>
            </a:spcBef>
            <a:spcAft>
              <a:spcPct val="35000"/>
            </a:spcAft>
          </a:pPr>
          <a:r>
            <a:rPr lang="es-419" sz="900" kern="1200" noProof="0" dirty="0" smtClean="0"/>
            <a:t>(anteriormente regulares)</a:t>
          </a:r>
          <a:endParaRPr lang="es-419" sz="900" kern="1200" noProof="0" dirty="0"/>
        </a:p>
      </dsp:txBody>
      <dsp:txXfrm>
        <a:off x="268800" y="972798"/>
        <a:ext cx="938045" cy="572910"/>
      </dsp:txXfrm>
    </dsp:sp>
    <dsp:sp modelId="{D3805D4C-10B4-404F-A669-E8CAA8581F63}">
      <dsp:nvSpPr>
        <dsp:cNvPr id="0" name=""/>
        <dsp:cNvSpPr/>
      </dsp:nvSpPr>
      <dsp:spPr>
        <a:xfrm>
          <a:off x="129264" y="802834"/>
          <a:ext cx="121711" cy="1217116"/>
        </a:xfrm>
        <a:custGeom>
          <a:avLst/>
          <a:gdLst/>
          <a:ahLst/>
          <a:cxnLst/>
          <a:rect l="0" t="0" r="0" b="0"/>
          <a:pathLst>
            <a:path>
              <a:moveTo>
                <a:pt x="0" y="0"/>
              </a:moveTo>
              <a:lnTo>
                <a:pt x="0" y="1217116"/>
              </a:lnTo>
              <a:lnTo>
                <a:pt x="121711" y="12171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E6355F-8A9E-4748-B23C-64127143D1CC}">
      <dsp:nvSpPr>
        <dsp:cNvPr id="0" name=""/>
        <dsp:cNvSpPr/>
      </dsp:nvSpPr>
      <dsp:spPr>
        <a:xfrm>
          <a:off x="250976" y="1715672"/>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419" sz="900" kern="1200" noProof="0" dirty="0" smtClean="0"/>
            <a:t>Lions Quest (anteriormente Core 4 LQ)</a:t>
          </a:r>
          <a:endParaRPr lang="es-419" sz="900" kern="1200" noProof="0" dirty="0"/>
        </a:p>
      </dsp:txBody>
      <dsp:txXfrm>
        <a:off x="268800" y="1733496"/>
        <a:ext cx="938045" cy="572910"/>
      </dsp:txXfrm>
    </dsp:sp>
    <dsp:sp modelId="{3F08CDE9-1EB4-4C9C-9A65-CCADEBE61A8D}">
      <dsp:nvSpPr>
        <dsp:cNvPr id="0" name=""/>
        <dsp:cNvSpPr/>
      </dsp:nvSpPr>
      <dsp:spPr>
        <a:xfrm>
          <a:off x="129264" y="802834"/>
          <a:ext cx="121711" cy="1977814"/>
        </a:xfrm>
        <a:custGeom>
          <a:avLst/>
          <a:gdLst/>
          <a:ahLst/>
          <a:cxnLst/>
          <a:rect l="0" t="0" r="0" b="0"/>
          <a:pathLst>
            <a:path>
              <a:moveTo>
                <a:pt x="0" y="0"/>
              </a:moveTo>
              <a:lnTo>
                <a:pt x="0" y="1977814"/>
              </a:lnTo>
              <a:lnTo>
                <a:pt x="121711" y="1977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527A35-EDD9-4EB1-8BEC-80E1CC8644D0}">
      <dsp:nvSpPr>
        <dsp:cNvPr id="0" name=""/>
        <dsp:cNvSpPr/>
      </dsp:nvSpPr>
      <dsp:spPr>
        <a:xfrm>
          <a:off x="250976" y="2476369"/>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419" sz="900" kern="1200" noProof="0" dirty="0" smtClean="0"/>
            <a:t>Diabetes (anteriormente Core 4 Diabetes)</a:t>
          </a:r>
          <a:endParaRPr lang="es-419" sz="900" kern="1200" noProof="0" dirty="0"/>
        </a:p>
      </dsp:txBody>
      <dsp:txXfrm>
        <a:off x="268800" y="2494193"/>
        <a:ext cx="938045" cy="572910"/>
      </dsp:txXfrm>
    </dsp:sp>
    <dsp:sp modelId="{DC45572B-1E34-4FF2-A25B-4CEBED9E3E45}">
      <dsp:nvSpPr>
        <dsp:cNvPr id="0" name=""/>
        <dsp:cNvSpPr/>
      </dsp:nvSpPr>
      <dsp:spPr>
        <a:xfrm>
          <a:off x="129264" y="802834"/>
          <a:ext cx="121711" cy="2738511"/>
        </a:xfrm>
        <a:custGeom>
          <a:avLst/>
          <a:gdLst/>
          <a:ahLst/>
          <a:cxnLst/>
          <a:rect l="0" t="0" r="0" b="0"/>
          <a:pathLst>
            <a:path>
              <a:moveTo>
                <a:pt x="0" y="0"/>
              </a:moveTo>
              <a:lnTo>
                <a:pt x="0" y="2738511"/>
              </a:lnTo>
              <a:lnTo>
                <a:pt x="121711" y="27385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4D062E-25E4-40FA-BA53-D25A9BB8A654}">
      <dsp:nvSpPr>
        <dsp:cNvPr id="0" name=""/>
        <dsp:cNvSpPr/>
      </dsp:nvSpPr>
      <dsp:spPr>
        <a:xfrm>
          <a:off x="250976" y="3237067"/>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419" sz="900" kern="1200" noProof="0" dirty="0" smtClean="0"/>
            <a:t>Dirigida por la Junta de Síndicos</a:t>
          </a:r>
          <a:endParaRPr lang="es-419" sz="900" kern="1200" noProof="0" dirty="0"/>
        </a:p>
      </dsp:txBody>
      <dsp:txXfrm>
        <a:off x="268800" y="3254891"/>
        <a:ext cx="938045" cy="572910"/>
      </dsp:txXfrm>
    </dsp:sp>
    <dsp:sp modelId="{3A4D9EA7-D17F-4496-B5B5-AB6173919031}">
      <dsp:nvSpPr>
        <dsp:cNvPr id="0" name=""/>
        <dsp:cNvSpPr/>
      </dsp:nvSpPr>
      <dsp:spPr>
        <a:xfrm>
          <a:off x="129264" y="802834"/>
          <a:ext cx="121711" cy="3499209"/>
        </a:xfrm>
        <a:custGeom>
          <a:avLst/>
          <a:gdLst/>
          <a:ahLst/>
          <a:cxnLst/>
          <a:rect l="0" t="0" r="0" b="0"/>
          <a:pathLst>
            <a:path>
              <a:moveTo>
                <a:pt x="0" y="0"/>
              </a:moveTo>
              <a:lnTo>
                <a:pt x="0" y="3499209"/>
              </a:lnTo>
              <a:lnTo>
                <a:pt x="121711" y="34992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98408D-BA89-4A61-BB13-CBAF4CE60863}">
      <dsp:nvSpPr>
        <dsp:cNvPr id="0" name=""/>
        <dsp:cNvSpPr/>
      </dsp:nvSpPr>
      <dsp:spPr>
        <a:xfrm>
          <a:off x="250976" y="3997765"/>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419" sz="1100" kern="1200" noProof="0" dirty="0" smtClean="0"/>
            <a:t>Otros</a:t>
          </a:r>
        </a:p>
        <a:p>
          <a:pPr lvl="0" algn="ctr" defTabSz="488950">
            <a:lnSpc>
              <a:spcPct val="90000"/>
            </a:lnSpc>
            <a:spcBef>
              <a:spcPct val="0"/>
            </a:spcBef>
            <a:spcAft>
              <a:spcPct val="35000"/>
            </a:spcAft>
          </a:pPr>
          <a:r>
            <a:rPr lang="es-419" sz="800" kern="1200" noProof="0" dirty="0" smtClean="0"/>
            <a:t>(Premio Humanitario, Alianzas)</a:t>
          </a:r>
          <a:endParaRPr lang="es-419" sz="800" kern="1200" noProof="0" dirty="0"/>
        </a:p>
      </dsp:txBody>
      <dsp:txXfrm>
        <a:off x="268800" y="4015589"/>
        <a:ext cx="938045" cy="572910"/>
      </dsp:txXfrm>
    </dsp:sp>
    <dsp:sp modelId="{975FBA0C-D220-4E9E-A896-D7FF57A0F41C}">
      <dsp:nvSpPr>
        <dsp:cNvPr id="0" name=""/>
        <dsp:cNvSpPr/>
      </dsp:nvSpPr>
      <dsp:spPr>
        <a:xfrm>
          <a:off x="1528948" y="194276"/>
          <a:ext cx="1217116" cy="608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419" sz="1200" kern="1200" noProof="0" dirty="0" smtClean="0"/>
            <a:t>Desastre</a:t>
          </a:r>
          <a:endParaRPr lang="es-419" sz="1200" kern="1200" noProof="0" dirty="0"/>
        </a:p>
      </dsp:txBody>
      <dsp:txXfrm>
        <a:off x="1546772" y="212100"/>
        <a:ext cx="1181468" cy="572910"/>
      </dsp:txXfrm>
    </dsp:sp>
    <dsp:sp modelId="{E09B02D9-2893-4C39-80D9-EE8B55F2F0D4}">
      <dsp:nvSpPr>
        <dsp:cNvPr id="0" name=""/>
        <dsp:cNvSpPr/>
      </dsp:nvSpPr>
      <dsp:spPr>
        <a:xfrm>
          <a:off x="1650660" y="802834"/>
          <a:ext cx="121711" cy="456418"/>
        </a:xfrm>
        <a:custGeom>
          <a:avLst/>
          <a:gdLst/>
          <a:ahLst/>
          <a:cxnLst/>
          <a:rect l="0" t="0" r="0" b="0"/>
          <a:pathLst>
            <a:path>
              <a:moveTo>
                <a:pt x="0" y="0"/>
              </a:moveTo>
              <a:lnTo>
                <a:pt x="0" y="456418"/>
              </a:lnTo>
              <a:lnTo>
                <a:pt x="121711" y="4564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2A6FE4-21DA-40B0-A848-FB574383D1F7}">
      <dsp:nvSpPr>
        <dsp:cNvPr id="0" name=""/>
        <dsp:cNvSpPr/>
      </dsp:nvSpPr>
      <dsp:spPr>
        <a:xfrm>
          <a:off x="1772371" y="954974"/>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419" sz="900" kern="1200" noProof="0" dirty="0" smtClean="0"/>
            <a:t>Emergencia</a:t>
          </a:r>
          <a:endParaRPr lang="es-419" sz="900" kern="1200" noProof="0" dirty="0"/>
        </a:p>
      </dsp:txBody>
      <dsp:txXfrm>
        <a:off x="1790195" y="972798"/>
        <a:ext cx="938045" cy="572910"/>
      </dsp:txXfrm>
    </dsp:sp>
    <dsp:sp modelId="{062ED791-0445-4B63-B7FE-7D1082764EAE}">
      <dsp:nvSpPr>
        <dsp:cNvPr id="0" name=""/>
        <dsp:cNvSpPr/>
      </dsp:nvSpPr>
      <dsp:spPr>
        <a:xfrm>
          <a:off x="1650660" y="802834"/>
          <a:ext cx="121711" cy="1217116"/>
        </a:xfrm>
        <a:custGeom>
          <a:avLst/>
          <a:gdLst/>
          <a:ahLst/>
          <a:cxnLst/>
          <a:rect l="0" t="0" r="0" b="0"/>
          <a:pathLst>
            <a:path>
              <a:moveTo>
                <a:pt x="0" y="0"/>
              </a:moveTo>
              <a:lnTo>
                <a:pt x="0" y="1217116"/>
              </a:lnTo>
              <a:lnTo>
                <a:pt x="121711" y="12171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561800-13A8-4C0B-B20E-EBB29E4A55BD}">
      <dsp:nvSpPr>
        <dsp:cNvPr id="0" name=""/>
        <dsp:cNvSpPr/>
      </dsp:nvSpPr>
      <dsp:spPr>
        <a:xfrm>
          <a:off x="1772371" y="1715672"/>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419" sz="900" kern="1200" noProof="0" dirty="0" smtClean="0"/>
            <a:t>Preparación Comunitaria</a:t>
          </a:r>
          <a:endParaRPr lang="es-419" sz="900" kern="1200" noProof="0" dirty="0"/>
        </a:p>
      </dsp:txBody>
      <dsp:txXfrm>
        <a:off x="1790195" y="1733496"/>
        <a:ext cx="938045" cy="572910"/>
      </dsp:txXfrm>
    </dsp:sp>
    <dsp:sp modelId="{DD1C0E94-2685-4024-A39A-40B8BE8BF5C1}">
      <dsp:nvSpPr>
        <dsp:cNvPr id="0" name=""/>
        <dsp:cNvSpPr/>
      </dsp:nvSpPr>
      <dsp:spPr>
        <a:xfrm>
          <a:off x="1650660" y="802834"/>
          <a:ext cx="121711" cy="1977814"/>
        </a:xfrm>
        <a:custGeom>
          <a:avLst/>
          <a:gdLst/>
          <a:ahLst/>
          <a:cxnLst/>
          <a:rect l="0" t="0" r="0" b="0"/>
          <a:pathLst>
            <a:path>
              <a:moveTo>
                <a:pt x="0" y="0"/>
              </a:moveTo>
              <a:lnTo>
                <a:pt x="0" y="1977814"/>
              </a:lnTo>
              <a:lnTo>
                <a:pt x="121711" y="19778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7282D7-793A-4F85-A987-AEFFE78293FD}">
      <dsp:nvSpPr>
        <dsp:cNvPr id="0" name=""/>
        <dsp:cNvSpPr/>
      </dsp:nvSpPr>
      <dsp:spPr>
        <a:xfrm>
          <a:off x="1772371" y="2476369"/>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419" sz="900" kern="1200" noProof="0" dirty="0" smtClean="0"/>
            <a:t>Recuperación Comunitaria</a:t>
          </a:r>
          <a:endParaRPr lang="es-419" sz="900" kern="1200" noProof="0" dirty="0"/>
        </a:p>
      </dsp:txBody>
      <dsp:txXfrm>
        <a:off x="1790195" y="2494193"/>
        <a:ext cx="938045" cy="572910"/>
      </dsp:txXfrm>
    </dsp:sp>
    <dsp:sp modelId="{F373EBAE-A865-41F8-AAEA-1D99A3779AF0}">
      <dsp:nvSpPr>
        <dsp:cNvPr id="0" name=""/>
        <dsp:cNvSpPr/>
      </dsp:nvSpPr>
      <dsp:spPr>
        <a:xfrm>
          <a:off x="1650660" y="802834"/>
          <a:ext cx="121711" cy="2738511"/>
        </a:xfrm>
        <a:custGeom>
          <a:avLst/>
          <a:gdLst/>
          <a:ahLst/>
          <a:cxnLst/>
          <a:rect l="0" t="0" r="0" b="0"/>
          <a:pathLst>
            <a:path>
              <a:moveTo>
                <a:pt x="0" y="0"/>
              </a:moveTo>
              <a:lnTo>
                <a:pt x="0" y="2738511"/>
              </a:lnTo>
              <a:lnTo>
                <a:pt x="121711" y="27385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2F854-7142-43D9-924D-2B2FAC342169}">
      <dsp:nvSpPr>
        <dsp:cNvPr id="0" name=""/>
        <dsp:cNvSpPr/>
      </dsp:nvSpPr>
      <dsp:spPr>
        <a:xfrm>
          <a:off x="1772371" y="3237067"/>
          <a:ext cx="973693" cy="608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s-419" sz="900" kern="1200" noProof="0" dirty="0" smtClean="0"/>
            <a:t>Catástrofe</a:t>
          </a:r>
        </a:p>
        <a:p>
          <a:pPr lvl="0" algn="ctr" defTabSz="400050">
            <a:lnSpc>
              <a:spcPct val="90000"/>
            </a:lnSpc>
            <a:spcBef>
              <a:spcPct val="0"/>
            </a:spcBef>
            <a:spcAft>
              <a:spcPct val="35000"/>
            </a:spcAft>
          </a:pPr>
          <a:r>
            <a:rPr lang="es-419" sz="900" kern="1200" noProof="0" dirty="0" smtClean="0"/>
            <a:t> Mayor (MCAT)</a:t>
          </a:r>
          <a:endParaRPr lang="es-419" sz="900" kern="1200" noProof="0" dirty="0"/>
        </a:p>
      </dsp:txBody>
      <dsp:txXfrm>
        <a:off x="1790195" y="3254891"/>
        <a:ext cx="938045" cy="572910"/>
      </dsp:txXfrm>
    </dsp:sp>
    <dsp:sp modelId="{BCF9A7EC-27E3-47B0-A2E9-F9B394EC15E1}">
      <dsp:nvSpPr>
        <dsp:cNvPr id="0" name=""/>
        <dsp:cNvSpPr/>
      </dsp:nvSpPr>
      <dsp:spPr>
        <a:xfrm>
          <a:off x="3050344" y="194276"/>
          <a:ext cx="1217116" cy="608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419" sz="1200" kern="1200" noProof="0" dirty="0" err="1" smtClean="0"/>
            <a:t>SightFirst</a:t>
          </a:r>
          <a:endParaRPr lang="es-419" sz="1200" kern="1200" noProof="0" dirty="0"/>
        </a:p>
      </dsp:txBody>
      <dsp:txXfrm>
        <a:off x="3068168" y="212100"/>
        <a:ext cx="1181468" cy="572910"/>
      </dsp:txXfrm>
    </dsp:sp>
    <dsp:sp modelId="{45D3DCBF-BC3F-4BB5-9297-91BD5E703C14}">
      <dsp:nvSpPr>
        <dsp:cNvPr id="0" name=""/>
        <dsp:cNvSpPr/>
      </dsp:nvSpPr>
      <dsp:spPr>
        <a:xfrm>
          <a:off x="4571739" y="194276"/>
          <a:ext cx="1217116" cy="608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419" sz="1200" kern="1200" noProof="0" dirty="0" smtClean="0"/>
            <a:t>Designadas</a:t>
          </a:r>
          <a:endParaRPr lang="es-419" sz="1200" kern="1200" noProof="0" dirty="0"/>
        </a:p>
      </dsp:txBody>
      <dsp:txXfrm>
        <a:off x="4589563" y="212100"/>
        <a:ext cx="1181468" cy="572910"/>
      </dsp:txXfrm>
    </dsp:sp>
    <dsp:sp modelId="{709F6C44-CDFE-4E75-80E1-2AC57E69B9C4}">
      <dsp:nvSpPr>
        <dsp:cNvPr id="0" name=""/>
        <dsp:cNvSpPr/>
      </dsp:nvSpPr>
      <dsp:spPr>
        <a:xfrm>
          <a:off x="6093135" y="194276"/>
          <a:ext cx="1217116" cy="608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419" sz="1200" kern="1200" noProof="0" dirty="0" smtClean="0"/>
            <a:t>Leo</a:t>
          </a:r>
          <a:endParaRPr lang="es-419" sz="1200" kern="1200" noProof="0" dirty="0"/>
        </a:p>
      </dsp:txBody>
      <dsp:txXfrm>
        <a:off x="6110959" y="212100"/>
        <a:ext cx="1181468" cy="572910"/>
      </dsp:txXfrm>
    </dsp:sp>
    <dsp:sp modelId="{2FD993CB-AE44-437B-866E-80EAD3366E68}">
      <dsp:nvSpPr>
        <dsp:cNvPr id="0" name=""/>
        <dsp:cNvSpPr/>
      </dsp:nvSpPr>
      <dsp:spPr>
        <a:xfrm>
          <a:off x="7614530" y="194276"/>
          <a:ext cx="1217116" cy="608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419" sz="1200" kern="1200" noProof="0" dirty="0" smtClean="0"/>
            <a:t>Compartidas entre Distritos/Clubes</a:t>
          </a:r>
          <a:endParaRPr lang="es-419" sz="1200" kern="1200" noProof="0" dirty="0"/>
        </a:p>
      </dsp:txBody>
      <dsp:txXfrm>
        <a:off x="7632354" y="212100"/>
        <a:ext cx="1181468" cy="57291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0.48406</cdr:x>
      <cdr:y>0.85484</cdr:y>
    </cdr:from>
    <cdr:to>
      <cdr:x>0.68935</cdr:x>
      <cdr:y>0.99165</cdr:y>
    </cdr:to>
    <cdr:sp macro="" textlink="">
      <cdr:nvSpPr>
        <cdr:cNvPr id="2" name="TextBox 1"/>
        <cdr:cNvSpPr txBox="1"/>
      </cdr:nvSpPr>
      <cdr:spPr>
        <a:xfrm xmlns:a="http://schemas.openxmlformats.org/drawingml/2006/main">
          <a:off x="4094285" y="4038600"/>
          <a:ext cx="1736373" cy="6463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spAutoFit/>
        </a:bodyPr>
        <a:lstStyle xmlns:a="http://schemas.openxmlformats.org/drawingml/2006/main"/>
        <a:p xmlns:a="http://schemas.openxmlformats.org/drawingml/2006/main">
          <a:r>
            <a:rPr lang="es-419" sz="1800" noProof="0" dirty="0" smtClean="0"/>
            <a:t>Presupuestado</a:t>
          </a:r>
        </a:p>
        <a:p xmlns:a="http://schemas.openxmlformats.org/drawingml/2006/main">
          <a:r>
            <a:rPr lang="es-419" sz="1800" noProof="0" dirty="0" smtClean="0"/>
            <a:t>Aprobados</a:t>
          </a:r>
        </a:p>
      </cdr:txBody>
    </cdr:sp>
  </cdr:relSizeAnchor>
</c:userShapes>
</file>

<file path=ppt/drawings/drawing2.xml><?xml version="1.0" encoding="utf-8"?>
<c:userShapes xmlns:c="http://schemas.openxmlformats.org/drawingml/2006/chart">
  <cdr:relSizeAnchor xmlns:cdr="http://schemas.openxmlformats.org/drawingml/2006/chartDrawing">
    <cdr:from>
      <cdr:x>0.63636</cdr:x>
      <cdr:y>0.03689</cdr:y>
    </cdr:from>
    <cdr:to>
      <cdr:x>1</cdr:x>
      <cdr:y>0.87281</cdr:y>
    </cdr:to>
    <cdr:sp macro="" textlink="">
      <cdr:nvSpPr>
        <cdr:cNvPr id="2" name="TextBox 1"/>
        <cdr:cNvSpPr txBox="1"/>
      </cdr:nvSpPr>
      <cdr:spPr>
        <a:xfrm xmlns:a="http://schemas.openxmlformats.org/drawingml/2006/main">
          <a:off x="5334000" y="153479"/>
          <a:ext cx="3048000" cy="347787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spAutoFit/>
        </a:bodyPr>
        <a:lstStyle xmlns:a="http://schemas.openxmlformats.org/drawingml/2006/main"/>
        <a:p xmlns:a="http://schemas.openxmlformats.org/drawingml/2006/main">
          <a:r>
            <a:rPr lang="es-419" sz="2000" noProof="0" dirty="0" smtClean="0"/>
            <a:t>Designadas</a:t>
          </a:r>
        </a:p>
        <a:p xmlns:a="http://schemas.openxmlformats.org/drawingml/2006/main">
          <a:endParaRPr lang="es-419" sz="2000" noProof="0" dirty="0" smtClean="0"/>
        </a:p>
        <a:p xmlns:a="http://schemas.openxmlformats.org/drawingml/2006/main">
          <a:r>
            <a:rPr lang="es-419" sz="2000" noProof="0" dirty="0" err="1" smtClean="0"/>
            <a:t>SightFirst</a:t>
          </a:r>
          <a:endParaRPr lang="es-419" sz="2000" noProof="0" dirty="0" smtClean="0"/>
        </a:p>
        <a:p xmlns:a="http://schemas.openxmlformats.org/drawingml/2006/main">
          <a:endParaRPr lang="es-419" sz="2000" noProof="0" dirty="0" smtClean="0"/>
        </a:p>
        <a:p xmlns:a="http://schemas.openxmlformats.org/drawingml/2006/main">
          <a:r>
            <a:rPr lang="es-419" sz="2000" noProof="0" dirty="0" smtClean="0"/>
            <a:t>Regulares</a:t>
          </a:r>
        </a:p>
        <a:p xmlns:a="http://schemas.openxmlformats.org/drawingml/2006/main">
          <a:endParaRPr lang="es-419" sz="2000" noProof="0" dirty="0" smtClean="0"/>
        </a:p>
        <a:p xmlns:a="http://schemas.openxmlformats.org/drawingml/2006/main">
          <a:r>
            <a:rPr lang="es-419" sz="2000" noProof="0" dirty="0" smtClean="0"/>
            <a:t>Cuatros Puntos Básicos</a:t>
          </a:r>
        </a:p>
        <a:p xmlns:a="http://schemas.openxmlformats.org/drawingml/2006/main">
          <a:endParaRPr lang="es-419" sz="2000" noProof="0" dirty="0" smtClean="0"/>
        </a:p>
        <a:p xmlns:a="http://schemas.openxmlformats.org/drawingml/2006/main">
          <a:r>
            <a:rPr lang="es-419" sz="2000" noProof="0" dirty="0" smtClean="0"/>
            <a:t>Asistencia Internacional</a:t>
          </a:r>
        </a:p>
        <a:p xmlns:a="http://schemas.openxmlformats.org/drawingml/2006/main">
          <a:endParaRPr lang="es-419" sz="2000" noProof="0" dirty="0" smtClean="0"/>
        </a:p>
        <a:p xmlns:a="http://schemas.openxmlformats.org/drawingml/2006/main">
          <a:r>
            <a:rPr lang="es-419" sz="2000" noProof="0" dirty="0" smtClean="0"/>
            <a:t>Otras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5621"/>
          </a:xfrm>
          <a:prstGeom prst="rect">
            <a:avLst/>
          </a:prstGeom>
        </p:spPr>
        <p:txBody>
          <a:bodyPr vert="horz" lIns="91427" tIns="45713" rIns="91427" bIns="45713"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9" y="2"/>
            <a:ext cx="3038475" cy="465621"/>
          </a:xfrm>
          <a:prstGeom prst="rect">
            <a:avLst/>
          </a:prstGeom>
        </p:spPr>
        <p:txBody>
          <a:bodyPr vert="horz" lIns="91427" tIns="45713" rIns="91427" bIns="45713" rtlCol="0"/>
          <a:lstStyle>
            <a:lvl1pPr algn="r" fontAlgn="auto">
              <a:spcBef>
                <a:spcPts val="0"/>
              </a:spcBef>
              <a:spcAft>
                <a:spcPts val="0"/>
              </a:spcAft>
              <a:defRPr sz="1200">
                <a:latin typeface="+mn-lt"/>
                <a:ea typeface="+mn-ea"/>
                <a:cs typeface="+mn-cs"/>
              </a:defRPr>
            </a:lvl1pPr>
          </a:lstStyle>
          <a:p>
            <a:pPr>
              <a:defRPr/>
            </a:pPr>
            <a:fld id="{8FD9F76C-2B66-0547-BA7E-DC15E7AA03A7}" type="datetimeFigureOut">
              <a:rPr lang="en-US"/>
              <a:pPr>
                <a:defRPr/>
              </a:pPr>
              <a:t>1/11/2018</a:t>
            </a:fld>
            <a:endParaRPr lang="en-US" dirty="0"/>
          </a:p>
        </p:txBody>
      </p:sp>
      <p:sp>
        <p:nvSpPr>
          <p:cNvPr id="4" name="Footer Placeholder 3"/>
          <p:cNvSpPr>
            <a:spLocks noGrp="1"/>
          </p:cNvSpPr>
          <p:nvPr>
            <p:ph type="ftr" sz="quarter" idx="2"/>
          </p:nvPr>
        </p:nvSpPr>
        <p:spPr>
          <a:xfrm>
            <a:off x="2" y="8829182"/>
            <a:ext cx="3038475" cy="465621"/>
          </a:xfrm>
          <a:prstGeom prst="rect">
            <a:avLst/>
          </a:prstGeom>
        </p:spPr>
        <p:txBody>
          <a:bodyPr vert="horz" lIns="91427" tIns="45713" rIns="91427" bIns="45713"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9" y="8829182"/>
            <a:ext cx="3038475" cy="465621"/>
          </a:xfrm>
          <a:prstGeom prst="rect">
            <a:avLst/>
          </a:prstGeom>
        </p:spPr>
        <p:txBody>
          <a:bodyPr vert="horz" lIns="91427" tIns="45713" rIns="91427" bIns="45713" rtlCol="0" anchor="b"/>
          <a:lstStyle>
            <a:lvl1pPr algn="r" fontAlgn="auto">
              <a:spcBef>
                <a:spcPts val="0"/>
              </a:spcBef>
              <a:spcAft>
                <a:spcPts val="0"/>
              </a:spcAft>
              <a:defRPr sz="1200">
                <a:latin typeface="+mn-lt"/>
                <a:ea typeface="+mn-ea"/>
                <a:cs typeface="+mn-cs"/>
              </a:defRPr>
            </a:lvl1pPr>
          </a:lstStyle>
          <a:p>
            <a:pPr>
              <a:defRPr/>
            </a:pPr>
            <a:fld id="{81432176-F502-9C4E-906C-6097066BC17E}" type="slidenum">
              <a:rPr lang="en-US"/>
              <a:pPr>
                <a:defRPr/>
              </a:pPr>
              <a:t>‹#›</a:t>
            </a:fld>
            <a:endParaRPr lang="en-US" dirty="0"/>
          </a:p>
        </p:txBody>
      </p:sp>
    </p:spTree>
    <p:extLst>
      <p:ext uri="{BB962C8B-B14F-4D97-AF65-F5344CB8AC3E}">
        <p14:creationId xmlns:p14="http://schemas.microsoft.com/office/powerpoint/2010/main" val="3809943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5621"/>
          </a:xfrm>
          <a:prstGeom prst="rect">
            <a:avLst/>
          </a:prstGeom>
        </p:spPr>
        <p:txBody>
          <a:bodyPr vert="horz" lIns="92432" tIns="46216" rIns="92432" bIns="46216"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9" y="2"/>
            <a:ext cx="3038475" cy="465621"/>
          </a:xfrm>
          <a:prstGeom prst="rect">
            <a:avLst/>
          </a:prstGeom>
        </p:spPr>
        <p:txBody>
          <a:bodyPr vert="horz" lIns="92432" tIns="46216" rIns="92432" bIns="46216" rtlCol="0"/>
          <a:lstStyle>
            <a:lvl1pPr algn="r" fontAlgn="auto">
              <a:spcBef>
                <a:spcPts val="0"/>
              </a:spcBef>
              <a:spcAft>
                <a:spcPts val="0"/>
              </a:spcAft>
              <a:defRPr sz="1200">
                <a:latin typeface="+mn-lt"/>
                <a:ea typeface="+mn-ea"/>
                <a:cs typeface="+mn-cs"/>
              </a:defRPr>
            </a:lvl1pPr>
          </a:lstStyle>
          <a:p>
            <a:pPr>
              <a:defRPr/>
            </a:pPr>
            <a:fld id="{6C1CBC78-F326-C040-AFC6-4B79DC7D7B0E}" type="datetimeFigureOut">
              <a:rPr lang="en-US"/>
              <a:pPr>
                <a:defRPr/>
              </a:pPr>
              <a:t>1/11/2018</a:t>
            </a:fld>
            <a:endParaRPr lang="en-US" dirty="0"/>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2432" tIns="46216" rIns="92432" bIns="46216" rtlCol="0" anchor="ctr"/>
          <a:lstStyle/>
          <a:p>
            <a:pPr lvl="0"/>
            <a:endParaRPr lang="en-US" noProof="0" dirty="0"/>
          </a:p>
        </p:txBody>
      </p:sp>
      <p:sp>
        <p:nvSpPr>
          <p:cNvPr id="5" name="Notes Placeholder 4"/>
          <p:cNvSpPr>
            <a:spLocks noGrp="1"/>
          </p:cNvSpPr>
          <p:nvPr>
            <p:ph type="body" sz="quarter" idx="3"/>
          </p:nvPr>
        </p:nvSpPr>
        <p:spPr>
          <a:xfrm>
            <a:off x="701677" y="4416191"/>
            <a:ext cx="5607050" cy="4182580"/>
          </a:xfrm>
          <a:prstGeom prst="rect">
            <a:avLst/>
          </a:prstGeom>
        </p:spPr>
        <p:txBody>
          <a:bodyPr vert="horz" lIns="92432" tIns="46216" rIns="92432" bIns="4621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829182"/>
            <a:ext cx="3038475" cy="465621"/>
          </a:xfrm>
          <a:prstGeom prst="rect">
            <a:avLst/>
          </a:prstGeom>
        </p:spPr>
        <p:txBody>
          <a:bodyPr vert="horz" lIns="92432" tIns="46216" rIns="92432" bIns="46216"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9" y="8829182"/>
            <a:ext cx="3038475" cy="465621"/>
          </a:xfrm>
          <a:prstGeom prst="rect">
            <a:avLst/>
          </a:prstGeom>
        </p:spPr>
        <p:txBody>
          <a:bodyPr vert="horz" lIns="92432" tIns="46216" rIns="92432" bIns="46216" rtlCol="0" anchor="b"/>
          <a:lstStyle>
            <a:lvl1pPr algn="r" fontAlgn="auto">
              <a:spcBef>
                <a:spcPts val="0"/>
              </a:spcBef>
              <a:spcAft>
                <a:spcPts val="0"/>
              </a:spcAft>
              <a:defRPr sz="1200">
                <a:latin typeface="+mn-lt"/>
                <a:ea typeface="+mn-ea"/>
                <a:cs typeface="+mn-cs"/>
              </a:defRPr>
            </a:lvl1pPr>
          </a:lstStyle>
          <a:p>
            <a:pPr>
              <a:defRPr/>
            </a:pPr>
            <a:fld id="{B17DD158-B869-564D-A60A-A2C6A71457F3}" type="slidenum">
              <a:rPr lang="en-US"/>
              <a:pPr>
                <a:defRPr/>
              </a:pPr>
              <a:t>‹#›</a:t>
            </a:fld>
            <a:endParaRPr lang="en-US" dirty="0"/>
          </a:p>
        </p:txBody>
      </p:sp>
    </p:spTree>
    <p:extLst>
      <p:ext uri="{BB962C8B-B14F-4D97-AF65-F5344CB8AC3E}">
        <p14:creationId xmlns:p14="http://schemas.microsoft.com/office/powerpoint/2010/main" val="563641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speaking]</a:t>
            </a:r>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1</a:t>
            </a:fld>
            <a:endParaRPr lang="en-US" dirty="0"/>
          </a:p>
        </p:txBody>
      </p:sp>
    </p:spTree>
    <p:extLst>
      <p:ext uri="{BB962C8B-B14F-4D97-AF65-F5344CB8AC3E}">
        <p14:creationId xmlns:p14="http://schemas.microsoft.com/office/powerpoint/2010/main" val="86664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simple. Because there is more demands for grants.</a:t>
            </a:r>
          </a:p>
          <a:p>
            <a:endParaRPr lang="en-US" dirty="0"/>
          </a:p>
          <a:p>
            <a:r>
              <a:rPr lang="en-US" dirty="0"/>
              <a:t>As you can see in this graph, it’s not uncommon for LCIF to approve more grants than our grant budget. We can do so because we are managing donations well, and expenses are low. But we need more donations to keep up with the grant requests to support the great work of Lions.</a:t>
            </a:r>
          </a:p>
          <a:p>
            <a:endParaRPr lang="en-US" dirty="0"/>
          </a:p>
          <a:p>
            <a:r>
              <a:rPr lang="en-US" dirty="0"/>
              <a:t>We have so much potential, but to realize the potential, we need your help. </a:t>
            </a:r>
          </a:p>
          <a:p>
            <a:r>
              <a:rPr lang="en-US" dirty="0"/>
              <a:t> </a:t>
            </a:r>
          </a:p>
          <a:p>
            <a:r>
              <a:rPr lang="en-US" i="1" dirty="0"/>
              <a:t>(transition to FY donations)</a:t>
            </a:r>
            <a:endParaRPr lang="en-US" b="0"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10</a:t>
            </a:fld>
            <a:endParaRPr lang="en-US" dirty="0"/>
          </a:p>
        </p:txBody>
      </p:sp>
    </p:spTree>
    <p:extLst>
      <p:ext uri="{BB962C8B-B14F-4D97-AF65-F5344CB8AC3E}">
        <p14:creationId xmlns:p14="http://schemas.microsoft.com/office/powerpoint/2010/main" val="348072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6612"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We have a very ambitious fundraising goal this year: US$50 million for our 50</a:t>
            </a:r>
            <a:r>
              <a:rPr lang="en-US" baseline="30000" dirty="0"/>
              <a:t>th</a:t>
            </a:r>
            <a:r>
              <a:rPr lang="en-US" dirty="0"/>
              <a:t> anniversary year. As of </a:t>
            </a:r>
            <a:r>
              <a:rPr lang="en-US" dirty="0" smtClean="0"/>
              <a:t>November</a:t>
            </a:r>
            <a:r>
              <a:rPr lang="en-US" baseline="0" dirty="0" smtClean="0"/>
              <a:t> 6</a:t>
            </a:r>
            <a:r>
              <a:rPr lang="en-US" dirty="0" smtClean="0"/>
              <a:t>, </a:t>
            </a:r>
            <a:r>
              <a:rPr lang="en-US" dirty="0"/>
              <a:t>we are at more than </a:t>
            </a:r>
            <a:r>
              <a:rPr lang="en-US" dirty="0" smtClean="0"/>
              <a:t>US$14.5 </a:t>
            </a:r>
            <a:r>
              <a:rPr lang="en-US" dirty="0"/>
              <a:t>million, about </a:t>
            </a:r>
            <a:r>
              <a:rPr lang="en-US" dirty="0" smtClean="0"/>
              <a:t>29 </a:t>
            </a:r>
            <a:r>
              <a:rPr lang="en-US" dirty="0"/>
              <a:t>percent of our goal. Last year, we reached 86% of our $45.3 million goal. </a:t>
            </a:r>
          </a:p>
          <a:p>
            <a:endParaRPr lang="en-US" dirty="0"/>
          </a:p>
          <a:p>
            <a:r>
              <a:rPr lang="en-US" dirty="0"/>
              <a:t>Thank you for your support. Now I ask you, please continue to encourage Lions to support our foundation. LCIF awarded more 500 grants worth over $43 million last year. We are only able to award grants to Lions because of the generous support of our donors.</a:t>
            </a:r>
          </a:p>
          <a:p>
            <a:endParaRPr lang="en-US" sz="1300" dirty="0"/>
          </a:p>
          <a:p>
            <a:pPr defTabSz="881261">
              <a:defRPr/>
            </a:pPr>
            <a:r>
              <a:rPr lang="en-US" altLang="en-US" sz="1300" i="1" dirty="0"/>
              <a:t>(Transition to donations by CA)</a:t>
            </a:r>
          </a:p>
          <a:p>
            <a:endParaRPr lang="en-US" sz="1300" dirty="0"/>
          </a:p>
          <a:p>
            <a:pPr defTabSz="881098">
              <a:defRPr/>
            </a:pPr>
            <a:endParaRPr lang="en-US" baseline="0" dirty="0" smtClean="0"/>
          </a:p>
        </p:txBody>
      </p:sp>
      <p:sp>
        <p:nvSpPr>
          <p:cNvPr id="4" name="Slide Number Placeholder 3"/>
          <p:cNvSpPr>
            <a:spLocks noGrp="1"/>
          </p:cNvSpPr>
          <p:nvPr>
            <p:ph type="sldNum" sz="quarter" idx="10"/>
          </p:nvPr>
        </p:nvSpPr>
        <p:spPr/>
        <p:txBody>
          <a:bodyPr/>
          <a:lstStyle/>
          <a:p>
            <a:pPr>
              <a:defRPr/>
            </a:pPr>
            <a:fld id="{67601C8E-EF22-4010-B3A8-A5C88A14BB46}"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369564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Last year, less than 30% of clubs give to LCIF. </a:t>
            </a:r>
          </a:p>
          <a:p>
            <a:pPr lvl="0"/>
            <a:endParaRPr lang="en-US" dirty="0"/>
          </a:p>
          <a:p>
            <a:pPr lvl="0"/>
            <a:r>
              <a:rPr lang="en-US" dirty="0"/>
              <a:t>Only 6% of individual members give to LCIF.</a:t>
            </a:r>
          </a:p>
          <a:p>
            <a:pPr lvl="0"/>
            <a:endParaRPr lang="en-US" dirty="0"/>
          </a:p>
          <a:p>
            <a:pPr lvl="0"/>
            <a:r>
              <a:rPr lang="en-US" dirty="0"/>
              <a:t>Excluding OSEAL, only 1% members gave to LCIF last year.</a:t>
            </a:r>
          </a:p>
          <a:p>
            <a:pPr lvl="0"/>
            <a:endParaRPr lang="en-US" dirty="0"/>
          </a:p>
          <a:p>
            <a:pPr lvl="0"/>
            <a:r>
              <a:rPr lang="en-US" dirty="0"/>
              <a:t>The average personal donation is $325. ($18 if averaged using ALL members instead of donating members)</a:t>
            </a:r>
          </a:p>
          <a:p>
            <a:pPr lvl="0"/>
            <a:endParaRPr lang="en-US" dirty="0"/>
          </a:p>
          <a:p>
            <a:pPr lvl="0"/>
            <a:r>
              <a:rPr lang="en-US" dirty="0"/>
              <a:t>The average club donation is $685. ($186 if averaged using ALL clubs instead of donating clubs)</a:t>
            </a:r>
          </a:p>
          <a:p>
            <a:pPr defTabSz="914266">
              <a:defRPr/>
            </a:pPr>
            <a:endParaRPr lang="en-US" dirty="0"/>
          </a:p>
          <a:p>
            <a:r>
              <a:rPr lang="en-US" i="1" dirty="0" smtClean="0"/>
              <a:t>(Transition to current donations</a:t>
            </a:r>
            <a:r>
              <a:rPr lang="en-US" i="1" baseline="0" dirty="0" smtClean="0"/>
              <a:t> by CA </a:t>
            </a:r>
            <a:r>
              <a:rPr lang="en-US" i="1" dirty="0" smtClean="0"/>
              <a:t>slide)</a:t>
            </a:r>
            <a:endParaRPr lang="en-US" i="1"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12</a:t>
            </a:fld>
            <a:endParaRPr lang="en-US" dirty="0"/>
          </a:p>
        </p:txBody>
      </p:sp>
    </p:spTree>
    <p:extLst>
      <p:ext uri="{BB962C8B-B14F-4D97-AF65-F5344CB8AC3E}">
        <p14:creationId xmlns:p14="http://schemas.microsoft.com/office/powerpoint/2010/main" val="2940761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this year:</a:t>
            </a:r>
          </a:p>
          <a:p>
            <a:endParaRPr lang="en-US" dirty="0" smtClean="0"/>
          </a:p>
          <a:p>
            <a:r>
              <a:rPr lang="en-US" dirty="0" smtClean="0"/>
              <a:t>1% of individuals</a:t>
            </a:r>
            <a:r>
              <a:rPr lang="en-US" baseline="0" dirty="0" smtClean="0"/>
              <a:t> give to LCIF</a:t>
            </a:r>
          </a:p>
          <a:p>
            <a:endParaRPr lang="en-US" baseline="0" dirty="0" smtClean="0"/>
          </a:p>
          <a:p>
            <a:r>
              <a:rPr lang="en-US" baseline="0" dirty="0" smtClean="0"/>
              <a:t>If OSEAL is excluded, only 0.2% of individuals give to LCIF </a:t>
            </a:r>
            <a:endParaRPr lang="en-US" dirty="0" smtClean="0"/>
          </a:p>
          <a:p>
            <a:endParaRPr lang="en-US" dirty="0" smtClean="0"/>
          </a:p>
          <a:p>
            <a:r>
              <a:rPr lang="en-US" dirty="0" smtClean="0"/>
              <a:t>1,911 clubs have</a:t>
            </a:r>
            <a:r>
              <a:rPr lang="en-US" baseline="0" dirty="0" smtClean="0"/>
              <a:t> donated out of 47,752 to LCIF. This means only 4% of clubs have donated to LCIF. There is definitely room for opportunity. </a:t>
            </a:r>
          </a:p>
          <a:p>
            <a:endParaRPr lang="en-US" baseline="0" dirty="0" smtClean="0"/>
          </a:p>
          <a:p>
            <a:pPr lvl="0"/>
            <a:r>
              <a:rPr lang="en-US" dirty="0"/>
              <a:t>The average personal donation is $478.  ($5 if averaged using ALL members instead of donating members)</a:t>
            </a:r>
          </a:p>
          <a:p>
            <a:pPr lvl="0"/>
            <a:endParaRPr lang="en-US" dirty="0"/>
          </a:p>
          <a:p>
            <a:pPr lvl="0"/>
            <a:r>
              <a:rPr lang="en-US" dirty="0"/>
              <a:t>The average club donation is $508. ($20 if averaged using ALL clubs instead of donating clubs)</a:t>
            </a:r>
          </a:p>
          <a:p>
            <a:pPr defTabSz="914266">
              <a:defRPr/>
            </a:pPr>
            <a:endParaRPr lang="en-US" dirty="0"/>
          </a:p>
          <a:p>
            <a:endParaRPr lang="en-US" dirty="0" smtClean="0"/>
          </a:p>
          <a:p>
            <a:r>
              <a:rPr lang="en-US" i="1" dirty="0" smtClean="0"/>
              <a:t>(Transition</a:t>
            </a:r>
            <a:r>
              <a:rPr lang="en-US" i="1" baseline="0" dirty="0" smtClean="0"/>
              <a:t> to top 5 Latin American countries slide) </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13</a:t>
            </a:fld>
            <a:endParaRPr lang="en-US" dirty="0"/>
          </a:p>
        </p:txBody>
      </p:sp>
    </p:spTree>
    <p:extLst>
      <p:ext uri="{BB962C8B-B14F-4D97-AF65-F5344CB8AC3E}">
        <p14:creationId xmlns:p14="http://schemas.microsoft.com/office/powerpoint/2010/main" val="963481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top</a:t>
            </a:r>
            <a:r>
              <a:rPr lang="en-US" baseline="0" dirty="0" smtClean="0"/>
              <a:t> 5 Latin American countries by donation amount with world ranks. </a:t>
            </a:r>
          </a:p>
          <a:p>
            <a:endParaRPr lang="en-US" i="1" baseline="0" dirty="0" smtClean="0"/>
          </a:p>
          <a:p>
            <a:r>
              <a:rPr lang="en-US" i="1" baseline="0" dirty="0" smtClean="0"/>
              <a:t>(transition to Club LCIF Coordinators)</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14</a:t>
            </a:fld>
            <a:endParaRPr lang="en-US" dirty="0"/>
          </a:p>
        </p:txBody>
      </p:sp>
    </p:spTree>
    <p:extLst>
      <p:ext uri="{BB962C8B-B14F-4D97-AF65-F5344CB8AC3E}">
        <p14:creationId xmlns:p14="http://schemas.microsoft.com/office/powerpoint/2010/main" val="376415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Club LCIF Coordinators are here today? Stand</a:t>
            </a:r>
            <a:r>
              <a:rPr lang="en-US" baseline="0" dirty="0" smtClean="0"/>
              <a:t> up, please.</a:t>
            </a:r>
          </a:p>
          <a:p>
            <a:endParaRPr lang="en-US" baseline="0" dirty="0" smtClean="0"/>
          </a:p>
          <a:p>
            <a:r>
              <a:rPr lang="en-US" baseline="0" dirty="0" smtClean="0"/>
              <a:t>Thank you for volunteering for this new and very important position. [applause]</a:t>
            </a:r>
          </a:p>
          <a:p>
            <a:endParaRPr lang="en-US" baseline="0" dirty="0" smtClean="0"/>
          </a:p>
          <a:p>
            <a:r>
              <a:rPr lang="en-US" dirty="0"/>
              <a:t>Club LCIF Coordinators serve as ambassador for our Foundation. They enable LCIF to advance its humanitarian work both locally and globally. I urge all of you to find out who your club’s Club LCIF Coordinator is. Connect with that person and see what they have to say about LCIF. And, if your club hasn’t appointed someone, won’t you please consider volunteering? LCIF needs your help to continue to make the world a better place.</a:t>
            </a:r>
          </a:p>
          <a:p>
            <a:endParaRPr lang="en-US" dirty="0"/>
          </a:p>
          <a:p>
            <a:pPr defTabSz="914266">
              <a:defRPr/>
            </a:pPr>
            <a:r>
              <a:rPr lang="en-US" i="1" dirty="0">
                <a:ea typeface="ＭＳ Ｐゴシック" pitchFamily="34" charset="-128"/>
              </a:rPr>
              <a:t>(transition to how you can help)</a:t>
            </a:r>
          </a:p>
          <a:p>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15</a:t>
            </a:fld>
            <a:endParaRPr lang="en-US" dirty="0"/>
          </a:p>
        </p:txBody>
      </p:sp>
    </p:spTree>
    <p:extLst>
      <p:ext uri="{BB962C8B-B14F-4D97-AF65-F5344CB8AC3E}">
        <p14:creationId xmlns:p14="http://schemas.microsoft.com/office/powerpoint/2010/main" val="387946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LCIF is our foundation. The foundation should be supported by all clubs and all members. So we must work to increase the participation percentage.</a:t>
            </a:r>
          </a:p>
          <a:p>
            <a:endParaRPr lang="en-US" dirty="0"/>
          </a:p>
          <a:p>
            <a:r>
              <a:rPr lang="en-US" dirty="0"/>
              <a:t>As an officer, international director or appointee, what can you do? I ask you, please tell the LCIF Story. Tell how grants are making possible essential activities for clubs, and changing people’s lives. Please tell members that every dollar counts. Tell members how $20 can make a difference.</a:t>
            </a:r>
          </a:p>
          <a:p>
            <a:endParaRPr lang="en-US" dirty="0"/>
          </a:p>
          <a:p>
            <a:r>
              <a:rPr lang="en-US" dirty="0"/>
              <a:t>Please help all Lions to understand that LCIF is our foundation – LCIF supports Lions to grow, and Lions are in charge of making LCIF grow. As a top leader in your area, you are in charge of LCIF as well. So when you have speaking opportunities, please also talk about LCIF. Please do not forget. This is our </a:t>
            </a:r>
            <a:r>
              <a:rPr lang="en-US" dirty="0" smtClean="0"/>
              <a:t>Foundation</a:t>
            </a:r>
            <a:r>
              <a:rPr lang="en-US" dirty="0"/>
              <a:t>. And if we all do what we can, we will have a great year</a:t>
            </a:r>
            <a:r>
              <a:rPr lang="en-US" dirty="0" smtClean="0"/>
              <a:t>.</a:t>
            </a:r>
          </a:p>
          <a:p>
            <a:endParaRPr lang="en-US" dirty="0" smtClean="0"/>
          </a:p>
          <a:p>
            <a:r>
              <a:rPr lang="en-US" dirty="0"/>
              <a:t>Up next is Erika Klotz, Regional Specialist of the humanitarian programs department, to talk to you about LCIF grants.</a:t>
            </a:r>
          </a:p>
          <a:p>
            <a:endParaRPr lang="en-US" dirty="0" smtClean="0">
              <a:solidFill>
                <a:srgbClr val="6600FF"/>
              </a:solidFill>
            </a:endParaRPr>
          </a:p>
          <a:p>
            <a:r>
              <a:rPr lang="en-US" i="1" dirty="0" smtClean="0">
                <a:solidFill>
                  <a:srgbClr val="6600FF"/>
                </a:solidFill>
              </a:rPr>
              <a:t>(Transition</a:t>
            </a:r>
            <a:r>
              <a:rPr lang="en-US" i="1" baseline="0" dirty="0" smtClean="0">
                <a:solidFill>
                  <a:srgbClr val="6600FF"/>
                </a:solidFill>
              </a:rPr>
              <a:t> to quiz)</a:t>
            </a:r>
            <a:endParaRPr lang="en-US" dirty="0" smtClean="0">
              <a:solidFill>
                <a:srgbClr val="6600FF"/>
              </a:solidFill>
            </a:endParaRPr>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16</a:t>
            </a:fld>
            <a:endParaRPr lang="en-US" dirty="0"/>
          </a:p>
        </p:txBody>
      </p:sp>
    </p:spTree>
    <p:extLst>
      <p:ext uri="{BB962C8B-B14F-4D97-AF65-F5344CB8AC3E}">
        <p14:creationId xmlns:p14="http://schemas.microsoft.com/office/powerpoint/2010/main" val="4062379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17</a:t>
            </a:fld>
            <a:endParaRPr lang="en-US" dirty="0"/>
          </a:p>
        </p:txBody>
      </p:sp>
    </p:spTree>
    <p:extLst>
      <p:ext uri="{BB962C8B-B14F-4D97-AF65-F5344CB8AC3E}">
        <p14:creationId xmlns:p14="http://schemas.microsoft.com/office/powerpoint/2010/main" val="255179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what type of grant do you think awarded the most funds?</a:t>
            </a:r>
            <a:endParaRPr lang="en-US" baseline="0" dirty="0" smtClean="0"/>
          </a:p>
          <a:p>
            <a:r>
              <a:rPr lang="en-US" baseline="0" dirty="0" smtClean="0"/>
              <a:t>A?</a:t>
            </a:r>
          </a:p>
          <a:p>
            <a:r>
              <a:rPr lang="en-US" baseline="0" dirty="0" smtClean="0"/>
              <a:t>B?</a:t>
            </a:r>
          </a:p>
          <a:p>
            <a:r>
              <a:rPr lang="en-US" baseline="0" dirty="0" smtClean="0"/>
              <a:t>C?</a:t>
            </a:r>
          </a:p>
          <a:p>
            <a:r>
              <a:rPr lang="en-US" baseline="0" dirty="0" smtClean="0"/>
              <a:t>D?</a:t>
            </a:r>
          </a:p>
          <a:p>
            <a:r>
              <a:rPr lang="en-US" baseline="0" dirty="0" smtClean="0"/>
              <a:t>E?</a:t>
            </a:r>
          </a:p>
          <a:p>
            <a:r>
              <a:rPr lang="en-US" baseline="0" dirty="0" smtClean="0"/>
              <a:t>F?</a:t>
            </a:r>
          </a:p>
          <a:p>
            <a:endParaRPr lang="en-US" baseline="0" dirty="0" smtClean="0"/>
          </a:p>
          <a:p>
            <a:r>
              <a:rPr lang="en-US" baseline="0" dirty="0" smtClean="0"/>
              <a:t>Answer: TBD, info will be on next slide.</a:t>
            </a:r>
          </a:p>
          <a:p>
            <a:endParaRPr lang="en-US" baseline="0" dirty="0" smtClean="0"/>
          </a:p>
          <a:p>
            <a:r>
              <a:rPr lang="en-US" i="1" baseline="0" dirty="0" smtClean="0"/>
              <a:t>(transition to LCIF Grants pie chart slide)</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18</a:t>
            </a:fld>
            <a:endParaRPr lang="en-US" dirty="0"/>
          </a:p>
        </p:txBody>
      </p:sp>
    </p:spTree>
    <p:extLst>
      <p:ext uri="{BB962C8B-B14F-4D97-AF65-F5344CB8AC3E}">
        <p14:creationId xmlns:p14="http://schemas.microsoft.com/office/powerpoint/2010/main" val="68306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313">
              <a:defRPr/>
            </a:pPr>
            <a:r>
              <a:rPr lang="en-US" dirty="0" smtClean="0">
                <a:ea typeface="ＭＳ Ｐゴシック" pitchFamily="34" charset="-128"/>
                <a:cs typeface="Arial" charset="0"/>
              </a:rPr>
              <a:t>It was E), designated grants (31%). LCIF</a:t>
            </a:r>
            <a:r>
              <a:rPr lang="en-US" baseline="0" dirty="0" smtClean="0">
                <a:ea typeface="ＭＳ Ｐゴシック" pitchFamily="34" charset="-128"/>
                <a:cs typeface="Arial" charset="0"/>
              </a:rPr>
              <a:t> </a:t>
            </a:r>
            <a:r>
              <a:rPr lang="en-US" dirty="0" smtClean="0">
                <a:ea typeface="ＭＳ Ｐゴシック" pitchFamily="34" charset="-128"/>
                <a:cs typeface="Arial" charset="0"/>
              </a:rPr>
              <a:t>awarded more than US$43</a:t>
            </a:r>
            <a:r>
              <a:rPr lang="en-US" baseline="0" dirty="0" smtClean="0">
                <a:ea typeface="ＭＳ Ｐゴシック" pitchFamily="34" charset="-128"/>
                <a:cs typeface="Arial" charset="0"/>
              </a:rPr>
              <a:t> </a:t>
            </a:r>
            <a:r>
              <a:rPr lang="en-US" dirty="0" smtClean="0">
                <a:ea typeface="ＭＳ Ｐゴシック" pitchFamily="34" charset="-128"/>
                <a:cs typeface="Arial" charset="0"/>
              </a:rPr>
              <a:t>million in grants this past year and more than one billion dollars in grants throughout our history.  But, it is really about the individual lives that are being changed because of what you are doing with support from our foundation.  </a:t>
            </a:r>
          </a:p>
          <a:p>
            <a:pPr defTabSz="874313">
              <a:defRPr/>
            </a:pPr>
            <a:endParaRPr lang="en-US" dirty="0" smtClean="0">
              <a:ea typeface="ＭＳ Ｐゴシック" pitchFamily="34" charset="-128"/>
              <a:cs typeface="Arial" charset="0"/>
            </a:endParaRPr>
          </a:p>
          <a:p>
            <a:pPr defTabSz="874313">
              <a:defRPr/>
            </a:pPr>
            <a:r>
              <a:rPr lang="en-US" baseline="0" dirty="0" smtClean="0">
                <a:ea typeface="ＭＳ Ｐゴシック" pitchFamily="34" charset="-128"/>
                <a:cs typeface="Arial" charset="0"/>
              </a:rPr>
              <a:t>Designated: 31%</a:t>
            </a:r>
          </a:p>
          <a:p>
            <a:pPr defTabSz="874313">
              <a:defRPr/>
            </a:pPr>
            <a:r>
              <a:rPr lang="en-US" baseline="0" dirty="0" smtClean="0">
                <a:ea typeface="ＭＳ Ｐゴシック" pitchFamily="34" charset="-128"/>
                <a:cs typeface="Arial" charset="0"/>
              </a:rPr>
              <a:t>SF: 30%</a:t>
            </a:r>
            <a:endParaRPr lang="en-US" dirty="0" smtClean="0">
              <a:ea typeface="ＭＳ Ｐゴシック" pitchFamily="34" charset="-128"/>
              <a:cs typeface="Arial" charset="0"/>
            </a:endParaRPr>
          </a:p>
          <a:p>
            <a:pPr defTabSz="874313">
              <a:defRPr/>
            </a:pPr>
            <a:r>
              <a:rPr lang="en-US" dirty="0" smtClean="0">
                <a:ea typeface="ＭＳ Ｐゴシック" pitchFamily="34" charset="-128"/>
                <a:cs typeface="Arial" charset="0"/>
              </a:rPr>
              <a:t>Standard- 19%</a:t>
            </a:r>
          </a:p>
          <a:p>
            <a:pPr defTabSz="874313">
              <a:defRPr/>
            </a:pPr>
            <a:r>
              <a:rPr lang="en-US" dirty="0" smtClean="0">
                <a:ea typeface="ＭＳ Ｐゴシック" pitchFamily="34" charset="-128"/>
                <a:cs typeface="Arial" charset="0"/>
              </a:rPr>
              <a:t>Core 4: 18%</a:t>
            </a:r>
          </a:p>
          <a:p>
            <a:pPr defTabSz="874313">
              <a:defRPr/>
            </a:pPr>
            <a:r>
              <a:rPr lang="en-US" dirty="0" smtClean="0">
                <a:ea typeface="ＭＳ Ｐゴシック" pitchFamily="34" charset="-128"/>
                <a:cs typeface="Arial" charset="0"/>
              </a:rPr>
              <a:t>IA:</a:t>
            </a:r>
            <a:r>
              <a:rPr lang="en-US" baseline="0" dirty="0" smtClean="0">
                <a:ea typeface="ＭＳ Ｐゴシック" pitchFamily="34" charset="-128"/>
                <a:cs typeface="Arial" charset="0"/>
              </a:rPr>
              <a:t> 1%</a:t>
            </a:r>
          </a:p>
          <a:p>
            <a:pPr defTabSz="874313">
              <a:defRPr/>
            </a:pPr>
            <a:r>
              <a:rPr lang="en-US" baseline="0" dirty="0" smtClean="0">
                <a:ea typeface="ＭＳ Ｐゴシック" pitchFamily="34" charset="-128"/>
                <a:cs typeface="Arial" charset="0"/>
              </a:rPr>
              <a:t>Other: 1%</a:t>
            </a:r>
            <a:endParaRPr lang="en-US" dirty="0" smtClean="0">
              <a:ea typeface="ＭＳ Ｐゴシック" pitchFamily="34" charset="-128"/>
              <a:cs typeface="Arial" charset="0"/>
            </a:endParaRPr>
          </a:p>
          <a:p>
            <a:endParaRPr lang="en-US" dirty="0" smtClean="0"/>
          </a:p>
          <a:p>
            <a:pPr defTabSz="914266">
              <a:defRPr/>
            </a:pPr>
            <a:r>
              <a:rPr lang="en-US" i="1" dirty="0" smtClean="0">
                <a:solidFill>
                  <a:srgbClr val="6600FF"/>
                </a:solidFill>
              </a:rPr>
              <a:t>(Transition</a:t>
            </a:r>
            <a:r>
              <a:rPr lang="en-US" i="1" baseline="0" dirty="0" smtClean="0">
                <a:solidFill>
                  <a:srgbClr val="6600FF"/>
                </a:solidFill>
              </a:rPr>
              <a:t> to types of grants)</a:t>
            </a:r>
            <a:endParaRPr lang="en-US" dirty="0" smtClean="0">
              <a:solidFill>
                <a:srgbClr val="6600FF"/>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19</a:t>
            </a:fld>
            <a:endParaRPr lang="en-US"/>
          </a:p>
        </p:txBody>
      </p:sp>
    </p:spTree>
    <p:extLst>
      <p:ext uri="{BB962C8B-B14F-4D97-AF65-F5344CB8AC3E}">
        <p14:creationId xmlns:p14="http://schemas.microsoft.com/office/powerpoint/2010/main" val="162997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dirty="0"/>
              <a:t>Hello and welcome! It’s nice to be here with all of you fellow Lions, friends and LCIF Trustees. </a:t>
            </a:r>
            <a:br>
              <a:rPr lang="en-US" dirty="0"/>
            </a:br>
            <a:endParaRPr lang="en-US" sz="1000" dirty="0"/>
          </a:p>
          <a:p>
            <a:r>
              <a:rPr lang="en-US" dirty="0"/>
              <a:t>I know many of you in this room have worked with our Foundation over the years. Thank you very much. </a:t>
            </a:r>
            <a:br>
              <a:rPr lang="en-US" dirty="0"/>
            </a:br>
            <a:r>
              <a:rPr lang="en-US" dirty="0"/>
              <a:t> </a:t>
            </a:r>
            <a:endParaRPr lang="en-US" sz="1000" dirty="0"/>
          </a:p>
          <a:p>
            <a:r>
              <a:rPr lang="en-US" dirty="0"/>
              <a:t>As </a:t>
            </a:r>
            <a:r>
              <a:rPr lang="en-US" dirty="0" smtClean="0"/>
              <a:t>a past </a:t>
            </a:r>
            <a:r>
              <a:rPr lang="en-US" dirty="0"/>
              <a:t>chairperson for our foundation, I am eager to share with you some important information about LCIF. Today, we will discuss the following: </a:t>
            </a:r>
            <a:br>
              <a:rPr lang="en-US" dirty="0"/>
            </a:br>
            <a:endParaRPr lang="en-US" sz="1000" dirty="0"/>
          </a:p>
          <a:p>
            <a:pPr lvl="1"/>
            <a:r>
              <a:rPr lang="en-US" dirty="0"/>
              <a:t> Our foundation</a:t>
            </a:r>
            <a:endParaRPr lang="en-US" sz="1000" dirty="0"/>
          </a:p>
          <a:p>
            <a:pPr lvl="1"/>
            <a:r>
              <a:rPr lang="en-US" dirty="0"/>
              <a:t> Our focus areas of this year  </a:t>
            </a:r>
            <a:endParaRPr lang="en-US" sz="1000" dirty="0"/>
          </a:p>
          <a:p>
            <a:pPr lvl="1"/>
            <a:r>
              <a:rPr lang="en-US" dirty="0"/>
              <a:t> Our programs </a:t>
            </a:r>
            <a:endParaRPr lang="en-US" sz="1000" dirty="0"/>
          </a:p>
          <a:p>
            <a:pPr lvl="1"/>
            <a:r>
              <a:rPr lang="en-US" dirty="0"/>
              <a:t> Our coordinator structure</a:t>
            </a:r>
            <a:endParaRPr lang="en-US" sz="1000" dirty="0"/>
          </a:p>
          <a:p>
            <a:pPr lvl="1"/>
            <a:r>
              <a:rPr lang="en-US" dirty="0"/>
              <a:t> And, most importantly, your role with LCIF </a:t>
            </a:r>
            <a:endParaRPr lang="en-US" sz="1000" dirty="0"/>
          </a:p>
          <a:p>
            <a:pPr defTabSz="874313">
              <a:defRPr/>
            </a:pPr>
            <a:endParaRPr lang="en-US" sz="1500" dirty="0"/>
          </a:p>
          <a:p>
            <a:pPr defTabSz="874313">
              <a:defRPr/>
            </a:pPr>
            <a:r>
              <a:rPr lang="en-US" sz="1500" dirty="0"/>
              <a:t>(</a:t>
            </a:r>
            <a:r>
              <a:rPr lang="en-US" sz="1500" i="1" dirty="0"/>
              <a:t>transition to 50</a:t>
            </a:r>
            <a:r>
              <a:rPr lang="en-US" sz="1500" i="1" baseline="30000" dirty="0"/>
              <a:t>th</a:t>
            </a:r>
            <a:r>
              <a:rPr lang="en-US" sz="1500" i="1" dirty="0"/>
              <a:t>) </a:t>
            </a:r>
            <a:endParaRPr lang="en-US" sz="1500"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2</a:t>
            </a:fld>
            <a:endParaRPr lang="en-US" dirty="0"/>
          </a:p>
        </p:txBody>
      </p:sp>
    </p:spTree>
    <p:extLst>
      <p:ext uri="{BB962C8B-B14F-4D97-AF65-F5344CB8AC3E}">
        <p14:creationId xmlns:p14="http://schemas.microsoft.com/office/powerpoint/2010/main" val="2383171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6300" cy="3514725"/>
          </a:xfrm>
        </p:spPr>
      </p:sp>
      <p:sp>
        <p:nvSpPr>
          <p:cNvPr id="3" name="Notes Placeholder 2"/>
          <p:cNvSpPr>
            <a:spLocks noGrp="1"/>
          </p:cNvSpPr>
          <p:nvPr>
            <p:ph type="body" idx="1"/>
          </p:nvPr>
        </p:nvSpPr>
        <p:spPr/>
        <p:txBody>
          <a:bodyPr>
            <a:normAutofit fontScale="92500" lnSpcReduction="20000"/>
          </a:bodyPr>
          <a:lstStyle/>
          <a:p>
            <a:r>
              <a:rPr lang="en-US" sz="1400" dirty="0">
                <a:ea typeface="ＭＳ Ｐゴシック" pitchFamily="34" charset="-128"/>
                <a:cs typeface="Arial" charset="0"/>
              </a:rPr>
              <a:t>How many of you have been involved with a LCIF grant? Raise your hands.  (</a:t>
            </a:r>
            <a:r>
              <a:rPr lang="en-US" sz="1400" i="1" dirty="0">
                <a:ea typeface="ＭＳ Ｐゴシック" pitchFamily="34" charset="-128"/>
                <a:cs typeface="Arial" charset="0"/>
              </a:rPr>
              <a:t>Lions raise hands</a:t>
            </a:r>
            <a:r>
              <a:rPr lang="en-US" sz="1400" dirty="0">
                <a:ea typeface="ＭＳ Ｐゴシック" pitchFamily="34" charset="-128"/>
                <a:cs typeface="Arial" charset="0"/>
              </a:rPr>
              <a:t>)</a:t>
            </a:r>
          </a:p>
          <a:p>
            <a:endParaRPr lang="en-US" sz="1400" dirty="0">
              <a:ea typeface="ＭＳ Ｐゴシック" pitchFamily="34" charset="-128"/>
              <a:cs typeface="Arial" charset="0"/>
            </a:endParaRPr>
          </a:p>
          <a:p>
            <a:pPr defTabSz="914266">
              <a:defRPr/>
            </a:pPr>
            <a:r>
              <a:rPr lang="en-US" sz="1400" dirty="0">
                <a:ea typeface="ＭＳ Ｐゴシック" pitchFamily="34" charset="-128"/>
                <a:cs typeface="Arial" charset="0"/>
              </a:rPr>
              <a:t>Well, then some of you know already the great things we accomplish through the Foundation. </a:t>
            </a:r>
            <a:r>
              <a:rPr lang="en-US" sz="1400" dirty="0"/>
              <a:t>Now, some changes have been made.</a:t>
            </a:r>
          </a:p>
          <a:p>
            <a:pPr defTabSz="914266">
              <a:defRPr/>
            </a:pPr>
            <a:endParaRPr lang="en-US" sz="1400" dirty="0"/>
          </a:p>
          <a:p>
            <a:pPr defTabSz="914266">
              <a:defRPr/>
            </a:pPr>
            <a:r>
              <a:rPr lang="en-US" sz="1400" dirty="0"/>
              <a:t>In order to best support the new service framework, we are making some exciting changes to the LCIF grant structure.</a:t>
            </a:r>
          </a:p>
          <a:p>
            <a:endParaRPr lang="en-US" sz="1400" dirty="0">
              <a:ea typeface="ＭＳ Ｐゴシック" pitchFamily="34" charset="-128"/>
              <a:cs typeface="Arial" charset="0"/>
            </a:endParaRPr>
          </a:p>
          <a:p>
            <a:r>
              <a:rPr lang="en-US" sz="1400" dirty="0">
                <a:ea typeface="ＭＳ Ｐゴシック" pitchFamily="34" charset="-128"/>
                <a:cs typeface="Arial" charset="0"/>
              </a:rPr>
              <a:t>As you can see, the foundation’s grants are grouped into six categories. </a:t>
            </a:r>
          </a:p>
          <a:p>
            <a:endParaRPr lang="en-US" sz="1400" dirty="0">
              <a:ea typeface="ＭＳ Ｐゴシック" pitchFamily="34" charset="-128"/>
              <a:cs typeface="Arial" charset="0"/>
            </a:endParaRPr>
          </a:p>
          <a:p>
            <a:pPr defTabSz="914266">
              <a:defRPr/>
            </a:pPr>
            <a:r>
              <a:rPr lang="en-US" sz="1400" dirty="0"/>
              <a:t>One very exciting</a:t>
            </a:r>
            <a:r>
              <a:rPr lang="en-US" sz="1400" dirty="0">
                <a:solidFill>
                  <a:srgbClr val="FF0000"/>
                </a:solidFill>
              </a:rPr>
              <a:t> new </a:t>
            </a:r>
            <a:r>
              <a:rPr lang="en-US" sz="1400" dirty="0"/>
              <a:t>addition is the opportunity for Leo clubs to apply for Leo service grants. We believe this will empower Leos to make an even bigger impact in their communities. Another addition is the District/Club Sharing Program which I’ll speak on in a little while.</a:t>
            </a:r>
          </a:p>
          <a:p>
            <a:endParaRPr lang="en-US" sz="1400" dirty="0"/>
          </a:p>
          <a:p>
            <a:r>
              <a:rPr lang="en-US" sz="1400" b="1" dirty="0">
                <a:solidFill>
                  <a:srgbClr val="FF0000"/>
                </a:solidFill>
              </a:rPr>
              <a:t>Note to Erika: </a:t>
            </a:r>
            <a:r>
              <a:rPr lang="en-US" sz="1400" dirty="0"/>
              <a:t>explain that IAGs and Core 4 grants are being rebranded under the humanitarian category</a:t>
            </a:r>
          </a:p>
          <a:p>
            <a:endParaRPr lang="en-US" sz="1400" dirty="0">
              <a:ea typeface="ＭＳ Ｐゴシック" pitchFamily="34" charset="-128"/>
              <a:cs typeface="Arial" charset="0"/>
            </a:endParaRPr>
          </a:p>
          <a:p>
            <a:pPr defTabSz="914266">
              <a:defRPr/>
            </a:pPr>
            <a:r>
              <a:rPr lang="en-US" sz="1400" i="1" dirty="0">
                <a:solidFill>
                  <a:srgbClr val="6600FF"/>
                </a:solidFill>
              </a:rPr>
              <a:t>(Transition to humanitarian grants)</a:t>
            </a:r>
            <a:endParaRPr lang="en-US" sz="1400" dirty="0">
              <a:solidFill>
                <a:srgbClr val="6600FF"/>
              </a:solidFill>
            </a:endParaRPr>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20</a:t>
            </a:fld>
            <a:endParaRPr lang="en-US" dirty="0"/>
          </a:p>
        </p:txBody>
      </p:sp>
    </p:spTree>
    <p:extLst>
      <p:ext uri="{BB962C8B-B14F-4D97-AF65-F5344CB8AC3E}">
        <p14:creationId xmlns:p14="http://schemas.microsoft.com/office/powerpoint/2010/main" val="3469593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pitchFamily="34" charset="-128"/>
                <a:cs typeface="Arial" charset="0"/>
              </a:rPr>
              <a:t>This is our most popular grant category, with funds available from US$10,000 up to US$100,000. </a:t>
            </a:r>
          </a:p>
          <a:p>
            <a:endParaRPr lang="en-US" dirty="0" smtClean="0">
              <a:ea typeface="ＭＳ Ｐゴシック" pitchFamily="34" charset="-128"/>
              <a:cs typeface="Arial" charset="0"/>
            </a:endParaRPr>
          </a:p>
          <a:p>
            <a:r>
              <a:rPr lang="en-US" dirty="0" smtClean="0">
                <a:ea typeface="ＭＳ Ｐゴシック" pitchFamily="34" charset="-128"/>
                <a:cs typeface="Arial" charset="0"/>
              </a:rPr>
              <a:t>Let me give you a few examples of what past standard grants have provided:</a:t>
            </a:r>
          </a:p>
          <a:p>
            <a:endParaRPr lang="en-US" dirty="0" smtClean="0">
              <a:ea typeface="ＭＳ Ｐゴシック" pitchFamily="34" charset="-128"/>
              <a:cs typeface="Arial" charset="0"/>
            </a:endParaRPr>
          </a:p>
          <a:p>
            <a:pPr>
              <a:buFontTx/>
              <a:buChar char="•"/>
            </a:pPr>
            <a:r>
              <a:rPr lang="es-MX" dirty="0" smtClean="0">
                <a:ea typeface="ＭＳ Ｐゴシック" pitchFamily="34" charset="-128"/>
                <a:cs typeface="Arial" charset="0"/>
              </a:rPr>
              <a:t>Dental</a:t>
            </a:r>
            <a:r>
              <a:rPr lang="es-MX" baseline="0" dirty="0" smtClean="0">
                <a:ea typeface="ＭＳ Ｐゴシック" pitchFamily="34" charset="-128"/>
                <a:cs typeface="Arial" charset="0"/>
              </a:rPr>
              <a:t> and </a:t>
            </a:r>
            <a:r>
              <a:rPr lang="es-MX" baseline="0" dirty="0" err="1" smtClean="0">
                <a:ea typeface="ＭＳ Ｐゴシック" pitchFamily="34" charset="-128"/>
                <a:cs typeface="Arial" charset="0"/>
              </a:rPr>
              <a:t>Ophthalmological</a:t>
            </a:r>
            <a:r>
              <a:rPr lang="es-MX" baseline="0" dirty="0" smtClean="0">
                <a:ea typeface="ＭＳ Ｐゴシック" pitchFamily="34" charset="-128"/>
                <a:cs typeface="Arial" charset="0"/>
              </a:rPr>
              <a:t> </a:t>
            </a:r>
            <a:r>
              <a:rPr lang="es-MX" baseline="0" dirty="0" err="1" smtClean="0">
                <a:ea typeface="ＭＳ Ｐゴシック" pitchFamily="34" charset="-128"/>
                <a:cs typeface="Arial" charset="0"/>
              </a:rPr>
              <a:t>equipment</a:t>
            </a:r>
            <a:r>
              <a:rPr lang="es-MX" baseline="0" dirty="0" smtClean="0">
                <a:ea typeface="ＭＳ Ｐゴシック" pitchFamily="34" charset="-128"/>
                <a:cs typeface="Arial" charset="0"/>
              </a:rPr>
              <a:t> </a:t>
            </a:r>
            <a:r>
              <a:rPr lang="es-MX" baseline="0" dirty="0" err="1" smtClean="0">
                <a:ea typeface="ＭＳ Ｐゴシック" pitchFamily="34" charset="-128"/>
                <a:cs typeface="Arial" charset="0"/>
              </a:rPr>
              <a:t>for</a:t>
            </a:r>
            <a:r>
              <a:rPr lang="es-MX" baseline="0" dirty="0" smtClean="0">
                <a:ea typeface="ＭＳ Ｐゴシック" pitchFamily="34" charset="-128"/>
                <a:cs typeface="Arial" charset="0"/>
              </a:rPr>
              <a:t> Lions </a:t>
            </a:r>
            <a:r>
              <a:rPr lang="es-MX" baseline="0" dirty="0" err="1" smtClean="0">
                <a:ea typeface="ＭＳ Ｐゴシック" pitchFamily="34" charset="-128"/>
                <a:cs typeface="Arial" charset="0"/>
              </a:rPr>
              <a:t>clinics</a:t>
            </a:r>
            <a:r>
              <a:rPr lang="es-MX" baseline="0" dirty="0" smtClean="0">
                <a:ea typeface="ＭＳ Ｐゴシック" pitchFamily="34" charset="-128"/>
                <a:cs typeface="Arial" charset="0"/>
              </a:rPr>
              <a:t> in Paraguay and Ecuador.</a:t>
            </a:r>
          </a:p>
          <a:p>
            <a:pPr>
              <a:buFontTx/>
              <a:buChar char="•"/>
            </a:pPr>
            <a:r>
              <a:rPr lang="es-MX" baseline="0" dirty="0" smtClean="0">
                <a:ea typeface="ＭＳ Ｐゴシック" pitchFamily="34" charset="-128"/>
                <a:cs typeface="Arial" charset="0"/>
              </a:rPr>
              <a:t>New </a:t>
            </a:r>
            <a:r>
              <a:rPr lang="es-MX" baseline="0" dirty="0" err="1" smtClean="0">
                <a:ea typeface="ＭＳ Ｐゴシック" pitchFamily="34" charset="-128"/>
                <a:cs typeface="Arial" charset="0"/>
              </a:rPr>
              <a:t>dialysis</a:t>
            </a:r>
            <a:r>
              <a:rPr lang="es-MX" baseline="0" dirty="0" smtClean="0">
                <a:ea typeface="ＭＳ Ｐゴシック" pitchFamily="34" charset="-128"/>
                <a:cs typeface="Arial" charset="0"/>
              </a:rPr>
              <a:t> machines </a:t>
            </a:r>
            <a:r>
              <a:rPr lang="es-MX" baseline="0" dirty="0" err="1" smtClean="0">
                <a:ea typeface="ＭＳ Ｐゴシック" pitchFamily="34" charset="-128"/>
                <a:cs typeface="Arial" charset="0"/>
              </a:rPr>
              <a:t>for</a:t>
            </a:r>
            <a:r>
              <a:rPr lang="es-MX" baseline="0" dirty="0" smtClean="0">
                <a:ea typeface="ＭＳ Ｐゴシック" pitchFamily="34" charset="-128"/>
                <a:cs typeface="Arial" charset="0"/>
              </a:rPr>
              <a:t> </a:t>
            </a:r>
            <a:r>
              <a:rPr lang="en-US" sz="1200" kern="1200" dirty="0" smtClean="0">
                <a:solidFill>
                  <a:schemeClr val="tx1"/>
                </a:solidFill>
                <a:effectLst/>
                <a:latin typeface="+mn-lt"/>
                <a:ea typeface="ヒラギノ角ゴ Pro W3" charset="0"/>
                <a:cs typeface="ヒラギノ角ゴ Pro W3" charset="0"/>
              </a:rPr>
              <a:t>four kidney dialysis centers in Brazil</a:t>
            </a:r>
          </a:p>
          <a:p>
            <a:pPr>
              <a:buFontTx/>
              <a:buChar char="•"/>
            </a:pPr>
            <a:r>
              <a:rPr lang="es-MX" sz="1200" kern="1200" dirty="0" err="1" smtClean="0">
                <a:solidFill>
                  <a:schemeClr val="tx1"/>
                </a:solidFill>
                <a:effectLst/>
                <a:latin typeface="+mn-lt"/>
                <a:ea typeface="ヒラギノ角ゴ Pro W3" charset="0"/>
                <a:cs typeface="ヒラギノ角ゴ Pro W3" charset="0"/>
              </a:rPr>
              <a:t>Improve</a:t>
            </a:r>
            <a:r>
              <a:rPr lang="es-MX" sz="1200" kern="1200" dirty="0" smtClean="0">
                <a:solidFill>
                  <a:schemeClr val="tx1"/>
                </a:solidFill>
                <a:effectLst/>
                <a:latin typeface="+mn-lt"/>
                <a:ea typeface="ヒラギノ角ゴ Pro W3" charset="0"/>
                <a:cs typeface="ヒラギノ角ゴ Pro W3" charset="0"/>
              </a:rPr>
              <a:t> </a:t>
            </a:r>
            <a:r>
              <a:rPr lang="es-MX" sz="1200" kern="1200" dirty="0" err="1" smtClean="0">
                <a:solidFill>
                  <a:schemeClr val="tx1"/>
                </a:solidFill>
                <a:effectLst/>
                <a:latin typeface="+mn-lt"/>
                <a:ea typeface="ヒラギノ角ゴ Pro W3" charset="0"/>
                <a:cs typeface="ヒラギノ角ゴ Pro W3" charset="0"/>
              </a:rPr>
              <a:t>school</a:t>
            </a:r>
            <a:r>
              <a:rPr lang="es-MX" sz="1200" kern="1200" dirty="0" smtClean="0">
                <a:solidFill>
                  <a:schemeClr val="tx1"/>
                </a:solidFill>
                <a:effectLst/>
                <a:latin typeface="+mn-lt"/>
                <a:ea typeface="ヒラギノ角ゴ Pro W3" charset="0"/>
                <a:cs typeface="ヒラギノ角ゴ Pro W3" charset="0"/>
              </a:rPr>
              <a:t> </a:t>
            </a:r>
            <a:r>
              <a:rPr lang="es-MX" sz="1200" kern="1200" dirty="0" err="1" smtClean="0">
                <a:solidFill>
                  <a:schemeClr val="tx1"/>
                </a:solidFill>
                <a:effectLst/>
                <a:latin typeface="+mn-lt"/>
                <a:ea typeface="ヒラギノ角ゴ Pro W3" charset="0"/>
                <a:cs typeface="ヒラギノ角ゴ Pro W3" charset="0"/>
              </a:rPr>
              <a:t>facilities</a:t>
            </a:r>
            <a:r>
              <a:rPr lang="es-MX" sz="1200" kern="1200" dirty="0" smtClean="0">
                <a:solidFill>
                  <a:schemeClr val="tx1"/>
                </a:solidFill>
                <a:effectLst/>
                <a:latin typeface="+mn-lt"/>
                <a:ea typeface="ヒラギノ角ゴ Pro W3" charset="0"/>
                <a:cs typeface="ヒラギノ角ゴ Pro W3" charset="0"/>
              </a:rPr>
              <a:t> in Bolivia and Mexico</a:t>
            </a:r>
            <a:endParaRPr lang="en-US" sz="1200" kern="1200" dirty="0" smtClean="0">
              <a:solidFill>
                <a:schemeClr val="tx1"/>
              </a:solidFill>
              <a:effectLst/>
              <a:latin typeface="+mn-lt"/>
              <a:ea typeface="ヒラギノ角ゴ Pro W3" charset="0"/>
              <a:cs typeface="ヒラギノ角ゴ Pro W3" charset="0"/>
            </a:endParaRPr>
          </a:p>
          <a:p>
            <a:pPr>
              <a:buFontTx/>
              <a:buChar char="•"/>
            </a:pPr>
            <a:r>
              <a:rPr lang="es-MX" dirty="0" err="1" smtClean="0">
                <a:ea typeface="ＭＳ Ｐゴシック" pitchFamily="34" charset="-128"/>
                <a:cs typeface="Arial" charset="0"/>
              </a:rPr>
              <a:t>House</a:t>
            </a:r>
            <a:r>
              <a:rPr lang="es-MX" dirty="0" smtClean="0">
                <a:ea typeface="ＭＳ Ｐゴシック" pitchFamily="34" charset="-128"/>
                <a:cs typeface="Arial" charset="0"/>
              </a:rPr>
              <a:t> and </a:t>
            </a:r>
            <a:r>
              <a:rPr lang="es-MX" dirty="0" err="1" smtClean="0">
                <a:ea typeface="ＭＳ Ｐゴシック" pitchFamily="34" charset="-128"/>
                <a:cs typeface="Arial" charset="0"/>
              </a:rPr>
              <a:t>improve</a:t>
            </a:r>
            <a:r>
              <a:rPr lang="es-MX" dirty="0" smtClean="0">
                <a:ea typeface="ＭＳ Ｐゴシック" pitchFamily="34" charset="-128"/>
                <a:cs typeface="Arial" charset="0"/>
              </a:rPr>
              <a:t> Lions</a:t>
            </a:r>
            <a:r>
              <a:rPr lang="es-MX" baseline="0" dirty="0" smtClean="0">
                <a:ea typeface="ＭＳ Ｐゴシック" pitchFamily="34" charset="-128"/>
                <a:cs typeface="Arial" charset="0"/>
              </a:rPr>
              <a:t> </a:t>
            </a:r>
            <a:r>
              <a:rPr lang="es-MX" baseline="0" dirty="0" err="1" smtClean="0">
                <a:ea typeface="ＭＳ Ｐゴシック" pitchFamily="34" charset="-128"/>
                <a:cs typeface="Arial" charset="0"/>
              </a:rPr>
              <a:t>Guide</a:t>
            </a:r>
            <a:r>
              <a:rPr lang="es-MX" baseline="0" dirty="0" smtClean="0">
                <a:ea typeface="ＭＳ Ｐゴシック" pitchFamily="34" charset="-128"/>
                <a:cs typeface="Arial" charset="0"/>
              </a:rPr>
              <a:t> </a:t>
            </a:r>
            <a:r>
              <a:rPr lang="es-MX" baseline="0" dirty="0" err="1" smtClean="0">
                <a:ea typeface="ＭＳ Ｐゴシック" pitchFamily="34" charset="-128"/>
                <a:cs typeface="Arial" charset="0"/>
              </a:rPr>
              <a:t>Dog</a:t>
            </a:r>
            <a:r>
              <a:rPr lang="es-MX" baseline="0" dirty="0" smtClean="0">
                <a:ea typeface="ＭＳ Ｐゴシック" pitchFamily="34" charset="-128"/>
                <a:cs typeface="Arial" charset="0"/>
              </a:rPr>
              <a:t> </a:t>
            </a:r>
            <a:r>
              <a:rPr lang="es-MX" baseline="0" dirty="0" err="1" smtClean="0">
                <a:ea typeface="ＭＳ Ｐゴシック" pitchFamily="34" charset="-128"/>
                <a:cs typeface="Arial" charset="0"/>
              </a:rPr>
              <a:t>program</a:t>
            </a:r>
            <a:r>
              <a:rPr lang="es-MX" baseline="0" dirty="0" smtClean="0">
                <a:ea typeface="ＭＳ Ｐゴシック" pitchFamily="34" charset="-128"/>
                <a:cs typeface="Arial" charset="0"/>
              </a:rPr>
              <a:t> in Argentina</a:t>
            </a:r>
            <a:endParaRPr lang="en-US" dirty="0" smtClean="0">
              <a:ea typeface="ＭＳ Ｐゴシック" pitchFamily="34" charset="-128"/>
              <a:cs typeface="Arial" charset="0"/>
            </a:endParaRPr>
          </a:p>
          <a:p>
            <a:pPr>
              <a:buFontTx/>
              <a:buChar char="•"/>
            </a:pPr>
            <a:r>
              <a:rPr lang="en-US" dirty="0" smtClean="0">
                <a:ea typeface="ＭＳ Ｐゴシック" pitchFamily="34" charset="-128"/>
                <a:cs typeface="Arial" charset="0"/>
              </a:rPr>
              <a:t>And countless other humanitarian efforts that give hope to people in need. </a:t>
            </a:r>
          </a:p>
          <a:p>
            <a:pPr>
              <a:buFontTx/>
              <a:buNone/>
            </a:pPr>
            <a:endParaRPr lang="en-US" dirty="0" smtClean="0">
              <a:ea typeface="ＭＳ Ｐゴシック" pitchFamily="34" charset="-128"/>
              <a:cs typeface="Arial" charset="0"/>
            </a:endParaRPr>
          </a:p>
          <a:p>
            <a:pPr defTabSz="914266">
              <a:defRPr/>
            </a:pPr>
            <a:r>
              <a:rPr lang="en-US" i="1" dirty="0" smtClean="0">
                <a:solidFill>
                  <a:srgbClr val="6600FF"/>
                </a:solidFill>
              </a:rPr>
              <a:t>(Transition</a:t>
            </a:r>
            <a:r>
              <a:rPr lang="en-US" i="1" baseline="0" dirty="0" smtClean="0">
                <a:solidFill>
                  <a:srgbClr val="6600FF"/>
                </a:solidFill>
              </a:rPr>
              <a:t> to Diabetes Grants)</a:t>
            </a:r>
            <a:endParaRPr lang="en-US" dirty="0" smtClean="0">
              <a:solidFill>
                <a:srgbClr val="6600FF"/>
              </a:solidFill>
            </a:endParaRPr>
          </a:p>
          <a:p>
            <a:pPr>
              <a:buFontTx/>
              <a:buNone/>
            </a:pPr>
            <a:endParaRPr lang="en-US" dirty="0" smtClean="0">
              <a:ea typeface="ＭＳ Ｐゴシック" pitchFamily="34" charset="-128"/>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21</a:t>
            </a:fld>
            <a:endParaRPr lang="en-US"/>
          </a:p>
        </p:txBody>
      </p:sp>
    </p:spTree>
    <p:extLst>
      <p:ext uri="{BB962C8B-B14F-4D97-AF65-F5344CB8AC3E}">
        <p14:creationId xmlns:p14="http://schemas.microsoft.com/office/powerpoint/2010/main" val="1975851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Lions</a:t>
            </a:r>
            <a:r>
              <a:rPr lang="en-US" i="0" baseline="0" dirty="0" smtClean="0"/>
              <a:t> Quest is a school program that promotes positive life skills through Social an Emotional Learning (SEL). </a:t>
            </a:r>
          </a:p>
          <a:p>
            <a:endParaRPr lang="en-US" dirty="0"/>
          </a:p>
          <a:p>
            <a:r>
              <a:rPr lang="en-US" dirty="0"/>
              <a:t>Lions Quest improves achievement test scores, changes attitudes and beliefs regarding substance abuse and violence, lowers rates of disciplinary problems, lowers risk of dropping out of school and decreases use of alcohol, tobacco and other drugs.</a:t>
            </a:r>
            <a:endParaRPr lang="en-US" i="0" dirty="0" smtClean="0"/>
          </a:p>
          <a:p>
            <a:endParaRPr lang="en-US" b="1" i="0" baseline="0" dirty="0" smtClean="0"/>
          </a:p>
          <a:p>
            <a:r>
              <a:rPr lang="en-US" b="1" i="0" baseline="0" dirty="0" smtClean="0"/>
              <a:t>Implementation and expansion grants- 3 to 1 match required.</a:t>
            </a:r>
            <a:endParaRPr lang="en-US" b="1" i="0" dirty="0" smtClean="0"/>
          </a:p>
          <a:p>
            <a:endParaRPr lang="en-US" i="1" dirty="0" smtClean="0"/>
          </a:p>
          <a:p>
            <a:r>
              <a:rPr lang="en-US" i="1" dirty="0" smtClean="0"/>
              <a:t>(transition to </a:t>
            </a:r>
            <a:r>
              <a:rPr lang="en-US" i="1" dirty="0" err="1" smtClean="0"/>
              <a:t>SightFirst</a:t>
            </a:r>
            <a:r>
              <a:rPr lang="en-US" i="1" dirty="0" smtClean="0"/>
              <a:t> Grants)</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22</a:t>
            </a:fld>
            <a:endParaRPr lang="en-US" dirty="0"/>
          </a:p>
        </p:txBody>
      </p:sp>
    </p:spTree>
    <p:extLst>
      <p:ext uri="{BB962C8B-B14F-4D97-AF65-F5344CB8AC3E}">
        <p14:creationId xmlns:p14="http://schemas.microsoft.com/office/powerpoint/2010/main" val="309487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Multi-year</a:t>
            </a:r>
            <a:r>
              <a:rPr lang="en-US" i="0" baseline="0" dirty="0" smtClean="0"/>
              <a:t> grants allow large-scale Lion efforts that expand and enhance diabetes education, prevention, and treatment. </a:t>
            </a:r>
          </a:p>
          <a:p>
            <a:endParaRPr lang="en-US" i="0" baseline="0" dirty="0" smtClean="0"/>
          </a:p>
          <a:p>
            <a:r>
              <a:rPr lang="en-US" i="0" baseline="0" dirty="0" smtClean="0"/>
              <a:t>Diabetes is steadily rising; there were 108 million people with diabetes in 1980. As of 2014, there were 422 million.</a:t>
            </a:r>
            <a:endParaRPr lang="en-US" i="0" dirty="0" smtClean="0"/>
          </a:p>
          <a:p>
            <a:endParaRPr lang="en-US" i="1" dirty="0" smtClean="0"/>
          </a:p>
          <a:p>
            <a:endParaRPr lang="en-US" i="1" dirty="0" smtClean="0"/>
          </a:p>
          <a:p>
            <a:r>
              <a:rPr lang="en-US" i="1" dirty="0" smtClean="0"/>
              <a:t>(transition to Lions Quest Grants)</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23</a:t>
            </a:fld>
            <a:endParaRPr lang="en-US" dirty="0"/>
          </a:p>
        </p:txBody>
      </p:sp>
    </p:spTree>
    <p:extLst>
      <p:ext uri="{BB962C8B-B14F-4D97-AF65-F5344CB8AC3E}">
        <p14:creationId xmlns:p14="http://schemas.microsoft.com/office/powerpoint/2010/main" val="1503642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cs typeface="Arial" charset="0"/>
              </a:rPr>
              <a:t>Here is a bit more detail about SightFirst grants and the criteria for these applications.  We continue to target underserved populations to deliver comprehensive eye care services. </a:t>
            </a:r>
          </a:p>
          <a:p>
            <a:endParaRPr lang="en-US" dirty="0" smtClean="0">
              <a:ea typeface="ＭＳ Ｐゴシック" pitchFamily="34" charset="-128"/>
              <a:cs typeface="Arial" charset="0"/>
            </a:endParaRPr>
          </a:p>
          <a:p>
            <a:r>
              <a:rPr lang="en-US" dirty="0" smtClean="0">
                <a:ea typeface="ＭＳ Ｐゴシック" pitchFamily="34" charset="-128"/>
                <a:cs typeface="Arial" charset="0"/>
              </a:rPr>
              <a:t>I would also point out that there are regional technical advisors and SightFirst district chairpersons that are trained to assist your districts in developing SightFirst applications. </a:t>
            </a:r>
          </a:p>
          <a:p>
            <a:endParaRPr lang="en-US" dirty="0" smtClean="0">
              <a:ea typeface="ＭＳ Ｐゴシック" pitchFamily="34" charset="-128"/>
              <a:cs typeface="Arial" charset="0"/>
            </a:endParaRPr>
          </a:p>
          <a:p>
            <a:pPr defTabSz="914266">
              <a:defRPr/>
            </a:pPr>
            <a:r>
              <a:rPr lang="en-US" i="1" dirty="0" smtClean="0">
                <a:solidFill>
                  <a:srgbClr val="6600FF"/>
                </a:solidFill>
              </a:rPr>
              <a:t>(Transition</a:t>
            </a:r>
            <a:r>
              <a:rPr lang="en-US" i="1" baseline="0" dirty="0" smtClean="0">
                <a:solidFill>
                  <a:srgbClr val="6600FF"/>
                </a:solidFill>
              </a:rPr>
              <a:t> to Quick Quiz)</a:t>
            </a:r>
            <a:endParaRPr lang="en-US" dirty="0" smtClean="0">
              <a:solidFill>
                <a:srgbClr val="6600FF"/>
              </a:solidFill>
            </a:endParaRPr>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24</a:t>
            </a:fld>
            <a:endParaRPr lang="en-US"/>
          </a:p>
        </p:txBody>
      </p:sp>
    </p:spTree>
    <p:extLst>
      <p:ext uri="{BB962C8B-B14F-4D97-AF65-F5344CB8AC3E}">
        <p14:creationId xmlns:p14="http://schemas.microsoft.com/office/powerpoint/2010/main" val="1753419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another show of hands, does any know</a:t>
            </a:r>
            <a:r>
              <a:rPr lang="en-US" baseline="0" dirty="0" smtClean="0"/>
              <a:t> what type of grant the first ever LCIF grant awarded was?</a:t>
            </a:r>
          </a:p>
          <a:p>
            <a:r>
              <a:rPr lang="en-US" baseline="0" dirty="0" smtClean="0"/>
              <a:t>A?</a:t>
            </a:r>
          </a:p>
          <a:p>
            <a:r>
              <a:rPr lang="en-US" baseline="0" dirty="0" smtClean="0"/>
              <a:t>B?</a:t>
            </a:r>
          </a:p>
          <a:p>
            <a:r>
              <a:rPr lang="en-US" baseline="0" dirty="0" smtClean="0"/>
              <a:t>C?</a:t>
            </a:r>
          </a:p>
          <a:p>
            <a:r>
              <a:rPr lang="en-US" baseline="0" dirty="0" smtClean="0"/>
              <a:t>D?</a:t>
            </a:r>
          </a:p>
          <a:p>
            <a:endParaRPr lang="en-US" baseline="0" dirty="0" smtClean="0"/>
          </a:p>
          <a:p>
            <a:r>
              <a:rPr lang="en-US" baseline="0" dirty="0" smtClean="0"/>
              <a:t>Answer: C. Disaster. The first grant ever awarded was a disaster grant in 1972; given to the community of Rapid City, South Dakota, USA. Floods took the lives of more than 200 people and left more than 5,000 people homeless. Lions were among the first on the scene to provide help and LCIF donated US$5,000 to help the community rebuild.</a:t>
            </a:r>
          </a:p>
          <a:p>
            <a:endParaRPr lang="en-US" baseline="0" dirty="0" smtClean="0"/>
          </a:p>
          <a:p>
            <a:r>
              <a:rPr lang="en-US" i="1" baseline="0" dirty="0" smtClean="0"/>
              <a:t>(transition to Disaster Grants)</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25</a:t>
            </a:fld>
            <a:endParaRPr lang="en-US" dirty="0"/>
          </a:p>
        </p:txBody>
      </p:sp>
    </p:spTree>
    <p:extLst>
      <p:ext uri="{BB962C8B-B14F-4D97-AF65-F5344CB8AC3E}">
        <p14:creationId xmlns:p14="http://schemas.microsoft.com/office/powerpoint/2010/main" val="234649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of you probably already know our emergency grant program for natural disasters.  Emergency grant funds can be used to purchase and distribute immediate relief supplies.  Major Catastrophe grants are awarded for long-term rebuilding efforts after catastrophic disasters. Disaster Preparedness grants support natural disaster preparedness. Community Recovery Grants</a:t>
            </a:r>
            <a:r>
              <a:rPr lang="en-US" baseline="0" dirty="0" smtClean="0"/>
              <a:t> support minor repair of homes &amp; institutions for disaster victims.</a:t>
            </a:r>
            <a:endParaRPr lang="en-US" dirty="0" smtClean="0"/>
          </a:p>
          <a:p>
            <a:endParaRPr lang="en-US" dirty="0" smtClean="0"/>
          </a:p>
          <a:p>
            <a:r>
              <a:rPr lang="en-US" dirty="0" smtClean="0"/>
              <a:t>Perhaps the most relevant of these is the Emergency</a:t>
            </a:r>
            <a:r>
              <a:rPr lang="en-US" baseline="0" dirty="0" smtClean="0"/>
              <a:t> grant. Some key points to remember about emergency grants are:</a:t>
            </a:r>
          </a:p>
          <a:p>
            <a:endParaRPr lang="en-US" dirty="0" smtClean="0">
              <a:ea typeface="ＭＳ Ｐゴシック" pitchFamily="34" charset="-128"/>
              <a:cs typeface="Arial" charset="0"/>
            </a:endParaRPr>
          </a:p>
          <a:p>
            <a:pPr>
              <a:buFontTx/>
              <a:buChar char="-"/>
            </a:pPr>
            <a:r>
              <a:rPr lang="en-US" dirty="0" smtClean="0">
                <a:ea typeface="ＭＳ Ｐゴシック" pitchFamily="34" charset="-128"/>
                <a:cs typeface="Arial" charset="0"/>
              </a:rPr>
              <a:t>Lions must be involved in the relief efforts; grants are not given so that the funds can be given to another organization</a:t>
            </a:r>
          </a:p>
          <a:p>
            <a:pPr>
              <a:buFontTx/>
              <a:buChar char="-"/>
            </a:pPr>
            <a:r>
              <a:rPr lang="en-US" dirty="0" smtClean="0">
                <a:ea typeface="ＭＳ Ｐゴシック" pitchFamily="34" charset="-128"/>
                <a:cs typeface="Arial" charset="0"/>
              </a:rPr>
              <a:t>Request should be made as soon as possible by the district governor and within 30 days of the disaster.  Sometimes, given the scope, LCIF will even contact you.</a:t>
            </a:r>
          </a:p>
          <a:p>
            <a:pPr>
              <a:buFontTx/>
              <a:buNone/>
            </a:pPr>
            <a:r>
              <a:rPr lang="en-US" dirty="0" smtClean="0">
                <a:ea typeface="ＭＳ Ｐゴシック" pitchFamily="34" charset="-128"/>
                <a:cs typeface="Arial" charset="0"/>
              </a:rPr>
              <a:t>-One grant per disaster, per district.</a:t>
            </a:r>
          </a:p>
          <a:p>
            <a:pPr>
              <a:buFontTx/>
              <a:buChar char="-"/>
            </a:pPr>
            <a:r>
              <a:rPr lang="en-US" dirty="0" smtClean="0">
                <a:ea typeface="ＭＳ Ｐゴシック" pitchFamily="34" charset="-128"/>
                <a:cs typeface="Arial" charset="0"/>
              </a:rPr>
              <a:t>Please submit a final report on how the funds were used. </a:t>
            </a:r>
          </a:p>
          <a:p>
            <a:endParaRPr lang="en-US" dirty="0" smtClean="0"/>
          </a:p>
          <a:p>
            <a:pPr defTabSz="914266">
              <a:defRPr/>
            </a:pPr>
            <a:r>
              <a:rPr lang="en-US" i="1" dirty="0" smtClean="0">
                <a:solidFill>
                  <a:srgbClr val="6600FF"/>
                </a:solidFill>
              </a:rPr>
              <a:t>(Transition</a:t>
            </a:r>
            <a:r>
              <a:rPr lang="en-US" i="1" baseline="0" dirty="0" smtClean="0">
                <a:solidFill>
                  <a:srgbClr val="6600FF"/>
                </a:solidFill>
              </a:rPr>
              <a:t> to Designated Grants)</a:t>
            </a:r>
            <a:endParaRPr lang="en-US" dirty="0" smtClean="0">
              <a:solidFill>
                <a:srgbClr val="6600FF"/>
              </a:solidFill>
            </a:endParaRPr>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26</a:t>
            </a:fld>
            <a:endParaRPr lang="en-US"/>
          </a:p>
        </p:txBody>
      </p:sp>
    </p:spTree>
    <p:extLst>
      <p:ext uri="{BB962C8B-B14F-4D97-AF65-F5344CB8AC3E}">
        <p14:creationId xmlns:p14="http://schemas.microsoft.com/office/powerpoint/2010/main" val="236224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Designated</a:t>
            </a:r>
            <a:r>
              <a:rPr lang="en-US" baseline="0" dirty="0" smtClean="0"/>
              <a:t> Grant money is spent as directed. The grant is only given upon approval from the Board of Trustees and cannot be applied for by Lions.</a:t>
            </a:r>
            <a:endParaRPr lang="en-US" dirty="0" smtClean="0"/>
          </a:p>
          <a:p>
            <a:endParaRPr lang="en-US" dirty="0" smtClean="0"/>
          </a:p>
          <a:p>
            <a:r>
              <a:rPr lang="en-US" dirty="0" smtClean="0"/>
              <a:t>This</a:t>
            </a:r>
            <a:r>
              <a:rPr lang="en-US" baseline="0" dirty="0" smtClean="0"/>
              <a:t> photo of a Lion giving a boy water is from our efforts after the earthquake in Haiti.</a:t>
            </a:r>
            <a:endParaRPr lang="en-US" dirty="0" smtClean="0"/>
          </a:p>
          <a:p>
            <a:endParaRPr lang="en-US" dirty="0" smtClean="0"/>
          </a:p>
          <a:p>
            <a:r>
              <a:rPr lang="en-US" dirty="0" smtClean="0"/>
              <a:t>(</a:t>
            </a:r>
            <a:r>
              <a:rPr lang="en-US" i="1" dirty="0" smtClean="0"/>
              <a:t>transition to</a:t>
            </a:r>
            <a:r>
              <a:rPr lang="en-US" i="1" baseline="0" dirty="0" smtClean="0"/>
              <a:t> Leo Grants)</a:t>
            </a:r>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27</a:t>
            </a:fld>
            <a:endParaRPr lang="en-US" dirty="0"/>
          </a:p>
        </p:txBody>
      </p:sp>
    </p:spTree>
    <p:extLst>
      <p:ext uri="{BB962C8B-B14F-4D97-AF65-F5344CB8AC3E}">
        <p14:creationId xmlns:p14="http://schemas.microsoft.com/office/powerpoint/2010/main" val="898258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MT"/>
              </a:rPr>
              <a:t>LCIF looks to support Leos by providing grant funding opportunities for global humanitarian efforts by providing funding for service projects in their local communities. By supporting local projects through direct funding, LCI and LCIF look to motivate a global network of young, service-minded volunteers to act as catalysts of positive and sustainable change. </a:t>
            </a:r>
          </a:p>
          <a:p>
            <a:endParaRPr lang="en-US" dirty="0">
              <a:latin typeface="ArialMT"/>
            </a:endParaRPr>
          </a:p>
          <a:p>
            <a:pPr defTabSz="914266">
              <a:defRPr/>
            </a:pPr>
            <a:r>
              <a:rPr lang="en-US" dirty="0">
                <a:solidFill>
                  <a:srgbClr val="00338D"/>
                </a:solidFill>
                <a:latin typeface="Helvetica" pitchFamily="34" charset="0"/>
                <a:ea typeface="MS PGothic" pitchFamily="34" charset="-128"/>
                <a:cs typeface="Helvetica" pitchFamily="34" charset="0"/>
              </a:rPr>
              <a:t>Grants will encourage Leos to participate in more impactful service projects, addressing unmet humanitarian needs in their community.</a:t>
            </a:r>
          </a:p>
          <a:p>
            <a:pPr defTabSz="914266">
              <a:defRPr/>
            </a:pPr>
            <a:endParaRPr lang="en-US" dirty="0">
              <a:solidFill>
                <a:srgbClr val="00338D"/>
              </a:solidFill>
              <a:latin typeface="Helvetica" pitchFamily="34" charset="0"/>
              <a:ea typeface="MS PGothic" pitchFamily="34" charset="-128"/>
              <a:cs typeface="Helvetica" pitchFamily="34" charset="0"/>
            </a:endParaRPr>
          </a:p>
          <a:p>
            <a:pPr defTabSz="914266">
              <a:defRPr/>
            </a:pPr>
            <a:r>
              <a:rPr lang="en-US" dirty="0">
                <a:solidFill>
                  <a:srgbClr val="00338D"/>
                </a:solidFill>
                <a:latin typeface="Helvetica" pitchFamily="34" charset="0"/>
                <a:ea typeface="MS PGothic" pitchFamily="34" charset="-128"/>
                <a:cs typeface="Helvetica" pitchFamily="34" charset="0"/>
              </a:rPr>
              <a:t>This grant opportunity exposes Leos to valuable and transferable leadership and life skills.</a:t>
            </a:r>
            <a:endParaRPr lang="en-US" dirty="0" smtClean="0"/>
          </a:p>
          <a:p>
            <a:endParaRPr lang="en-US" dirty="0" smtClean="0"/>
          </a:p>
          <a:p>
            <a:r>
              <a:rPr lang="en-US" baseline="0" dirty="0" smtClean="0"/>
              <a:t>The </a:t>
            </a:r>
            <a:r>
              <a:rPr lang="en-US" dirty="0"/>
              <a:t>criteria have just been finalized, so look for the application and more information on our website soon.</a:t>
            </a:r>
          </a:p>
          <a:p>
            <a:endParaRPr lang="en-US" dirty="0" smtClean="0"/>
          </a:p>
          <a:p>
            <a:r>
              <a:rPr lang="en-US" dirty="0" smtClean="0"/>
              <a:t>(</a:t>
            </a:r>
            <a:r>
              <a:rPr lang="en-US" i="1" dirty="0" smtClean="0"/>
              <a:t>transition to district</a:t>
            </a:r>
            <a:r>
              <a:rPr lang="en-US" i="1" baseline="0" dirty="0" smtClean="0"/>
              <a:t> sharing</a:t>
            </a:r>
            <a:r>
              <a:rPr lang="en-US" i="1" dirty="0" smtClean="0"/>
              <a:t>)</a:t>
            </a:r>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28</a:t>
            </a:fld>
            <a:endParaRPr lang="en-US" dirty="0"/>
          </a:p>
        </p:txBody>
      </p:sp>
    </p:spTree>
    <p:extLst>
      <p:ext uri="{BB962C8B-B14F-4D97-AF65-F5344CB8AC3E}">
        <p14:creationId xmlns:p14="http://schemas.microsoft.com/office/powerpoint/2010/main" val="275043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6300" cy="3514725"/>
          </a:xfrm>
        </p:spPr>
      </p:sp>
      <p:sp>
        <p:nvSpPr>
          <p:cNvPr id="3" name="Notes Placeholder 2"/>
          <p:cNvSpPr>
            <a:spLocks noGrp="1"/>
          </p:cNvSpPr>
          <p:nvPr>
            <p:ph type="body" idx="1"/>
          </p:nvPr>
        </p:nvSpPr>
        <p:spPr/>
        <p:txBody>
          <a:bodyPr/>
          <a:lstStyle/>
          <a:p>
            <a:r>
              <a:rPr lang="en-US" dirty="0" smtClean="0"/>
              <a:t>This new district/club sharing program has </a:t>
            </a:r>
            <a:r>
              <a:rPr lang="en-US" baseline="0" dirty="0" smtClean="0"/>
              <a:t>potential to</a:t>
            </a:r>
            <a:r>
              <a:rPr lang="en-US" dirty="0" smtClean="0"/>
              <a:t> increase</a:t>
            </a:r>
            <a:r>
              <a:rPr lang="en-US" baseline="0" dirty="0" smtClean="0"/>
              <a:t> donations from non-supporters.  </a:t>
            </a:r>
          </a:p>
          <a:p>
            <a:endParaRPr lang="en-US" baseline="0" dirty="0" smtClean="0"/>
          </a:p>
          <a:p>
            <a:r>
              <a:rPr lang="en-US" baseline="0" dirty="0" smtClean="0"/>
              <a:t>It will give Lions ownership of grants, create decision-making at a local level, and encourage Lions to plan projects with corresponding fundraising.</a:t>
            </a:r>
          </a:p>
          <a:p>
            <a:endParaRPr lang="en-US" baseline="0" dirty="0" smtClean="0"/>
          </a:p>
          <a:p>
            <a:pPr defTabSz="914266">
              <a:defRPr/>
            </a:pPr>
            <a:r>
              <a:rPr lang="en-US" dirty="0" smtClean="0"/>
              <a:t>(</a:t>
            </a:r>
            <a:r>
              <a:rPr lang="en-US" i="1" dirty="0" smtClean="0"/>
              <a:t>transition to Tips for Grant Applicants)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29</a:t>
            </a:fld>
            <a:endParaRPr lang="en-US" dirty="0"/>
          </a:p>
        </p:txBody>
      </p:sp>
    </p:spTree>
    <p:extLst>
      <p:ext uri="{BB962C8B-B14F-4D97-AF65-F5344CB8AC3E}">
        <p14:creationId xmlns:p14="http://schemas.microsoft.com/office/powerpoint/2010/main" val="159061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marks the Foundation’s 50</a:t>
            </a:r>
            <a:r>
              <a:rPr lang="en-US" baseline="30000" dirty="0"/>
              <a:t>th</a:t>
            </a:r>
            <a:r>
              <a:rPr lang="en-US" dirty="0"/>
              <a:t> anniversary. And in that time, we have awarded more than 13,000 grants totaling over </a:t>
            </a:r>
            <a:r>
              <a:rPr lang="en-US" b="1" dirty="0"/>
              <a:t>1 billion dollars</a:t>
            </a:r>
            <a:r>
              <a:rPr lang="en-US" dirty="0"/>
              <a:t> to support the works of Lions around the world. </a:t>
            </a:r>
          </a:p>
          <a:p>
            <a:endParaRPr lang="en-US" dirty="0"/>
          </a:p>
          <a:p>
            <a:r>
              <a:rPr lang="en-US" dirty="0"/>
              <a:t>For 50 years, LCIF has stood alongside Lions, helping them to serve more people in bigger ways than they could do alone. 50 years of support and teamwork. This is an incredible milestone, and one of which we can all be proud. </a:t>
            </a:r>
            <a:endParaRPr lang="en-US" dirty="0" smtClean="0"/>
          </a:p>
          <a:p>
            <a:endParaRPr lang="en-US" dirty="0"/>
          </a:p>
          <a:p>
            <a:r>
              <a:rPr lang="en-US" dirty="0"/>
              <a:t>You’re going to hear a lot about our anniversary this year, because there will be many ways for Lions to get involved and celebrate. </a:t>
            </a:r>
            <a:r>
              <a:rPr lang="en-US" dirty="0" smtClean="0"/>
              <a:t>There </a:t>
            </a:r>
            <a:r>
              <a:rPr lang="en-US" dirty="0"/>
              <a:t>will be birthday parties at area </a:t>
            </a:r>
            <a:r>
              <a:rPr lang="en-US" dirty="0" smtClean="0"/>
              <a:t>forums, including the one here at the </a:t>
            </a:r>
            <a:r>
              <a:rPr lang="en-US" dirty="0" smtClean="0">
                <a:solidFill>
                  <a:srgbClr val="FF0000"/>
                </a:solidFill>
              </a:rPr>
              <a:t>FOLAC forum</a:t>
            </a:r>
            <a:r>
              <a:rPr lang="en-US" baseline="0" dirty="0" smtClean="0">
                <a:solidFill>
                  <a:srgbClr val="FF0000"/>
                </a:solidFill>
              </a:rPr>
              <a:t> yesterday.</a:t>
            </a:r>
            <a:r>
              <a:rPr lang="en-US" dirty="0" smtClean="0">
                <a:solidFill>
                  <a:srgbClr val="FF0000"/>
                </a:solidFill>
              </a:rPr>
              <a:t> </a:t>
            </a:r>
            <a:r>
              <a:rPr lang="en-US" dirty="0" smtClean="0"/>
              <a:t>You’ll hear more about how LCIF is celebrating this</a:t>
            </a:r>
            <a:r>
              <a:rPr lang="en-US" baseline="0" dirty="0" smtClean="0"/>
              <a:t> milestone by commun</a:t>
            </a:r>
            <a:r>
              <a:rPr lang="en-US" b="0" baseline="0" dirty="0" smtClean="0"/>
              <a:t>icating p</a:t>
            </a:r>
            <a:r>
              <a:rPr lang="en-US" dirty="0">
                <a:solidFill>
                  <a:srgbClr val="00338D"/>
                </a:solidFill>
                <a:latin typeface="Helvetica" panose="020B0604020202020204" pitchFamily="34" charset="0"/>
                <a:cs typeface="Helvetica" panose="020B0604020202020204" pitchFamily="34" charset="0"/>
              </a:rPr>
              <a:t>owerful, inspiring stories of individual Lions accomplishing great things with the support of the foundation. We </a:t>
            </a:r>
            <a:r>
              <a:rPr lang="en-US" dirty="0" smtClean="0">
                <a:solidFill>
                  <a:srgbClr val="00338D"/>
                </a:solidFill>
                <a:latin typeface="Helvetica" panose="020B0604020202020204" pitchFamily="34" charset="0"/>
                <a:cs typeface="Helvetica" panose="020B0604020202020204" pitchFamily="34" charset="0"/>
              </a:rPr>
              <a:t>have launched </a:t>
            </a:r>
            <a:r>
              <a:rPr lang="en-US" dirty="0" smtClean="0"/>
              <a:t>a </a:t>
            </a:r>
            <a:r>
              <a:rPr lang="en-US" dirty="0"/>
              <a:t>new </a:t>
            </a:r>
            <a:r>
              <a:rPr lang="en-US" dirty="0" smtClean="0"/>
              <a:t>website, LCIF50.org.</a:t>
            </a:r>
            <a:r>
              <a:rPr lang="en-US" dirty="0"/>
              <a:t> We hope you’ll visit, as it’s a great way to learn even more about the foundation. While you’re there, you can take part in a simple, fun contest and be entered to win a 50</a:t>
            </a:r>
            <a:r>
              <a:rPr lang="en-US" baseline="30000" dirty="0"/>
              <a:t>th</a:t>
            </a:r>
            <a:r>
              <a:rPr lang="en-US" dirty="0"/>
              <a:t> anniversary medal, available only to contest winners. </a:t>
            </a:r>
            <a:endParaRPr lang="en-US" dirty="0">
              <a:solidFill>
                <a:srgbClr val="00338D"/>
              </a:solidFill>
              <a:latin typeface="Helvetica" panose="020B0604020202020204" pitchFamily="34" charset="0"/>
              <a:cs typeface="Helvetica" panose="020B0604020202020204" pitchFamily="34" charset="0"/>
            </a:endParaRPr>
          </a:p>
          <a:p>
            <a:endParaRPr lang="en-US" dirty="0"/>
          </a:p>
          <a:p>
            <a:endParaRPr lang="en-US" altLang="en-US" i="1" dirty="0" smtClean="0"/>
          </a:p>
          <a:p>
            <a:pPr eaLnBrk="1" hangingPunct="1">
              <a:spcBef>
                <a:spcPct val="0"/>
              </a:spcBef>
            </a:pPr>
            <a:r>
              <a:rPr lang="en-US" altLang="en-US" i="1" dirty="0" smtClean="0"/>
              <a:t>(Transition to what comes to mind…?)</a:t>
            </a:r>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3</a:t>
            </a:fld>
            <a:endParaRPr lang="en-US" dirty="0"/>
          </a:p>
        </p:txBody>
      </p:sp>
    </p:spTree>
    <p:extLst>
      <p:ext uri="{BB962C8B-B14F-4D97-AF65-F5344CB8AC3E}">
        <p14:creationId xmlns:p14="http://schemas.microsoft.com/office/powerpoint/2010/main" val="3356825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ea typeface="ＭＳ Ｐゴシック" pitchFamily="34" charset="-128"/>
                <a:cs typeface="Arial" charset="0"/>
              </a:rPr>
              <a:t>.</a:t>
            </a:r>
          </a:p>
          <a:p>
            <a:pPr defTabSz="914266">
              <a:defRPr/>
            </a:pPr>
            <a:r>
              <a:rPr lang="en-US" dirty="0" smtClean="0">
                <a:ea typeface="ＭＳ Ｐゴシック" pitchFamily="34" charset="-128"/>
                <a:cs typeface="Arial" charset="0"/>
              </a:rPr>
              <a:t>.</a:t>
            </a:r>
          </a:p>
          <a:p>
            <a:pPr defTabSz="914266">
              <a:defRPr/>
            </a:pPr>
            <a:r>
              <a:rPr lang="en-US" dirty="0" smtClean="0">
                <a:ea typeface="ＭＳ Ｐゴシック" pitchFamily="34" charset="-128"/>
                <a:cs typeface="Arial" charset="0"/>
              </a:rPr>
              <a:t>.</a:t>
            </a:r>
          </a:p>
          <a:p>
            <a:pPr defTabSz="914266">
              <a:defRPr/>
            </a:pPr>
            <a:r>
              <a:rPr lang="en-US" dirty="0" smtClean="0">
                <a:ea typeface="ＭＳ Ｐゴシック" pitchFamily="34" charset="-128"/>
                <a:cs typeface="Arial" charset="0"/>
              </a:rPr>
              <a:t>.</a:t>
            </a:r>
          </a:p>
          <a:p>
            <a:pPr defTabSz="914266">
              <a:defRPr/>
            </a:pPr>
            <a:r>
              <a:rPr lang="en-US" dirty="0" smtClean="0">
                <a:ea typeface="ＭＳ Ｐゴシック" pitchFamily="34" charset="-128"/>
                <a:cs typeface="Arial" charset="0"/>
              </a:rPr>
              <a:t>.</a:t>
            </a:r>
          </a:p>
          <a:p>
            <a:pPr defTabSz="914266">
              <a:defRPr/>
            </a:pPr>
            <a:r>
              <a:rPr lang="en-US" baseline="0" dirty="0" smtClean="0">
                <a:ea typeface="ＭＳ Ｐゴシック" pitchFamily="34" charset="-128"/>
                <a:cs typeface="Arial" charset="0"/>
              </a:rPr>
              <a:t/>
            </a:r>
            <a:br>
              <a:rPr lang="en-US" baseline="0" dirty="0" smtClean="0">
                <a:ea typeface="ＭＳ Ｐゴシック" pitchFamily="34" charset="-128"/>
                <a:cs typeface="Arial" charset="0"/>
              </a:rPr>
            </a:br>
            <a:endParaRPr lang="en-US" baseline="0" dirty="0" smtClean="0">
              <a:ea typeface="ＭＳ Ｐゴシック" pitchFamily="34" charset="-128"/>
              <a:cs typeface="Arial" charset="0"/>
            </a:endParaRPr>
          </a:p>
          <a:p>
            <a:pPr defTabSz="914266">
              <a:defRPr/>
            </a:pPr>
            <a:r>
              <a:rPr lang="en-US" i="1" baseline="0" dirty="0" smtClean="0">
                <a:ea typeface="ＭＳ Ｐゴシック" pitchFamily="34" charset="-128"/>
                <a:cs typeface="Arial" charset="0"/>
              </a:rPr>
              <a:t>(transition to Latin American grants)</a:t>
            </a:r>
            <a:endParaRPr lang="en-US" i="1" dirty="0" smtClean="0">
              <a:ea typeface="ＭＳ Ｐゴシック" pitchFamily="34" charset="-128"/>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30</a:t>
            </a:fld>
            <a:endParaRPr lang="en-US" dirty="0"/>
          </a:p>
        </p:txBody>
      </p:sp>
    </p:spTree>
    <p:extLst>
      <p:ext uri="{BB962C8B-B14F-4D97-AF65-F5344CB8AC3E}">
        <p14:creationId xmlns:p14="http://schemas.microsoft.com/office/powerpoint/2010/main" val="626660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a:t>
            </a:r>
          </a:p>
          <a:p>
            <a:r>
              <a:rPr lang="en-US" dirty="0" smtClean="0"/>
              <a:t>-</a:t>
            </a:r>
          </a:p>
          <a:p>
            <a:r>
              <a:rPr lang="en-US" dirty="0" smtClean="0"/>
              <a:t>-</a:t>
            </a:r>
          </a:p>
          <a:p>
            <a:r>
              <a:rPr lang="en-US" i="1" dirty="0" smtClean="0"/>
              <a:t>(transition</a:t>
            </a:r>
            <a:r>
              <a:rPr lang="en-US" i="1" baseline="0" dirty="0" smtClean="0"/>
              <a:t> to ongoing grants)</a:t>
            </a:r>
          </a:p>
          <a:p>
            <a:endParaRPr lang="es-MX" i="1" baseline="0" dirty="0" smtClean="0"/>
          </a:p>
          <a:p>
            <a:endParaRPr lang="es-MX" i="1" baseline="0" dirty="0" smtClean="0"/>
          </a:p>
          <a:p>
            <a:r>
              <a:rPr lang="es-MX" i="1" baseline="0" dirty="0" smtClean="0"/>
              <a:t>(In case </a:t>
            </a:r>
            <a:r>
              <a:rPr lang="es-MX" i="1" baseline="0" dirty="0" err="1" smtClean="0"/>
              <a:t>anyone</a:t>
            </a:r>
            <a:r>
              <a:rPr lang="es-MX" i="1" baseline="0" dirty="0" smtClean="0"/>
              <a:t> </a:t>
            </a:r>
            <a:r>
              <a:rPr lang="es-MX" i="1" baseline="0" dirty="0" err="1" smtClean="0"/>
              <a:t>asks</a:t>
            </a:r>
            <a:r>
              <a:rPr lang="es-MX" i="1" baseline="0" dirty="0" smtClean="0"/>
              <a:t>, </a:t>
            </a:r>
            <a:r>
              <a:rPr lang="es-MX" i="1" baseline="0" dirty="0" err="1" smtClean="0"/>
              <a:t>the</a:t>
            </a:r>
            <a:r>
              <a:rPr lang="es-MX" i="1" baseline="0" dirty="0" smtClean="0"/>
              <a:t> total </a:t>
            </a:r>
            <a:r>
              <a:rPr lang="es-MX" i="1" baseline="0" dirty="0" err="1" smtClean="0"/>
              <a:t>for</a:t>
            </a:r>
            <a:r>
              <a:rPr lang="es-MX" i="1" baseline="0" dirty="0" smtClean="0"/>
              <a:t> FY2016-2017 </a:t>
            </a:r>
            <a:r>
              <a:rPr lang="es-MX" i="1" baseline="0" dirty="0" err="1" smtClean="0"/>
              <a:t>grants</a:t>
            </a:r>
            <a:r>
              <a:rPr lang="es-MX" i="1" baseline="0" dirty="0" smtClean="0"/>
              <a:t> </a:t>
            </a:r>
            <a:r>
              <a:rPr lang="es-MX" i="1" baseline="0" dirty="0" err="1" smtClean="0"/>
              <a:t>awarded</a:t>
            </a:r>
            <a:r>
              <a:rPr lang="es-MX" i="1" baseline="0" dirty="0" smtClean="0"/>
              <a:t> to CAIII </a:t>
            </a:r>
            <a:r>
              <a:rPr lang="es-MX" i="1" baseline="0" dirty="0" err="1" smtClean="0"/>
              <a:t>is</a:t>
            </a:r>
            <a:r>
              <a:rPr lang="es-MX" i="1" baseline="0" dirty="0" smtClean="0"/>
              <a:t>: US$2,792,938</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31</a:t>
            </a:fld>
            <a:endParaRPr lang="en-US" dirty="0"/>
          </a:p>
        </p:txBody>
      </p:sp>
    </p:spTree>
    <p:extLst>
      <p:ext uri="{BB962C8B-B14F-4D97-AF65-F5344CB8AC3E}">
        <p14:creationId xmlns:p14="http://schemas.microsoft.com/office/powerpoint/2010/main" val="2954710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endParaRPr lang="en-US" dirty="0" smtClean="0"/>
          </a:p>
          <a:p>
            <a:pPr marL="171425" indent="-171425">
              <a:buFont typeface="Arial" panose="020B0604020202020204" pitchFamily="34" charset="0"/>
              <a:buChar char="•"/>
            </a:pPr>
            <a:endParaRPr lang="en-US" dirty="0" smtClean="0"/>
          </a:p>
          <a:p>
            <a:pPr marL="171425" indent="-171425">
              <a:buFont typeface="Arial" panose="020B0604020202020204" pitchFamily="34" charset="0"/>
              <a:buChar char="•"/>
            </a:pPr>
            <a:endParaRPr lang="en-US" dirty="0" smtClean="0"/>
          </a:p>
          <a:p>
            <a:pPr marL="171425" indent="-171425">
              <a:buFont typeface="Arial" panose="020B0604020202020204" pitchFamily="34" charset="0"/>
              <a:buChar char="•"/>
            </a:pPr>
            <a:endParaRPr lang="en-US" dirty="0" smtClean="0"/>
          </a:p>
          <a:p>
            <a:pPr marL="171425" indent="-171425">
              <a:buFont typeface="Arial" panose="020B0604020202020204" pitchFamily="34" charset="0"/>
              <a:buChar char="•"/>
            </a:pPr>
            <a:endParaRPr lang="en-US" dirty="0" smtClean="0"/>
          </a:p>
          <a:p>
            <a:pPr marL="171425" indent="-171425">
              <a:buFont typeface="Arial" panose="020B0604020202020204" pitchFamily="34" charset="0"/>
              <a:buChar char="•"/>
            </a:pPr>
            <a:r>
              <a:rPr lang="en-US" dirty="0" smtClean="0">
                <a:ea typeface="ＭＳ Ｐゴシック" pitchFamily="34" charset="-128"/>
                <a:cs typeface="Arial" charset="0"/>
              </a:rPr>
              <a:t>We now have a short video to share with</a:t>
            </a:r>
            <a:r>
              <a:rPr lang="en-US" baseline="0" dirty="0" smtClean="0">
                <a:ea typeface="ＭＳ Ｐゴシック" pitchFamily="34" charset="-128"/>
                <a:cs typeface="Arial" charset="0"/>
              </a:rPr>
              <a:t> you that highlights the great work of LCIF and also encourages District Governors to work with LCIF coordinators to increase awareness of the foundation. After the video, PIP Jim Ervin will speak.</a:t>
            </a:r>
          </a:p>
          <a:p>
            <a:pPr marL="171425" indent="-171425">
              <a:buFont typeface="Arial" panose="020B0604020202020204" pitchFamily="34" charset="0"/>
              <a:buChar char="•"/>
            </a:pPr>
            <a:endParaRPr lang="en-US" baseline="0" dirty="0" smtClean="0">
              <a:ea typeface="ＭＳ Ｐゴシック" pitchFamily="34" charset="-128"/>
              <a:cs typeface="Arial" charset="0"/>
            </a:endParaRPr>
          </a:p>
          <a:p>
            <a:r>
              <a:rPr lang="en-US" i="1" baseline="0" dirty="0" smtClean="0">
                <a:ea typeface="ＭＳ Ｐゴシック" pitchFamily="34" charset="-128"/>
                <a:cs typeface="Arial" charset="0"/>
              </a:rPr>
              <a:t>(transition to video)</a:t>
            </a:r>
            <a:endParaRPr lang="en-US" i="1" dirty="0" smtClean="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32</a:t>
            </a:fld>
            <a:endParaRPr lang="en-US" dirty="0"/>
          </a:p>
        </p:txBody>
      </p:sp>
    </p:spTree>
    <p:extLst>
      <p:ext uri="{BB962C8B-B14F-4D97-AF65-F5344CB8AC3E}">
        <p14:creationId xmlns:p14="http://schemas.microsoft.com/office/powerpoint/2010/main" val="4172912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(LCIF DGE video from 2016)</a:t>
            </a:r>
          </a:p>
          <a:p>
            <a:r>
              <a:rPr lang="en-US" dirty="0" smtClean="0"/>
              <a:t>After video is finished, </a:t>
            </a:r>
            <a:r>
              <a:rPr lang="en-US" i="1" dirty="0" smtClean="0"/>
              <a:t>(transition</a:t>
            </a:r>
            <a:r>
              <a:rPr lang="en-US" i="1" baseline="0" dirty="0" smtClean="0"/>
              <a:t> to PIP Jim Ervin)</a:t>
            </a:r>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33</a:t>
            </a:fld>
            <a:endParaRPr lang="en-US"/>
          </a:p>
        </p:txBody>
      </p:sp>
    </p:spTree>
    <p:extLst>
      <p:ext uri="{BB962C8B-B14F-4D97-AF65-F5344CB8AC3E}">
        <p14:creationId xmlns:p14="http://schemas.microsoft.com/office/powerpoint/2010/main" val="587033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we have covered a lot of information today. I have just a few closing remarks.</a:t>
            </a:r>
          </a:p>
          <a:p>
            <a:endParaRPr lang="en-US" dirty="0"/>
          </a:p>
          <a:p>
            <a:pPr defTabSz="914266">
              <a:defRPr/>
            </a:pPr>
            <a:r>
              <a:rPr lang="en-US" i="1" baseline="0" dirty="0" smtClean="0"/>
              <a:t>(Transition to club LCIF coordinators)</a:t>
            </a:r>
            <a:endParaRPr lang="en-US" i="1"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34</a:t>
            </a:fld>
            <a:endParaRPr lang="en-US" dirty="0"/>
          </a:p>
        </p:txBody>
      </p:sp>
    </p:spTree>
    <p:extLst>
      <p:ext uri="{BB962C8B-B14F-4D97-AF65-F5344CB8AC3E}">
        <p14:creationId xmlns:p14="http://schemas.microsoft.com/office/powerpoint/2010/main" val="395305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 </a:t>
            </a:r>
            <a:r>
              <a:rPr lang="en-US" baseline="0" dirty="0" smtClean="0"/>
              <a:t>spoke earlier about how grants awarded are exceeding donations received by our Foundation. Then you heard about some new grant opportunities that will be available to Lions and Leos. By now, you might be wondering how we’ll fund new opportunities and continue to support existing ones. The answer is simple: we will embark on a capital campaign, beginning at the 2018 International Convention in Las Vegas. </a:t>
            </a:r>
          </a:p>
          <a:p>
            <a:endParaRPr lang="en-US" baseline="0" dirty="0" smtClean="0"/>
          </a:p>
          <a:p>
            <a:r>
              <a:rPr lang="en-US" baseline="0" dirty="0" smtClean="0"/>
              <a:t>We recently completed a feasibility study to see if Lions around the world would be interested in such a campaign, and Lions are on board! It is our hope that you’ll spend this next year learning all you can about our Foundation, sharing our stories with fellow Lions, and really feeling connected to LCIF. We are here for you and because of you; we want to work with you to expand the impact of your service. </a:t>
            </a:r>
          </a:p>
          <a:p>
            <a:endParaRPr lang="en-US" baseline="0" dirty="0" smtClean="0"/>
          </a:p>
          <a:p>
            <a:r>
              <a:rPr lang="en-US" i="1" baseline="0" dirty="0" smtClean="0"/>
              <a:t>(transition to Enriching Lives)</a:t>
            </a:r>
            <a:r>
              <a:rPr lang="en-US" dirty="0"/>
              <a:t> </a:t>
            </a:r>
            <a:endParaRPr lang="en-US" i="1"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35</a:t>
            </a:fld>
            <a:endParaRPr lang="en-US" dirty="0"/>
          </a:p>
        </p:txBody>
      </p:sp>
    </p:spTree>
    <p:extLst>
      <p:ext uri="{BB962C8B-B14F-4D97-AF65-F5344CB8AC3E}">
        <p14:creationId xmlns:p14="http://schemas.microsoft.com/office/powerpoint/2010/main" val="4036504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Thank you very much for your time today, and thank you for your support. </a:t>
            </a:r>
            <a:endParaRPr lang="en-US" dirty="0" smtClean="0"/>
          </a:p>
          <a:p>
            <a:endParaRPr lang="en-US" dirty="0">
              <a:ea typeface="ＭＳ Ｐゴシック" pitchFamily="34" charset="-128"/>
              <a:cs typeface="Arial" charset="0"/>
            </a:endParaRPr>
          </a:p>
          <a:p>
            <a:r>
              <a:rPr lang="en-US" i="1" dirty="0">
                <a:ea typeface="ＭＳ Ｐゴシック" pitchFamily="34" charset="-128"/>
                <a:cs typeface="Arial" charset="0"/>
              </a:rPr>
              <a:t>(transition to Q&amp;A slide)</a:t>
            </a:r>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36</a:t>
            </a:fld>
            <a:endParaRPr lang="en-US"/>
          </a:p>
        </p:txBody>
      </p:sp>
    </p:spTree>
    <p:extLst>
      <p:ext uri="{BB962C8B-B14F-4D97-AF65-F5344CB8AC3E}">
        <p14:creationId xmlns:p14="http://schemas.microsoft.com/office/powerpoint/2010/main" val="2069899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&amp; A</a:t>
            </a:r>
          </a:p>
          <a:p>
            <a:endParaRPr lang="en-US" dirty="0"/>
          </a:p>
          <a:p>
            <a:endParaRPr lang="en-US" dirty="0"/>
          </a:p>
          <a:p>
            <a:endParaRPr lang="en-US" dirty="0"/>
          </a:p>
          <a:p>
            <a:r>
              <a:rPr lang="en-US" dirty="0"/>
              <a:t>After Q &amp; A, </a:t>
            </a:r>
            <a:r>
              <a:rPr lang="en-US" i="1" dirty="0"/>
              <a:t>(transition to Thank You slide)</a:t>
            </a:r>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37</a:t>
            </a:fld>
            <a:endParaRPr lang="en-US"/>
          </a:p>
        </p:txBody>
      </p:sp>
    </p:spTree>
    <p:extLst>
      <p:ext uri="{BB962C8B-B14F-4D97-AF65-F5344CB8AC3E}">
        <p14:creationId xmlns:p14="http://schemas.microsoft.com/office/powerpoint/2010/main" val="3636246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a:lstStyle/>
          <a:p>
            <a:fld id="{3C4F706A-74B8-41C2-BFC9-8DDAE073C0C9}" type="slidenum">
              <a:rPr lang="en-US" smtClean="0">
                <a:ea typeface="ＭＳ Ｐゴシック" pitchFamily="34" charset="-128"/>
              </a:rPr>
              <a:pPr/>
              <a:t>38</a:t>
            </a:fld>
            <a:endParaRPr lang="en-US" smtClean="0">
              <a:ea typeface="ＭＳ Ｐゴシック" pitchFamily="34" charset="-128"/>
            </a:endParaRPr>
          </a:p>
        </p:txBody>
      </p:sp>
      <p:sp>
        <p:nvSpPr>
          <p:cNvPr id="20483" name="Rectangle 2"/>
          <p:cNvSpPr>
            <a:spLocks noGrp="1" noRot="1" noChangeAspect="1" noChangeArrowheads="1" noTextEdit="1"/>
          </p:cNvSpPr>
          <p:nvPr>
            <p:ph type="sldImg"/>
          </p:nvPr>
        </p:nvSpPr>
        <p:spPr bwMode="auto">
          <a:xfrm>
            <a:off x="1182688" y="696913"/>
            <a:ext cx="4646612" cy="3486150"/>
          </a:xfrm>
          <a:prstGeom prst="rect">
            <a:avLst/>
          </a:prstGeom>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Thank you!</a:t>
            </a:r>
          </a:p>
        </p:txBody>
      </p:sp>
    </p:spTree>
    <p:extLst>
      <p:ext uri="{BB962C8B-B14F-4D97-AF65-F5344CB8AC3E}">
        <p14:creationId xmlns:p14="http://schemas.microsoft.com/office/powerpoint/2010/main" val="291489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340990"/>
            <a:ext cx="6248400" cy="4224181"/>
          </a:xfrm>
        </p:spPr>
        <p:txBody>
          <a:bodyPr>
            <a:normAutofit/>
          </a:bodyPr>
          <a:lstStyle/>
          <a:p>
            <a:r>
              <a:rPr lang="en-US" dirty="0"/>
              <a:t>When you think of LCIF , what comes to your mind?</a:t>
            </a:r>
            <a:endParaRPr lang="en-US" sz="1000" dirty="0"/>
          </a:p>
          <a:p>
            <a:endParaRPr lang="en-US" sz="1000" dirty="0"/>
          </a:p>
          <a:p>
            <a:r>
              <a:rPr lang="en-US" dirty="0"/>
              <a:t>Yes…</a:t>
            </a:r>
            <a:endParaRPr lang="en-US" sz="1000" dirty="0"/>
          </a:p>
          <a:p>
            <a:pPr lvl="2"/>
            <a:r>
              <a:rPr lang="en-US" dirty="0"/>
              <a:t>Some people say disaster relief</a:t>
            </a:r>
            <a:endParaRPr lang="en-US" sz="1000" dirty="0"/>
          </a:p>
          <a:p>
            <a:pPr lvl="2"/>
            <a:r>
              <a:rPr lang="en-US" dirty="0"/>
              <a:t>Others say sight program</a:t>
            </a:r>
            <a:endParaRPr lang="en-US" sz="1000" dirty="0"/>
          </a:p>
          <a:p>
            <a:pPr lvl="2"/>
            <a:r>
              <a:rPr lang="en-US" dirty="0"/>
              <a:t>Also, some say </a:t>
            </a:r>
            <a:r>
              <a:rPr lang="en-US" dirty="0" smtClean="0"/>
              <a:t>the Lions </a:t>
            </a:r>
            <a:r>
              <a:rPr lang="en-US" dirty="0"/>
              <a:t>Quest program</a:t>
            </a:r>
          </a:p>
          <a:p>
            <a:pPr lvl="2"/>
            <a:endParaRPr lang="en-US" sz="1000" dirty="0"/>
          </a:p>
          <a:p>
            <a:r>
              <a:rPr lang="en-US" dirty="0"/>
              <a:t>The needs of people and communities are very different around the world.  And that is why our foundation is so great– it offers so many solutions to diverse problems. LCIF has programs to help Lions work for very different needs. </a:t>
            </a:r>
          </a:p>
          <a:p>
            <a:endParaRPr lang="en-US" sz="1000" dirty="0"/>
          </a:p>
          <a:p>
            <a:r>
              <a:rPr lang="en-US" dirty="0"/>
              <a:t>Today, we will review these programs and grants to help you become more familiar with LCIF, and to understand why you must encourage everyone to support LCIF.  </a:t>
            </a:r>
            <a:endParaRPr lang="en-US" sz="1000" dirty="0"/>
          </a:p>
          <a:p>
            <a:r>
              <a:rPr lang="en-US" dirty="0"/>
              <a:t>But, first, let’s share some basic information about LCIF.</a:t>
            </a:r>
            <a:endParaRPr lang="en-US" sz="1000" dirty="0"/>
          </a:p>
          <a:p>
            <a:pPr>
              <a:buFont typeface="Arial" pitchFamily="34" charset="0"/>
              <a:buChar char="•"/>
            </a:pPr>
            <a:endParaRPr lang="en-US" sz="1300" dirty="0">
              <a:latin typeface="Arial" pitchFamily="34" charset="0"/>
              <a:ea typeface="ＭＳ Ｐゴシック" pitchFamily="34" charset="-128"/>
              <a:cs typeface="Arial" pitchFamily="34" charset="0"/>
            </a:endParaRPr>
          </a:p>
          <a:p>
            <a:r>
              <a:rPr lang="en-US" sz="1300" i="1" dirty="0">
                <a:latin typeface="Arial" pitchFamily="34" charset="0"/>
                <a:ea typeface="ＭＳ Ｐゴシック" pitchFamily="34" charset="-128"/>
                <a:cs typeface="Arial" pitchFamily="34" charset="0"/>
              </a:rPr>
              <a:t>(Transition to LCIF at a Glance slide)</a:t>
            </a:r>
          </a:p>
          <a:p>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4</a:t>
            </a:fld>
            <a:endParaRPr lang="en-US"/>
          </a:p>
        </p:txBody>
      </p:sp>
    </p:spTree>
    <p:extLst>
      <p:ext uri="{BB962C8B-B14F-4D97-AF65-F5344CB8AC3E}">
        <p14:creationId xmlns:p14="http://schemas.microsoft.com/office/powerpoint/2010/main" val="153768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2" y="4264186"/>
            <a:ext cx="6003925" cy="4334587"/>
          </a:xfrm>
        </p:spPr>
        <p:txBody>
          <a:bodyPr/>
          <a:lstStyle/>
          <a:p>
            <a:r>
              <a:rPr lang="en-US" dirty="0"/>
              <a:t>LCIF seems very simple – we receive money as donations, and we give money as grants; give support to clubs doing service in communities and around the world. The results are life-changing for so many people. LCIF provides grants for large-scale projects that clubs can’t do alone.</a:t>
            </a:r>
          </a:p>
          <a:p>
            <a:endParaRPr lang="en-US" dirty="0"/>
          </a:p>
          <a:p>
            <a:r>
              <a:rPr lang="en-US" dirty="0"/>
              <a:t>As a nonprofit organization, we rely 100% on donations from Lions and others. They donate to us because they share our mission. </a:t>
            </a:r>
          </a:p>
          <a:p>
            <a:endParaRPr lang="en-US" dirty="0"/>
          </a:p>
          <a:p>
            <a:r>
              <a:rPr lang="en-US" dirty="0"/>
              <a:t>So, it is very important to promote LCIF’s mission and values. Since 1968, LCIF has given out more than US$1 billion in grants! Please think about the millions of lives that Lions have changed through these grants.</a:t>
            </a:r>
          </a:p>
          <a:p>
            <a:endParaRPr lang="en-US" dirty="0"/>
          </a:p>
          <a:p>
            <a:r>
              <a:rPr lang="en-US" dirty="0"/>
              <a:t>Our Foundation changes lives around the world.  </a:t>
            </a:r>
          </a:p>
          <a:p>
            <a:endParaRPr lang="en-US" dirty="0"/>
          </a:p>
          <a:p>
            <a:r>
              <a:rPr lang="en-US" dirty="0"/>
              <a:t>And it is through four areas of service…</a:t>
            </a:r>
          </a:p>
          <a:p>
            <a:pPr>
              <a:spcBef>
                <a:spcPct val="20000"/>
              </a:spcBef>
              <a:buClr>
                <a:srgbClr val="FCC274"/>
              </a:buClr>
            </a:pPr>
            <a:endParaRPr lang="en-US" dirty="0">
              <a:ea typeface="MS PGothic" pitchFamily="34" charset="-128"/>
            </a:endParaRPr>
          </a:p>
          <a:p>
            <a:pPr>
              <a:defRPr/>
            </a:pPr>
            <a:r>
              <a:rPr lang="en-US" i="1" dirty="0">
                <a:ea typeface="MS PGothic" pitchFamily="34" charset="-128"/>
              </a:rPr>
              <a:t>(Transition to next slide)</a:t>
            </a:r>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5</a:t>
            </a:fld>
            <a:endParaRPr lang="en-US"/>
          </a:p>
        </p:txBody>
      </p:sp>
    </p:spTree>
    <p:extLst>
      <p:ext uri="{BB962C8B-B14F-4D97-AF65-F5344CB8AC3E}">
        <p14:creationId xmlns:p14="http://schemas.microsoft.com/office/powerpoint/2010/main" val="2415170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0990"/>
            <a:ext cx="6477000" cy="4147377"/>
          </a:xfrm>
        </p:spPr>
        <p:txBody>
          <a:bodyPr>
            <a:normAutofit/>
          </a:bodyPr>
          <a:lstStyle/>
          <a:p>
            <a:r>
              <a:rPr lang="en-US" dirty="0"/>
              <a:t>The first area of service is, </a:t>
            </a:r>
            <a:r>
              <a:rPr lang="en-US" b="1" dirty="0"/>
              <a:t>PROVIDING DISASTER RELIEF</a:t>
            </a:r>
            <a:r>
              <a:rPr lang="en-US" dirty="0"/>
              <a:t>. LCIF provides support around the world, and we constantly receive more and more requests.</a:t>
            </a:r>
          </a:p>
          <a:p>
            <a:endParaRPr lang="en-US" dirty="0"/>
          </a:p>
          <a:p>
            <a:r>
              <a:rPr lang="en-US" dirty="0"/>
              <a:t>The next area of service is </a:t>
            </a:r>
            <a:r>
              <a:rPr lang="en-US" b="1" dirty="0"/>
              <a:t>SAVING SIGHT</a:t>
            </a:r>
            <a:r>
              <a:rPr lang="en-US" dirty="0"/>
              <a:t>. Campaign SightFirst II was a huge success for LCIF. Thanks to that campaign, we are doing great service in this area, following our tradition.  </a:t>
            </a:r>
          </a:p>
          <a:p>
            <a:endParaRPr lang="en-US" dirty="0"/>
          </a:p>
          <a:p>
            <a:r>
              <a:rPr lang="en-US" dirty="0"/>
              <a:t>LCIF also helps Lions </a:t>
            </a:r>
            <a:r>
              <a:rPr lang="en-US" b="1" dirty="0"/>
              <a:t>SUPPORT YOUTH </a:t>
            </a:r>
            <a:r>
              <a:rPr lang="en-US" dirty="0"/>
              <a:t>in many ways. Our most important youth program is the Lions Quest program.</a:t>
            </a:r>
          </a:p>
          <a:p>
            <a:endParaRPr lang="en-US" dirty="0"/>
          </a:p>
          <a:p>
            <a:r>
              <a:rPr lang="en-US" dirty="0"/>
              <a:t>Finally, LCIF helps Lions </a:t>
            </a:r>
            <a:r>
              <a:rPr lang="en-US" b="1" dirty="0"/>
              <a:t>MEET HUMANITARIAN NEEDS</a:t>
            </a:r>
            <a:r>
              <a:rPr lang="en-US" dirty="0"/>
              <a:t> in communities around the world.  This includes global health issues, such as measles, diabetes prevention and education.   We also support people with disabilities, and many other people in need.</a:t>
            </a:r>
            <a:endParaRPr lang="en-US" baseline="0" dirty="0" smtClean="0">
              <a:ea typeface="ＭＳ Ｐゴシック" pitchFamily="34" charset="-128"/>
            </a:endParaRPr>
          </a:p>
          <a:p>
            <a:pPr lvl="0"/>
            <a:endParaRPr lang="en-US" baseline="0" dirty="0" smtClean="0">
              <a:ea typeface="ＭＳ Ｐゴシック" pitchFamily="34" charset="-128"/>
            </a:endParaRPr>
          </a:p>
          <a:p>
            <a:pPr lvl="0">
              <a:buFont typeface="Arial" pitchFamily="34" charset="0"/>
              <a:buNone/>
            </a:pPr>
            <a:r>
              <a:rPr lang="en-US" i="1" dirty="0" smtClean="0">
                <a:ea typeface="ＭＳ Ｐゴシック" pitchFamily="34" charset="-128"/>
              </a:rPr>
              <a:t>(Transition to measles </a:t>
            </a:r>
            <a:r>
              <a:rPr lang="en-US" i="1" baseline="0" dirty="0" smtClean="0">
                <a:ea typeface="ＭＳ Ｐゴシック" pitchFamily="34" charset="-128"/>
              </a:rPr>
              <a:t>slide)</a:t>
            </a:r>
            <a:endParaRPr lang="en-US" i="1"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6</a:t>
            </a:fld>
            <a:endParaRPr lang="en-US"/>
          </a:p>
        </p:txBody>
      </p:sp>
    </p:spTree>
    <p:extLst>
      <p:ext uri="{BB962C8B-B14F-4D97-AF65-F5344CB8AC3E}">
        <p14:creationId xmlns:p14="http://schemas.microsoft.com/office/powerpoint/2010/main" val="7488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2" y="4340988"/>
            <a:ext cx="6080125" cy="4257784"/>
          </a:xfrm>
        </p:spPr>
        <p:txBody>
          <a:bodyPr>
            <a:normAutofit fontScale="85000" lnSpcReduction="10000"/>
          </a:bodyPr>
          <a:lstStyle/>
          <a:p>
            <a:r>
              <a:rPr lang="en-US" dirty="0"/>
              <a:t>Today, I want to highlight our measles program, “One shot, one life.” And most importantly – what YOU can do to support this program. </a:t>
            </a:r>
          </a:p>
          <a:p>
            <a:endParaRPr lang="en-US" dirty="0"/>
          </a:p>
          <a:p>
            <a:r>
              <a:rPr lang="en-US" dirty="0"/>
              <a:t>I am sure you have heard about this terrible number: 400 people die every day from measles. Most of them are children.  </a:t>
            </a:r>
          </a:p>
          <a:p>
            <a:endParaRPr lang="en-US" dirty="0"/>
          </a:p>
          <a:p>
            <a:r>
              <a:rPr lang="en-US" dirty="0"/>
              <a:t>And even if they survive, they often have serious complications, including blindness.   But we can prevent this, with just $1 for each child! </a:t>
            </a:r>
          </a:p>
          <a:p>
            <a:endParaRPr lang="en-US" dirty="0"/>
          </a:p>
          <a:p>
            <a:r>
              <a:rPr lang="en-US" dirty="0"/>
              <a:t>That is why we partnered with Gavi, the Vaccine Alliance. We made a commitment to raise $30 million by our centennial. By doing so, we are helping families around the world to live healthy and productive lives. </a:t>
            </a:r>
          </a:p>
          <a:p>
            <a:r>
              <a:rPr lang="en-US" dirty="0"/>
              <a:t>$30 million is a big amount of money. But, what if every Lions club donated 100 dollars per member to LCIF this year? We could raise US$143 million! </a:t>
            </a:r>
          </a:p>
          <a:p>
            <a:endParaRPr lang="en-US" dirty="0"/>
          </a:p>
          <a:p>
            <a:r>
              <a:rPr lang="en-US" dirty="0"/>
              <a:t>Do you think donating $100 is too difficult for our Lions? For some members, yes, but for many of them, not at all!  </a:t>
            </a:r>
          </a:p>
          <a:p>
            <a:endParaRPr lang="en-US" dirty="0"/>
          </a:p>
          <a:p>
            <a:r>
              <a:rPr lang="en-US" dirty="0"/>
              <a:t>And, Lions can do more than giving money. Lions can also provide physical support for measles vaccination campaigns – we are in the communities in need – we can provide support around the world for vaccinations, through both donations and service. </a:t>
            </a:r>
          </a:p>
          <a:p>
            <a:endParaRPr lang="en-US" dirty="0"/>
          </a:p>
          <a:p>
            <a:pPr defTabSz="914266">
              <a:defRPr/>
            </a:pPr>
            <a:r>
              <a:rPr lang="en-US" dirty="0"/>
              <a:t>Now, I am going to ask a capable colleague to give you more details. Please welcome </a:t>
            </a:r>
            <a:r>
              <a:rPr lang="en-US" dirty="0" smtClean="0"/>
              <a:t>Kimberly Anderson, Regional Specialist for the Lions Quest Department.</a:t>
            </a:r>
            <a:endParaRPr lang="en-US" dirty="0"/>
          </a:p>
          <a:p>
            <a:endParaRPr lang="en-US" dirty="0"/>
          </a:p>
          <a:p>
            <a:pPr>
              <a:spcBef>
                <a:spcPct val="0"/>
              </a:spcBef>
            </a:pPr>
            <a:endParaRPr lang="en-US" dirty="0">
              <a:latin typeface="Arial" pitchFamily="34" charset="0"/>
              <a:ea typeface="ＭＳ Ｐゴシック" pitchFamily="34" charset="-128"/>
              <a:cs typeface="Arial" pitchFamily="34" charset="0"/>
            </a:endParaRPr>
          </a:p>
          <a:p>
            <a:pPr>
              <a:spcBef>
                <a:spcPct val="0"/>
              </a:spcBef>
            </a:pPr>
            <a:r>
              <a:rPr lang="en-US" i="1" dirty="0">
                <a:latin typeface="Arial" pitchFamily="34" charset="0"/>
                <a:ea typeface="ＭＳ Ｐゴシック" pitchFamily="34" charset="-128"/>
                <a:cs typeface="Arial" pitchFamily="34" charset="0"/>
              </a:rPr>
              <a:t>(transition to </a:t>
            </a:r>
            <a:r>
              <a:rPr lang="en-US" i="1" dirty="0" smtClean="0">
                <a:latin typeface="Arial" pitchFamily="34" charset="0"/>
                <a:ea typeface="ＭＳ Ｐゴシック" pitchFamily="34" charset="-128"/>
                <a:cs typeface="Arial" pitchFamily="34" charset="0"/>
              </a:rPr>
              <a:t>Kim)</a:t>
            </a:r>
            <a:endParaRPr lang="en-US" i="1" dirty="0">
              <a:latin typeface="Arial" pitchFamily="34" charset="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7</a:t>
            </a:fld>
            <a:endParaRPr lang="en-US"/>
          </a:p>
        </p:txBody>
      </p:sp>
    </p:spTree>
    <p:extLst>
      <p:ext uri="{BB962C8B-B14F-4D97-AF65-F5344CB8AC3E}">
        <p14:creationId xmlns:p14="http://schemas.microsoft.com/office/powerpoint/2010/main" val="176116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7DD158-B869-564D-A60A-A2C6A71457F3}" type="slidenum">
              <a:rPr lang="en-US" smtClean="0"/>
              <a:pPr>
                <a:defRPr/>
              </a:pPr>
              <a:t>8</a:t>
            </a:fld>
            <a:endParaRPr lang="en-US" dirty="0"/>
          </a:p>
        </p:txBody>
      </p:sp>
    </p:spTree>
    <p:extLst>
      <p:ext uri="{BB962C8B-B14F-4D97-AF65-F5344CB8AC3E}">
        <p14:creationId xmlns:p14="http://schemas.microsoft.com/office/powerpoint/2010/main" val="3011208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provide support. But for us to continue our support, we need a fund. To secure our solid funding, we have certain financial goals each year.</a:t>
            </a:r>
          </a:p>
          <a:p>
            <a:r>
              <a:rPr lang="en-US" dirty="0"/>
              <a:t>And in 2009, LCIF established its new Coordinator structure. </a:t>
            </a:r>
          </a:p>
          <a:p>
            <a:endParaRPr lang="en-US" dirty="0"/>
          </a:p>
          <a:p>
            <a:r>
              <a:rPr lang="en-US" dirty="0"/>
              <a:t>In just a few years, LCIF Coordinators increased average donations to LCIF from 20 million to 30 million per year. This structure has worked so well, so the LCIF Board of Trustees approved a new goal: </a:t>
            </a:r>
            <a:r>
              <a:rPr lang="en-US" u="sng" dirty="0"/>
              <a:t>raising $50 million per year, by this, our 50</a:t>
            </a:r>
            <a:r>
              <a:rPr lang="en-US" u="sng" baseline="30000" dirty="0"/>
              <a:t>th</a:t>
            </a:r>
            <a:r>
              <a:rPr lang="en-US" u="sng" dirty="0"/>
              <a:t> anniversary year, 2017 – 2018</a:t>
            </a:r>
            <a:r>
              <a:rPr lang="en-US" dirty="0"/>
              <a:t>.  </a:t>
            </a:r>
          </a:p>
          <a:p>
            <a:endParaRPr lang="en-US" dirty="0"/>
          </a:p>
          <a:p>
            <a:r>
              <a:rPr lang="en-US" dirty="0"/>
              <a:t>Now, you may be asking yourself: why do we need to increase our donations?</a:t>
            </a:r>
          </a:p>
          <a:p>
            <a:endParaRPr lang="en-US" dirty="0"/>
          </a:p>
          <a:p>
            <a:r>
              <a:rPr lang="en-US" i="1" dirty="0">
                <a:ea typeface="ＭＳ Ｐゴシック" pitchFamily="34" charset="-128"/>
                <a:cs typeface="Arial" charset="0"/>
              </a:rPr>
              <a:t>(Transition to case for support)</a:t>
            </a:r>
          </a:p>
          <a:p>
            <a:endParaRPr lang="en-US" dirty="0"/>
          </a:p>
        </p:txBody>
      </p:sp>
      <p:sp>
        <p:nvSpPr>
          <p:cNvPr id="4" name="Slide Number Placeholder 3"/>
          <p:cNvSpPr>
            <a:spLocks noGrp="1"/>
          </p:cNvSpPr>
          <p:nvPr>
            <p:ph type="sldNum" sz="quarter" idx="10"/>
          </p:nvPr>
        </p:nvSpPr>
        <p:spPr/>
        <p:txBody>
          <a:bodyPr/>
          <a:lstStyle/>
          <a:p>
            <a:pPr>
              <a:defRPr/>
            </a:pPr>
            <a:fld id="{5F339FAE-AB44-49F2-AB7D-BC2643D7C0DC}" type="slidenum">
              <a:rPr lang="en-US" smtClean="0"/>
              <a:pPr>
                <a:defRPr/>
              </a:pPr>
              <a:t>9</a:t>
            </a:fld>
            <a:endParaRPr lang="en-US"/>
          </a:p>
        </p:txBody>
      </p:sp>
    </p:spTree>
    <p:extLst>
      <p:ext uri="{BB962C8B-B14F-4D97-AF65-F5344CB8AC3E}">
        <p14:creationId xmlns:p14="http://schemas.microsoft.com/office/powerpoint/2010/main" val="3780524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5638800" y="2819400"/>
            <a:ext cx="3124200" cy="1524000"/>
          </a:xfrm>
          <a:prstGeom prst="rect">
            <a:avLst/>
          </a:prstGeom>
        </p:spPr>
        <p:txBody>
          <a:bodyPr anchor="b"/>
          <a:lstStyle>
            <a:lvl1pPr algn="l">
              <a:defRPr sz="2800" b="1">
                <a:solidFill>
                  <a:srgbClr val="073F88"/>
                </a:solidFill>
                <a:latin typeface="Candara" pitchFamily="34" charset="0"/>
              </a:defRPr>
            </a:lvl1pPr>
          </a:lstStyle>
          <a:p>
            <a:r>
              <a:rPr lang="en-US" smtClean="0"/>
              <a:t>Click to edit Master title style</a:t>
            </a:r>
            <a:endParaRPr lang="en-US" dirty="0"/>
          </a:p>
        </p:txBody>
      </p:sp>
      <p:sp>
        <p:nvSpPr>
          <p:cNvPr id="6" name="Subtitle 2"/>
          <p:cNvSpPr>
            <a:spLocks noGrp="1"/>
          </p:cNvSpPr>
          <p:nvPr>
            <p:ph type="subTitle" idx="1"/>
          </p:nvPr>
        </p:nvSpPr>
        <p:spPr>
          <a:xfrm>
            <a:off x="5638800" y="4343400"/>
            <a:ext cx="2590800" cy="1371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9146018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534400" cy="4572000"/>
          </a:xfrm>
        </p:spPr>
        <p:txBody>
          <a:bodyPr/>
          <a:lstStyle>
            <a:lvl1pPr marL="230188" indent="-230188">
              <a:defRPr sz="1800">
                <a:solidFill>
                  <a:schemeClr val="tx1">
                    <a:lumMod val="65000"/>
                    <a:lumOff val="35000"/>
                  </a:schemeClr>
                </a:solidFill>
              </a:defRPr>
            </a:lvl1pPr>
            <a:lvl2pPr marL="684213" indent="-227013">
              <a:defRPr sz="1800">
                <a:solidFill>
                  <a:schemeClr val="tx1">
                    <a:lumMod val="65000"/>
                    <a:lumOff val="35000"/>
                  </a:schemeClr>
                </a:solidFill>
              </a:defRPr>
            </a:lvl2pPr>
            <a:lvl3pPr marL="1144588" indent="-230188">
              <a:tabLst/>
              <a:defRPr sz="1800">
                <a:solidFill>
                  <a:schemeClr val="tx1">
                    <a:lumMod val="65000"/>
                    <a:lumOff val="35000"/>
                  </a:schemeClr>
                </a:solidFill>
              </a:defRPr>
            </a:lvl3pPr>
            <a:lvl4pPr marL="1598613" indent="-227013">
              <a:defRPr sz="1800">
                <a:solidFill>
                  <a:schemeClr val="tx1">
                    <a:lumMod val="65000"/>
                    <a:lumOff val="35000"/>
                  </a:schemeClr>
                </a:solidFill>
              </a:defRPr>
            </a:lvl4pPr>
            <a:lvl5pPr marL="2058988" indent="-230188">
              <a:defRPr sz="1800">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itle 1"/>
          <p:cNvSpPr>
            <a:spLocks noGrp="1"/>
          </p:cNvSpPr>
          <p:nvPr>
            <p:ph type="title"/>
          </p:nvPr>
        </p:nvSpPr>
        <p:spPr>
          <a:xfrm>
            <a:off x="228600" y="228600"/>
            <a:ext cx="8153400" cy="457200"/>
          </a:xfrm>
        </p:spPr>
        <p:txBody>
          <a:bodyPr/>
          <a:lstStyle>
            <a:lvl1pPr>
              <a:defRPr b="1"/>
            </a:lvl1pPr>
          </a:lstStyle>
          <a:p>
            <a:r>
              <a:rPr lang="en-US" smtClean="0"/>
              <a:t>Click to edit Master title style</a:t>
            </a:r>
            <a:endParaRPr lang="en-US" dirty="0"/>
          </a:p>
        </p:txBody>
      </p:sp>
    </p:spTree>
    <p:extLst>
      <p:ext uri="{BB962C8B-B14F-4D97-AF65-F5344CB8AC3E}">
        <p14:creationId xmlns:p14="http://schemas.microsoft.com/office/powerpoint/2010/main" val="19433309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4570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228600" y="914400"/>
            <a:ext cx="4191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0"/>
          </p:nvPr>
        </p:nvSpPr>
        <p:spPr>
          <a:xfrm>
            <a:off x="4724400" y="914400"/>
            <a:ext cx="4191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228600"/>
            <a:ext cx="8153400" cy="457200"/>
          </a:xfrm>
        </p:spPr>
        <p:txBody>
          <a:bodyPr/>
          <a:lstStyle>
            <a:lvl1pPr>
              <a:defRPr b="1"/>
            </a:lvl1pPr>
          </a:lstStyle>
          <a:p>
            <a:r>
              <a:rPr lang="en-US" smtClean="0"/>
              <a:t>Click to edit Master title style</a:t>
            </a:r>
            <a:endParaRPr lang="en-US" dirty="0"/>
          </a:p>
        </p:txBody>
      </p:sp>
    </p:spTree>
    <p:extLst>
      <p:ext uri="{BB962C8B-B14F-4D97-AF65-F5344CB8AC3E}">
        <p14:creationId xmlns:p14="http://schemas.microsoft.com/office/powerpoint/2010/main" val="41523042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4570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228600" y="914400"/>
            <a:ext cx="4191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4724400" y="914400"/>
            <a:ext cx="4191000" cy="4495800"/>
          </a:xfrm>
        </p:spPr>
        <p:txBody>
          <a:bodyPr/>
          <a:lstStyle>
            <a:lvl1pPr>
              <a:defRPr sz="1800">
                <a:solidFill>
                  <a:srgbClr val="595959"/>
                </a:solidFill>
              </a:defRPr>
            </a:lvl1pPr>
          </a:lstStyle>
          <a:p>
            <a:pPr lvl="0"/>
            <a:r>
              <a:rPr lang="en-US" noProof="0" smtClean="0"/>
              <a:t>Click icon to add picture</a:t>
            </a:r>
            <a:endParaRPr lang="en-US" noProof="0" dirty="0"/>
          </a:p>
        </p:txBody>
      </p:sp>
      <p:sp>
        <p:nvSpPr>
          <p:cNvPr id="8" name="Title 1"/>
          <p:cNvSpPr>
            <a:spLocks noGrp="1"/>
          </p:cNvSpPr>
          <p:nvPr>
            <p:ph type="title"/>
          </p:nvPr>
        </p:nvSpPr>
        <p:spPr>
          <a:xfrm>
            <a:off x="228600" y="228600"/>
            <a:ext cx="8153400" cy="457200"/>
          </a:xfrm>
        </p:spPr>
        <p:txBody>
          <a:bodyPr/>
          <a:lstStyle>
            <a:lvl1pPr>
              <a:defRPr b="1"/>
            </a:lvl1pPr>
          </a:lstStyle>
          <a:p>
            <a:r>
              <a:rPr lang="en-US" smtClean="0"/>
              <a:t>Click to edit Master title style</a:t>
            </a:r>
            <a:endParaRPr lang="en-US" dirty="0"/>
          </a:p>
        </p:txBody>
      </p:sp>
    </p:spTree>
    <p:extLst>
      <p:ext uri="{BB962C8B-B14F-4D97-AF65-F5344CB8AC3E}">
        <p14:creationId xmlns:p14="http://schemas.microsoft.com/office/powerpoint/2010/main" val="3702497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Tree>
    <p:extLst>
      <p:ext uri="{BB962C8B-B14F-4D97-AF65-F5344CB8AC3E}">
        <p14:creationId xmlns:p14="http://schemas.microsoft.com/office/powerpoint/2010/main" val="23510205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152400"/>
            <a:ext cx="92725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81000" y="21336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smtClean="0"/>
              <a:t>Click to edit Master title style</a:t>
            </a:r>
            <a:endParaRPr lang="en-US" dirty="0"/>
          </a:p>
        </p:txBody>
      </p:sp>
      <p:sp>
        <p:nvSpPr>
          <p:cNvPr id="4" name="Subtitle 2"/>
          <p:cNvSpPr>
            <a:spLocks noGrp="1"/>
          </p:cNvSpPr>
          <p:nvPr>
            <p:ph type="subTitle" idx="1"/>
          </p:nvPr>
        </p:nvSpPr>
        <p:spPr>
          <a:xfrm>
            <a:off x="1981200" y="33528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73571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5638800" y="2819400"/>
            <a:ext cx="3124200" cy="1524000"/>
          </a:xfrm>
          <a:prstGeom prst="rect">
            <a:avLst/>
          </a:prstGeom>
        </p:spPr>
        <p:txBody>
          <a:bodyPr anchor="b"/>
          <a:lstStyle>
            <a:lvl1pPr algn="l">
              <a:defRPr sz="2800" b="1">
                <a:solidFill>
                  <a:srgbClr val="073F88"/>
                </a:solidFill>
                <a:latin typeface="Candara" pitchFamily="34" charset="0"/>
              </a:defRPr>
            </a:lvl1pPr>
          </a:lstStyle>
          <a:p>
            <a:r>
              <a:rPr lang="en-US" smtClean="0"/>
              <a:t>Click to edit Master title style</a:t>
            </a:r>
            <a:endParaRPr lang="en-US" dirty="0"/>
          </a:p>
        </p:txBody>
      </p:sp>
      <p:sp>
        <p:nvSpPr>
          <p:cNvPr id="8" name="Subtitle 2"/>
          <p:cNvSpPr>
            <a:spLocks noGrp="1"/>
          </p:cNvSpPr>
          <p:nvPr>
            <p:ph type="subTitle" idx="1"/>
          </p:nvPr>
        </p:nvSpPr>
        <p:spPr>
          <a:xfrm>
            <a:off x="5638800" y="4343400"/>
            <a:ext cx="2590800" cy="1371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8370634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p>
            <a:pPr marL="609600" indent="-609600" algn="ctr">
              <a:buFont typeface="Helvetica" charset="0"/>
              <a:buNone/>
            </a:pPr>
            <a:endParaRPr lang="en-US" sz="3000">
              <a:solidFill>
                <a:srgbClr val="404040"/>
              </a:solidFill>
            </a:endParaRPr>
          </a:p>
        </p:txBody>
      </p:sp>
      <p:pic>
        <p:nvPicPr>
          <p:cNvPr id="7"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5638800" y="2819400"/>
            <a:ext cx="3124200" cy="1524000"/>
          </a:xfrm>
          <a:prstGeom prst="rect">
            <a:avLst/>
          </a:prstGeom>
        </p:spPr>
        <p:txBody>
          <a:bodyPr anchor="b"/>
          <a:lstStyle>
            <a:lvl1pPr algn="l">
              <a:defRPr sz="2800" b="1">
                <a:solidFill>
                  <a:srgbClr val="073F88"/>
                </a:solidFill>
                <a:latin typeface="Candara" pitchFamily="34" charset="0"/>
              </a:defRPr>
            </a:lvl1pPr>
          </a:lstStyle>
          <a:p>
            <a:r>
              <a:rPr lang="en-US" smtClean="0"/>
              <a:t>Click to edit Master title style</a:t>
            </a:r>
            <a:endParaRPr lang="en-US" dirty="0"/>
          </a:p>
        </p:txBody>
      </p:sp>
      <p:sp>
        <p:nvSpPr>
          <p:cNvPr id="9" name="Subtitle 2"/>
          <p:cNvSpPr>
            <a:spLocks noGrp="1"/>
          </p:cNvSpPr>
          <p:nvPr>
            <p:ph type="subTitle" idx="1"/>
          </p:nvPr>
        </p:nvSpPr>
        <p:spPr>
          <a:xfrm>
            <a:off x="5638800" y="4343400"/>
            <a:ext cx="2590800" cy="1371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6944299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p:nvSpPr>
        <p:spPr bwMode="auto">
          <a:xfrm>
            <a:off x="228600" y="228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1" fontAlgn="base" hangingPunct="1">
              <a:spcBef>
                <a:spcPct val="0"/>
              </a:spcBef>
              <a:spcAft>
                <a:spcPct val="0"/>
              </a:spcAft>
              <a:defRPr sz="28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a:defRPr/>
            </a:pPr>
            <a:r>
              <a:rPr lang="en-US" smtClean="0"/>
              <a:t>Click to edit Master title style</a:t>
            </a: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85800" y="2819400"/>
            <a:ext cx="3124200" cy="1524000"/>
          </a:xfrm>
          <a:prstGeom prst="rect">
            <a:avLst/>
          </a:prstGeom>
        </p:spPr>
        <p:txBody>
          <a:bodyPr anchor="b"/>
          <a:lstStyle>
            <a:lvl1pPr algn="l">
              <a:defRPr sz="2800" b="1">
                <a:solidFill>
                  <a:schemeClr val="bg1"/>
                </a:solidFill>
                <a:latin typeface="Candara" pitchFamily="34" charset="0"/>
              </a:defRPr>
            </a:lvl1pPr>
          </a:lstStyle>
          <a:p>
            <a:r>
              <a:rPr lang="en-US" smtClean="0"/>
              <a:t>Click to edit Master title style</a:t>
            </a:r>
            <a:endParaRPr lang="en-US" dirty="0"/>
          </a:p>
        </p:txBody>
      </p:sp>
      <p:sp>
        <p:nvSpPr>
          <p:cNvPr id="9" name="Subtitle 2"/>
          <p:cNvSpPr>
            <a:spLocks noGrp="1"/>
          </p:cNvSpPr>
          <p:nvPr>
            <p:ph type="subTitle" idx="1"/>
          </p:nvPr>
        </p:nvSpPr>
        <p:spPr>
          <a:xfrm>
            <a:off x="685800" y="4343400"/>
            <a:ext cx="2590800" cy="1371600"/>
          </a:xfrm>
          <a:prstGeom prst="rect">
            <a:avLst/>
          </a:prstGeom>
        </p:spPr>
        <p:txBody>
          <a:bodyPr/>
          <a:lstStyle>
            <a:lvl1pPr marL="0" indent="0" algn="l">
              <a:buNone/>
              <a:defRPr sz="1800" b="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23719577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81000" y="28194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smtClean="0"/>
              <a:t>Click to edit Master title style</a:t>
            </a:r>
            <a:endParaRPr lang="en-US" dirty="0"/>
          </a:p>
        </p:txBody>
      </p:sp>
      <p:sp>
        <p:nvSpPr>
          <p:cNvPr id="4" name="Subtitle 2"/>
          <p:cNvSpPr>
            <a:spLocks noGrp="1"/>
          </p:cNvSpPr>
          <p:nvPr>
            <p:ph type="subTitle" idx="1"/>
          </p:nvPr>
        </p:nvSpPr>
        <p:spPr>
          <a:xfrm>
            <a:off x="1981200" y="40386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22037691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ctrTitle"/>
          </p:nvPr>
        </p:nvSpPr>
        <p:spPr>
          <a:xfrm>
            <a:off x="381000" y="2819400"/>
            <a:ext cx="85344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smtClean="0"/>
              <a:t>Click to edit Master title style</a:t>
            </a:r>
            <a:endParaRPr lang="en-US" dirty="0"/>
          </a:p>
        </p:txBody>
      </p:sp>
      <p:sp>
        <p:nvSpPr>
          <p:cNvPr id="5" name="Subtitle 2"/>
          <p:cNvSpPr>
            <a:spLocks noGrp="1"/>
          </p:cNvSpPr>
          <p:nvPr>
            <p:ph type="subTitle" idx="1"/>
          </p:nvPr>
        </p:nvSpPr>
        <p:spPr>
          <a:xfrm>
            <a:off x="1981200" y="40386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8892696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76200" y="152400"/>
            <a:ext cx="9296400" cy="6781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609600" indent="-609600" algn="ctr">
              <a:buFont typeface="Helvetica" charset="0"/>
              <a:buNone/>
            </a:pPr>
            <a:endParaRPr lang="en-US" sz="3000">
              <a:solidFill>
                <a:srgbClr val="40404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Grp="1" noChangeArrowheads="1"/>
          </p:cNvSpPr>
          <p:nvPr>
            <p:ph type="ctrTitle"/>
          </p:nvPr>
        </p:nvSpPr>
        <p:spPr>
          <a:xfrm>
            <a:off x="381000" y="381000"/>
            <a:ext cx="8534400" cy="1698625"/>
          </a:xfrm>
        </p:spPr>
        <p:txBody>
          <a:bodyPr anchor="b"/>
          <a:lstStyle>
            <a:lvl1pPr algn="l"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smtClean="0"/>
              <a:t>Click to edit Master title style</a:t>
            </a:r>
            <a:endParaRPr lang="en-US" dirty="0"/>
          </a:p>
        </p:txBody>
      </p:sp>
      <p:sp>
        <p:nvSpPr>
          <p:cNvPr id="10" name="Subtitle 2"/>
          <p:cNvSpPr>
            <a:spLocks noGrp="1"/>
          </p:cNvSpPr>
          <p:nvPr>
            <p:ph type="subTitle" idx="1"/>
          </p:nvPr>
        </p:nvSpPr>
        <p:spPr>
          <a:xfrm>
            <a:off x="381000" y="2209800"/>
            <a:ext cx="5334000" cy="990600"/>
          </a:xfrm>
          <a:prstGeom prst="rect">
            <a:avLst/>
          </a:prstGeom>
        </p:spPr>
        <p:txBody>
          <a:bodyPr/>
          <a:lstStyle>
            <a:lvl1pPr marL="0" indent="0" algn="l">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9963449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381000" y="2819400"/>
            <a:ext cx="8534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1" fontAlgn="base" hangingPunct="1">
              <a:spcBef>
                <a:spcPct val="0"/>
              </a:spcBef>
              <a:spcAft>
                <a:spcPct val="0"/>
              </a:spcAft>
              <a:defRPr lang="en-US" sz="4500" b="1" dirty="0" smtClean="0">
                <a:solidFill>
                  <a:srgbClr val="00338D"/>
                </a:solidFill>
                <a:latin typeface="Candara" pitchFamily="34" charset="0"/>
                <a:ea typeface="+mj-ea"/>
                <a:cs typeface="+mj-cs"/>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a:defRPr/>
            </a:pPr>
            <a:r>
              <a:rPr/>
              <a:t>Click to edit Master title style</a:t>
            </a:r>
          </a:p>
        </p:txBody>
      </p:sp>
      <p:sp>
        <p:nvSpPr>
          <p:cNvPr id="5" name="Subtitle 2"/>
          <p:cNvSpPr>
            <a:spLocks noGrp="1"/>
          </p:cNvSpPr>
          <p:nvPr>
            <p:ph type="subTitle" idx="1"/>
          </p:nvPr>
        </p:nvSpPr>
        <p:spPr>
          <a:xfrm>
            <a:off x="1981200" y="4038600"/>
            <a:ext cx="5334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1302078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99230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8600" y="228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Rectangle 3"/>
          <p:cNvSpPr>
            <a:spLocks noGrp="1" noChangeArrowheads="1"/>
          </p:cNvSpPr>
          <p:nvPr>
            <p:ph type="body" idx="1"/>
          </p:nvPr>
        </p:nvSpPr>
        <p:spPr bwMode="auto">
          <a:xfrm>
            <a:off x="228600" y="914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9" name="Text Box 9"/>
          <p:cNvSpPr txBox="1">
            <a:spLocks noChangeArrowheads="1"/>
          </p:cNvSpPr>
          <p:nvPr/>
        </p:nvSpPr>
        <p:spPr bwMode="auto">
          <a:xfrm>
            <a:off x="228600" y="647700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l" eaLnBrk="0" hangingPunct="0">
              <a:spcBef>
                <a:spcPct val="50000"/>
              </a:spcBef>
              <a:defRPr/>
            </a:pPr>
            <a:fld id="{A0B898CB-BA59-5C42-9FAD-B256D3A12F57}" type="slidenum">
              <a:rPr lang="en-US" sz="1000" smtClean="0">
                <a:solidFill>
                  <a:srgbClr val="FFFFFF"/>
                </a:solidFill>
              </a:rPr>
              <a:pPr algn="l" eaLnBrk="0" hangingPunct="0">
                <a:spcBef>
                  <a:spcPct val="50000"/>
                </a:spcBef>
                <a:defRPr/>
              </a:pPr>
              <a:t>‹#›</a:t>
            </a:fld>
            <a:endParaRPr lang="en-US" sz="1000" dirty="0" smtClean="0">
              <a:solidFill>
                <a:srgbClr val="FFFFFF"/>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7" r:id="rId4"/>
    <p:sldLayoutId id="2147483798" r:id="rId5"/>
    <p:sldLayoutId id="2147483799" r:id="rId6"/>
    <p:sldLayoutId id="2147483800" r:id="rId7"/>
    <p:sldLayoutId id="2147483801" r:id="rId8"/>
    <p:sldLayoutId id="2147483790" r:id="rId9"/>
    <p:sldLayoutId id="2147483791" r:id="rId10"/>
    <p:sldLayoutId id="2147483803" r:id="rId11"/>
    <p:sldLayoutId id="2147483804" r:id="rId12"/>
    <p:sldLayoutId id="2147483792" r:id="rId13"/>
    <p:sldLayoutId id="2147483805" r:id="rId14"/>
  </p:sldLayoutIdLst>
  <p:timing>
    <p:tnLst>
      <p:par>
        <p:cTn id="1" dur="indefinite" restart="never" nodeType="tmRoot"/>
      </p:par>
    </p:tnLst>
  </p:timing>
  <p:hf sldNum="0" hdr="0" dt="0"/>
  <p:txStyles>
    <p:titleStyle>
      <a:lvl1pPr algn="l" rtl="0" eaLnBrk="1" fontAlgn="base" hangingPunct="1">
        <a:spcBef>
          <a:spcPct val="0"/>
        </a:spcBef>
        <a:spcAft>
          <a:spcPct val="0"/>
        </a:spcAft>
        <a:defRPr sz="2800" b="1">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Wingdings" charset="0"/>
        <a:buChar char="§"/>
        <a:defRPr>
          <a:solidFill>
            <a:srgbClr val="595959"/>
          </a:solidFill>
          <a:latin typeface="+mn-lt"/>
          <a:ea typeface="ヒラギノ角ゴ Pro W3" charset="0"/>
        </a:defRPr>
      </a:lvl2pPr>
      <a:lvl3pPr marL="11445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3pPr>
      <a:lvl4pPr marL="1598613" indent="-227013"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4pPr>
      <a:lvl5pPr marL="20589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CP19cSpoQiY"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38.xml"/><Relationship Id="rId16"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5334000" y="3505200"/>
            <a:ext cx="3962400" cy="1524000"/>
          </a:xfrm>
        </p:spPr>
        <p:txBody>
          <a:bodyPr/>
          <a:lstStyle/>
          <a:p>
            <a:r>
              <a:rPr lang="es-419" dirty="0" smtClean="0">
                <a:latin typeface="Candara" charset="0"/>
              </a:rPr>
              <a:t>FOLAC</a:t>
            </a:r>
            <a:br>
              <a:rPr lang="es-419" dirty="0" smtClean="0">
                <a:latin typeface="Candara" charset="0"/>
              </a:rPr>
            </a:br>
            <a:r>
              <a:rPr lang="es-419" sz="2400" dirty="0" smtClean="0">
                <a:latin typeface="Candara" charset="0"/>
              </a:rPr>
              <a:t>Santo Domingo, </a:t>
            </a:r>
            <a:br>
              <a:rPr lang="es-419" sz="2400" dirty="0" smtClean="0">
                <a:latin typeface="Candara" charset="0"/>
              </a:rPr>
            </a:br>
            <a:r>
              <a:rPr lang="es-419" sz="2400" dirty="0" smtClean="0">
                <a:latin typeface="Candara" charset="0"/>
              </a:rPr>
              <a:t>Republica Dominicana</a:t>
            </a:r>
            <a:endParaRPr lang="es-419" sz="2400" dirty="0">
              <a:latin typeface="Candara" charset="0"/>
            </a:endParaRPr>
          </a:p>
        </p:txBody>
      </p:sp>
      <p:sp>
        <p:nvSpPr>
          <p:cNvPr id="16386" name="Subtitle 2"/>
          <p:cNvSpPr>
            <a:spLocks noGrp="1"/>
          </p:cNvSpPr>
          <p:nvPr>
            <p:ph type="subTitle" idx="1"/>
          </p:nvPr>
        </p:nvSpPr>
        <p:spPr>
          <a:xfrm>
            <a:off x="5410200" y="5181600"/>
            <a:ext cx="4038600" cy="990600"/>
          </a:xfrm>
        </p:spPr>
        <p:txBody>
          <a:bodyPr/>
          <a:lstStyle/>
          <a:p>
            <a:pPr eaLnBrk="1" hangingPunct="1"/>
            <a:r>
              <a:rPr lang="en-US" dirty="0" smtClean="0">
                <a:latin typeface="Arial" charset="0"/>
              </a:rPr>
              <a:t>20 de </a:t>
            </a:r>
            <a:r>
              <a:rPr lang="en-US" dirty="0" err="1" smtClean="0">
                <a:latin typeface="Arial" charset="0"/>
              </a:rPr>
              <a:t>enero</a:t>
            </a:r>
            <a:r>
              <a:rPr lang="en-US" dirty="0" smtClean="0">
                <a:latin typeface="Arial" charset="0"/>
              </a:rPr>
              <a:t> del 2018</a:t>
            </a:r>
            <a:endParaRPr lang="en-US" dirty="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419" dirty="0" smtClean="0"/>
              <a:t>Necesidad de apoyo</a:t>
            </a:r>
            <a:endParaRPr lang="es-419" dirty="0"/>
          </a:p>
        </p:txBody>
      </p:sp>
      <p:graphicFrame>
        <p:nvGraphicFramePr>
          <p:cNvPr id="4" name="Chart 3"/>
          <p:cNvGraphicFramePr>
            <a:graphicFrameLocks/>
          </p:cNvGraphicFramePr>
          <p:nvPr>
            <p:extLst>
              <p:ext uri="{D42A27DB-BD31-4B8C-83A1-F6EECF244321}">
                <p14:modId xmlns:p14="http://schemas.microsoft.com/office/powerpoint/2010/main" val="3415237363"/>
              </p:ext>
            </p:extLst>
          </p:nvPr>
        </p:nvGraphicFramePr>
        <p:xfrm>
          <a:off x="228600" y="1447800"/>
          <a:ext cx="84582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55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smtClean="0"/>
              <a:t>Donaciones en el ejercicio 2017-2018*</a:t>
            </a:r>
            <a:endParaRPr lang="es-419"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8504883"/>
              </p:ext>
            </p:extLst>
          </p:nvPr>
        </p:nvGraphicFramePr>
        <p:xfrm>
          <a:off x="152400" y="685800"/>
          <a:ext cx="8839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552655842"/>
              </p:ext>
            </p:extLst>
          </p:nvPr>
        </p:nvGraphicFramePr>
        <p:xfrm>
          <a:off x="533400" y="914400"/>
          <a:ext cx="7543800" cy="4648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0" y="6019800"/>
            <a:ext cx="8229600" cy="307777"/>
          </a:xfrm>
          <a:prstGeom prst="rect">
            <a:avLst/>
          </a:prstGeom>
          <a:noFill/>
        </p:spPr>
        <p:txBody>
          <a:bodyPr wrap="square" rtlCol="0">
            <a:spAutoFit/>
          </a:bodyPr>
          <a:lstStyle/>
          <a:p>
            <a:pPr eaLnBrk="0" hangingPunct="0"/>
            <a:r>
              <a:rPr lang="es-419" sz="1400" i="1" dirty="0" smtClean="0">
                <a:solidFill>
                  <a:srgbClr val="073F88"/>
                </a:solidFill>
                <a:latin typeface="+mn-lt"/>
              </a:rPr>
              <a:t>*desde el 6 de noviembre del 2017; no auditado, cifras en Dólares Estadounidenses</a:t>
            </a:r>
            <a:endParaRPr lang="es-419" sz="1400" i="1" dirty="0">
              <a:solidFill>
                <a:srgbClr val="073F88"/>
              </a:solidFill>
              <a:latin typeface="+mn-lt"/>
            </a:endParaRPr>
          </a:p>
        </p:txBody>
      </p:sp>
    </p:spTree>
    <p:extLst>
      <p:ext uri="{BB962C8B-B14F-4D97-AF65-F5344CB8AC3E}">
        <p14:creationId xmlns:p14="http://schemas.microsoft.com/office/powerpoint/2010/main" val="3265612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Donaciones por área estatutaria </a:t>
            </a:r>
            <a:r>
              <a:rPr lang="en-US" dirty="0" smtClean="0">
                <a:solidFill>
                  <a:srgbClr val="FF0000"/>
                </a:solidFill>
              </a:rPr>
              <a:t>2016-2017</a:t>
            </a:r>
            <a:endParaRPr lang="en-US"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91673597"/>
              </p:ext>
            </p:extLst>
          </p:nvPr>
        </p:nvGraphicFramePr>
        <p:xfrm>
          <a:off x="228600" y="838199"/>
          <a:ext cx="8763000" cy="5334005"/>
        </p:xfrm>
        <a:graphic>
          <a:graphicData uri="http://schemas.openxmlformats.org/drawingml/2006/table">
            <a:tbl>
              <a:tblPr firstRow="1" firstCol="1" bandRow="1">
                <a:tableStyleId>{6E25E649-3F16-4E02-A733-19D2CDBF48F0}</a:tableStyleId>
              </a:tblPr>
              <a:tblGrid>
                <a:gridCol w="1752600"/>
                <a:gridCol w="1752600"/>
                <a:gridCol w="1752600"/>
                <a:gridCol w="1752600"/>
                <a:gridCol w="1752600"/>
              </a:tblGrid>
              <a:tr h="735785">
                <a:tc>
                  <a:txBody>
                    <a:bodyPr/>
                    <a:lstStyle/>
                    <a:p>
                      <a:pPr marL="0" marR="0" algn="ctr">
                        <a:spcBef>
                          <a:spcPts val="0"/>
                        </a:spcBef>
                        <a:spcAft>
                          <a:spcPts val="0"/>
                        </a:spcAft>
                      </a:pPr>
                      <a:r>
                        <a:rPr lang="es-419" sz="1500" noProof="0" dirty="0" smtClean="0">
                          <a:effectLst/>
                        </a:rPr>
                        <a:t>Área Estatutaria</a:t>
                      </a:r>
                      <a:endParaRPr lang="es-419" sz="1500" noProof="0" dirty="0">
                        <a:effectLst/>
                      </a:endParaRPr>
                    </a:p>
                  </a:txBody>
                  <a:tcPr marL="68580" marR="68580" marT="0" marB="0" anchor="ctr"/>
                </a:tc>
                <a:tc>
                  <a:txBody>
                    <a:bodyPr/>
                    <a:lstStyle/>
                    <a:p>
                      <a:pPr marL="0" marR="0" algn="ctr">
                        <a:spcBef>
                          <a:spcPts val="0"/>
                        </a:spcBef>
                        <a:spcAft>
                          <a:spcPts val="0"/>
                        </a:spcAft>
                      </a:pPr>
                      <a:r>
                        <a:rPr lang="es-419" sz="1500" noProof="0" dirty="0" smtClean="0">
                          <a:effectLst/>
                        </a:rPr>
                        <a:t>Donaciones totales</a:t>
                      </a:r>
                      <a:endParaRPr lang="es-419" sz="1500" noProof="0" dirty="0">
                        <a:effectLst/>
                      </a:endParaRPr>
                    </a:p>
                  </a:txBody>
                  <a:tcPr marL="68580" marR="68580" marT="0" marB="0" anchor="ctr"/>
                </a:tc>
                <a:tc>
                  <a:txBody>
                    <a:bodyPr/>
                    <a:lstStyle/>
                    <a:p>
                      <a:pPr marL="0" marR="0" algn="ctr">
                        <a:spcBef>
                          <a:spcPts val="0"/>
                        </a:spcBef>
                        <a:spcAft>
                          <a:spcPts val="0"/>
                        </a:spcAft>
                      </a:pPr>
                      <a:r>
                        <a:rPr lang="es-419" sz="1500" noProof="0" dirty="0" smtClean="0">
                          <a:effectLst/>
                        </a:rPr>
                        <a:t>Porcentaje de clubes que donaron</a:t>
                      </a:r>
                      <a:endParaRPr lang="es-419" sz="1500" noProof="0" dirty="0">
                        <a:effectLst/>
                      </a:endParaRPr>
                    </a:p>
                  </a:txBody>
                  <a:tcPr marL="68580" marR="68580" marT="0" marB="0" anchor="ctr"/>
                </a:tc>
                <a:tc>
                  <a:txBody>
                    <a:bodyPr/>
                    <a:lstStyle/>
                    <a:p>
                      <a:pPr marL="0" marR="0" algn="ctr">
                        <a:spcBef>
                          <a:spcPts val="0"/>
                        </a:spcBef>
                        <a:spcAft>
                          <a:spcPts val="0"/>
                        </a:spcAft>
                      </a:pPr>
                      <a:r>
                        <a:rPr lang="es-419" sz="1500" noProof="0" dirty="0" smtClean="0">
                          <a:effectLst/>
                        </a:rPr>
                        <a:t>Porcentaje de individuos que donaron</a:t>
                      </a:r>
                      <a:endParaRPr lang="es-419" sz="1500" noProof="0" dirty="0">
                        <a:effectLst/>
                      </a:endParaRPr>
                    </a:p>
                  </a:txBody>
                  <a:tcPr marL="68580" marR="68580" marT="0" marB="0" anchor="ctr"/>
                </a:tc>
                <a:tc>
                  <a:txBody>
                    <a:bodyPr/>
                    <a:lstStyle/>
                    <a:p>
                      <a:pPr marL="0" marR="0" algn="ctr" defTabSz="914400" rtl="0" eaLnBrk="1" latinLnBrk="0" hangingPunct="1">
                        <a:spcBef>
                          <a:spcPts val="0"/>
                        </a:spcBef>
                        <a:spcAft>
                          <a:spcPts val="0"/>
                        </a:spcAft>
                      </a:pPr>
                      <a:r>
                        <a:rPr lang="es-419" sz="1500" kern="1200" noProof="0" dirty="0" smtClean="0">
                          <a:effectLst/>
                        </a:rPr>
                        <a:t>Porcentaje de la meta</a:t>
                      </a:r>
                    </a:p>
                  </a:txBody>
                  <a:tcPr marL="68580" marR="68580" marT="0" marB="0" anchor="ctr"/>
                </a:tc>
              </a:tr>
              <a:tr h="340608">
                <a:tc>
                  <a:txBody>
                    <a:bodyPr/>
                    <a:lstStyle/>
                    <a:p>
                      <a:pPr marL="0" marR="0" algn="ctr">
                        <a:spcBef>
                          <a:spcPts val="0"/>
                        </a:spcBef>
                        <a:spcAft>
                          <a:spcPts val="0"/>
                        </a:spcAft>
                      </a:pPr>
                      <a:r>
                        <a:rPr lang="en-US" sz="1500" dirty="0">
                          <a:effectLst/>
                        </a:rPr>
                        <a:t>I</a:t>
                      </a:r>
                      <a:endParaRPr lang="en-US" sz="15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smtClean="0">
                          <a:effectLst/>
                        </a:rPr>
                        <a:t>US$5,098,409</a:t>
                      </a:r>
                      <a:endParaRPr lang="en-US" sz="1800" dirty="0">
                        <a:effectLst/>
                        <a:latin typeface="Calibri"/>
                        <a:ea typeface="Calibri"/>
                        <a:cs typeface="Times New Roman"/>
                      </a:endParaRPr>
                    </a:p>
                  </a:txBody>
                  <a:tcPr marL="68580" marR="68580" marT="0" marB="0" anchor="ctr"/>
                </a:tc>
                <a:tc>
                  <a:txBody>
                    <a:bodyPr/>
                    <a:lstStyle/>
                    <a:p>
                      <a:pPr algn="ctr" fontAlgn="b"/>
                      <a:r>
                        <a:rPr lang="en-US" sz="1800" u="none" strike="noStrike" dirty="0" smtClean="0">
                          <a:effectLst/>
                        </a:rPr>
                        <a:t>46%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64%</a:t>
                      </a:r>
                      <a:endParaRPr lang="en-US" sz="1800" b="0" i="0" u="none" strike="noStrike" dirty="0">
                        <a:solidFill>
                          <a:srgbClr val="000000"/>
                        </a:solidFill>
                        <a:effectLst/>
                        <a:latin typeface="+mn-lt"/>
                      </a:endParaRPr>
                    </a:p>
                  </a:txBody>
                  <a:tcPr marL="9525" marR="9525" marT="9525" marB="0" anchor="ctr"/>
                </a:tc>
              </a:tr>
              <a:tr h="603807">
                <a:tc>
                  <a:txBody>
                    <a:bodyPr/>
                    <a:lstStyle/>
                    <a:p>
                      <a:pPr marL="0" marR="0" algn="ctr">
                        <a:spcBef>
                          <a:spcPts val="0"/>
                        </a:spcBef>
                        <a:spcAft>
                          <a:spcPts val="0"/>
                        </a:spcAft>
                      </a:pPr>
                      <a:r>
                        <a:rPr lang="en-US" sz="1500" dirty="0">
                          <a:effectLst/>
                        </a:rPr>
                        <a:t>II</a:t>
                      </a:r>
                      <a:endParaRPr lang="en-US" sz="15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smtClean="0">
                          <a:effectLst/>
                        </a:rPr>
                        <a:t>US$461,928</a:t>
                      </a:r>
                      <a:endParaRPr lang="en-US" sz="1800" dirty="0">
                        <a:effectLst/>
                        <a:latin typeface="Calibri"/>
                        <a:ea typeface="Calibri"/>
                        <a:cs typeface="Times New Roman"/>
                      </a:endParaRPr>
                    </a:p>
                  </a:txBody>
                  <a:tcPr marL="68580" marR="68580" marT="0" marB="0" anchor="ctr"/>
                </a:tc>
                <a:tc>
                  <a:txBody>
                    <a:bodyPr/>
                    <a:lstStyle/>
                    <a:p>
                      <a:pPr algn="ctr" fontAlgn="b"/>
                      <a:r>
                        <a:rPr lang="en-US" sz="1800" u="none" strike="noStrike" dirty="0" smtClean="0">
                          <a:effectLst/>
                        </a:rPr>
                        <a:t>33%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61%</a:t>
                      </a:r>
                      <a:endParaRPr lang="en-US" sz="1800" b="0" i="0" u="none" strike="noStrike" dirty="0">
                        <a:solidFill>
                          <a:srgbClr val="000000"/>
                        </a:solidFill>
                        <a:effectLst/>
                        <a:latin typeface="+mn-lt"/>
                      </a:endParaRPr>
                    </a:p>
                  </a:txBody>
                  <a:tcPr marL="9525" marR="9525" marT="9525" marB="0" anchor="ctr"/>
                </a:tc>
              </a:tr>
              <a:tr h="603807">
                <a:tc>
                  <a:txBody>
                    <a:bodyPr/>
                    <a:lstStyle/>
                    <a:p>
                      <a:pPr marL="0" marR="0" algn="ctr">
                        <a:spcBef>
                          <a:spcPts val="0"/>
                        </a:spcBef>
                        <a:spcAft>
                          <a:spcPts val="0"/>
                        </a:spcAft>
                      </a:pPr>
                      <a:r>
                        <a:rPr lang="en-US" sz="1500" dirty="0">
                          <a:effectLst/>
                        </a:rPr>
                        <a:t>III</a:t>
                      </a:r>
                      <a:endParaRPr lang="en-US" sz="1500" dirty="0">
                        <a:effectLst/>
                        <a:latin typeface="Calibri"/>
                        <a:ea typeface="Calibri"/>
                        <a:cs typeface="Times New Roman"/>
                      </a:endParaRPr>
                    </a:p>
                  </a:txBody>
                  <a:tcPr marL="68580" marR="68580" marT="0" marB="0" anchor="ctr">
                    <a:solidFill>
                      <a:srgbClr val="FBC40E"/>
                    </a:solidFill>
                  </a:tcPr>
                </a:tc>
                <a:tc>
                  <a:txBody>
                    <a:bodyPr/>
                    <a:lstStyle/>
                    <a:p>
                      <a:pPr marL="0" marR="0" algn="ctr">
                        <a:spcBef>
                          <a:spcPts val="0"/>
                        </a:spcBef>
                        <a:spcAft>
                          <a:spcPts val="0"/>
                        </a:spcAft>
                      </a:pPr>
                      <a:r>
                        <a:rPr lang="en-US" sz="1800" dirty="0" smtClean="0">
                          <a:effectLst/>
                        </a:rPr>
                        <a:t>US$736,225</a:t>
                      </a:r>
                      <a:endParaRPr lang="en-US" sz="1800" dirty="0">
                        <a:effectLst/>
                        <a:latin typeface="Calibri"/>
                        <a:ea typeface="Calibri"/>
                        <a:cs typeface="Times New Roman"/>
                      </a:endParaRPr>
                    </a:p>
                  </a:txBody>
                  <a:tcPr marL="68580" marR="68580" marT="0" marB="0" anchor="ctr">
                    <a:solidFill>
                      <a:srgbClr val="FBC40E"/>
                    </a:solidFill>
                  </a:tcPr>
                </a:tc>
                <a:tc>
                  <a:txBody>
                    <a:bodyPr/>
                    <a:lstStyle/>
                    <a:p>
                      <a:pPr algn="ctr" fontAlgn="b"/>
                      <a:r>
                        <a:rPr lang="en-US" sz="1800" u="none" strike="noStrike" dirty="0" smtClean="0">
                          <a:effectLst/>
                        </a:rPr>
                        <a:t>12%</a:t>
                      </a:r>
                      <a:endParaRPr lang="en-US" sz="1800" b="0" i="0" u="none" strike="noStrike" dirty="0">
                        <a:solidFill>
                          <a:srgbClr val="000000"/>
                        </a:solidFill>
                        <a:effectLst/>
                        <a:latin typeface="Calibri" panose="020F0502020204030204" pitchFamily="34" charset="0"/>
                      </a:endParaRPr>
                    </a:p>
                  </a:txBody>
                  <a:tcPr marL="9525" marR="9525" marT="9525" marB="0" anchor="ctr">
                    <a:solidFill>
                      <a:srgbClr val="FBC40E"/>
                    </a:solidFill>
                  </a:tcPr>
                </a:tc>
                <a:tc>
                  <a:txBody>
                    <a:bodyPr/>
                    <a:lstStyle/>
                    <a:p>
                      <a:pPr algn="ctr" fontAlgn="b"/>
                      <a:r>
                        <a:rPr lang="en-US" sz="1800" u="none" strike="noStrike" dirty="0" smtClean="0">
                          <a:effectLst/>
                        </a:rPr>
                        <a:t>2%</a:t>
                      </a:r>
                      <a:endParaRPr lang="en-US" sz="1800" b="0" i="0" u="none" strike="noStrike" dirty="0">
                        <a:solidFill>
                          <a:srgbClr val="000000"/>
                        </a:solidFill>
                        <a:effectLst/>
                        <a:latin typeface="Calibri" panose="020F0502020204030204" pitchFamily="34" charset="0"/>
                      </a:endParaRPr>
                    </a:p>
                  </a:txBody>
                  <a:tcPr marL="9525" marR="9525" marT="9525" marB="0" anchor="ctr">
                    <a:solidFill>
                      <a:srgbClr val="FBC40E"/>
                    </a:solidFill>
                  </a:tcPr>
                </a:tc>
                <a:tc>
                  <a:txBody>
                    <a:bodyPr/>
                    <a:lstStyle/>
                    <a:p>
                      <a:pPr algn="ctr" rtl="0" fontAlgn="ctr"/>
                      <a:r>
                        <a:rPr lang="en-US" sz="1800" u="none" strike="noStrike" dirty="0">
                          <a:effectLst/>
                        </a:rPr>
                        <a:t>51%</a:t>
                      </a:r>
                      <a:endParaRPr lang="en-US" sz="1800" b="0" i="0" u="none" strike="noStrike" dirty="0">
                        <a:solidFill>
                          <a:srgbClr val="000000"/>
                        </a:solidFill>
                        <a:effectLst/>
                        <a:latin typeface="+mn-lt"/>
                      </a:endParaRPr>
                    </a:p>
                  </a:txBody>
                  <a:tcPr marL="9525" marR="9525" marT="9525" marB="0" anchor="ctr">
                    <a:solidFill>
                      <a:srgbClr val="FBC40E"/>
                    </a:solidFill>
                  </a:tcPr>
                </a:tc>
              </a:tr>
              <a:tr h="603807">
                <a:tc>
                  <a:txBody>
                    <a:bodyPr/>
                    <a:lstStyle/>
                    <a:p>
                      <a:pPr marL="0" marR="0" algn="ctr">
                        <a:spcBef>
                          <a:spcPts val="0"/>
                        </a:spcBef>
                        <a:spcAft>
                          <a:spcPts val="0"/>
                        </a:spcAft>
                      </a:pPr>
                      <a:r>
                        <a:rPr lang="en-US" sz="1500" dirty="0">
                          <a:effectLst/>
                        </a:rPr>
                        <a:t>IV</a:t>
                      </a:r>
                      <a:endParaRPr lang="en-US" sz="1500" b="1"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smtClean="0">
                          <a:effectLst/>
                        </a:rPr>
                        <a:t>US$5,110,326</a:t>
                      </a:r>
                      <a:endParaRPr lang="en-US" sz="1800" b="0" dirty="0">
                        <a:effectLst/>
                        <a:latin typeface="Calibri"/>
                        <a:ea typeface="Calibri"/>
                        <a:cs typeface="Times New Roman"/>
                      </a:endParaRPr>
                    </a:p>
                  </a:txBody>
                  <a:tcPr marL="68580" marR="68580" marT="0" marB="0" anchor="ctr"/>
                </a:tc>
                <a:tc>
                  <a:txBody>
                    <a:bodyPr/>
                    <a:lstStyle/>
                    <a:p>
                      <a:pPr algn="ctr" fontAlgn="b"/>
                      <a:r>
                        <a:rPr lang="en-US" sz="1800" u="none" strike="noStrike" dirty="0" smtClean="0">
                          <a:effectLst/>
                        </a:rPr>
                        <a:t>36%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0.5%</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90%</a:t>
                      </a:r>
                      <a:endParaRPr lang="en-US" sz="1800" b="0" i="0" u="none" strike="noStrike" dirty="0">
                        <a:solidFill>
                          <a:srgbClr val="000000"/>
                        </a:solidFill>
                        <a:effectLst/>
                        <a:latin typeface="+mn-lt"/>
                      </a:endParaRPr>
                    </a:p>
                  </a:txBody>
                  <a:tcPr marL="9525" marR="9525" marT="9525" marB="0" anchor="ctr"/>
                </a:tc>
              </a:tr>
              <a:tr h="603807">
                <a:tc>
                  <a:txBody>
                    <a:bodyPr/>
                    <a:lstStyle/>
                    <a:p>
                      <a:pPr marL="0" marR="0" algn="ctr">
                        <a:spcBef>
                          <a:spcPts val="0"/>
                        </a:spcBef>
                        <a:spcAft>
                          <a:spcPts val="0"/>
                        </a:spcAft>
                      </a:pPr>
                      <a:r>
                        <a:rPr lang="en-US" sz="1500" dirty="0">
                          <a:effectLst/>
                        </a:rPr>
                        <a:t>V</a:t>
                      </a:r>
                      <a:endParaRPr lang="en-US" sz="1500" b="1"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smtClean="0">
                          <a:effectLst/>
                        </a:rPr>
                        <a:t>US$22,786,936</a:t>
                      </a:r>
                      <a:endParaRPr lang="en-US" sz="1800" b="1" dirty="0">
                        <a:effectLst/>
                        <a:latin typeface="Calibri"/>
                        <a:ea typeface="Calibri"/>
                        <a:cs typeface="Times New Roman"/>
                      </a:endParaRPr>
                    </a:p>
                  </a:txBody>
                  <a:tcPr marL="68580" marR="68580" marT="0" marB="0" anchor="ctr"/>
                </a:tc>
                <a:tc>
                  <a:txBody>
                    <a:bodyPr/>
                    <a:lstStyle/>
                    <a:p>
                      <a:pPr algn="ctr" fontAlgn="b"/>
                      <a:r>
                        <a:rPr lang="en-US" sz="1800" u="none" strike="noStrike" dirty="0" smtClean="0">
                          <a:effectLst/>
                        </a:rPr>
                        <a:t>21%</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21%</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90%</a:t>
                      </a:r>
                      <a:endParaRPr lang="en-US" sz="1800" b="1" i="0" u="none" strike="noStrike" dirty="0">
                        <a:solidFill>
                          <a:srgbClr val="000000"/>
                        </a:solidFill>
                        <a:effectLst/>
                        <a:latin typeface="+mn-lt"/>
                      </a:endParaRPr>
                    </a:p>
                  </a:txBody>
                  <a:tcPr marL="9525" marR="9525" marT="9525" marB="0" anchor="ctr"/>
                </a:tc>
              </a:tr>
              <a:tr h="603807">
                <a:tc>
                  <a:txBody>
                    <a:bodyPr/>
                    <a:lstStyle/>
                    <a:p>
                      <a:pPr marL="0" marR="0" algn="ctr">
                        <a:spcBef>
                          <a:spcPts val="0"/>
                        </a:spcBef>
                        <a:spcAft>
                          <a:spcPts val="0"/>
                        </a:spcAft>
                      </a:pPr>
                      <a:r>
                        <a:rPr lang="en-US" sz="1500" dirty="0">
                          <a:effectLst/>
                        </a:rPr>
                        <a:t>VI</a:t>
                      </a:r>
                      <a:endParaRPr lang="en-US" sz="15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smtClean="0">
                          <a:effectLst/>
                        </a:rPr>
                        <a:t>US$2,971,498</a:t>
                      </a:r>
                      <a:endParaRPr lang="en-US" sz="1800" dirty="0">
                        <a:effectLst/>
                        <a:latin typeface="Calibri"/>
                        <a:ea typeface="Calibri"/>
                        <a:cs typeface="Times New Roman"/>
                      </a:endParaRPr>
                    </a:p>
                  </a:txBody>
                  <a:tcPr marL="68580" marR="68580" marT="0" marB="0" anchor="ctr"/>
                </a:tc>
                <a:tc>
                  <a:txBody>
                    <a:bodyPr/>
                    <a:lstStyle/>
                    <a:p>
                      <a:pPr algn="ctr" fontAlgn="b"/>
                      <a:r>
                        <a:rPr lang="en-US" sz="1800" u="none" strike="noStrike" dirty="0" smtClean="0">
                          <a:effectLst/>
                        </a:rPr>
                        <a:t>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85%</a:t>
                      </a:r>
                      <a:endParaRPr lang="en-US" sz="1800" b="0" i="0" u="none" strike="noStrike" dirty="0">
                        <a:solidFill>
                          <a:srgbClr val="000000"/>
                        </a:solidFill>
                        <a:effectLst/>
                        <a:latin typeface="+mn-lt"/>
                      </a:endParaRPr>
                    </a:p>
                  </a:txBody>
                  <a:tcPr marL="9525" marR="9525" marT="9525" marB="0" anchor="ctr"/>
                </a:tc>
              </a:tr>
              <a:tr h="603807">
                <a:tc>
                  <a:txBody>
                    <a:bodyPr/>
                    <a:lstStyle/>
                    <a:p>
                      <a:pPr marL="0" marR="0" algn="ctr">
                        <a:spcBef>
                          <a:spcPts val="0"/>
                        </a:spcBef>
                        <a:spcAft>
                          <a:spcPts val="0"/>
                        </a:spcAft>
                      </a:pPr>
                      <a:r>
                        <a:rPr lang="en-US" sz="1500" dirty="0">
                          <a:effectLst/>
                        </a:rPr>
                        <a:t>VII</a:t>
                      </a:r>
                      <a:endParaRPr lang="en-US" sz="15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smtClean="0">
                          <a:effectLst/>
                        </a:rPr>
                        <a:t>US$773,189</a:t>
                      </a:r>
                      <a:endParaRPr lang="en-US" sz="1800" dirty="0">
                        <a:effectLst/>
                        <a:latin typeface="Calibri"/>
                        <a:ea typeface="Calibri"/>
                        <a:cs typeface="Times New Roman"/>
                      </a:endParaRPr>
                    </a:p>
                  </a:txBody>
                  <a:tcPr marL="68580" marR="68580" marT="0" marB="0" anchor="ctr"/>
                </a:tc>
                <a:tc>
                  <a:txBody>
                    <a:bodyPr/>
                    <a:lstStyle/>
                    <a:p>
                      <a:pPr algn="ctr" fontAlgn="b"/>
                      <a:r>
                        <a:rPr lang="en-US" sz="1800" u="none" strike="noStrike" dirty="0" smtClean="0">
                          <a:effectLst/>
                        </a:rPr>
                        <a:t>36%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99%</a:t>
                      </a:r>
                      <a:endParaRPr lang="en-US" sz="1800" b="0" i="0" u="none" strike="noStrike" dirty="0">
                        <a:solidFill>
                          <a:srgbClr val="000000"/>
                        </a:solidFill>
                        <a:effectLst/>
                        <a:latin typeface="+mn-lt"/>
                      </a:endParaRPr>
                    </a:p>
                  </a:txBody>
                  <a:tcPr marL="9525" marR="9525" marT="9525" marB="0" anchor="ctr"/>
                </a:tc>
              </a:tr>
              <a:tr h="634770">
                <a:tc>
                  <a:txBody>
                    <a:bodyPr/>
                    <a:lstStyle/>
                    <a:p>
                      <a:pPr marL="0" marR="0" algn="ctr">
                        <a:spcBef>
                          <a:spcPts val="0"/>
                        </a:spcBef>
                        <a:spcAft>
                          <a:spcPts val="0"/>
                        </a:spcAft>
                      </a:pPr>
                      <a:r>
                        <a:rPr lang="es-419" sz="1500" noProof="0" dirty="0" smtClean="0">
                          <a:effectLst/>
                          <a:latin typeface="+mn-lt"/>
                          <a:ea typeface="+mn-ea"/>
                          <a:cs typeface="+mn-cs"/>
                        </a:rPr>
                        <a:t>No</a:t>
                      </a:r>
                      <a:r>
                        <a:rPr lang="es-419" sz="1500" baseline="0" noProof="0" dirty="0" smtClean="0">
                          <a:effectLst/>
                          <a:latin typeface="+mn-lt"/>
                          <a:ea typeface="+mn-ea"/>
                          <a:cs typeface="+mn-cs"/>
                        </a:rPr>
                        <a:t> asignados</a:t>
                      </a:r>
                      <a:endParaRPr lang="es-419" sz="1500" noProof="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smtClean="0">
                          <a:effectLst/>
                        </a:rPr>
                        <a:t>US$1,138,218</a:t>
                      </a:r>
                      <a:endParaRPr lang="en-US" sz="1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a:t>
                      </a:r>
                      <a:endParaRPr lang="en-US" sz="1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a:t>
                      </a:r>
                      <a:endParaRPr lang="en-US" sz="1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endParaRPr lang="en-US" sz="18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267731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8600" y="838200"/>
            <a:ext cx="8543375" cy="5235115"/>
          </a:xfrm>
          <a:prstGeom prst="rect">
            <a:avLst/>
          </a:prstGeom>
        </p:spPr>
      </p:pic>
      <p:sp>
        <p:nvSpPr>
          <p:cNvPr id="3" name="Title 2"/>
          <p:cNvSpPr>
            <a:spLocks noGrp="1"/>
          </p:cNvSpPr>
          <p:nvPr>
            <p:ph type="title"/>
          </p:nvPr>
        </p:nvSpPr>
        <p:spPr>
          <a:xfrm>
            <a:off x="228600" y="228600"/>
            <a:ext cx="8915400" cy="457200"/>
          </a:xfrm>
        </p:spPr>
        <p:txBody>
          <a:bodyPr/>
          <a:lstStyle/>
          <a:p>
            <a:r>
              <a:rPr lang="es-ES" sz="2300" dirty="0"/>
              <a:t>Donaciones por área estatutaria </a:t>
            </a:r>
            <a:r>
              <a:rPr lang="en-US" sz="2300" dirty="0" smtClean="0">
                <a:solidFill>
                  <a:srgbClr val="FF0000"/>
                </a:solidFill>
              </a:rPr>
              <a:t>2017</a:t>
            </a:r>
            <a:r>
              <a:rPr lang="en-US" sz="2400" dirty="0" smtClean="0">
                <a:solidFill>
                  <a:srgbClr val="FF0000"/>
                </a:solidFill>
              </a:rPr>
              <a:t> </a:t>
            </a:r>
            <a:r>
              <a:rPr lang="en-US" sz="2200" dirty="0" smtClean="0">
                <a:solidFill>
                  <a:srgbClr val="FF0000"/>
                </a:solidFill>
              </a:rPr>
              <a:t>(hasta el 6 de </a:t>
            </a:r>
            <a:r>
              <a:rPr lang="en-US" sz="2200" dirty="0" err="1" smtClean="0">
                <a:solidFill>
                  <a:srgbClr val="FF0000"/>
                </a:solidFill>
              </a:rPr>
              <a:t>noviembre</a:t>
            </a:r>
            <a:r>
              <a:rPr lang="en-US" sz="2200" dirty="0" smtClean="0">
                <a:solidFill>
                  <a:srgbClr val="FF0000"/>
                </a:solidFill>
              </a:rPr>
              <a:t>)</a:t>
            </a:r>
            <a:endParaRPr lang="es-419" sz="2200" dirty="0">
              <a:solidFill>
                <a:schemeClr val="accent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370367406"/>
              </p:ext>
            </p:extLst>
          </p:nvPr>
        </p:nvGraphicFramePr>
        <p:xfrm>
          <a:off x="228600" y="838199"/>
          <a:ext cx="8763000" cy="5277178"/>
        </p:xfrm>
        <a:graphic>
          <a:graphicData uri="http://schemas.openxmlformats.org/drawingml/2006/table">
            <a:tbl>
              <a:tblPr firstRow="1" firstCol="1" bandRow="1">
                <a:tableStyleId>{6E25E649-3F16-4E02-A733-19D2CDBF48F0}</a:tableStyleId>
              </a:tblPr>
              <a:tblGrid>
                <a:gridCol w="1752600"/>
                <a:gridCol w="2057400"/>
                <a:gridCol w="1447800"/>
                <a:gridCol w="1752600"/>
                <a:gridCol w="1752600"/>
              </a:tblGrid>
              <a:tr h="735785">
                <a:tc>
                  <a:txBody>
                    <a:bodyPr/>
                    <a:lstStyle/>
                    <a:p>
                      <a:pPr marL="0" marR="0" algn="ctr">
                        <a:spcBef>
                          <a:spcPts val="0"/>
                        </a:spcBef>
                        <a:spcAft>
                          <a:spcPts val="0"/>
                        </a:spcAft>
                      </a:pPr>
                      <a:r>
                        <a:rPr lang="es-419" sz="1500" noProof="0" dirty="0" smtClean="0">
                          <a:effectLst/>
                        </a:rPr>
                        <a:t>Área Estatutaria</a:t>
                      </a:r>
                      <a:endParaRPr lang="es-419" sz="1500" noProof="0" dirty="0">
                        <a:effectLst/>
                      </a:endParaRPr>
                    </a:p>
                  </a:txBody>
                  <a:tcPr marL="68580" marR="68580" marT="0" marB="0" anchor="ctr"/>
                </a:tc>
                <a:tc>
                  <a:txBody>
                    <a:bodyPr/>
                    <a:lstStyle/>
                    <a:p>
                      <a:pPr marL="0" marR="0" algn="ctr">
                        <a:spcBef>
                          <a:spcPts val="0"/>
                        </a:spcBef>
                        <a:spcAft>
                          <a:spcPts val="0"/>
                        </a:spcAft>
                      </a:pPr>
                      <a:r>
                        <a:rPr lang="es-419" sz="1500" noProof="0" dirty="0" smtClean="0">
                          <a:effectLst/>
                        </a:rPr>
                        <a:t>Donaciones totales</a:t>
                      </a:r>
                      <a:endParaRPr lang="es-419" sz="1500" noProof="0" dirty="0">
                        <a:effectLst/>
                      </a:endParaRPr>
                    </a:p>
                  </a:txBody>
                  <a:tcPr marL="68580" marR="68580" marT="0" marB="0" anchor="ctr"/>
                </a:tc>
                <a:tc>
                  <a:txBody>
                    <a:bodyPr/>
                    <a:lstStyle/>
                    <a:p>
                      <a:pPr marL="0" marR="0" algn="ctr">
                        <a:spcBef>
                          <a:spcPts val="0"/>
                        </a:spcBef>
                        <a:spcAft>
                          <a:spcPts val="0"/>
                        </a:spcAft>
                      </a:pPr>
                      <a:r>
                        <a:rPr lang="es-419" sz="1500" noProof="0" dirty="0" smtClean="0">
                          <a:effectLst/>
                        </a:rPr>
                        <a:t>Porcentaje de clubes que donaron</a:t>
                      </a:r>
                      <a:endParaRPr lang="es-419" sz="1500" noProof="0" dirty="0">
                        <a:effectLst/>
                      </a:endParaRPr>
                    </a:p>
                  </a:txBody>
                  <a:tcPr marL="68580" marR="68580" marT="0" marB="0" anchor="ctr"/>
                </a:tc>
                <a:tc>
                  <a:txBody>
                    <a:bodyPr/>
                    <a:lstStyle/>
                    <a:p>
                      <a:pPr marL="0" marR="0" algn="ctr">
                        <a:spcBef>
                          <a:spcPts val="0"/>
                        </a:spcBef>
                        <a:spcAft>
                          <a:spcPts val="0"/>
                        </a:spcAft>
                      </a:pPr>
                      <a:r>
                        <a:rPr lang="es-419" sz="1500" noProof="0" dirty="0" smtClean="0">
                          <a:effectLst/>
                        </a:rPr>
                        <a:t>Porcentaje de individuos que donaron</a:t>
                      </a:r>
                      <a:endParaRPr lang="es-419" sz="1500" noProof="0" dirty="0">
                        <a:effectLst/>
                      </a:endParaRPr>
                    </a:p>
                  </a:txBody>
                  <a:tcPr marL="68580" marR="68580" marT="0" marB="0" anchor="ctr"/>
                </a:tc>
                <a:tc>
                  <a:txBody>
                    <a:bodyPr/>
                    <a:lstStyle/>
                    <a:p>
                      <a:pPr marL="0" marR="0" algn="ctr" defTabSz="914400" rtl="0" eaLnBrk="1" latinLnBrk="0" hangingPunct="1">
                        <a:spcBef>
                          <a:spcPts val="0"/>
                        </a:spcBef>
                        <a:spcAft>
                          <a:spcPts val="0"/>
                        </a:spcAft>
                      </a:pPr>
                      <a:r>
                        <a:rPr lang="es-419" sz="1500" kern="1200" noProof="0" dirty="0" smtClean="0">
                          <a:effectLst/>
                        </a:rPr>
                        <a:t>Porcentaje de la meta</a:t>
                      </a:r>
                    </a:p>
                  </a:txBody>
                  <a:tcPr marL="68580" marR="68580" marT="0" marB="0" anchor="ctr"/>
                </a:tc>
              </a:tr>
              <a:tr h="340608">
                <a:tc>
                  <a:txBody>
                    <a:bodyPr/>
                    <a:lstStyle/>
                    <a:p>
                      <a:pPr marL="0" marR="0" algn="ctr">
                        <a:spcBef>
                          <a:spcPts val="0"/>
                        </a:spcBef>
                        <a:spcAft>
                          <a:spcPts val="0"/>
                        </a:spcAft>
                      </a:pPr>
                      <a:r>
                        <a:rPr lang="en-US" sz="1500" dirty="0">
                          <a:effectLst/>
                        </a:rPr>
                        <a:t>I</a:t>
                      </a:r>
                      <a:endParaRPr lang="en-US" sz="1500" dirty="0">
                        <a:effectLst/>
                        <a:latin typeface="Calibri"/>
                        <a:ea typeface="Calibri"/>
                        <a:cs typeface="Times New Roman"/>
                      </a:endParaRPr>
                    </a:p>
                  </a:txBody>
                  <a:tcPr marL="68580" marR="68580" marT="0" marB="0" anchor="ctr"/>
                </a:tc>
                <a:tc>
                  <a:txBody>
                    <a:bodyPr/>
                    <a:lstStyle/>
                    <a:p>
                      <a:pPr algn="ctr" fontAlgn="b"/>
                      <a:r>
                        <a:rPr lang="en-US" sz="2000" u="none" strike="noStrike" dirty="0" smtClean="0">
                          <a:effectLst/>
                        </a:rPr>
                        <a:t>US$2,523,477 </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8%</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a:r>
                        <a:rPr lang="en-US" sz="2000" dirty="0" smtClean="0"/>
                        <a:t>0.4%</a:t>
                      </a:r>
                      <a:endParaRPr lang="en-US" sz="2000" dirty="0">
                        <a:solidFill>
                          <a:schemeClr val="tx1"/>
                        </a:solidFill>
                        <a:latin typeface="Calibri" panose="020F0502020204030204" pitchFamily="34" charset="0"/>
                      </a:endParaRPr>
                    </a:p>
                  </a:txBody>
                  <a:tcPr marL="68580" marR="68580" marT="0" marB="0" anchor="ctr"/>
                </a:tc>
                <a:tc>
                  <a:txBody>
                    <a:bodyPr/>
                    <a:lstStyle/>
                    <a:p>
                      <a:pPr algn="ctr" fontAlgn="b"/>
                      <a:r>
                        <a:rPr lang="en-US" sz="2000" u="none" strike="noStrike" dirty="0">
                          <a:effectLst/>
                        </a:rPr>
                        <a:t>9%</a:t>
                      </a:r>
                      <a:endParaRPr lang="en-US" sz="2000" b="0" i="0" u="none" strike="noStrike" dirty="0">
                        <a:solidFill>
                          <a:schemeClr val="tx1"/>
                        </a:solidFill>
                        <a:effectLst/>
                        <a:latin typeface="Calibri" panose="020F0502020204030204" pitchFamily="34" charset="0"/>
                      </a:endParaRPr>
                    </a:p>
                  </a:txBody>
                  <a:tcPr marL="9525" marR="9525" marT="9525" marB="0" anchor="ctr"/>
                </a:tc>
              </a:tr>
              <a:tr h="603807">
                <a:tc>
                  <a:txBody>
                    <a:bodyPr/>
                    <a:lstStyle/>
                    <a:p>
                      <a:pPr marL="0" marR="0" algn="ctr">
                        <a:spcBef>
                          <a:spcPts val="0"/>
                        </a:spcBef>
                        <a:spcAft>
                          <a:spcPts val="0"/>
                        </a:spcAft>
                      </a:pPr>
                      <a:r>
                        <a:rPr lang="en-US" sz="1500" dirty="0">
                          <a:effectLst/>
                        </a:rPr>
                        <a:t>II</a:t>
                      </a:r>
                      <a:endParaRPr lang="en-US" sz="1500" dirty="0">
                        <a:effectLst/>
                        <a:latin typeface="Calibri"/>
                        <a:ea typeface="Calibri"/>
                        <a:cs typeface="Times New Roman"/>
                      </a:endParaRPr>
                    </a:p>
                  </a:txBody>
                  <a:tcPr marL="68580" marR="68580" marT="0" marB="0" anchor="ctr"/>
                </a:tc>
                <a:tc>
                  <a:txBody>
                    <a:bodyPr/>
                    <a:lstStyle/>
                    <a:p>
                      <a:pPr algn="ctr" fontAlgn="b"/>
                      <a:r>
                        <a:rPr lang="en-US" sz="2000" u="none" strike="noStrike" dirty="0" smtClean="0">
                          <a:effectLst/>
                        </a:rPr>
                        <a:t>    US$119,683</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4%</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a:r>
                        <a:rPr lang="en-US" sz="2000" dirty="0" smtClean="0"/>
                        <a:t>0.2%</a:t>
                      </a:r>
                      <a:endParaRPr lang="en-US" sz="2000" dirty="0">
                        <a:solidFill>
                          <a:schemeClr val="tx1"/>
                        </a:solidFill>
                        <a:latin typeface="Calibri" panose="020F0502020204030204" pitchFamily="34" charset="0"/>
                      </a:endParaRPr>
                    </a:p>
                  </a:txBody>
                  <a:tcPr marL="68580" marR="68580" marT="0" marB="0" anchor="ctr"/>
                </a:tc>
                <a:tc>
                  <a:txBody>
                    <a:bodyPr/>
                    <a:lstStyle/>
                    <a:p>
                      <a:pPr algn="ctr" fontAlgn="b"/>
                      <a:r>
                        <a:rPr lang="en-US" sz="2000" u="none" strike="noStrike" dirty="0">
                          <a:effectLst/>
                        </a:rPr>
                        <a:t>3%</a:t>
                      </a:r>
                      <a:endParaRPr lang="en-US" sz="2000" b="0" i="0" u="none" strike="noStrike" dirty="0">
                        <a:solidFill>
                          <a:schemeClr val="tx1"/>
                        </a:solidFill>
                        <a:effectLst/>
                        <a:latin typeface="Calibri" panose="020F0502020204030204" pitchFamily="34" charset="0"/>
                      </a:endParaRPr>
                    </a:p>
                  </a:txBody>
                  <a:tcPr marL="9525" marR="9525" marT="9525" marB="0" anchor="ctr"/>
                </a:tc>
              </a:tr>
              <a:tr h="603807">
                <a:tc>
                  <a:txBody>
                    <a:bodyPr/>
                    <a:lstStyle/>
                    <a:p>
                      <a:pPr marL="0" marR="0" algn="ctr">
                        <a:spcBef>
                          <a:spcPts val="0"/>
                        </a:spcBef>
                        <a:spcAft>
                          <a:spcPts val="0"/>
                        </a:spcAft>
                      </a:pPr>
                      <a:r>
                        <a:rPr lang="en-US" sz="1500" dirty="0">
                          <a:effectLst/>
                        </a:rPr>
                        <a:t>III</a:t>
                      </a:r>
                      <a:endParaRPr lang="en-US" sz="1500" dirty="0">
                        <a:effectLst/>
                        <a:latin typeface="Calibri"/>
                        <a:ea typeface="Calibri"/>
                        <a:cs typeface="Times New Roman"/>
                      </a:endParaRPr>
                    </a:p>
                  </a:txBody>
                  <a:tcPr marL="68580" marR="68580" marT="0" marB="0" anchor="ctr">
                    <a:solidFill>
                      <a:srgbClr val="FBC40E"/>
                    </a:solidFill>
                  </a:tcPr>
                </a:tc>
                <a:tc>
                  <a:txBody>
                    <a:bodyPr/>
                    <a:lstStyle/>
                    <a:p>
                      <a:pPr algn="ctr" fontAlgn="b"/>
                      <a:r>
                        <a:rPr lang="en-US" sz="2000" u="none" strike="noStrike" dirty="0" smtClean="0">
                          <a:effectLst/>
                        </a:rPr>
                        <a:t>    </a:t>
                      </a:r>
                      <a:r>
                        <a:rPr lang="en-US" sz="2000" u="none" strike="noStrike" dirty="0" smtClean="0">
                          <a:effectLst/>
                        </a:rPr>
                        <a:t>US$135,991</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FBC40E"/>
                    </a:solidFill>
                  </a:tcPr>
                </a:tc>
                <a:tc>
                  <a:txBody>
                    <a:bodyPr/>
                    <a:lstStyle/>
                    <a:p>
                      <a:pPr algn="ctr" fontAlgn="b"/>
                      <a:r>
                        <a:rPr lang="en-US" sz="2000" u="none" strike="noStrike" dirty="0" smtClean="0">
                          <a:effectLst/>
                        </a:rPr>
                        <a:t>2%</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FBC40E"/>
                    </a:solidFill>
                  </a:tcPr>
                </a:tc>
                <a:tc>
                  <a:txBody>
                    <a:bodyPr/>
                    <a:lstStyle/>
                    <a:p>
                      <a:pPr algn="ctr" fontAlgn="b"/>
                      <a:r>
                        <a:rPr lang="en-US" sz="2000" u="none" strike="noStrike" dirty="0" smtClean="0">
                          <a:effectLst/>
                        </a:rPr>
                        <a:t>0.2%</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FBC40E"/>
                    </a:solidFill>
                  </a:tcPr>
                </a:tc>
                <a:tc>
                  <a:txBody>
                    <a:bodyPr/>
                    <a:lstStyle/>
                    <a:p>
                      <a:pPr algn="ctr" fontAlgn="b"/>
                      <a:r>
                        <a:rPr lang="en-US" sz="2000" u="none" strike="noStrike" dirty="0" smtClean="0">
                          <a:effectLst/>
                        </a:rPr>
                        <a:t>6%</a:t>
                      </a:r>
                      <a:endParaRPr lang="en-US" sz="2000" b="0" i="0" u="none" strike="noStrike" dirty="0">
                        <a:solidFill>
                          <a:schemeClr val="tx1"/>
                        </a:solidFill>
                        <a:effectLst/>
                        <a:latin typeface="Calibri" panose="020F0502020204030204" pitchFamily="34" charset="0"/>
                      </a:endParaRPr>
                    </a:p>
                  </a:txBody>
                  <a:tcPr marL="9525" marR="9525" marT="9525" marB="0" anchor="ctr">
                    <a:solidFill>
                      <a:srgbClr val="FBC40E"/>
                    </a:solidFill>
                  </a:tcPr>
                </a:tc>
              </a:tr>
              <a:tr h="535394">
                <a:tc>
                  <a:txBody>
                    <a:bodyPr/>
                    <a:lstStyle/>
                    <a:p>
                      <a:pPr marL="0" marR="0" algn="ctr">
                        <a:spcBef>
                          <a:spcPts val="0"/>
                        </a:spcBef>
                        <a:spcAft>
                          <a:spcPts val="0"/>
                        </a:spcAft>
                      </a:pPr>
                      <a:r>
                        <a:rPr lang="en-US" sz="1500" dirty="0">
                          <a:effectLst/>
                        </a:rPr>
                        <a:t>IV</a:t>
                      </a:r>
                      <a:endParaRPr lang="en-US" sz="1500" b="1" dirty="0">
                        <a:effectLst/>
                        <a:latin typeface="Calibri"/>
                        <a:ea typeface="Calibri"/>
                        <a:cs typeface="Times New Roman"/>
                      </a:endParaRPr>
                    </a:p>
                  </a:txBody>
                  <a:tcPr marL="68580" marR="68580" marT="0" marB="0" anchor="ctr"/>
                </a:tc>
                <a:tc>
                  <a:txBody>
                    <a:bodyPr/>
                    <a:lstStyle/>
                    <a:p>
                      <a:pPr marL="0" algn="ctr" defTabSz="914400" rtl="0" eaLnBrk="1" fontAlgn="b" latinLnBrk="0" hangingPunct="1"/>
                      <a:r>
                        <a:rPr lang="en-US" sz="2000" u="none" strike="noStrike" kern="1200" dirty="0" smtClean="0">
                          <a:effectLst/>
                        </a:rPr>
                        <a:t>    US$757,766</a:t>
                      </a:r>
                      <a:endParaRPr lang="en-US" sz="2000" b="0" i="0" u="none" strike="noStrike" kern="1200" dirty="0">
                        <a:solidFill>
                          <a:schemeClr val="tx1"/>
                        </a:solidFill>
                        <a:effectLst/>
                        <a:latin typeface="Calibri" panose="020F0502020204030204" pitchFamily="34" charset="0"/>
                        <a:ea typeface="+mn-ea"/>
                        <a:cs typeface="+mn-cs"/>
                      </a:endParaRPr>
                    </a:p>
                  </a:txBody>
                  <a:tcPr marL="9525" marR="9525" marT="9525" marB="0" anchor="ctr"/>
                </a:tc>
                <a:tc>
                  <a:txBody>
                    <a:bodyPr/>
                    <a:lstStyle/>
                    <a:p>
                      <a:pPr marL="0" algn="ctr" defTabSz="914400" rtl="0" eaLnBrk="1" fontAlgn="b" latinLnBrk="0" hangingPunct="1"/>
                      <a:r>
                        <a:rPr lang="en-US" sz="2000" u="none" strike="noStrike" kern="1200" dirty="0" smtClean="0">
                          <a:effectLst/>
                        </a:rPr>
                        <a:t>4%</a:t>
                      </a:r>
                      <a:endParaRPr lang="en-US" sz="2000" b="0" i="0" u="none" strike="noStrike" kern="1200" dirty="0">
                        <a:solidFill>
                          <a:schemeClr val="tx1"/>
                        </a:solidFill>
                        <a:effectLst/>
                        <a:latin typeface="Calibri" panose="020F0502020204030204" pitchFamily="34" charset="0"/>
                        <a:ea typeface="+mn-ea"/>
                        <a:cs typeface="+mn-cs"/>
                      </a:endParaRPr>
                    </a:p>
                  </a:txBody>
                  <a:tcPr marL="9525" marR="9525" marT="9525" marB="0" anchor="ctr"/>
                </a:tc>
                <a:tc>
                  <a:txBody>
                    <a:bodyPr/>
                    <a:lstStyle/>
                    <a:p>
                      <a:pPr marL="0" algn="ctr" defTabSz="914400" rtl="0" eaLnBrk="1" fontAlgn="b" latinLnBrk="0" hangingPunct="1"/>
                      <a:r>
                        <a:rPr lang="en-US" sz="2000" u="none" strike="noStrike" kern="1200" dirty="0" smtClean="0">
                          <a:effectLst/>
                        </a:rPr>
                        <a:t>0.04%</a:t>
                      </a:r>
                      <a:endParaRPr lang="en-US" sz="2000" b="0" i="0" u="none" strike="noStrike" kern="1200" dirty="0">
                        <a:solidFill>
                          <a:schemeClr val="tx1"/>
                        </a:solidFill>
                        <a:effectLst/>
                        <a:latin typeface="Calibri" panose="020F0502020204030204" pitchFamily="34" charset="0"/>
                        <a:ea typeface="+mn-ea"/>
                        <a:cs typeface="+mn-cs"/>
                      </a:endParaRPr>
                    </a:p>
                  </a:txBody>
                  <a:tcPr marL="9525" marR="9525" marT="9525" marB="0" anchor="ctr"/>
                </a:tc>
                <a:tc>
                  <a:txBody>
                    <a:bodyPr/>
                    <a:lstStyle/>
                    <a:p>
                      <a:pPr marL="0" algn="ctr" defTabSz="914400" rtl="0" eaLnBrk="1" fontAlgn="b" latinLnBrk="0" hangingPunct="1"/>
                      <a:r>
                        <a:rPr lang="en-US" sz="2000" u="none" strike="noStrike" kern="1200" dirty="0">
                          <a:effectLst/>
                        </a:rPr>
                        <a:t>5%</a:t>
                      </a:r>
                      <a:endParaRPr lang="en-US" sz="2000" b="0" i="0" u="none" strike="noStrike" kern="1200" dirty="0">
                        <a:solidFill>
                          <a:schemeClr val="tx1"/>
                        </a:solidFill>
                        <a:effectLst/>
                        <a:latin typeface="Calibri" panose="020F0502020204030204" pitchFamily="34" charset="0"/>
                        <a:ea typeface="+mn-ea"/>
                        <a:cs typeface="+mn-cs"/>
                      </a:endParaRPr>
                    </a:p>
                  </a:txBody>
                  <a:tcPr marL="9525" marR="9525" marT="9525" marB="0" anchor="ctr"/>
                </a:tc>
              </a:tr>
              <a:tr h="603807">
                <a:tc>
                  <a:txBody>
                    <a:bodyPr/>
                    <a:lstStyle/>
                    <a:p>
                      <a:pPr marL="0" marR="0" algn="ctr">
                        <a:spcBef>
                          <a:spcPts val="0"/>
                        </a:spcBef>
                        <a:spcAft>
                          <a:spcPts val="0"/>
                        </a:spcAft>
                      </a:pPr>
                      <a:r>
                        <a:rPr lang="en-US" sz="1500" dirty="0">
                          <a:effectLst/>
                        </a:rPr>
                        <a:t>V</a:t>
                      </a:r>
                      <a:endParaRPr lang="en-US" sz="1500" dirty="0">
                        <a:effectLst/>
                        <a:latin typeface="Calibri"/>
                        <a:ea typeface="Calibri"/>
                        <a:cs typeface="Times New Roman"/>
                      </a:endParaRPr>
                    </a:p>
                  </a:txBody>
                  <a:tcPr marL="68580" marR="68580" marT="0" marB="0" anchor="ctr"/>
                </a:tc>
                <a:tc>
                  <a:txBody>
                    <a:bodyPr/>
                    <a:lstStyle/>
                    <a:p>
                      <a:pPr algn="ctr" fontAlgn="b"/>
                      <a:r>
                        <a:rPr lang="en-US" sz="2000" u="none" strike="noStrike" dirty="0">
                          <a:effectLst/>
                        </a:rPr>
                        <a:t> </a:t>
                      </a:r>
                      <a:r>
                        <a:rPr lang="en-US" sz="2000" u="none" strike="noStrike" dirty="0" smtClean="0">
                          <a:effectLst/>
                        </a:rPr>
                        <a:t>US$9,779,870</a:t>
                      </a:r>
                      <a:endParaRPr lang="en-US" sz="20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5%</a:t>
                      </a:r>
                      <a:endParaRPr lang="en-US" sz="20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8%</a:t>
                      </a:r>
                      <a:endParaRPr lang="en-US" sz="20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35%</a:t>
                      </a:r>
                      <a:endParaRPr lang="en-US" sz="2000" b="1" i="0" u="none" strike="noStrike" dirty="0">
                        <a:solidFill>
                          <a:schemeClr val="tx1"/>
                        </a:solidFill>
                        <a:effectLst/>
                        <a:latin typeface="Calibri" panose="020F0502020204030204" pitchFamily="34" charset="0"/>
                      </a:endParaRPr>
                    </a:p>
                  </a:txBody>
                  <a:tcPr marL="9525" marR="9525" marT="9525" marB="0" anchor="ctr"/>
                </a:tc>
              </a:tr>
              <a:tr h="615393">
                <a:tc>
                  <a:txBody>
                    <a:bodyPr/>
                    <a:lstStyle/>
                    <a:p>
                      <a:pPr marL="0" marR="0" algn="ctr">
                        <a:spcBef>
                          <a:spcPts val="0"/>
                        </a:spcBef>
                        <a:spcAft>
                          <a:spcPts val="0"/>
                        </a:spcAft>
                      </a:pPr>
                      <a:r>
                        <a:rPr lang="en-US" sz="1500" dirty="0">
                          <a:effectLst/>
                        </a:rPr>
                        <a:t>VI</a:t>
                      </a:r>
                      <a:endParaRPr lang="en-US" sz="1500" dirty="0">
                        <a:effectLst/>
                        <a:latin typeface="Calibri"/>
                        <a:ea typeface="Calibri"/>
                        <a:cs typeface="Times New Roman"/>
                      </a:endParaRPr>
                    </a:p>
                  </a:txBody>
                  <a:tcPr marL="68580" marR="68580" marT="0" marB="0" anchor="ctr"/>
                </a:tc>
                <a:tc>
                  <a:txBody>
                    <a:bodyPr/>
                    <a:lstStyle/>
                    <a:p>
                      <a:pPr algn="ctr" fontAlgn="b"/>
                      <a:r>
                        <a:rPr lang="en-US" sz="2000" u="none" strike="noStrike" dirty="0" smtClean="0">
                          <a:effectLst/>
                        </a:rPr>
                        <a:t>     US$688,707 </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1%</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0.2%</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8%</a:t>
                      </a:r>
                      <a:endParaRPr lang="en-US" sz="2000" b="0" i="0" u="none" strike="noStrike" dirty="0">
                        <a:solidFill>
                          <a:schemeClr val="tx1"/>
                        </a:solidFill>
                        <a:effectLst/>
                        <a:latin typeface="Calibri" panose="020F0502020204030204" pitchFamily="34" charset="0"/>
                      </a:endParaRPr>
                    </a:p>
                  </a:txBody>
                  <a:tcPr marL="9525" marR="9525" marT="9525" marB="0" anchor="ctr"/>
                </a:tc>
              </a:tr>
              <a:tr h="603807">
                <a:tc>
                  <a:txBody>
                    <a:bodyPr/>
                    <a:lstStyle/>
                    <a:p>
                      <a:pPr marL="0" marR="0" algn="ctr">
                        <a:spcBef>
                          <a:spcPts val="0"/>
                        </a:spcBef>
                        <a:spcAft>
                          <a:spcPts val="0"/>
                        </a:spcAft>
                      </a:pPr>
                      <a:r>
                        <a:rPr lang="en-US" sz="1500" dirty="0">
                          <a:effectLst/>
                        </a:rPr>
                        <a:t>VII</a:t>
                      </a:r>
                      <a:endParaRPr lang="en-US" sz="1500" dirty="0">
                        <a:effectLst/>
                        <a:latin typeface="Calibri"/>
                        <a:ea typeface="Calibri"/>
                        <a:cs typeface="Times New Roman"/>
                      </a:endParaRPr>
                    </a:p>
                  </a:txBody>
                  <a:tcPr marL="68580" marR="68580" marT="0" marB="0" anchor="ctr"/>
                </a:tc>
                <a:tc>
                  <a:txBody>
                    <a:bodyPr/>
                    <a:lstStyle/>
                    <a:p>
                      <a:pPr algn="ctr" fontAlgn="b"/>
                      <a:r>
                        <a:rPr lang="en-US" sz="2000" u="none" strike="noStrike" dirty="0" smtClean="0">
                          <a:effectLst/>
                        </a:rPr>
                        <a:t>      US$335,835  </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4%</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smtClean="0">
                          <a:effectLst/>
                        </a:rPr>
                        <a:t>0.2%</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u="none" strike="noStrike" dirty="0">
                          <a:effectLst/>
                        </a:rPr>
                        <a:t>15%</a:t>
                      </a:r>
                      <a:endParaRPr lang="en-US" sz="2000" b="0" i="0" u="none" strike="noStrike" dirty="0">
                        <a:solidFill>
                          <a:schemeClr val="tx1"/>
                        </a:solidFill>
                        <a:effectLst/>
                        <a:latin typeface="Calibri" panose="020F0502020204030204" pitchFamily="34" charset="0"/>
                      </a:endParaRPr>
                    </a:p>
                  </a:txBody>
                  <a:tcPr marL="9525" marR="9525" marT="9525" marB="0" anchor="ctr"/>
                </a:tc>
              </a:tr>
              <a:tr h="634770">
                <a:tc>
                  <a:txBody>
                    <a:bodyPr/>
                    <a:lstStyle/>
                    <a:p>
                      <a:pPr marL="0" marR="0" algn="ctr">
                        <a:spcBef>
                          <a:spcPts val="0"/>
                        </a:spcBef>
                        <a:spcAft>
                          <a:spcPts val="0"/>
                        </a:spcAft>
                      </a:pPr>
                      <a:r>
                        <a:rPr lang="en-US" sz="1500" dirty="0" smtClean="0">
                          <a:effectLst/>
                        </a:rPr>
                        <a:t>No </a:t>
                      </a:r>
                      <a:r>
                        <a:rPr lang="en-US" sz="1500" dirty="0" err="1" smtClean="0">
                          <a:effectLst/>
                        </a:rPr>
                        <a:t>asignados</a:t>
                      </a:r>
                      <a:endParaRPr lang="en-US" sz="1500" dirty="0">
                        <a:effectLst/>
                        <a:latin typeface="Calibri"/>
                        <a:ea typeface="Calibri"/>
                        <a:cs typeface="Times New Roman"/>
                      </a:endParaRPr>
                    </a:p>
                  </a:txBody>
                  <a:tcPr marL="68580" marR="68580" marT="0" marB="0" anchor="ctr"/>
                </a:tc>
                <a:tc>
                  <a:txBody>
                    <a:bodyPr/>
                    <a:lstStyle/>
                    <a:p>
                      <a:pPr algn="ctr" fontAlgn="b"/>
                      <a:r>
                        <a:rPr lang="en-US" sz="2000" u="none" strike="noStrike" dirty="0" smtClean="0">
                          <a:effectLst/>
                        </a:rPr>
                        <a:t>      US$178,310 </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endParaRPr lang="en-US" sz="2000" b="0" dirty="0">
                        <a:solidFill>
                          <a:schemeClr val="tx1"/>
                        </a:solidFill>
                        <a:latin typeface="Calibri" panose="020F0502020204030204" pitchFamily="34" charset="0"/>
                      </a:endParaRPr>
                    </a:p>
                  </a:txBody>
                  <a:tcPr marL="68580" marR="68580" marT="0" marB="0" anchor="ctr"/>
                </a:tc>
                <a:tc>
                  <a:txBody>
                    <a:bodyPr/>
                    <a:lstStyle/>
                    <a:p>
                      <a:endParaRPr lang="en-US" sz="2000" b="0" dirty="0">
                        <a:solidFill>
                          <a:schemeClr val="tx1"/>
                        </a:solidFill>
                        <a:latin typeface="Calibri" panose="020F0502020204030204" pitchFamily="34" charset="0"/>
                      </a:endParaRPr>
                    </a:p>
                  </a:txBody>
                  <a:tcPr marL="68580" marR="68580" marT="0" marB="0" anchor="ctr"/>
                </a:tc>
                <a:tc>
                  <a:txBody>
                    <a:bodyPr/>
                    <a:lstStyle/>
                    <a:p>
                      <a:endParaRPr lang="en-US" sz="2000" b="0" dirty="0">
                        <a:solidFill>
                          <a:schemeClr val="tx1"/>
                        </a:solidFill>
                        <a:latin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1937673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84518175"/>
              </p:ext>
            </p:extLst>
          </p:nvPr>
        </p:nvGraphicFramePr>
        <p:xfrm>
          <a:off x="231820" y="1676400"/>
          <a:ext cx="8458200" cy="3581400"/>
        </p:xfrm>
        <a:graphic>
          <a:graphicData uri="http://schemas.openxmlformats.org/drawingml/2006/table">
            <a:tbl>
              <a:tblPr firstRow="1" bandRow="1">
                <a:tableStyleId>{5C22544A-7EE6-4342-B048-85BDC9FD1C3A}</a:tableStyleId>
              </a:tblPr>
              <a:tblGrid>
                <a:gridCol w="2819400"/>
                <a:gridCol w="2819400"/>
                <a:gridCol w="2819400"/>
              </a:tblGrid>
              <a:tr h="914400">
                <a:tc>
                  <a:txBody>
                    <a:bodyPr/>
                    <a:lstStyle/>
                    <a:p>
                      <a:r>
                        <a:rPr lang="es-419" sz="2200" noProof="0" dirty="0" smtClean="0"/>
                        <a:t>País</a:t>
                      </a:r>
                      <a:endParaRPr lang="es-419" sz="2200" noProof="0" dirty="0"/>
                    </a:p>
                  </a:txBody>
                  <a:tcPr/>
                </a:tc>
                <a:tc>
                  <a:txBody>
                    <a:bodyPr/>
                    <a:lstStyle/>
                    <a:p>
                      <a:r>
                        <a:rPr lang="en-US" sz="2200" dirty="0" err="1" smtClean="0"/>
                        <a:t>Cantidad</a:t>
                      </a:r>
                      <a:r>
                        <a:rPr lang="en-US" sz="2200" dirty="0" smtClean="0"/>
                        <a:t> </a:t>
                      </a:r>
                      <a:r>
                        <a:rPr lang="en-US" sz="2200" baseline="0" dirty="0" smtClean="0"/>
                        <a:t>(USD)</a:t>
                      </a:r>
                      <a:endParaRPr lang="en-US" sz="2200" dirty="0"/>
                    </a:p>
                  </a:txBody>
                  <a:tcPr/>
                </a:tc>
                <a:tc>
                  <a:txBody>
                    <a:bodyPr/>
                    <a:lstStyle/>
                    <a:p>
                      <a:r>
                        <a:rPr lang="en-US" sz="2200" dirty="0" err="1" smtClean="0"/>
                        <a:t>Categoría</a:t>
                      </a:r>
                      <a:r>
                        <a:rPr lang="en-US" sz="2200" dirty="0" smtClean="0"/>
                        <a:t> Mundial</a:t>
                      </a:r>
                      <a:endParaRPr lang="en-US" sz="2200" dirty="0"/>
                    </a:p>
                  </a:txBody>
                  <a:tcPr/>
                </a:tc>
              </a:tr>
              <a:tr h="508000">
                <a:tc>
                  <a:txBody>
                    <a:bodyPr/>
                    <a:lstStyle/>
                    <a:p>
                      <a:pPr algn="l"/>
                      <a:r>
                        <a:rPr lang="en-US" sz="2200" b="1" dirty="0" smtClean="0"/>
                        <a:t>Brazil</a:t>
                      </a:r>
                      <a:endParaRPr lang="en-US" sz="2200" b="1" dirty="0"/>
                    </a:p>
                  </a:txBody>
                  <a:tcPr/>
                </a:tc>
                <a:tc>
                  <a:txBody>
                    <a:bodyPr/>
                    <a:lstStyle/>
                    <a:p>
                      <a:pPr algn="ctr"/>
                      <a:r>
                        <a:rPr lang="en-US" sz="2200" dirty="0" smtClean="0"/>
                        <a:t>US$109,528</a:t>
                      </a:r>
                      <a:endParaRPr lang="en-US" sz="2200" dirty="0"/>
                    </a:p>
                  </a:txBody>
                  <a:tcPr/>
                </a:tc>
                <a:tc>
                  <a:txBody>
                    <a:bodyPr/>
                    <a:lstStyle/>
                    <a:p>
                      <a:pPr algn="ctr"/>
                      <a:r>
                        <a:rPr lang="en-US" sz="2200" dirty="0" smtClean="0"/>
                        <a:t>#12</a:t>
                      </a:r>
                      <a:endParaRPr lang="en-US" sz="2200" dirty="0"/>
                    </a:p>
                  </a:txBody>
                  <a:tcPr/>
                </a:tc>
              </a:tr>
              <a:tr h="457200">
                <a:tc>
                  <a:txBody>
                    <a:bodyPr/>
                    <a:lstStyle/>
                    <a:p>
                      <a:pPr algn="l"/>
                      <a:r>
                        <a:rPr lang="en-US" sz="2200" b="1" dirty="0" smtClean="0"/>
                        <a:t>Mexico</a:t>
                      </a:r>
                      <a:endParaRPr lang="en-US" sz="2200" b="1" dirty="0"/>
                    </a:p>
                  </a:txBody>
                  <a:tcPr/>
                </a:tc>
                <a:tc>
                  <a:txBody>
                    <a:bodyPr/>
                    <a:lstStyle/>
                    <a:p>
                      <a:pPr algn="ctr"/>
                      <a:r>
                        <a:rPr lang="en-US" sz="2200" dirty="0" smtClean="0"/>
                        <a:t>US</a:t>
                      </a:r>
                      <a:r>
                        <a:rPr lang="en-US" sz="2200" baseline="0" dirty="0" smtClean="0"/>
                        <a:t>$22,472</a:t>
                      </a:r>
                      <a:endParaRPr lang="en-US" sz="2200" dirty="0"/>
                    </a:p>
                  </a:txBody>
                  <a:tcPr/>
                </a:tc>
                <a:tc>
                  <a:txBody>
                    <a:bodyPr/>
                    <a:lstStyle/>
                    <a:p>
                      <a:pPr algn="ctr"/>
                      <a:r>
                        <a:rPr lang="en-US" sz="2200" dirty="0" smtClean="0"/>
                        <a:t>#26</a:t>
                      </a:r>
                      <a:endParaRPr lang="en-US" sz="2200" dirty="0"/>
                    </a:p>
                  </a:txBody>
                  <a:tcPr/>
                </a:tc>
              </a:tr>
              <a:tr h="457200">
                <a:tc>
                  <a:txBody>
                    <a:bodyPr/>
                    <a:lstStyle/>
                    <a:p>
                      <a:pPr algn="l"/>
                      <a:r>
                        <a:rPr lang="en-US" sz="2200" b="1" dirty="0" smtClean="0"/>
                        <a:t>Argentina</a:t>
                      </a:r>
                      <a:r>
                        <a:rPr lang="en-US" sz="2200" b="1" baseline="0" dirty="0" smtClean="0"/>
                        <a:t> </a:t>
                      </a:r>
                      <a:endParaRPr lang="en-US" sz="2200" b="1" dirty="0"/>
                    </a:p>
                  </a:txBody>
                  <a:tcPr/>
                </a:tc>
                <a:tc>
                  <a:txBody>
                    <a:bodyPr/>
                    <a:lstStyle/>
                    <a:p>
                      <a:pPr algn="ctr"/>
                      <a:r>
                        <a:rPr lang="en-US" sz="2200" dirty="0" smtClean="0"/>
                        <a:t>US$6,585</a:t>
                      </a:r>
                      <a:endParaRPr lang="en-US" sz="2200" dirty="0"/>
                    </a:p>
                  </a:txBody>
                  <a:tcPr/>
                </a:tc>
                <a:tc>
                  <a:txBody>
                    <a:bodyPr/>
                    <a:lstStyle/>
                    <a:p>
                      <a:pPr algn="ctr"/>
                      <a:r>
                        <a:rPr lang="en-US" sz="2200" dirty="0" smtClean="0"/>
                        <a:t>#38</a:t>
                      </a:r>
                      <a:endParaRPr lang="en-US" sz="2200" dirty="0"/>
                    </a:p>
                  </a:txBody>
                  <a:tcPr/>
                </a:tc>
              </a:tr>
              <a:tr h="457200">
                <a:tc>
                  <a:txBody>
                    <a:bodyPr/>
                    <a:lstStyle/>
                    <a:p>
                      <a:pPr algn="l"/>
                      <a:r>
                        <a:rPr lang="en-US" sz="2200" b="1" dirty="0" smtClean="0"/>
                        <a:t>Venezuela</a:t>
                      </a:r>
                      <a:endParaRPr lang="en-US" sz="2200" b="1" dirty="0"/>
                    </a:p>
                  </a:txBody>
                  <a:tcPr/>
                </a:tc>
                <a:tc>
                  <a:txBody>
                    <a:bodyPr/>
                    <a:lstStyle/>
                    <a:p>
                      <a:pPr algn="ctr"/>
                      <a:r>
                        <a:rPr lang="en-US" sz="2200" dirty="0" smtClean="0"/>
                        <a:t>US$5,001</a:t>
                      </a:r>
                      <a:endParaRPr lang="en-US" sz="2200" dirty="0"/>
                    </a:p>
                  </a:txBody>
                  <a:tcPr/>
                </a:tc>
                <a:tc>
                  <a:txBody>
                    <a:bodyPr/>
                    <a:lstStyle/>
                    <a:p>
                      <a:pPr algn="ctr"/>
                      <a:r>
                        <a:rPr lang="en-US" sz="2200" dirty="0" smtClean="0"/>
                        <a:t>#43</a:t>
                      </a:r>
                      <a:endParaRPr lang="en-US" sz="2200" dirty="0"/>
                    </a:p>
                  </a:txBody>
                  <a:tcPr/>
                </a:tc>
              </a:tr>
              <a:tr h="787400">
                <a:tc>
                  <a:txBody>
                    <a:bodyPr/>
                    <a:lstStyle/>
                    <a:p>
                      <a:pPr algn="l"/>
                      <a:r>
                        <a:rPr lang="en-US" sz="2200" b="1" dirty="0" smtClean="0"/>
                        <a:t>Colombia</a:t>
                      </a:r>
                      <a:endParaRPr lang="en-US" sz="2200" b="1" dirty="0"/>
                    </a:p>
                  </a:txBody>
                  <a:tcPr/>
                </a:tc>
                <a:tc>
                  <a:txBody>
                    <a:bodyPr/>
                    <a:lstStyle/>
                    <a:p>
                      <a:pPr algn="ctr"/>
                      <a:r>
                        <a:rPr lang="en-US" sz="2200" dirty="0" smtClean="0"/>
                        <a:t>US$3,566</a:t>
                      </a:r>
                      <a:endParaRPr lang="en-US" sz="2200" dirty="0"/>
                    </a:p>
                  </a:txBody>
                  <a:tcPr/>
                </a:tc>
                <a:tc>
                  <a:txBody>
                    <a:bodyPr/>
                    <a:lstStyle/>
                    <a:p>
                      <a:pPr algn="ctr"/>
                      <a:r>
                        <a:rPr lang="en-US" sz="2200" dirty="0" smtClean="0"/>
                        <a:t>#50</a:t>
                      </a:r>
                      <a:endParaRPr lang="en-US" sz="2200" dirty="0"/>
                    </a:p>
                  </a:txBody>
                  <a:tcPr/>
                </a:tc>
              </a:tr>
            </a:tbl>
          </a:graphicData>
        </a:graphic>
      </p:graphicFrame>
      <p:sp>
        <p:nvSpPr>
          <p:cNvPr id="3" name="Title 2"/>
          <p:cNvSpPr>
            <a:spLocks noGrp="1"/>
          </p:cNvSpPr>
          <p:nvPr>
            <p:ph type="title"/>
          </p:nvPr>
        </p:nvSpPr>
        <p:spPr>
          <a:xfrm>
            <a:off x="197224" y="457200"/>
            <a:ext cx="8915400" cy="457200"/>
          </a:xfrm>
        </p:spPr>
        <p:txBody>
          <a:bodyPr/>
          <a:lstStyle/>
          <a:p>
            <a:r>
              <a:rPr lang="es-419" sz="2500" dirty="0" smtClean="0">
                <a:solidFill>
                  <a:srgbClr val="073F88"/>
                </a:solidFill>
              </a:rPr>
              <a:t>Los 5 países </a:t>
            </a:r>
            <a:r>
              <a:rPr lang="es-419" sz="2500" dirty="0" smtClean="0">
                <a:solidFill>
                  <a:srgbClr val="FF0000"/>
                </a:solidFill>
              </a:rPr>
              <a:t>Latinoamericanos</a:t>
            </a:r>
            <a:r>
              <a:rPr lang="es-419" sz="2500" dirty="0" smtClean="0">
                <a:solidFill>
                  <a:srgbClr val="073F88"/>
                </a:solidFill>
              </a:rPr>
              <a:t> con mayores donaciones</a:t>
            </a:r>
            <a:endParaRPr lang="es-419" sz="2500" dirty="0">
              <a:solidFill>
                <a:srgbClr val="073F88"/>
              </a:solidFill>
            </a:endParaRPr>
          </a:p>
        </p:txBody>
      </p:sp>
    </p:spTree>
    <p:extLst>
      <p:ext uri="{BB962C8B-B14F-4D97-AF65-F5344CB8AC3E}">
        <p14:creationId xmlns:p14="http://schemas.microsoft.com/office/powerpoint/2010/main" val="4026625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419" dirty="0" smtClean="0"/>
              <a:t>Coordinadores de </a:t>
            </a:r>
            <a:r>
              <a:rPr lang="es-419" dirty="0"/>
              <a:t>LCIF </a:t>
            </a:r>
            <a:r>
              <a:rPr lang="es-419" dirty="0" smtClean="0"/>
              <a:t>de Clubes</a:t>
            </a:r>
            <a:endParaRPr lang="es-419" dirty="0"/>
          </a:p>
        </p:txBody>
      </p:sp>
      <p:pic>
        <p:nvPicPr>
          <p:cNvPr id="1026" name="Picture 2" descr="C:\Users\cbannon\Desktop\Photos\Chicago Urban Farm LCICon 2017.jpg"/>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435205" y="914400"/>
            <a:ext cx="612119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40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724400" y="1036935"/>
            <a:ext cx="4191000" cy="4250729"/>
          </a:xfrm>
        </p:spPr>
      </p:pic>
      <p:sp>
        <p:nvSpPr>
          <p:cNvPr id="4" name="Title 3"/>
          <p:cNvSpPr>
            <a:spLocks noGrp="1"/>
          </p:cNvSpPr>
          <p:nvPr>
            <p:ph type="title"/>
          </p:nvPr>
        </p:nvSpPr>
        <p:spPr/>
        <p:txBody>
          <a:bodyPr/>
          <a:lstStyle/>
          <a:p>
            <a:r>
              <a:rPr lang="es-ES" dirty="0"/>
              <a:t>¿Como vas a ayudar a nuestra fundación?</a:t>
            </a:r>
            <a:endParaRPr lang="en-US" dirty="0"/>
          </a:p>
        </p:txBody>
      </p:sp>
      <p:sp>
        <p:nvSpPr>
          <p:cNvPr id="10" name="Rectangle 9"/>
          <p:cNvSpPr/>
          <p:nvPr/>
        </p:nvSpPr>
        <p:spPr>
          <a:xfrm>
            <a:off x="457200" y="2362200"/>
            <a:ext cx="3810000" cy="2431435"/>
          </a:xfrm>
          <a:prstGeom prst="rect">
            <a:avLst/>
          </a:prstGeom>
        </p:spPr>
        <p:txBody>
          <a:bodyPr wrap="square">
            <a:spAutoFit/>
          </a:bodyPr>
          <a:lstStyle/>
          <a:p>
            <a:pPr marL="628650" indent="-457200">
              <a:spcBef>
                <a:spcPts val="1200"/>
              </a:spcBef>
              <a:buFont typeface="+mj-lt"/>
              <a:buAutoNum type="arabicPeriod"/>
              <a:defRPr/>
            </a:pPr>
            <a:r>
              <a:rPr lang="es-419" sz="2200" dirty="0" smtClean="0">
                <a:solidFill>
                  <a:srgbClr val="00338D"/>
                </a:solidFill>
                <a:latin typeface="Helvetica" pitchFamily="34" charset="0"/>
                <a:ea typeface="MS PGothic" pitchFamily="34" charset="-128"/>
                <a:cs typeface="Helvetica" pitchFamily="34" charset="0"/>
              </a:rPr>
              <a:t>Contar la historia de LCIF.</a:t>
            </a:r>
          </a:p>
          <a:p>
            <a:pPr marL="628650" indent="-457200">
              <a:spcBef>
                <a:spcPts val="1200"/>
              </a:spcBef>
              <a:buFont typeface="+mj-lt"/>
              <a:buAutoNum type="arabicPeriod"/>
              <a:defRPr/>
            </a:pPr>
            <a:r>
              <a:rPr lang="es-419" altLang="ja-JP" sz="2200" dirty="0" smtClean="0">
                <a:solidFill>
                  <a:srgbClr val="00338D"/>
                </a:solidFill>
                <a:latin typeface="Helvetica" pitchFamily="34" charset="0"/>
                <a:ea typeface="MS PGothic" pitchFamily="34" charset="-128"/>
                <a:cs typeface="Helvetica" pitchFamily="34" charset="0"/>
              </a:rPr>
              <a:t>Fomentar donaciones individuales.</a:t>
            </a:r>
          </a:p>
          <a:p>
            <a:pPr marL="628650" indent="-457200">
              <a:spcBef>
                <a:spcPts val="1200"/>
              </a:spcBef>
              <a:buFont typeface="+mj-lt"/>
              <a:buAutoNum type="arabicPeriod"/>
              <a:defRPr/>
            </a:pPr>
            <a:r>
              <a:rPr lang="es-419" sz="2200" dirty="0" smtClean="0">
                <a:solidFill>
                  <a:srgbClr val="00338D"/>
                </a:solidFill>
                <a:latin typeface="Helvetica" pitchFamily="34" charset="0"/>
                <a:ea typeface="MS PGothic" pitchFamily="34" charset="-128"/>
                <a:cs typeface="Helvetica" pitchFamily="34" charset="0"/>
              </a:rPr>
              <a:t>Aumentar donaciones de clubes.</a:t>
            </a:r>
            <a:endParaRPr lang="es-419" sz="2200" dirty="0">
              <a:solidFill>
                <a:srgbClr val="00338D"/>
              </a:solidFill>
            </a:endParaRPr>
          </a:p>
        </p:txBody>
      </p:sp>
    </p:spTree>
    <p:extLst>
      <p:ext uri="{BB962C8B-B14F-4D97-AF65-F5344CB8AC3E}">
        <p14:creationId xmlns:p14="http://schemas.microsoft.com/office/powerpoint/2010/main" val="3440707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419" dirty="0" smtClean="0"/>
              <a:t>Erika </a:t>
            </a:r>
            <a:r>
              <a:rPr lang="es-419" dirty="0" err="1" smtClean="0"/>
              <a:t>Klotz</a:t>
            </a:r>
            <a:r>
              <a:rPr lang="es-419" dirty="0" smtClean="0"/>
              <a:t/>
            </a:r>
            <a:br>
              <a:rPr lang="es-419" dirty="0" smtClean="0"/>
            </a:br>
            <a:r>
              <a:rPr lang="es-419" sz="3600" dirty="0" smtClean="0"/>
              <a:t>Programas Humanitarias LCIF</a:t>
            </a:r>
            <a:endParaRPr lang="es-419" sz="3600" dirty="0"/>
          </a:p>
        </p:txBody>
      </p:sp>
      <p:sp>
        <p:nvSpPr>
          <p:cNvPr id="6" name="Subtitle 5"/>
          <p:cNvSpPr>
            <a:spLocks noGrp="1"/>
          </p:cNvSpPr>
          <p:nvPr>
            <p:ph type="subTitle" idx="1"/>
          </p:nvPr>
        </p:nvSpPr>
        <p:spPr>
          <a:xfrm>
            <a:off x="1981200" y="4572000"/>
            <a:ext cx="5334000" cy="990600"/>
          </a:xfrm>
        </p:spPr>
        <p:txBody>
          <a:bodyPr/>
          <a:lstStyle/>
          <a:p>
            <a:r>
              <a:rPr lang="es-419" sz="2400" b="1" dirty="0" smtClean="0"/>
              <a:t>Incitativas y Subvenciones</a:t>
            </a:r>
          </a:p>
          <a:p>
            <a:endParaRPr lang="es-419" dirty="0"/>
          </a:p>
        </p:txBody>
      </p:sp>
    </p:spTree>
    <p:extLst>
      <p:ext uri="{BB962C8B-B14F-4D97-AF65-F5344CB8AC3E}">
        <p14:creationId xmlns:p14="http://schemas.microsoft.com/office/powerpoint/2010/main" val="244765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s-419" sz="2400" dirty="0" smtClean="0">
                <a:solidFill>
                  <a:srgbClr val="00338D"/>
                </a:solidFill>
                <a:latin typeface="Helvetica" charset="0"/>
              </a:rPr>
              <a:t>¿A cuál clase de subvención creen que LCIF otorgó la mayor cantidad de fondos el pasado año fiscal?</a:t>
            </a:r>
          </a:p>
          <a:p>
            <a:pPr marL="0" indent="0">
              <a:buNone/>
            </a:pPr>
            <a:endParaRPr lang="es-419" sz="2400" dirty="0" smtClean="0">
              <a:solidFill>
                <a:srgbClr val="00338D"/>
              </a:solidFill>
              <a:latin typeface="Helvetica" charset="0"/>
            </a:endParaRPr>
          </a:p>
          <a:p>
            <a:pPr marL="457200" indent="-457200">
              <a:buAutoNum type="alphaUcParenR"/>
            </a:pPr>
            <a:r>
              <a:rPr lang="es-419" sz="2400" dirty="0" smtClean="0">
                <a:solidFill>
                  <a:srgbClr val="00338D"/>
                </a:solidFill>
                <a:latin typeface="Helvetica" charset="0"/>
              </a:rPr>
              <a:t>Subvenciones Regulares</a:t>
            </a:r>
          </a:p>
          <a:p>
            <a:pPr marL="457200" indent="-457200">
              <a:buAutoNum type="alphaUcParenR"/>
            </a:pPr>
            <a:r>
              <a:rPr lang="es-419" sz="2400" dirty="0" smtClean="0">
                <a:solidFill>
                  <a:srgbClr val="00338D"/>
                </a:solidFill>
                <a:latin typeface="Helvetica" charset="0"/>
              </a:rPr>
              <a:t>Subvenciones 4 Puntos Básicos</a:t>
            </a:r>
          </a:p>
          <a:p>
            <a:pPr marL="457200" indent="-457200">
              <a:buAutoNum type="alphaUcParenR"/>
            </a:pPr>
            <a:r>
              <a:rPr lang="es-419" sz="2400" dirty="0" smtClean="0">
                <a:solidFill>
                  <a:srgbClr val="00338D"/>
                </a:solidFill>
                <a:latin typeface="Helvetica" charset="0"/>
              </a:rPr>
              <a:t>Subvenciones de Asistencia Internacional</a:t>
            </a:r>
          </a:p>
          <a:p>
            <a:pPr marL="457200" indent="-457200">
              <a:buAutoNum type="alphaUcParenR"/>
            </a:pPr>
            <a:r>
              <a:rPr lang="es-419" sz="2400" dirty="0" smtClean="0">
                <a:solidFill>
                  <a:srgbClr val="00338D"/>
                </a:solidFill>
                <a:latin typeface="Helvetica" charset="0"/>
              </a:rPr>
              <a:t>Subvenciones </a:t>
            </a:r>
            <a:r>
              <a:rPr lang="es-419" sz="2400" dirty="0" err="1" smtClean="0">
                <a:solidFill>
                  <a:srgbClr val="00338D"/>
                </a:solidFill>
                <a:latin typeface="Helvetica" charset="0"/>
              </a:rPr>
              <a:t>SightFirst</a:t>
            </a:r>
            <a:endParaRPr lang="es-419" sz="2400" dirty="0" smtClean="0">
              <a:solidFill>
                <a:srgbClr val="00338D"/>
              </a:solidFill>
              <a:latin typeface="Helvetica" charset="0"/>
            </a:endParaRPr>
          </a:p>
          <a:p>
            <a:pPr marL="457200" indent="-457200">
              <a:buAutoNum type="alphaUcParenR"/>
            </a:pPr>
            <a:r>
              <a:rPr lang="es-419" sz="2400" dirty="0" smtClean="0">
                <a:solidFill>
                  <a:srgbClr val="00338D"/>
                </a:solidFill>
                <a:latin typeface="Helvetica" charset="0"/>
              </a:rPr>
              <a:t>Subvenciones Designadas</a:t>
            </a:r>
          </a:p>
          <a:p>
            <a:pPr marL="457200" indent="-457200">
              <a:buAutoNum type="alphaUcParenR"/>
            </a:pPr>
            <a:r>
              <a:rPr lang="es-419" sz="2400" dirty="0" smtClean="0">
                <a:solidFill>
                  <a:srgbClr val="00338D"/>
                </a:solidFill>
                <a:latin typeface="Helvetica" charset="0"/>
              </a:rPr>
              <a:t>Otras subvenciones</a:t>
            </a:r>
          </a:p>
          <a:p>
            <a:endParaRPr lang="es-419" dirty="0">
              <a:solidFill>
                <a:srgbClr val="00338D"/>
              </a:solidFill>
              <a:latin typeface="Helvetica" charset="0"/>
            </a:endParaRPr>
          </a:p>
        </p:txBody>
      </p:sp>
      <p:sp>
        <p:nvSpPr>
          <p:cNvPr id="4" name="Title 3"/>
          <p:cNvSpPr>
            <a:spLocks noGrp="1"/>
          </p:cNvSpPr>
          <p:nvPr>
            <p:ph type="title"/>
          </p:nvPr>
        </p:nvSpPr>
        <p:spPr/>
        <p:txBody>
          <a:bodyPr/>
          <a:lstStyle/>
          <a:p>
            <a:r>
              <a:rPr lang="es-419" dirty="0" smtClean="0"/>
              <a:t>Encuesta Rápida</a:t>
            </a:r>
            <a:endParaRPr lang="es-419" dirty="0"/>
          </a:p>
        </p:txBody>
      </p:sp>
    </p:spTree>
    <p:extLst>
      <p:ext uri="{BB962C8B-B14F-4D97-AF65-F5344CB8AC3E}">
        <p14:creationId xmlns:p14="http://schemas.microsoft.com/office/powerpoint/2010/main" val="3778519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419" b="1" dirty="0" smtClean="0"/>
              <a:t>Subvenciones LCIF 2016-2017</a:t>
            </a:r>
            <a:endParaRPr lang="es-419" b="1" dirty="0"/>
          </a:p>
        </p:txBody>
      </p:sp>
      <p:graphicFrame>
        <p:nvGraphicFramePr>
          <p:cNvPr id="6" name="Content Placeholder 13"/>
          <p:cNvGraphicFramePr>
            <a:graphicFrameLocks/>
          </p:cNvGraphicFramePr>
          <p:nvPr>
            <p:extLst>
              <p:ext uri="{D42A27DB-BD31-4B8C-83A1-F6EECF244321}">
                <p14:modId xmlns:p14="http://schemas.microsoft.com/office/powerpoint/2010/main" val="691565236"/>
              </p:ext>
            </p:extLst>
          </p:nvPr>
        </p:nvGraphicFramePr>
        <p:xfrm>
          <a:off x="533400" y="838200"/>
          <a:ext cx="81534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914400" y="4876800"/>
            <a:ext cx="7086600" cy="1384995"/>
          </a:xfrm>
          <a:prstGeom prst="rect">
            <a:avLst/>
          </a:prstGeom>
        </p:spPr>
        <p:txBody>
          <a:bodyPr wrap="square">
            <a:spAutoFit/>
          </a:bodyPr>
          <a:lstStyle/>
          <a:p>
            <a:pPr algn="ctr">
              <a:spcBef>
                <a:spcPct val="50000"/>
              </a:spcBef>
              <a:buClr>
                <a:srgbClr val="766A62"/>
              </a:buClr>
            </a:pPr>
            <a:r>
              <a:rPr lang="es-ES" sz="2800" dirty="0">
                <a:solidFill>
                  <a:srgbClr val="00338D"/>
                </a:solidFill>
                <a:latin typeface="Helvetica" charset="0"/>
              </a:rPr>
              <a:t>Durante el año 2016-2017, LCIF </a:t>
            </a:r>
            <a:r>
              <a:rPr lang="es-ES" sz="2800" dirty="0" smtClean="0">
                <a:solidFill>
                  <a:srgbClr val="00338D"/>
                </a:solidFill>
                <a:latin typeface="Helvetica" charset="0"/>
              </a:rPr>
              <a:t>otorgó más </a:t>
            </a:r>
            <a:r>
              <a:rPr lang="es-ES" sz="2800" dirty="0">
                <a:solidFill>
                  <a:srgbClr val="00338D"/>
                </a:solidFill>
                <a:latin typeface="Helvetica" charset="0"/>
              </a:rPr>
              <a:t>de 500 subvenciones por un total de más de </a:t>
            </a:r>
            <a:r>
              <a:rPr lang="es-ES" sz="2800" dirty="0" smtClean="0">
                <a:solidFill>
                  <a:srgbClr val="00338D"/>
                </a:solidFill>
                <a:latin typeface="Helvetica" charset="0"/>
              </a:rPr>
              <a:t>US$43 millones</a:t>
            </a:r>
            <a:endParaRPr lang="en-US" sz="2800" dirty="0">
              <a:solidFill>
                <a:srgbClr val="00338D"/>
              </a:solidFill>
              <a:latin typeface="Helvetica" charset="0"/>
            </a:endParaRPr>
          </a:p>
        </p:txBody>
      </p:sp>
      <p:graphicFrame>
        <p:nvGraphicFramePr>
          <p:cNvPr id="7" name="Chart 6"/>
          <p:cNvGraphicFramePr>
            <a:graphicFrameLocks/>
          </p:cNvGraphicFramePr>
          <p:nvPr>
            <p:extLst>
              <p:ext uri="{D42A27DB-BD31-4B8C-83A1-F6EECF244321}">
                <p14:modId xmlns:p14="http://schemas.microsoft.com/office/powerpoint/2010/main" val="4206923117"/>
              </p:ext>
            </p:extLst>
          </p:nvPr>
        </p:nvGraphicFramePr>
        <p:xfrm>
          <a:off x="533400" y="989521"/>
          <a:ext cx="8382000" cy="4160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16506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419" dirty="0" smtClean="0"/>
              <a:t>PIP Jim </a:t>
            </a:r>
            <a:r>
              <a:rPr lang="es-419" dirty="0" err="1" smtClean="0"/>
              <a:t>Ervin</a:t>
            </a:r>
            <a:r>
              <a:rPr lang="es-419" dirty="0" smtClean="0"/>
              <a:t/>
            </a:r>
            <a:br>
              <a:rPr lang="es-419" dirty="0" smtClean="0"/>
            </a:br>
            <a:r>
              <a:rPr lang="es-419" dirty="0" smtClean="0"/>
              <a:t>Pasado Presidente de LCIF</a:t>
            </a:r>
            <a:endParaRPr lang="es-419" dirty="0"/>
          </a:p>
        </p:txBody>
      </p:sp>
      <p:sp>
        <p:nvSpPr>
          <p:cNvPr id="5" name="Subtitle 4"/>
          <p:cNvSpPr>
            <a:spLocks noGrp="1"/>
          </p:cNvSpPr>
          <p:nvPr>
            <p:ph type="subTitle" idx="1"/>
          </p:nvPr>
        </p:nvSpPr>
        <p:spPr>
          <a:xfrm>
            <a:off x="1981200" y="4267200"/>
            <a:ext cx="5334000" cy="990600"/>
          </a:xfrm>
        </p:spPr>
        <p:txBody>
          <a:bodyPr/>
          <a:lstStyle/>
          <a:p>
            <a:pPr lvl="0"/>
            <a:r>
              <a:rPr lang="es-ES" sz="2400" b="1" dirty="0">
                <a:solidFill>
                  <a:prstClr val="white"/>
                </a:solidFill>
              </a:rPr>
              <a:t>Introducción y Visión de LCIF</a:t>
            </a:r>
          </a:p>
        </p:txBody>
      </p:sp>
    </p:spTree>
    <p:extLst>
      <p:ext uri="{BB962C8B-B14F-4D97-AF65-F5344CB8AC3E}">
        <p14:creationId xmlns:p14="http://schemas.microsoft.com/office/powerpoint/2010/main" val="1905877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81000"/>
            <a:ext cx="8153400" cy="457200"/>
          </a:xfrm>
        </p:spPr>
        <p:txBody>
          <a:bodyPr/>
          <a:lstStyle/>
          <a:p>
            <a:r>
              <a:rPr lang="es-ES" dirty="0" smtClean="0"/>
              <a:t>Clases de </a:t>
            </a:r>
            <a:r>
              <a:rPr lang="es-ES" dirty="0"/>
              <a:t>subvenciones: </a:t>
            </a:r>
            <a:r>
              <a:rPr lang="es-ES" dirty="0" smtClean="0"/>
              <a:t>Nueva estructura</a:t>
            </a:r>
            <a:endParaRPr lang="en-US" dirty="0"/>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1995503384"/>
              </p:ext>
            </p:extLst>
          </p:nvPr>
        </p:nvGraphicFramePr>
        <p:xfrm>
          <a:off x="152400" y="1143000"/>
          <a:ext cx="8839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3698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600200"/>
            <a:ext cx="4191000" cy="3962400"/>
          </a:xfrm>
        </p:spPr>
        <p:txBody>
          <a:bodyPr/>
          <a:lstStyle/>
          <a:p>
            <a:pPr>
              <a:spcBef>
                <a:spcPct val="50000"/>
              </a:spcBef>
              <a:buClr>
                <a:srgbClr val="766A62"/>
              </a:buClr>
              <a:buFont typeface="Wingdings" pitchFamily="2" charset="2"/>
              <a:buChar char="§"/>
            </a:pPr>
            <a:r>
              <a:rPr lang="es-419" sz="2200" dirty="0" smtClean="0">
                <a:solidFill>
                  <a:srgbClr val="00338D"/>
                </a:solidFill>
                <a:latin typeface="Helvetica" charset="0"/>
              </a:rPr>
              <a:t>Fondos disponibles entre US$10,000 y US$100,000 </a:t>
            </a:r>
          </a:p>
          <a:p>
            <a:pPr>
              <a:spcBef>
                <a:spcPct val="50000"/>
              </a:spcBef>
              <a:buClr>
                <a:srgbClr val="766A62"/>
              </a:buClr>
              <a:buFont typeface="Wingdings" pitchFamily="2" charset="2"/>
              <a:buChar char="§"/>
            </a:pPr>
            <a:r>
              <a:rPr lang="es-419" sz="2200" dirty="0" smtClean="0">
                <a:solidFill>
                  <a:srgbClr val="00338D"/>
                </a:solidFill>
                <a:latin typeface="Helvetica" charset="0"/>
              </a:rPr>
              <a:t>Apoyan proyectos </a:t>
            </a:r>
            <a:r>
              <a:rPr lang="es-419" sz="2200" dirty="0" err="1" smtClean="0">
                <a:solidFill>
                  <a:srgbClr val="00338D"/>
                </a:solidFill>
                <a:latin typeface="Helvetica" charset="0"/>
              </a:rPr>
              <a:t>Leonísticos</a:t>
            </a:r>
            <a:r>
              <a:rPr lang="es-419" sz="2200" dirty="0" smtClean="0">
                <a:solidFill>
                  <a:srgbClr val="00338D"/>
                </a:solidFill>
                <a:latin typeface="Helvetica" charset="0"/>
              </a:rPr>
              <a:t> de gran escala (equipo o construcción- no costos operativos)</a:t>
            </a:r>
          </a:p>
          <a:p>
            <a:pPr>
              <a:spcBef>
                <a:spcPct val="50000"/>
              </a:spcBef>
              <a:buClr>
                <a:srgbClr val="766A62"/>
              </a:buClr>
              <a:buFont typeface="Wingdings" pitchFamily="2" charset="2"/>
              <a:buChar char="§"/>
            </a:pPr>
            <a:r>
              <a:rPr lang="es-419" sz="2200" dirty="0" smtClean="0">
                <a:solidFill>
                  <a:srgbClr val="00338D"/>
                </a:solidFill>
                <a:latin typeface="Helvetica" charset="0"/>
              </a:rPr>
              <a:t>Leones identifican y desarrollan proyectos</a:t>
            </a:r>
          </a:p>
          <a:p>
            <a:pPr>
              <a:spcBef>
                <a:spcPct val="50000"/>
              </a:spcBef>
              <a:buClr>
                <a:srgbClr val="766A62"/>
              </a:buClr>
              <a:buFont typeface="Wingdings" pitchFamily="2" charset="2"/>
              <a:buChar char="§"/>
            </a:pPr>
            <a:r>
              <a:rPr lang="es-419" sz="2200" dirty="0" smtClean="0">
                <a:solidFill>
                  <a:srgbClr val="00338D"/>
                </a:solidFill>
                <a:latin typeface="Helvetica" charset="0"/>
              </a:rPr>
              <a:t>Tienen un impacto local y visibilidad en la comunidad</a:t>
            </a:r>
            <a:endParaRPr lang="es-419" dirty="0"/>
          </a:p>
        </p:txBody>
      </p:sp>
      <p:sp>
        <p:nvSpPr>
          <p:cNvPr id="4" name="Title 3"/>
          <p:cNvSpPr>
            <a:spLocks noGrp="1"/>
          </p:cNvSpPr>
          <p:nvPr>
            <p:ph type="title"/>
          </p:nvPr>
        </p:nvSpPr>
        <p:spPr>
          <a:xfrm>
            <a:off x="228600" y="533400"/>
            <a:ext cx="8745008" cy="457200"/>
          </a:xfrm>
        </p:spPr>
        <p:txBody>
          <a:bodyPr/>
          <a:lstStyle/>
          <a:p>
            <a:r>
              <a:rPr lang="es-419" sz="2600" dirty="0" smtClean="0"/>
              <a:t>Subvención Humanitaria – Fondos Correspondidos</a:t>
            </a:r>
            <a:br>
              <a:rPr lang="es-419" sz="2600" dirty="0" smtClean="0"/>
            </a:br>
            <a:r>
              <a:rPr lang="es-419" sz="2600" dirty="0" smtClean="0"/>
              <a:t> (Anteriormente Subvenciones Regulares)</a:t>
            </a:r>
            <a:endParaRPr lang="es-419" sz="2600" dirty="0"/>
          </a:p>
        </p:txBody>
      </p:sp>
      <p:pic>
        <p:nvPicPr>
          <p:cNvPr id="7" name="Content Placeholder 6" descr="https://scontent-ort2-1.xx.fbcdn.net/v/t35.0-12/18818191_1861039240814571_1172364079_o.jpg?oh=e763cce5cd52f36826642e8d09f24e16&amp;oe=5A5507A9"/>
          <p:cNvPicPr>
            <a:picLocks noGrp="1"/>
          </p:cNvPicPr>
          <p:nvPr>
            <p:ph sz="half" idx="10"/>
          </p:nvPr>
        </p:nvPicPr>
        <p:blipFill rotWithShape="1">
          <a:blip r:embed="rId3" cstate="email">
            <a:extLst>
              <a:ext uri="{28A0092B-C50C-407E-A947-70E740481C1C}">
                <a14:useLocalDpi xmlns:a14="http://schemas.microsoft.com/office/drawing/2010/main" val="0"/>
              </a:ext>
            </a:extLst>
          </a:blip>
          <a:srcRect t="17308" r="3044"/>
          <a:stretch/>
        </p:blipFill>
        <p:spPr bwMode="auto">
          <a:xfrm>
            <a:off x="4724400" y="2126690"/>
            <a:ext cx="4191000" cy="26808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7866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2611" y="1045410"/>
            <a:ext cx="4191000" cy="5334000"/>
          </a:xfrm>
        </p:spPr>
        <p:txBody>
          <a:bodyPr/>
          <a:lstStyle/>
          <a:p>
            <a:pPr marL="0" indent="0">
              <a:buNone/>
            </a:pPr>
            <a:r>
              <a:rPr lang="es-ES" sz="2000" dirty="0">
                <a:solidFill>
                  <a:srgbClr val="00338D"/>
                </a:solidFill>
                <a:latin typeface="Helvetica" pitchFamily="34" charset="0"/>
                <a:ea typeface="MS PGothic" pitchFamily="34" charset="-128"/>
                <a:cs typeface="Helvetica" pitchFamily="34" charset="0"/>
              </a:rPr>
              <a:t>Más de 16 millones de jóvenes han aprendido habilidades de vida positivas a través de Lions </a:t>
            </a:r>
            <a:r>
              <a:rPr lang="es-ES" sz="2000" dirty="0" smtClean="0">
                <a:solidFill>
                  <a:srgbClr val="00338D"/>
                </a:solidFill>
                <a:latin typeface="Helvetica" pitchFamily="34" charset="0"/>
                <a:ea typeface="MS PGothic" pitchFamily="34" charset="-128"/>
                <a:cs typeface="Helvetica" pitchFamily="34" charset="0"/>
              </a:rPr>
              <a:t>Quest</a:t>
            </a:r>
          </a:p>
          <a:p>
            <a:pPr marL="0" indent="0">
              <a:buNone/>
            </a:pPr>
            <a:endParaRPr lang="en-US" sz="2000" dirty="0">
              <a:solidFill>
                <a:srgbClr val="00338D"/>
              </a:solidFill>
              <a:latin typeface="Helvetica" pitchFamily="34" charset="0"/>
              <a:ea typeface="MS PGothic" pitchFamily="34" charset="-128"/>
              <a:cs typeface="Helvetica" pitchFamily="34" charset="0"/>
            </a:endParaRPr>
          </a:p>
          <a:p>
            <a:r>
              <a:rPr lang="es-ES" sz="2000" dirty="0">
                <a:solidFill>
                  <a:srgbClr val="00338D"/>
                </a:solidFill>
                <a:latin typeface="Helvetica" pitchFamily="34" charset="0"/>
                <a:ea typeface="MS PGothic" pitchFamily="34" charset="-128"/>
                <a:cs typeface="Helvetica" pitchFamily="34" charset="0"/>
              </a:rPr>
              <a:t>Subvenciones de implementación y de expansión</a:t>
            </a:r>
          </a:p>
          <a:p>
            <a:pPr lvl="1">
              <a:buFont typeface="Wingdings" panose="05000000000000000000" pitchFamily="2" charset="2"/>
              <a:buChar char="§"/>
            </a:pPr>
            <a:r>
              <a:rPr lang="es-ES" sz="2000" dirty="0">
                <a:solidFill>
                  <a:srgbClr val="00338D"/>
                </a:solidFill>
                <a:latin typeface="Helvetica" pitchFamily="34" charset="0"/>
                <a:ea typeface="MS PGothic" pitchFamily="34" charset="-128"/>
                <a:cs typeface="Helvetica" pitchFamily="34" charset="0"/>
              </a:rPr>
              <a:t>Hasta </a:t>
            </a:r>
            <a:r>
              <a:rPr lang="es-ES" sz="2000" dirty="0" smtClean="0">
                <a:solidFill>
                  <a:srgbClr val="00338D"/>
                </a:solidFill>
                <a:latin typeface="Helvetica" pitchFamily="34" charset="0"/>
                <a:ea typeface="MS PGothic" pitchFamily="34" charset="-128"/>
                <a:cs typeface="Helvetica" pitchFamily="34" charset="0"/>
              </a:rPr>
              <a:t>US$50,000 </a:t>
            </a:r>
            <a:r>
              <a:rPr lang="es-ES" sz="2000" dirty="0">
                <a:solidFill>
                  <a:srgbClr val="00338D"/>
                </a:solidFill>
                <a:latin typeface="Helvetica" pitchFamily="34" charset="0"/>
                <a:ea typeface="MS PGothic" pitchFamily="34" charset="-128"/>
                <a:cs typeface="Helvetica" pitchFamily="34" charset="0"/>
              </a:rPr>
              <a:t>para distritos</a:t>
            </a:r>
          </a:p>
          <a:p>
            <a:pPr lvl="1">
              <a:buFont typeface="Wingdings" panose="05000000000000000000" pitchFamily="2" charset="2"/>
              <a:buChar char="§"/>
            </a:pPr>
            <a:r>
              <a:rPr lang="es-ES" sz="2000" dirty="0">
                <a:solidFill>
                  <a:srgbClr val="00338D"/>
                </a:solidFill>
                <a:latin typeface="Helvetica" pitchFamily="34" charset="0"/>
                <a:ea typeface="MS PGothic" pitchFamily="34" charset="-128"/>
                <a:cs typeface="Helvetica" pitchFamily="34" charset="0"/>
              </a:rPr>
              <a:t>Hasta </a:t>
            </a:r>
            <a:r>
              <a:rPr lang="es-ES" sz="2000" dirty="0" smtClean="0">
                <a:solidFill>
                  <a:srgbClr val="00338D"/>
                </a:solidFill>
                <a:latin typeface="Helvetica" pitchFamily="34" charset="0"/>
                <a:ea typeface="MS PGothic" pitchFamily="34" charset="-128"/>
                <a:cs typeface="Helvetica" pitchFamily="34" charset="0"/>
              </a:rPr>
              <a:t>US$150,000 </a:t>
            </a:r>
            <a:r>
              <a:rPr lang="es-ES" sz="2000" dirty="0">
                <a:solidFill>
                  <a:srgbClr val="00338D"/>
                </a:solidFill>
                <a:latin typeface="Helvetica" pitchFamily="34" charset="0"/>
                <a:ea typeface="MS PGothic" pitchFamily="34" charset="-128"/>
                <a:cs typeface="Helvetica" pitchFamily="34" charset="0"/>
              </a:rPr>
              <a:t>para distritos múltiples</a:t>
            </a:r>
          </a:p>
          <a:p>
            <a:pPr lvl="1">
              <a:buFont typeface="Wingdings" panose="05000000000000000000" pitchFamily="2" charset="2"/>
              <a:buChar char="§"/>
            </a:pPr>
            <a:r>
              <a:rPr lang="es-ES" sz="2000" dirty="0">
                <a:solidFill>
                  <a:srgbClr val="00338D"/>
                </a:solidFill>
                <a:latin typeface="Helvetica" pitchFamily="34" charset="0"/>
                <a:ea typeface="MS PGothic" pitchFamily="34" charset="-128"/>
                <a:cs typeface="Helvetica" pitchFamily="34" charset="0"/>
              </a:rPr>
              <a:t>Se requiere una </a:t>
            </a:r>
            <a:r>
              <a:rPr lang="es-ES" sz="2000" dirty="0" smtClean="0">
                <a:solidFill>
                  <a:srgbClr val="00338D"/>
                </a:solidFill>
                <a:latin typeface="Helvetica" pitchFamily="34" charset="0"/>
                <a:ea typeface="MS PGothic" pitchFamily="34" charset="-128"/>
                <a:cs typeface="Helvetica" pitchFamily="34" charset="0"/>
              </a:rPr>
              <a:t>participación de </a:t>
            </a:r>
            <a:r>
              <a:rPr lang="es-ES" sz="2000" dirty="0">
                <a:solidFill>
                  <a:srgbClr val="00338D"/>
                </a:solidFill>
                <a:latin typeface="Helvetica" pitchFamily="34" charset="0"/>
                <a:ea typeface="MS PGothic" pitchFamily="34" charset="-128"/>
                <a:cs typeface="Helvetica" pitchFamily="34" charset="0"/>
              </a:rPr>
              <a:t>3 a 1 (los Leones deben proporcionar </a:t>
            </a:r>
            <a:r>
              <a:rPr lang="es-ES" sz="2000" dirty="0" smtClean="0">
                <a:solidFill>
                  <a:srgbClr val="00338D"/>
                </a:solidFill>
                <a:latin typeface="Helvetica" pitchFamily="34" charset="0"/>
                <a:ea typeface="MS PGothic" pitchFamily="34" charset="-128"/>
                <a:cs typeface="Helvetica" pitchFamily="34" charset="0"/>
              </a:rPr>
              <a:t>25</a:t>
            </a:r>
            <a:r>
              <a:rPr lang="es-ES" sz="2000" dirty="0">
                <a:solidFill>
                  <a:srgbClr val="00338D"/>
                </a:solidFill>
                <a:latin typeface="Helvetica" pitchFamily="34" charset="0"/>
                <a:ea typeface="MS PGothic" pitchFamily="34" charset="-128"/>
                <a:cs typeface="Helvetica" pitchFamily="34" charset="0"/>
              </a:rPr>
              <a:t>% </a:t>
            </a:r>
            <a:r>
              <a:rPr lang="es-ES" sz="2000" dirty="0" smtClean="0">
                <a:solidFill>
                  <a:srgbClr val="00338D"/>
                </a:solidFill>
                <a:latin typeface="Helvetica" pitchFamily="34" charset="0"/>
                <a:ea typeface="MS PGothic" pitchFamily="34" charset="-128"/>
                <a:cs typeface="Helvetica" pitchFamily="34" charset="0"/>
              </a:rPr>
              <a:t>del costo total del proyecto en fondos locales)</a:t>
            </a:r>
            <a:endParaRPr lang="es-ES" sz="2000" dirty="0">
              <a:solidFill>
                <a:srgbClr val="00338D"/>
              </a:solidFill>
              <a:latin typeface="Helvetica" pitchFamily="34" charset="0"/>
              <a:ea typeface="MS PGothic" pitchFamily="34" charset="-128"/>
              <a:cs typeface="Helvetica" pitchFamily="34" charset="0"/>
            </a:endParaRPr>
          </a:p>
        </p:txBody>
      </p:sp>
      <p:sp>
        <p:nvSpPr>
          <p:cNvPr id="4" name="Title 3"/>
          <p:cNvSpPr>
            <a:spLocks noGrp="1"/>
          </p:cNvSpPr>
          <p:nvPr>
            <p:ph type="title"/>
          </p:nvPr>
        </p:nvSpPr>
        <p:spPr>
          <a:xfrm>
            <a:off x="212558" y="298785"/>
            <a:ext cx="8153400" cy="457200"/>
          </a:xfrm>
        </p:spPr>
        <p:txBody>
          <a:bodyPr/>
          <a:lstStyle/>
          <a:p>
            <a:r>
              <a:rPr lang="es-419" sz="2600" dirty="0" smtClean="0"/>
              <a:t>Subvención Humanitaria – Lions Quest</a:t>
            </a:r>
            <a:endParaRPr lang="es-419" sz="26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2656" y="1057442"/>
            <a:ext cx="3614487" cy="4819316"/>
          </a:xfrm>
          <a:prstGeom prst="rect">
            <a:avLst/>
          </a:prstGeom>
        </p:spPr>
      </p:pic>
    </p:spTree>
    <p:extLst>
      <p:ext uri="{BB962C8B-B14F-4D97-AF65-F5344CB8AC3E}">
        <p14:creationId xmlns:p14="http://schemas.microsoft.com/office/powerpoint/2010/main" val="3807396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1974" y="914400"/>
            <a:ext cx="4350026" cy="5334000"/>
          </a:xfrm>
        </p:spPr>
        <p:txBody>
          <a:bodyPr/>
          <a:lstStyle/>
          <a:p>
            <a:r>
              <a:rPr lang="es-419" sz="2000" dirty="0" smtClean="0">
                <a:solidFill>
                  <a:srgbClr val="00338D"/>
                </a:solidFill>
                <a:latin typeface="Helvetica" charset="0"/>
              </a:rPr>
              <a:t>Subvenciones de escala grande para prevenir y reducir el impacto de la diabetes como un problema de salud pública</a:t>
            </a:r>
          </a:p>
          <a:p>
            <a:pPr marL="0" indent="0">
              <a:buNone/>
            </a:pPr>
            <a:endParaRPr lang="es-419" sz="2000" dirty="0" smtClean="0">
              <a:solidFill>
                <a:srgbClr val="00338D"/>
              </a:solidFill>
              <a:latin typeface="Helvetica" charset="0"/>
            </a:endParaRPr>
          </a:p>
          <a:p>
            <a:r>
              <a:rPr lang="es-419" sz="2000" dirty="0" smtClean="0">
                <a:solidFill>
                  <a:srgbClr val="00338D"/>
                </a:solidFill>
                <a:latin typeface="Helvetica" charset="0"/>
              </a:rPr>
              <a:t>Subvenciones hasta US$100,000 para distritos o hasta US$200,000 para distritos múltiples</a:t>
            </a:r>
          </a:p>
          <a:p>
            <a:endParaRPr lang="es-419" sz="2000" dirty="0" smtClean="0">
              <a:solidFill>
                <a:srgbClr val="00338D"/>
              </a:solidFill>
              <a:latin typeface="Helvetica" charset="0"/>
            </a:endParaRPr>
          </a:p>
          <a:p>
            <a:r>
              <a:rPr lang="es-419" sz="2000" dirty="0" smtClean="0">
                <a:solidFill>
                  <a:srgbClr val="00338D"/>
                </a:solidFill>
                <a:latin typeface="Helvetica" charset="0"/>
              </a:rPr>
              <a:t>Proyectos típicos:</a:t>
            </a:r>
          </a:p>
          <a:p>
            <a:pPr lvl="1">
              <a:buFont typeface="Wingdings" panose="05000000000000000000" pitchFamily="2" charset="2"/>
              <a:buChar char="§"/>
            </a:pPr>
            <a:r>
              <a:rPr lang="es-419" sz="2000" dirty="0" smtClean="0">
                <a:solidFill>
                  <a:srgbClr val="00338D"/>
                </a:solidFill>
                <a:latin typeface="Helvetica" charset="0"/>
              </a:rPr>
              <a:t>Programas de conciencia</a:t>
            </a:r>
          </a:p>
          <a:p>
            <a:pPr lvl="1">
              <a:buFont typeface="Wingdings" panose="05000000000000000000" pitchFamily="2" charset="2"/>
              <a:buChar char="§"/>
            </a:pPr>
            <a:r>
              <a:rPr lang="es-419" sz="2000" dirty="0" smtClean="0">
                <a:solidFill>
                  <a:srgbClr val="00338D"/>
                </a:solidFill>
                <a:latin typeface="Helvetica" charset="0"/>
              </a:rPr>
              <a:t>Actividades de detección para poblaciones de alto riesgo</a:t>
            </a:r>
          </a:p>
          <a:p>
            <a:pPr lvl="1">
              <a:buFont typeface="Wingdings" panose="05000000000000000000" pitchFamily="2" charset="2"/>
              <a:buChar char="§"/>
            </a:pPr>
            <a:r>
              <a:rPr lang="es-419" sz="2000" dirty="0" smtClean="0">
                <a:solidFill>
                  <a:srgbClr val="00338D"/>
                </a:solidFill>
                <a:latin typeface="Helvetica" charset="0"/>
              </a:rPr>
              <a:t>Programas de educación para autogestión</a:t>
            </a:r>
          </a:p>
        </p:txBody>
      </p:sp>
      <p:pic>
        <p:nvPicPr>
          <p:cNvPr id="5" name="Content Placeholder 4"/>
          <p:cNvPicPr>
            <a:picLocks noGrp="1" noChangeAspect="1"/>
          </p:cNvPicPr>
          <p:nvPr>
            <p:ph sz="half" idx="10"/>
          </p:nvPr>
        </p:nvPicPr>
        <p:blipFill>
          <a:blip r:embed="rId3" cstate="email">
            <a:extLst>
              <a:ext uri="{28A0092B-C50C-407E-A947-70E740481C1C}">
                <a14:useLocalDpi xmlns:a14="http://schemas.microsoft.com/office/drawing/2010/main" val="0"/>
              </a:ext>
            </a:extLst>
          </a:blip>
          <a:stretch>
            <a:fillRect/>
          </a:stretch>
        </p:blipFill>
        <p:spPr>
          <a:xfrm>
            <a:off x="4800600" y="1201551"/>
            <a:ext cx="4191000" cy="2357437"/>
          </a:xfrm>
        </p:spPr>
      </p:pic>
      <p:sp>
        <p:nvSpPr>
          <p:cNvPr id="4" name="Title 3"/>
          <p:cNvSpPr>
            <a:spLocks noGrp="1"/>
          </p:cNvSpPr>
          <p:nvPr>
            <p:ph type="title"/>
          </p:nvPr>
        </p:nvSpPr>
        <p:spPr/>
        <p:txBody>
          <a:bodyPr/>
          <a:lstStyle/>
          <a:p>
            <a:r>
              <a:rPr lang="es-419" sz="2600" dirty="0" smtClean="0"/>
              <a:t>Subvención Humanitaria - Diabetes</a:t>
            </a:r>
            <a:endParaRPr lang="es-419" sz="2600" dirty="0"/>
          </a:p>
        </p:txBody>
      </p:sp>
      <p:sp>
        <p:nvSpPr>
          <p:cNvPr id="3" name="TextBox 2"/>
          <p:cNvSpPr txBox="1"/>
          <p:nvPr/>
        </p:nvSpPr>
        <p:spPr>
          <a:xfrm>
            <a:off x="4572000" y="4267200"/>
            <a:ext cx="3581400" cy="1541448"/>
          </a:xfrm>
          <a:prstGeom prst="rect">
            <a:avLst/>
          </a:prstGeom>
          <a:noFill/>
        </p:spPr>
        <p:txBody>
          <a:bodyPr wrap="square" rtlCol="0">
            <a:spAutoFit/>
          </a:bodyPr>
          <a:lstStyle/>
          <a:p>
            <a:pPr lvl="1">
              <a:buFont typeface="Wingdings" panose="05000000000000000000" pitchFamily="2" charset="2"/>
              <a:buChar char="§"/>
            </a:pPr>
            <a:r>
              <a:rPr lang="es-419" sz="2000" dirty="0">
                <a:solidFill>
                  <a:srgbClr val="00338D"/>
                </a:solidFill>
                <a:latin typeface="Helvetica" charset="0"/>
              </a:rPr>
              <a:t>Grupos de </a:t>
            </a:r>
            <a:r>
              <a:rPr lang="es-419" sz="2000" dirty="0" smtClean="0">
                <a:solidFill>
                  <a:srgbClr val="00338D"/>
                </a:solidFill>
                <a:latin typeface="Helvetica" charset="0"/>
              </a:rPr>
              <a:t>apoyo</a:t>
            </a:r>
          </a:p>
          <a:p>
            <a:pPr lvl="1">
              <a:lnSpc>
                <a:spcPts val="500"/>
              </a:lnSpc>
              <a:buFont typeface="Wingdings" panose="05000000000000000000" pitchFamily="2" charset="2"/>
              <a:buChar char="§"/>
            </a:pPr>
            <a:endParaRPr lang="es-419" sz="2000" dirty="0">
              <a:solidFill>
                <a:srgbClr val="00338D"/>
              </a:solidFill>
              <a:latin typeface="Helvetica" charset="0"/>
            </a:endParaRPr>
          </a:p>
          <a:p>
            <a:pPr lvl="1">
              <a:buFont typeface="Wingdings" panose="05000000000000000000" pitchFamily="2" charset="2"/>
              <a:buChar char="§"/>
            </a:pPr>
            <a:r>
              <a:rPr lang="es-419" sz="2000" dirty="0" smtClean="0">
                <a:solidFill>
                  <a:srgbClr val="00338D"/>
                </a:solidFill>
                <a:latin typeface="Helvetica" charset="0"/>
              </a:rPr>
              <a:t>Capacitación y </a:t>
            </a:r>
          </a:p>
          <a:p>
            <a:pPr lvl="1"/>
            <a:r>
              <a:rPr lang="es-419" sz="2000" dirty="0" smtClean="0">
                <a:solidFill>
                  <a:srgbClr val="00338D"/>
                </a:solidFill>
                <a:latin typeface="Helvetica" charset="0"/>
              </a:rPr>
              <a:t>  equipamiento</a:t>
            </a:r>
            <a:endParaRPr lang="es-419" sz="2000" dirty="0">
              <a:solidFill>
                <a:srgbClr val="00338D"/>
              </a:solidFill>
              <a:latin typeface="Helvetica" charset="0"/>
            </a:endParaRPr>
          </a:p>
          <a:p>
            <a:endParaRPr lang="en-US" sz="3000" dirty="0" err="1" smtClean="0"/>
          </a:p>
        </p:txBody>
      </p:sp>
    </p:spTree>
    <p:extLst>
      <p:ext uri="{BB962C8B-B14F-4D97-AF65-F5344CB8AC3E}">
        <p14:creationId xmlns:p14="http://schemas.microsoft.com/office/powerpoint/2010/main" val="7847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0"/>
          </p:nvPr>
        </p:nvSpPr>
        <p:spPr>
          <a:xfrm>
            <a:off x="152400" y="838200"/>
            <a:ext cx="4343400" cy="5257800"/>
          </a:xfrm>
        </p:spPr>
        <p:txBody>
          <a:bodyPr/>
          <a:lstStyle/>
          <a:p>
            <a:pPr>
              <a:spcBef>
                <a:spcPct val="50000"/>
              </a:spcBef>
              <a:buClr>
                <a:srgbClr val="766A62"/>
              </a:buClr>
              <a:buFont typeface="Wingdings" pitchFamily="2" charset="2"/>
              <a:buChar char="§"/>
            </a:pPr>
            <a:r>
              <a:rPr lang="es-419" sz="2000" dirty="0" smtClean="0">
                <a:solidFill>
                  <a:srgbClr val="00338D"/>
                </a:solidFill>
                <a:latin typeface="Helvetica" charset="0"/>
              </a:rPr>
              <a:t>Enfocadas en las causas principales de la ceguera</a:t>
            </a:r>
          </a:p>
          <a:p>
            <a:pPr>
              <a:spcBef>
                <a:spcPct val="50000"/>
              </a:spcBef>
              <a:buClr>
                <a:srgbClr val="766A62"/>
              </a:buClr>
              <a:buFont typeface="Wingdings" pitchFamily="2" charset="2"/>
              <a:buChar char="§"/>
            </a:pPr>
            <a:r>
              <a:rPr lang="es-419" sz="2000" dirty="0" smtClean="0">
                <a:solidFill>
                  <a:srgbClr val="00338D"/>
                </a:solidFill>
                <a:latin typeface="Helvetica" charset="0"/>
              </a:rPr>
              <a:t>Alcanzan poblaciones desatendidas</a:t>
            </a:r>
          </a:p>
          <a:p>
            <a:pPr>
              <a:spcBef>
                <a:spcPct val="50000"/>
              </a:spcBef>
              <a:buClr>
                <a:srgbClr val="766A62"/>
              </a:buClr>
              <a:buFont typeface="Wingdings" pitchFamily="2" charset="2"/>
              <a:buChar char="§"/>
            </a:pPr>
            <a:r>
              <a:rPr lang="es-419" sz="2000" dirty="0" smtClean="0">
                <a:solidFill>
                  <a:srgbClr val="00338D"/>
                </a:solidFill>
                <a:latin typeface="Helvetica" charset="0"/>
              </a:rPr>
              <a:t>Financian proyectos sostenibles que:</a:t>
            </a:r>
          </a:p>
          <a:p>
            <a:pPr lvl="1">
              <a:spcBef>
                <a:spcPct val="50000"/>
              </a:spcBef>
              <a:buClr>
                <a:srgbClr val="766A62"/>
              </a:buClr>
              <a:buFont typeface="Wingdings" pitchFamily="2" charset="2"/>
              <a:buChar char="§"/>
            </a:pPr>
            <a:r>
              <a:rPr lang="es-419" sz="2000" dirty="0" smtClean="0">
                <a:solidFill>
                  <a:srgbClr val="00338D"/>
                </a:solidFill>
                <a:latin typeface="Helvetica" charset="0"/>
                <a:cs typeface="ヒラギノ角ゴ Pro W3" charset="0"/>
              </a:rPr>
              <a:t>Ofrecen servicios del cuidado de la vista </a:t>
            </a:r>
          </a:p>
          <a:p>
            <a:pPr lvl="1">
              <a:spcBef>
                <a:spcPct val="50000"/>
              </a:spcBef>
              <a:buClr>
                <a:srgbClr val="766A62"/>
              </a:buClr>
              <a:buFont typeface="Wingdings" pitchFamily="2" charset="2"/>
              <a:buChar char="§"/>
            </a:pPr>
            <a:r>
              <a:rPr lang="es-419" sz="2000" dirty="0" smtClean="0">
                <a:solidFill>
                  <a:srgbClr val="00338D"/>
                </a:solidFill>
                <a:latin typeface="Helvetica" charset="0"/>
                <a:cs typeface="ヒラギノ角ゴ Pro W3" charset="0"/>
              </a:rPr>
              <a:t>Desarrollan infraestructura</a:t>
            </a:r>
          </a:p>
          <a:p>
            <a:pPr lvl="1">
              <a:spcBef>
                <a:spcPct val="50000"/>
              </a:spcBef>
              <a:buClr>
                <a:srgbClr val="766A62"/>
              </a:buClr>
              <a:buFont typeface="Wingdings" pitchFamily="2" charset="2"/>
              <a:buChar char="§"/>
            </a:pPr>
            <a:r>
              <a:rPr lang="es-419" sz="2000" dirty="0" smtClean="0">
                <a:solidFill>
                  <a:srgbClr val="00338D"/>
                </a:solidFill>
                <a:latin typeface="Helvetica" charset="0"/>
                <a:cs typeface="ヒラギノ角ゴ Pro W3" charset="0"/>
              </a:rPr>
              <a:t>Capacitan personal o proveen rehabilitación</a:t>
            </a:r>
          </a:p>
          <a:p>
            <a:pPr>
              <a:spcBef>
                <a:spcPct val="50000"/>
              </a:spcBef>
              <a:buClr>
                <a:srgbClr val="766A62"/>
              </a:buClr>
              <a:buFont typeface="Wingdings" pitchFamily="2" charset="2"/>
              <a:buChar char="§"/>
            </a:pPr>
            <a:r>
              <a:rPr lang="es-419" sz="2000" dirty="0" smtClean="0">
                <a:solidFill>
                  <a:srgbClr val="00338D"/>
                </a:solidFill>
                <a:latin typeface="Helvetica" charset="0"/>
              </a:rPr>
              <a:t>Sin límite máximo de subvención; no se requiere fondos locales</a:t>
            </a:r>
          </a:p>
        </p:txBody>
      </p:sp>
      <p:sp>
        <p:nvSpPr>
          <p:cNvPr id="4" name="Title 3"/>
          <p:cNvSpPr>
            <a:spLocks noGrp="1"/>
          </p:cNvSpPr>
          <p:nvPr>
            <p:ph type="title"/>
          </p:nvPr>
        </p:nvSpPr>
        <p:spPr/>
        <p:txBody>
          <a:bodyPr/>
          <a:lstStyle/>
          <a:p>
            <a:r>
              <a:rPr lang="es-419" dirty="0" smtClean="0"/>
              <a:t>Subvenciones </a:t>
            </a:r>
            <a:r>
              <a:rPr lang="es-419" dirty="0" err="1" smtClean="0"/>
              <a:t>SightFirst</a:t>
            </a:r>
            <a:endParaRPr lang="es-419" dirty="0"/>
          </a:p>
        </p:txBody>
      </p:sp>
      <p:pic>
        <p:nvPicPr>
          <p:cNvPr id="7" name="Picture 6"/>
          <p:cNvPicPr/>
          <p:nvPr/>
        </p:nvPicPr>
        <p:blipFill rotWithShape="1">
          <a:blip r:embed="rId3"/>
          <a:srcRect l="20353" t="10769" r="14584" b="10256"/>
          <a:stretch/>
        </p:blipFill>
        <p:spPr bwMode="auto">
          <a:xfrm rot="5400000">
            <a:off x="4495800" y="1676400"/>
            <a:ext cx="4648200" cy="3429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93508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s-419" sz="2400" dirty="0" smtClean="0">
                <a:solidFill>
                  <a:srgbClr val="00338D"/>
                </a:solidFill>
                <a:latin typeface="Helvetica" charset="0"/>
              </a:rPr>
              <a:t>¿Cuál fue el primer tipo de subvención otorgada por LCIF?</a:t>
            </a:r>
          </a:p>
          <a:p>
            <a:pPr marL="0" indent="0">
              <a:buNone/>
            </a:pPr>
            <a:endParaRPr lang="es-419" sz="2400" dirty="0" smtClean="0">
              <a:solidFill>
                <a:srgbClr val="00338D"/>
              </a:solidFill>
              <a:latin typeface="Helvetica" charset="0"/>
            </a:endParaRPr>
          </a:p>
          <a:p>
            <a:pPr marL="911225" lvl="1" indent="-457200">
              <a:buAutoNum type="alphaUcPeriod"/>
            </a:pPr>
            <a:r>
              <a:rPr lang="es-419" sz="2400" dirty="0" err="1" smtClean="0">
                <a:solidFill>
                  <a:srgbClr val="00338D"/>
                </a:solidFill>
                <a:latin typeface="Helvetica" charset="0"/>
              </a:rPr>
              <a:t>SightFirst</a:t>
            </a:r>
            <a:endParaRPr lang="es-419" sz="2400" dirty="0" smtClean="0">
              <a:solidFill>
                <a:srgbClr val="00338D"/>
              </a:solidFill>
              <a:latin typeface="Helvetica" charset="0"/>
            </a:endParaRPr>
          </a:p>
          <a:p>
            <a:pPr marL="454025" lvl="1" indent="0">
              <a:buNone/>
            </a:pPr>
            <a:r>
              <a:rPr lang="es-419" sz="2400" dirty="0" smtClean="0">
                <a:solidFill>
                  <a:srgbClr val="00338D"/>
                </a:solidFill>
                <a:latin typeface="Helvetica" charset="0"/>
              </a:rPr>
              <a:t>B. Lions Quest</a:t>
            </a:r>
          </a:p>
          <a:p>
            <a:pPr marL="454025" lvl="1" indent="0">
              <a:buNone/>
            </a:pPr>
            <a:r>
              <a:rPr lang="es-419" sz="2400" dirty="0" smtClean="0">
                <a:solidFill>
                  <a:srgbClr val="00338D"/>
                </a:solidFill>
                <a:latin typeface="Helvetica" charset="0"/>
              </a:rPr>
              <a:t>C. Desastre</a:t>
            </a:r>
          </a:p>
          <a:p>
            <a:pPr marL="454025" lvl="1" indent="0">
              <a:buNone/>
            </a:pPr>
            <a:r>
              <a:rPr lang="es-419" sz="2400" dirty="0" smtClean="0">
                <a:solidFill>
                  <a:srgbClr val="00338D"/>
                </a:solidFill>
                <a:latin typeface="Helvetica" charset="0"/>
              </a:rPr>
              <a:t>D. Humanitario</a:t>
            </a:r>
          </a:p>
        </p:txBody>
      </p:sp>
      <p:sp>
        <p:nvSpPr>
          <p:cNvPr id="4" name="Title 3"/>
          <p:cNvSpPr>
            <a:spLocks noGrp="1"/>
          </p:cNvSpPr>
          <p:nvPr>
            <p:ph type="title"/>
          </p:nvPr>
        </p:nvSpPr>
        <p:spPr/>
        <p:txBody>
          <a:bodyPr/>
          <a:lstStyle/>
          <a:p>
            <a:r>
              <a:rPr lang="es-419" dirty="0" smtClean="0"/>
              <a:t>Encuesta Rápida</a:t>
            </a:r>
            <a:endParaRPr lang="es-419" dirty="0"/>
          </a:p>
        </p:txBody>
      </p:sp>
    </p:spTree>
    <p:extLst>
      <p:ext uri="{BB962C8B-B14F-4D97-AF65-F5344CB8AC3E}">
        <p14:creationId xmlns:p14="http://schemas.microsoft.com/office/powerpoint/2010/main" val="1321742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419" dirty="0" smtClean="0">
                <a:latin typeface="Helvetica" charset="0"/>
              </a:rPr>
              <a:t>Subvenciones para Desastres Naturales</a:t>
            </a:r>
            <a:endParaRPr lang="es-419" dirty="0"/>
          </a:p>
        </p:txBody>
      </p:sp>
      <p:sp>
        <p:nvSpPr>
          <p:cNvPr id="6" name="Content Placeholder 5"/>
          <p:cNvSpPr>
            <a:spLocks noGrp="1"/>
          </p:cNvSpPr>
          <p:nvPr>
            <p:ph sz="half" idx="1"/>
          </p:nvPr>
        </p:nvSpPr>
        <p:spPr>
          <a:xfrm>
            <a:off x="152400" y="717176"/>
            <a:ext cx="4572000" cy="5344986"/>
          </a:xfrm>
        </p:spPr>
        <p:txBody>
          <a:bodyPr/>
          <a:lstStyle/>
          <a:p>
            <a:pPr marL="0" indent="0">
              <a:spcBef>
                <a:spcPct val="50000"/>
              </a:spcBef>
              <a:buNone/>
              <a:defRPr/>
            </a:pPr>
            <a:r>
              <a:rPr lang="es-419" sz="2000" b="1" dirty="0" smtClean="0">
                <a:solidFill>
                  <a:srgbClr val="00338D"/>
                </a:solidFill>
                <a:latin typeface="Helvetica" pitchFamily="34" charset="0"/>
                <a:ea typeface="MS PGothic" pitchFamily="34" charset="-128"/>
                <a:cs typeface="Helvetica" pitchFamily="34" charset="0"/>
              </a:rPr>
              <a:t>Subvenciones de Emergencia</a:t>
            </a:r>
            <a:r>
              <a:rPr lang="es-419" sz="2000" dirty="0" smtClean="0">
                <a:solidFill>
                  <a:srgbClr val="00338D"/>
                </a:solidFill>
                <a:latin typeface="Helvetica" pitchFamily="34" charset="0"/>
                <a:ea typeface="MS PGothic" pitchFamily="34" charset="-128"/>
                <a:cs typeface="Helvetica" pitchFamily="34" charset="0"/>
              </a:rPr>
              <a:t>: Para distritos impactados por un desastre natural; US$10,000 máximo</a:t>
            </a:r>
          </a:p>
          <a:p>
            <a:pPr marL="0" indent="0">
              <a:spcBef>
                <a:spcPct val="50000"/>
              </a:spcBef>
              <a:buNone/>
              <a:defRPr/>
            </a:pPr>
            <a:r>
              <a:rPr lang="es-419" sz="2000" b="1" dirty="0" smtClean="0">
                <a:solidFill>
                  <a:srgbClr val="00338D"/>
                </a:solidFill>
                <a:latin typeface="Helvetica" pitchFamily="34" charset="0"/>
                <a:ea typeface="MS PGothic" pitchFamily="34" charset="-128"/>
                <a:cs typeface="Helvetica" pitchFamily="34" charset="0"/>
              </a:rPr>
              <a:t>Subvenciones de Catástrofe Mayor (MCAT): </a:t>
            </a:r>
            <a:r>
              <a:rPr lang="es-419" sz="2000" dirty="0" smtClean="0">
                <a:solidFill>
                  <a:srgbClr val="00338D"/>
                </a:solidFill>
                <a:latin typeface="Helvetica" pitchFamily="34" charset="0"/>
                <a:ea typeface="MS PGothic" pitchFamily="34" charset="-128"/>
                <a:cs typeface="Helvetica" pitchFamily="34" charset="0"/>
              </a:rPr>
              <a:t>Otorgadas para esfuerzos inmediatos y de largo plazo después de desastres naturales catastróficos; No hay forma de solicitarlo.</a:t>
            </a:r>
          </a:p>
          <a:p>
            <a:pPr marL="0" indent="0">
              <a:spcBef>
                <a:spcPct val="50000"/>
              </a:spcBef>
              <a:buNone/>
              <a:defRPr/>
            </a:pPr>
            <a:r>
              <a:rPr lang="es-419" sz="2000" b="1" dirty="0" smtClean="0">
                <a:solidFill>
                  <a:srgbClr val="00338D"/>
                </a:solidFill>
                <a:latin typeface="Helvetica" pitchFamily="34" charset="0"/>
                <a:ea typeface="MS PGothic" pitchFamily="34" charset="-128"/>
                <a:cs typeface="Helvetica" pitchFamily="34" charset="0"/>
              </a:rPr>
              <a:t>Subvenciones de Preparación</a:t>
            </a:r>
            <a:r>
              <a:rPr lang="es-419" sz="2000" dirty="0" smtClean="0">
                <a:solidFill>
                  <a:srgbClr val="00338D"/>
                </a:solidFill>
                <a:latin typeface="Helvetica" pitchFamily="34" charset="0"/>
                <a:ea typeface="MS PGothic" pitchFamily="34" charset="-128"/>
                <a:cs typeface="Helvetica" pitchFamily="34" charset="0"/>
              </a:rPr>
              <a:t>: Apoyan esfuerzos de preparación antes de un desastre natural; US$10,000 </a:t>
            </a:r>
            <a:r>
              <a:rPr lang="es-419" sz="2000" dirty="0">
                <a:solidFill>
                  <a:srgbClr val="00338D"/>
                </a:solidFill>
                <a:latin typeface="Helvetica" pitchFamily="34" charset="0"/>
                <a:ea typeface="MS PGothic" pitchFamily="34" charset="-128"/>
                <a:cs typeface="Helvetica" pitchFamily="34" charset="0"/>
              </a:rPr>
              <a:t>máximo</a:t>
            </a:r>
            <a:endParaRPr lang="es-419" sz="2000" dirty="0" smtClean="0">
              <a:solidFill>
                <a:srgbClr val="00338D"/>
              </a:solidFill>
              <a:latin typeface="Helvetica" pitchFamily="34" charset="0"/>
              <a:ea typeface="MS PGothic" pitchFamily="34" charset="-128"/>
              <a:cs typeface="Helvetica" pitchFamily="34" charset="0"/>
            </a:endParaRPr>
          </a:p>
          <a:p>
            <a:pPr marL="0" indent="0">
              <a:spcBef>
                <a:spcPct val="50000"/>
              </a:spcBef>
              <a:buNone/>
              <a:defRPr/>
            </a:pPr>
            <a:endParaRPr lang="es-419" sz="1200" dirty="0" smtClean="0">
              <a:solidFill>
                <a:srgbClr val="00338D"/>
              </a:solidFill>
              <a:latin typeface="Helvetica" pitchFamily="34" charset="0"/>
              <a:ea typeface="MS PGothic" pitchFamily="34" charset="-128"/>
              <a:cs typeface="Helvetica" pitchFamily="34" charset="0"/>
            </a:endParaRPr>
          </a:p>
          <a:p>
            <a:pPr marL="0" indent="0">
              <a:spcBef>
                <a:spcPts val="0"/>
              </a:spcBef>
              <a:buNone/>
              <a:defRPr/>
            </a:pPr>
            <a:r>
              <a:rPr lang="es-419" sz="2000" b="1" dirty="0" smtClean="0">
                <a:solidFill>
                  <a:srgbClr val="00338D"/>
                </a:solidFill>
                <a:latin typeface="Helvetica" pitchFamily="34" charset="0"/>
                <a:ea typeface="MS PGothic" pitchFamily="34" charset="-128"/>
                <a:cs typeface="Helvetica" pitchFamily="34" charset="0"/>
              </a:rPr>
              <a:t>Subvenciones de Recuperación Comunitaria</a:t>
            </a:r>
            <a:r>
              <a:rPr lang="es-419" sz="2000" u="sng" dirty="0" smtClean="0">
                <a:solidFill>
                  <a:srgbClr val="00338D"/>
                </a:solidFill>
                <a:latin typeface="Helvetica" pitchFamily="34" charset="0"/>
                <a:ea typeface="MS PGothic" pitchFamily="34" charset="-128"/>
                <a:cs typeface="Helvetica" pitchFamily="34" charset="0"/>
              </a:rPr>
              <a:t>:</a:t>
            </a:r>
          </a:p>
          <a:p>
            <a:pPr marL="0" indent="0">
              <a:spcBef>
                <a:spcPts val="0"/>
              </a:spcBef>
              <a:buNone/>
              <a:defRPr/>
            </a:pPr>
            <a:r>
              <a:rPr lang="es-419" sz="2000" dirty="0" smtClean="0">
                <a:solidFill>
                  <a:srgbClr val="00338D"/>
                </a:solidFill>
                <a:latin typeface="Helvetica" pitchFamily="34" charset="0"/>
                <a:ea typeface="MS PGothic" pitchFamily="34" charset="-128"/>
                <a:cs typeface="Helvetica" pitchFamily="34" charset="0"/>
              </a:rPr>
              <a:t>Reparaciones menores de hogares e instituciones; US$20,000 máximo</a:t>
            </a:r>
            <a:endParaRPr lang="es-419" sz="2000" dirty="0">
              <a:solidFill>
                <a:srgbClr val="00338D"/>
              </a:solidFill>
              <a:latin typeface="Helvetica" pitchFamily="34" charset="0"/>
              <a:ea typeface="MS PGothic" pitchFamily="34" charset="-128"/>
              <a:cs typeface="Helvetica" pitchFamily="34" charset="0"/>
            </a:endParaRPr>
          </a:p>
        </p:txBody>
      </p:sp>
      <p:pic>
        <p:nvPicPr>
          <p:cNvPr id="10" name="Content Placeholder 7"/>
          <p:cNvPicPr>
            <a:picLocks noGrp="1"/>
          </p:cNvPicPr>
          <p:nvPr>
            <p:ph sz="half" idx="10"/>
          </p:nvPr>
        </p:nvPicPr>
        <p:blipFill rotWithShape="1">
          <a:blip r:embed="rId3"/>
          <a:srcRect l="25970" t="20000" r="24379" b="25091"/>
          <a:stretch/>
        </p:blipFill>
        <p:spPr bwMode="auto">
          <a:xfrm>
            <a:off x="5105400" y="963460"/>
            <a:ext cx="3429000" cy="2370179"/>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 xmlns:ma14="http://schemas.microsoft.com/office/mac/drawingml/2011/main" val="1"/>
            </a:ext>
          </a:extLst>
        </p:spPr>
      </p:pic>
      <p:pic>
        <p:nvPicPr>
          <p:cNvPr id="12" name="Picture 11"/>
          <p:cNvPicPr/>
          <p:nvPr/>
        </p:nvPicPr>
        <p:blipFill rotWithShape="1">
          <a:blip r:embed="rId4"/>
          <a:srcRect l="21955" t="17180" r="20291" b="13077"/>
          <a:stretch/>
        </p:blipFill>
        <p:spPr bwMode="auto">
          <a:xfrm>
            <a:off x="5101758" y="3493774"/>
            <a:ext cx="3432642" cy="2590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0517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838200"/>
            <a:ext cx="4191000" cy="5105400"/>
          </a:xfrm>
        </p:spPr>
        <p:txBody>
          <a:bodyPr/>
          <a:lstStyle/>
          <a:p>
            <a:r>
              <a:rPr lang="es-ES" sz="2000" dirty="0">
                <a:solidFill>
                  <a:srgbClr val="00338D"/>
                </a:solidFill>
                <a:latin typeface="Helvetica" pitchFamily="34" charset="0"/>
                <a:ea typeface="MS PGothic" pitchFamily="34" charset="-128"/>
                <a:cs typeface="Helvetica" pitchFamily="34" charset="0"/>
              </a:rPr>
              <a:t>Fondos restringidos para una causa particular</a:t>
            </a:r>
          </a:p>
          <a:p>
            <a:endParaRPr lang="es-ES" sz="2000" dirty="0">
              <a:solidFill>
                <a:srgbClr val="00338D"/>
              </a:solidFill>
              <a:latin typeface="Helvetica" pitchFamily="34" charset="0"/>
              <a:ea typeface="MS PGothic" pitchFamily="34" charset="-128"/>
              <a:cs typeface="Helvetica" pitchFamily="34" charset="0"/>
            </a:endParaRPr>
          </a:p>
          <a:p>
            <a:r>
              <a:rPr lang="es-ES" sz="2000" dirty="0">
                <a:solidFill>
                  <a:srgbClr val="00338D"/>
                </a:solidFill>
                <a:latin typeface="Helvetica" pitchFamily="34" charset="0"/>
                <a:ea typeface="MS PGothic" pitchFamily="34" charset="-128"/>
                <a:cs typeface="Helvetica" pitchFamily="34" charset="0"/>
              </a:rPr>
              <a:t>Ejemplos de fondos designados incluyen</a:t>
            </a:r>
            <a:r>
              <a:rPr lang="es-ES" sz="2000" dirty="0" smtClean="0">
                <a:solidFill>
                  <a:srgbClr val="00338D"/>
                </a:solidFill>
                <a:latin typeface="Helvetica" pitchFamily="34" charset="0"/>
                <a:ea typeface="MS PGothic" pitchFamily="34" charset="-128"/>
                <a:cs typeface="Helvetica" pitchFamily="34" charset="0"/>
              </a:rPr>
              <a:t>:</a:t>
            </a:r>
          </a:p>
          <a:p>
            <a:endParaRPr lang="es-ES" sz="2000" dirty="0">
              <a:solidFill>
                <a:srgbClr val="00338D"/>
              </a:solidFill>
              <a:latin typeface="Helvetica" pitchFamily="34" charset="0"/>
              <a:ea typeface="MS PGothic" pitchFamily="34" charset="-128"/>
              <a:cs typeface="Helvetica" pitchFamily="34" charset="0"/>
            </a:endParaRPr>
          </a:p>
          <a:p>
            <a:pPr lvl="1"/>
            <a:r>
              <a:rPr lang="es-ES" sz="2000" dirty="0">
                <a:solidFill>
                  <a:srgbClr val="00338D"/>
                </a:solidFill>
                <a:latin typeface="Helvetica" pitchFamily="34" charset="0"/>
                <a:ea typeface="MS PGothic" pitchFamily="34" charset="-128"/>
                <a:cs typeface="Helvetica" pitchFamily="34" charset="0"/>
              </a:rPr>
              <a:t>Asistencia a refugiados en Turquía - 2016</a:t>
            </a:r>
          </a:p>
          <a:p>
            <a:endParaRPr lang="es-ES" sz="2000" dirty="0">
              <a:solidFill>
                <a:srgbClr val="00338D"/>
              </a:solidFill>
              <a:latin typeface="Helvetica" pitchFamily="34" charset="0"/>
              <a:ea typeface="MS PGothic" pitchFamily="34" charset="-128"/>
              <a:cs typeface="Helvetica" pitchFamily="34" charset="0"/>
            </a:endParaRPr>
          </a:p>
          <a:p>
            <a:pPr lvl="1"/>
            <a:r>
              <a:rPr lang="es-ES" sz="2000" dirty="0">
                <a:solidFill>
                  <a:srgbClr val="00338D"/>
                </a:solidFill>
                <a:latin typeface="Helvetica" pitchFamily="34" charset="0"/>
                <a:ea typeface="MS PGothic" pitchFamily="34" charset="-128"/>
                <a:cs typeface="Helvetica" pitchFamily="34" charset="0"/>
              </a:rPr>
              <a:t>Iniciativa contra el sarampión de los Leones: </a:t>
            </a:r>
            <a:r>
              <a:rPr lang="es-ES" sz="2000" dirty="0" smtClean="0">
                <a:solidFill>
                  <a:srgbClr val="00338D"/>
                </a:solidFill>
                <a:latin typeface="Helvetica" pitchFamily="34" charset="0"/>
                <a:ea typeface="MS PGothic" pitchFamily="34" charset="-128"/>
                <a:cs typeface="Helvetica" pitchFamily="34" charset="0"/>
              </a:rPr>
              <a:t>Una vacuna, Una Vida - </a:t>
            </a:r>
            <a:r>
              <a:rPr lang="es-ES" sz="2000" dirty="0">
                <a:solidFill>
                  <a:srgbClr val="00338D"/>
                </a:solidFill>
                <a:latin typeface="Helvetica" pitchFamily="34" charset="0"/>
                <a:ea typeface="MS PGothic" pitchFamily="34" charset="-128"/>
                <a:cs typeface="Helvetica" pitchFamily="34" charset="0"/>
              </a:rPr>
              <a:t>en curso</a:t>
            </a:r>
            <a:endParaRPr lang="en-US" sz="2000" dirty="0">
              <a:solidFill>
                <a:srgbClr val="00338D"/>
              </a:solidFill>
              <a:latin typeface="Helvetica" pitchFamily="34" charset="0"/>
              <a:ea typeface="MS PGothic" pitchFamily="34" charset="-128"/>
              <a:cs typeface="Helvetica" pitchFamily="34" charset="0"/>
            </a:endParaRPr>
          </a:p>
        </p:txBody>
      </p:sp>
      <p:sp>
        <p:nvSpPr>
          <p:cNvPr id="4" name="Title 3"/>
          <p:cNvSpPr>
            <a:spLocks noGrp="1"/>
          </p:cNvSpPr>
          <p:nvPr>
            <p:ph type="title"/>
          </p:nvPr>
        </p:nvSpPr>
        <p:spPr/>
        <p:txBody>
          <a:bodyPr/>
          <a:lstStyle/>
          <a:p>
            <a:r>
              <a:rPr lang="es-419" dirty="0" smtClean="0"/>
              <a:t>Subvenciones Designadas</a:t>
            </a:r>
            <a:endParaRPr lang="es-419" dirty="0"/>
          </a:p>
        </p:txBody>
      </p:sp>
      <p:pic>
        <p:nvPicPr>
          <p:cNvPr id="6" name="Picture 5"/>
          <p:cNvPicPr/>
          <p:nvPr/>
        </p:nvPicPr>
        <p:blipFill rotWithShape="1">
          <a:blip r:embed="rId3"/>
          <a:srcRect l="25000" t="26154" r="15866" b="10001"/>
          <a:stretch/>
        </p:blipFill>
        <p:spPr bwMode="auto">
          <a:xfrm>
            <a:off x="4876800" y="2000250"/>
            <a:ext cx="4038600" cy="2781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0434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14400"/>
            <a:ext cx="4191000" cy="5410200"/>
          </a:xfrm>
        </p:spPr>
        <p:txBody>
          <a:bodyPr/>
          <a:lstStyle/>
          <a:p>
            <a:r>
              <a:rPr lang="es-ES" sz="2000" dirty="0" err="1" smtClean="0">
                <a:solidFill>
                  <a:srgbClr val="00338D"/>
                </a:solidFill>
                <a:latin typeface="Helvetica" pitchFamily="34" charset="0"/>
                <a:ea typeface="MS PGothic" pitchFamily="34" charset="-128"/>
                <a:cs typeface="Helvetica" pitchFamily="34" charset="0"/>
              </a:rPr>
              <a:t>Leos</a:t>
            </a:r>
            <a:r>
              <a:rPr lang="es-ES" sz="2000" dirty="0" smtClean="0">
                <a:solidFill>
                  <a:srgbClr val="00338D"/>
                </a:solidFill>
                <a:latin typeface="Helvetica" pitchFamily="34" charset="0"/>
                <a:ea typeface="MS PGothic" pitchFamily="34" charset="-128"/>
                <a:cs typeface="Helvetica" pitchFamily="34" charset="0"/>
              </a:rPr>
              <a:t> </a:t>
            </a:r>
            <a:r>
              <a:rPr lang="es-ES" sz="2000" dirty="0">
                <a:solidFill>
                  <a:srgbClr val="00338D"/>
                </a:solidFill>
                <a:latin typeface="Helvetica" pitchFamily="34" charset="0"/>
                <a:ea typeface="MS PGothic" pitchFamily="34" charset="-128"/>
                <a:cs typeface="Helvetica" pitchFamily="34" charset="0"/>
              </a:rPr>
              <a:t>pueden evaluar, planificar e implementar sus propios proyectos de servicio</a:t>
            </a:r>
          </a:p>
          <a:p>
            <a:endParaRPr lang="es-ES" sz="2000" dirty="0">
              <a:solidFill>
                <a:srgbClr val="00338D"/>
              </a:solidFill>
              <a:latin typeface="Helvetica" pitchFamily="34" charset="0"/>
              <a:ea typeface="MS PGothic" pitchFamily="34" charset="-128"/>
              <a:cs typeface="Helvetica" pitchFamily="34" charset="0"/>
            </a:endParaRPr>
          </a:p>
          <a:p>
            <a:r>
              <a:rPr lang="es-ES" sz="2000" dirty="0">
                <a:solidFill>
                  <a:srgbClr val="00338D"/>
                </a:solidFill>
                <a:latin typeface="Helvetica" pitchFamily="34" charset="0"/>
                <a:ea typeface="MS PGothic" pitchFamily="34" charset="-128"/>
                <a:cs typeface="Helvetica" pitchFamily="34" charset="0"/>
              </a:rPr>
              <a:t>Las subvenciones </a:t>
            </a:r>
            <a:r>
              <a:rPr lang="es-ES" sz="2000" dirty="0" smtClean="0">
                <a:solidFill>
                  <a:srgbClr val="00338D"/>
                </a:solidFill>
                <a:latin typeface="Helvetica" pitchFamily="34" charset="0"/>
                <a:ea typeface="MS PGothic" pitchFamily="34" charset="-128"/>
                <a:cs typeface="Helvetica" pitchFamily="34" charset="0"/>
              </a:rPr>
              <a:t>para </a:t>
            </a:r>
            <a:r>
              <a:rPr lang="es-ES" sz="2000" dirty="0" err="1" smtClean="0">
                <a:solidFill>
                  <a:srgbClr val="00338D"/>
                </a:solidFill>
                <a:latin typeface="Helvetica" pitchFamily="34" charset="0"/>
                <a:ea typeface="MS PGothic" pitchFamily="34" charset="-128"/>
                <a:cs typeface="Helvetica" pitchFamily="34" charset="0"/>
              </a:rPr>
              <a:t>Leos</a:t>
            </a:r>
            <a:r>
              <a:rPr lang="es-ES" sz="2000" dirty="0" smtClean="0">
                <a:solidFill>
                  <a:srgbClr val="00338D"/>
                </a:solidFill>
                <a:latin typeface="Helvetica" pitchFamily="34" charset="0"/>
                <a:ea typeface="MS PGothic" pitchFamily="34" charset="-128"/>
                <a:cs typeface="Helvetica" pitchFamily="34" charset="0"/>
              </a:rPr>
              <a:t> no requieren fondos locales. </a:t>
            </a:r>
          </a:p>
          <a:p>
            <a:pPr marL="0" indent="0">
              <a:buNone/>
            </a:pPr>
            <a:endParaRPr lang="es-ES" sz="2000" dirty="0" smtClean="0">
              <a:solidFill>
                <a:srgbClr val="00338D"/>
              </a:solidFill>
              <a:latin typeface="Helvetica" pitchFamily="34" charset="0"/>
              <a:ea typeface="MS PGothic" pitchFamily="34" charset="-128"/>
              <a:cs typeface="Helvetica" pitchFamily="34" charset="0"/>
            </a:endParaRPr>
          </a:p>
          <a:p>
            <a:r>
              <a:rPr lang="es-ES" sz="2000" dirty="0" smtClean="0">
                <a:solidFill>
                  <a:srgbClr val="00338D"/>
                </a:solidFill>
                <a:latin typeface="Helvetica" pitchFamily="34" charset="0"/>
                <a:ea typeface="MS PGothic" pitchFamily="34" charset="-128"/>
                <a:cs typeface="Helvetica" pitchFamily="34" charset="0"/>
              </a:rPr>
              <a:t>Las subvenciones están disponibles </a:t>
            </a:r>
            <a:r>
              <a:rPr lang="es-ES" sz="2000" dirty="0">
                <a:solidFill>
                  <a:srgbClr val="00338D"/>
                </a:solidFill>
                <a:latin typeface="Helvetica" pitchFamily="34" charset="0"/>
                <a:ea typeface="MS PGothic" pitchFamily="34" charset="-128"/>
                <a:cs typeface="Helvetica" pitchFamily="34" charset="0"/>
              </a:rPr>
              <a:t>para distritos y distritos múltiples</a:t>
            </a:r>
          </a:p>
          <a:p>
            <a:endParaRPr lang="es-ES" sz="2000" dirty="0">
              <a:solidFill>
                <a:srgbClr val="00338D"/>
              </a:solidFill>
              <a:latin typeface="Helvetica" pitchFamily="34" charset="0"/>
              <a:ea typeface="MS PGothic" pitchFamily="34" charset="-128"/>
              <a:cs typeface="Helvetica" pitchFamily="34" charset="0"/>
            </a:endParaRPr>
          </a:p>
          <a:p>
            <a:r>
              <a:rPr lang="es-ES" sz="2000" dirty="0">
                <a:solidFill>
                  <a:srgbClr val="00338D"/>
                </a:solidFill>
                <a:latin typeface="Helvetica" pitchFamily="34" charset="0"/>
                <a:ea typeface="MS PGothic" pitchFamily="34" charset="-128"/>
                <a:cs typeface="Helvetica" pitchFamily="34" charset="0"/>
              </a:rPr>
              <a:t>S</a:t>
            </a:r>
            <a:r>
              <a:rPr lang="es-ES" sz="2000" dirty="0" smtClean="0">
                <a:solidFill>
                  <a:srgbClr val="00338D"/>
                </a:solidFill>
                <a:latin typeface="Helvetica" pitchFamily="34" charset="0"/>
                <a:ea typeface="MS PGothic" pitchFamily="34" charset="-128"/>
                <a:cs typeface="Helvetica" pitchFamily="34" charset="0"/>
              </a:rPr>
              <a:t>ubvenciones entre US$2,500 </a:t>
            </a:r>
            <a:r>
              <a:rPr lang="es-ES" sz="2000" dirty="0">
                <a:solidFill>
                  <a:srgbClr val="00338D"/>
                </a:solidFill>
                <a:latin typeface="Helvetica" pitchFamily="34" charset="0"/>
                <a:ea typeface="MS PGothic" pitchFamily="34" charset="-128"/>
                <a:cs typeface="Helvetica" pitchFamily="34" charset="0"/>
              </a:rPr>
              <a:t>para distritos y </a:t>
            </a:r>
            <a:r>
              <a:rPr lang="es-ES" sz="2000" dirty="0" smtClean="0">
                <a:solidFill>
                  <a:srgbClr val="00338D"/>
                </a:solidFill>
                <a:latin typeface="Helvetica" pitchFamily="34" charset="0"/>
                <a:ea typeface="MS PGothic" pitchFamily="34" charset="-128"/>
                <a:cs typeface="Helvetica" pitchFamily="34" charset="0"/>
              </a:rPr>
              <a:t>US$5,000 </a:t>
            </a:r>
            <a:r>
              <a:rPr lang="es-ES" sz="2000" dirty="0">
                <a:solidFill>
                  <a:srgbClr val="00338D"/>
                </a:solidFill>
                <a:latin typeface="Helvetica" pitchFamily="34" charset="0"/>
                <a:ea typeface="MS PGothic" pitchFamily="34" charset="-128"/>
                <a:cs typeface="Helvetica" pitchFamily="34" charset="0"/>
              </a:rPr>
              <a:t>para distritos múltiples</a:t>
            </a:r>
            <a:endParaRPr lang="en-US" sz="2000" dirty="0">
              <a:solidFill>
                <a:srgbClr val="00338D"/>
              </a:solidFill>
              <a:latin typeface="Helvetica" pitchFamily="34" charset="0"/>
              <a:ea typeface="MS PGothic" pitchFamily="34" charset="-128"/>
              <a:cs typeface="Helvetica" pitchFamily="34" charset="0"/>
            </a:endParaRPr>
          </a:p>
        </p:txBody>
      </p:sp>
      <p:pic>
        <p:nvPicPr>
          <p:cNvPr id="5" name="Content Placeholder 4"/>
          <p:cNvPicPr>
            <a:picLocks noGrp="1" noChangeAspect="1"/>
          </p:cNvPicPr>
          <p:nvPr>
            <p:ph sz="half" idx="10"/>
          </p:nvPr>
        </p:nvPicPr>
        <p:blipFill>
          <a:blip r:embed="rId3" cstate="email">
            <a:extLst>
              <a:ext uri="{28A0092B-C50C-407E-A947-70E740481C1C}">
                <a14:useLocalDpi xmlns:a14="http://schemas.microsoft.com/office/drawing/2010/main" val="0"/>
              </a:ext>
            </a:extLst>
          </a:blip>
          <a:stretch>
            <a:fillRect/>
          </a:stretch>
        </p:blipFill>
        <p:spPr>
          <a:xfrm>
            <a:off x="4724400" y="1718282"/>
            <a:ext cx="4191000" cy="3497636"/>
          </a:xfrm>
        </p:spPr>
      </p:pic>
      <p:sp>
        <p:nvSpPr>
          <p:cNvPr id="4" name="Title 3"/>
          <p:cNvSpPr>
            <a:spLocks noGrp="1"/>
          </p:cNvSpPr>
          <p:nvPr>
            <p:ph type="title"/>
          </p:nvPr>
        </p:nvSpPr>
        <p:spPr/>
        <p:txBody>
          <a:bodyPr/>
          <a:lstStyle/>
          <a:p>
            <a:r>
              <a:rPr lang="es-419" dirty="0" smtClean="0"/>
              <a:t>Subvenciones para </a:t>
            </a:r>
            <a:r>
              <a:rPr lang="es-419" dirty="0" err="1" smtClean="0"/>
              <a:t>Leos</a:t>
            </a:r>
            <a:endParaRPr lang="es-419" dirty="0"/>
          </a:p>
        </p:txBody>
      </p:sp>
    </p:spTree>
    <p:extLst>
      <p:ext uri="{BB962C8B-B14F-4D97-AF65-F5344CB8AC3E}">
        <p14:creationId xmlns:p14="http://schemas.microsoft.com/office/powerpoint/2010/main" val="2995204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35" y="310562"/>
            <a:ext cx="8153400" cy="457200"/>
          </a:xfrm>
        </p:spPr>
        <p:txBody>
          <a:bodyPr/>
          <a:lstStyle/>
          <a:p>
            <a:r>
              <a:rPr lang="en-US" dirty="0" err="1" smtClean="0">
                <a:cs typeface="Candara"/>
              </a:rPr>
              <a:t>Programa</a:t>
            </a:r>
            <a:r>
              <a:rPr lang="en-US" dirty="0" smtClean="0">
                <a:cs typeface="Candara"/>
              </a:rPr>
              <a:t> de </a:t>
            </a:r>
            <a:r>
              <a:rPr lang="en-US" dirty="0" err="1" smtClean="0">
                <a:cs typeface="Candara"/>
              </a:rPr>
              <a:t>Subvenciones</a:t>
            </a:r>
            <a:r>
              <a:rPr lang="en-US" dirty="0" smtClean="0">
                <a:cs typeface="Candara"/>
              </a:rPr>
              <a:t> </a:t>
            </a:r>
            <a:r>
              <a:rPr lang="en-US" dirty="0" err="1" smtClean="0">
                <a:cs typeface="Candara"/>
              </a:rPr>
              <a:t>Compartidas</a:t>
            </a:r>
            <a:r>
              <a:rPr lang="en-US" dirty="0" smtClean="0">
                <a:cs typeface="Candara"/>
              </a:rPr>
              <a:t> entre </a:t>
            </a:r>
            <a:r>
              <a:rPr lang="en-US" dirty="0" err="1" smtClean="0">
                <a:cs typeface="Candara"/>
              </a:rPr>
              <a:t>Distritos</a:t>
            </a:r>
            <a:r>
              <a:rPr lang="en-US" dirty="0" smtClean="0">
                <a:cs typeface="Candara"/>
              </a:rPr>
              <a:t>/</a:t>
            </a:r>
            <a:r>
              <a:rPr lang="en-US" dirty="0" err="1" smtClean="0">
                <a:cs typeface="Candara"/>
              </a:rPr>
              <a:t>Clubes</a:t>
            </a:r>
            <a:endParaRPr lang="en-US" dirty="0">
              <a:cs typeface="Candara"/>
            </a:endParaRPr>
          </a:p>
        </p:txBody>
      </p:sp>
      <p:sp>
        <p:nvSpPr>
          <p:cNvPr id="3" name="TextBox 2"/>
          <p:cNvSpPr txBox="1"/>
          <p:nvPr/>
        </p:nvSpPr>
        <p:spPr>
          <a:xfrm>
            <a:off x="1291568" y="2467156"/>
            <a:ext cx="2925458" cy="2800767"/>
          </a:xfrm>
          <a:prstGeom prst="rect">
            <a:avLst/>
          </a:prstGeom>
          <a:noFill/>
        </p:spPr>
        <p:txBody>
          <a:bodyPr wrap="square" rtlCol="0">
            <a:spAutoFit/>
          </a:bodyPr>
          <a:lstStyle/>
          <a:p>
            <a:pPr algn="ctr"/>
            <a:r>
              <a:rPr lang="es-ES" sz="1600" dirty="0">
                <a:solidFill>
                  <a:srgbClr val="073F88"/>
                </a:solidFill>
                <a:latin typeface="Candara"/>
                <a:cs typeface="Candara"/>
              </a:rPr>
              <a:t>A través de un modelo de intercambio distrital, un porcentaje de las contribuciones a la Fundación Internacional Lions </a:t>
            </a:r>
            <a:r>
              <a:rPr lang="es-ES" sz="1600" dirty="0" smtClean="0">
                <a:solidFill>
                  <a:srgbClr val="073F88"/>
                </a:solidFill>
                <a:latin typeface="Candara"/>
                <a:cs typeface="Candara"/>
              </a:rPr>
              <a:t>Club (LCIF) puede ser utilizado para subvenciones </a:t>
            </a:r>
            <a:r>
              <a:rPr lang="es-ES" sz="1600" dirty="0">
                <a:solidFill>
                  <a:srgbClr val="073F88"/>
                </a:solidFill>
                <a:latin typeface="Candara"/>
                <a:cs typeface="Candara"/>
              </a:rPr>
              <a:t>que financian proyectos locales (a nivel de distrito </a:t>
            </a:r>
            <a:r>
              <a:rPr lang="es-ES" sz="1600" dirty="0" smtClean="0">
                <a:solidFill>
                  <a:srgbClr val="073F88"/>
                </a:solidFill>
                <a:latin typeface="Candara"/>
                <a:cs typeface="Candara"/>
              </a:rPr>
              <a:t>y/o </a:t>
            </a:r>
            <a:r>
              <a:rPr lang="es-ES" sz="1600" dirty="0">
                <a:solidFill>
                  <a:srgbClr val="073F88"/>
                </a:solidFill>
                <a:latin typeface="Candara"/>
                <a:cs typeface="Candara"/>
              </a:rPr>
              <a:t>club) en alineación con las áreas de enfoque de la Fundación.</a:t>
            </a:r>
            <a:endParaRPr lang="en-US" sz="1600" dirty="0">
              <a:solidFill>
                <a:srgbClr val="073F88"/>
              </a:solidFill>
              <a:latin typeface="Candara"/>
              <a:cs typeface="Candara"/>
            </a:endParaRPr>
          </a:p>
        </p:txBody>
      </p:sp>
      <p:grpSp>
        <p:nvGrpSpPr>
          <p:cNvPr id="5" name="Group 4"/>
          <p:cNvGrpSpPr/>
          <p:nvPr/>
        </p:nvGrpSpPr>
        <p:grpSpPr>
          <a:xfrm>
            <a:off x="405423" y="1219200"/>
            <a:ext cx="4697747" cy="5029203"/>
            <a:chOff x="2172214" y="838199"/>
            <a:chExt cx="4697747" cy="5029203"/>
          </a:xfrm>
        </p:grpSpPr>
        <p:sp>
          <p:nvSpPr>
            <p:cNvPr id="4" name="Oval 3"/>
            <p:cNvSpPr/>
            <p:nvPr/>
          </p:nvSpPr>
          <p:spPr bwMode="auto">
            <a:xfrm>
              <a:off x="2572266" y="1371600"/>
              <a:ext cx="3897644" cy="3962401"/>
            </a:xfrm>
            <a:prstGeom prst="ellipse">
              <a:avLst/>
            </a:prstGeom>
            <a:noFill/>
            <a:ln w="101600"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a:endParaRPr lang="en-US" sz="2250" dirty="0">
                <a:solidFill>
                  <a:srgbClr val="404040"/>
                </a:solidFill>
                <a:latin typeface="Candara"/>
                <a:ea typeface="ヒラギノ角ゴ Pro W3" pitchFamily="84" charset="-128"/>
                <a:cs typeface="Candara"/>
              </a:endParaRPr>
            </a:p>
          </p:txBody>
        </p:sp>
        <p:cxnSp>
          <p:nvCxnSpPr>
            <p:cNvPr id="6" name="Straight Arrow Connector 5"/>
            <p:cNvCxnSpPr/>
            <p:nvPr/>
          </p:nvCxnSpPr>
          <p:spPr bwMode="auto">
            <a:xfrm>
              <a:off x="4559998" y="5334001"/>
              <a:ext cx="0" cy="53340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cxnSp>
          <p:nvCxnSpPr>
            <p:cNvPr id="21" name="Straight Arrow Connector 20"/>
            <p:cNvCxnSpPr/>
            <p:nvPr/>
          </p:nvCxnSpPr>
          <p:spPr bwMode="auto">
            <a:xfrm rot="2700000">
              <a:off x="3142286" y="4872443"/>
              <a:ext cx="0" cy="40005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cxnSp>
          <p:nvCxnSpPr>
            <p:cNvPr id="22" name="Straight Arrow Connector 21"/>
            <p:cNvCxnSpPr/>
            <p:nvPr/>
          </p:nvCxnSpPr>
          <p:spPr bwMode="auto">
            <a:xfrm rot="5400000">
              <a:off x="2372240" y="3201317"/>
              <a:ext cx="0" cy="40005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cxnSp>
          <p:nvCxnSpPr>
            <p:cNvPr id="23" name="Straight Arrow Connector 22"/>
            <p:cNvCxnSpPr/>
            <p:nvPr/>
          </p:nvCxnSpPr>
          <p:spPr bwMode="auto">
            <a:xfrm rot="8100000">
              <a:off x="2966674" y="1464629"/>
              <a:ext cx="0" cy="53340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cxnSp>
          <p:nvCxnSpPr>
            <p:cNvPr id="24" name="Straight Arrow Connector 23"/>
            <p:cNvCxnSpPr/>
            <p:nvPr/>
          </p:nvCxnSpPr>
          <p:spPr bwMode="auto">
            <a:xfrm rot="10800000">
              <a:off x="4571999" y="838199"/>
              <a:ext cx="0" cy="53340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cxnSp>
          <p:nvCxnSpPr>
            <p:cNvPr id="25" name="Straight Arrow Connector 24"/>
            <p:cNvCxnSpPr/>
            <p:nvPr/>
          </p:nvCxnSpPr>
          <p:spPr bwMode="auto">
            <a:xfrm rot="13500000">
              <a:off x="6086728" y="1606289"/>
              <a:ext cx="0" cy="40005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cxnSp>
          <p:nvCxnSpPr>
            <p:cNvPr id="26" name="Straight Arrow Connector 25"/>
            <p:cNvCxnSpPr/>
            <p:nvPr/>
          </p:nvCxnSpPr>
          <p:spPr bwMode="auto">
            <a:xfrm rot="-2700000">
              <a:off x="6017932" y="4758621"/>
              <a:ext cx="0" cy="53340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cxnSp>
          <p:nvCxnSpPr>
            <p:cNvPr id="27" name="Straight Arrow Connector 26"/>
            <p:cNvCxnSpPr/>
            <p:nvPr/>
          </p:nvCxnSpPr>
          <p:spPr bwMode="auto">
            <a:xfrm rot="-5400000">
              <a:off x="6669936" y="3201313"/>
              <a:ext cx="0" cy="400051"/>
            </a:xfrm>
            <a:prstGeom prst="straightConnector1">
              <a:avLst/>
            </a:prstGeom>
            <a:solidFill>
              <a:srgbClr val="FFFFFF"/>
            </a:solidFill>
            <a:ln w="101600" cap="flat" cmpd="sng" algn="ctr">
              <a:solidFill>
                <a:schemeClr val="accent1"/>
              </a:solidFill>
              <a:prstDash val="solid"/>
              <a:round/>
              <a:headEnd type="none" w="med" len="med"/>
              <a:tailEnd type="triangle"/>
            </a:ln>
            <a:effectLst/>
          </p:spPr>
        </p:cxnSp>
      </p:grpSp>
      <p:sp>
        <p:nvSpPr>
          <p:cNvPr id="7" name="TextBox 6"/>
          <p:cNvSpPr txBox="1"/>
          <p:nvPr/>
        </p:nvSpPr>
        <p:spPr>
          <a:xfrm>
            <a:off x="5227887" y="762000"/>
            <a:ext cx="3839913" cy="5632311"/>
          </a:xfrm>
          <a:prstGeom prst="rect">
            <a:avLst/>
          </a:prstGeom>
          <a:noFill/>
        </p:spPr>
        <p:txBody>
          <a:bodyPr wrap="square" rtlCol="0">
            <a:spAutoFit/>
          </a:bodyPr>
          <a:lstStyle/>
          <a:p>
            <a:pPr marL="457200" indent="-457200">
              <a:buFont typeface="Arial" panose="020B0604020202020204" pitchFamily="34" charset="0"/>
              <a:buChar char="•"/>
            </a:pPr>
            <a:r>
              <a:rPr lang="es-ES" dirty="0" smtClean="0">
                <a:solidFill>
                  <a:srgbClr val="00338D"/>
                </a:solidFill>
              </a:rPr>
              <a:t>Sólo para donaciones sin </a:t>
            </a:r>
            <a:r>
              <a:rPr lang="es-ES" dirty="0">
                <a:solidFill>
                  <a:srgbClr val="00338D"/>
                </a:solidFill>
              </a:rPr>
              <a:t>restricciones</a:t>
            </a:r>
          </a:p>
          <a:p>
            <a:pPr marL="457200" indent="-457200">
              <a:buFont typeface="Arial" panose="020B0604020202020204" pitchFamily="34" charset="0"/>
              <a:buChar char="•"/>
            </a:pPr>
            <a:endParaRPr lang="es-ES" dirty="0">
              <a:solidFill>
                <a:srgbClr val="00338D"/>
              </a:solidFill>
            </a:endParaRPr>
          </a:p>
          <a:p>
            <a:pPr marL="457200" indent="-457200">
              <a:buFont typeface="Arial" panose="020B0604020202020204" pitchFamily="34" charset="0"/>
              <a:buChar char="•"/>
            </a:pPr>
            <a:r>
              <a:rPr lang="es-ES" dirty="0" smtClean="0">
                <a:solidFill>
                  <a:srgbClr val="00338D"/>
                </a:solidFill>
              </a:rPr>
              <a:t>Clubes tienen que donar un mínimo de US$5,000 anualmente y Distritos un mínimo de US$10,000 anualmente para participar</a:t>
            </a:r>
            <a:endParaRPr lang="es-ES" dirty="0">
              <a:solidFill>
                <a:srgbClr val="00338D"/>
              </a:solidFill>
            </a:endParaRPr>
          </a:p>
          <a:p>
            <a:pPr marL="457200" indent="-457200">
              <a:buFont typeface="Arial" panose="020B0604020202020204" pitchFamily="34" charset="0"/>
              <a:buChar char="•"/>
            </a:pPr>
            <a:endParaRPr lang="es-ES" dirty="0">
              <a:solidFill>
                <a:srgbClr val="00338D"/>
              </a:solidFill>
            </a:endParaRPr>
          </a:p>
          <a:p>
            <a:pPr marL="457200" indent="-457200">
              <a:buFont typeface="Arial" panose="020B0604020202020204" pitchFamily="34" charset="0"/>
              <a:buChar char="•"/>
            </a:pPr>
            <a:r>
              <a:rPr lang="es-ES" dirty="0" smtClean="0">
                <a:solidFill>
                  <a:srgbClr val="00338D"/>
                </a:solidFill>
              </a:rPr>
              <a:t>El porcentaje de los fondos donados en un año </a:t>
            </a:r>
            <a:r>
              <a:rPr lang="es-ES" dirty="0" err="1" smtClean="0">
                <a:solidFill>
                  <a:srgbClr val="00338D"/>
                </a:solidFill>
              </a:rPr>
              <a:t>Leonístico</a:t>
            </a:r>
            <a:r>
              <a:rPr lang="es-ES" dirty="0" smtClean="0">
                <a:solidFill>
                  <a:srgbClr val="00338D"/>
                </a:solidFill>
              </a:rPr>
              <a:t> será disponible </a:t>
            </a:r>
            <a:r>
              <a:rPr lang="es-ES" dirty="0">
                <a:solidFill>
                  <a:srgbClr val="00338D"/>
                </a:solidFill>
              </a:rPr>
              <a:t>el próximo año </a:t>
            </a:r>
            <a:r>
              <a:rPr lang="es-ES" dirty="0" err="1">
                <a:solidFill>
                  <a:srgbClr val="00338D"/>
                </a:solidFill>
              </a:rPr>
              <a:t>Leonístico</a:t>
            </a:r>
            <a:endParaRPr lang="es-ES" dirty="0">
              <a:solidFill>
                <a:srgbClr val="00338D"/>
              </a:solidFill>
            </a:endParaRPr>
          </a:p>
          <a:p>
            <a:pPr marL="457200" indent="-457200">
              <a:buFont typeface="Arial" panose="020B0604020202020204" pitchFamily="34" charset="0"/>
              <a:buChar char="•"/>
            </a:pPr>
            <a:endParaRPr lang="es-ES" dirty="0">
              <a:solidFill>
                <a:srgbClr val="00338D"/>
              </a:solidFill>
            </a:endParaRPr>
          </a:p>
          <a:p>
            <a:pPr marL="457200" indent="-457200">
              <a:buFont typeface="Arial" panose="020B0604020202020204" pitchFamily="34" charset="0"/>
              <a:buChar char="•"/>
            </a:pPr>
            <a:r>
              <a:rPr lang="es-ES" dirty="0">
                <a:solidFill>
                  <a:srgbClr val="00338D"/>
                </a:solidFill>
              </a:rPr>
              <a:t>Los clubes y distritos deben enviar una solicitud para recibir fondos de </a:t>
            </a:r>
            <a:r>
              <a:rPr lang="es-ES" dirty="0" smtClean="0">
                <a:solidFill>
                  <a:srgbClr val="00338D"/>
                </a:solidFill>
              </a:rPr>
              <a:t>intercambio distrital</a:t>
            </a:r>
            <a:endParaRPr lang="es-ES" dirty="0">
              <a:solidFill>
                <a:srgbClr val="00338D"/>
              </a:solidFill>
            </a:endParaRPr>
          </a:p>
          <a:p>
            <a:pPr marL="457200" indent="-457200">
              <a:buFont typeface="Arial" panose="020B0604020202020204" pitchFamily="34" charset="0"/>
              <a:buChar char="•"/>
            </a:pPr>
            <a:endParaRPr lang="es-ES" dirty="0">
              <a:solidFill>
                <a:srgbClr val="00338D"/>
              </a:solidFill>
            </a:endParaRPr>
          </a:p>
          <a:p>
            <a:pPr marL="457200" indent="-457200">
              <a:buFont typeface="Arial" panose="020B0604020202020204" pitchFamily="34" charset="0"/>
              <a:buChar char="•"/>
            </a:pPr>
            <a:r>
              <a:rPr lang="es-ES" dirty="0" smtClean="0">
                <a:solidFill>
                  <a:srgbClr val="00338D"/>
                </a:solidFill>
              </a:rPr>
              <a:t>Criterio </a:t>
            </a:r>
            <a:r>
              <a:rPr lang="es-ES" dirty="0">
                <a:solidFill>
                  <a:srgbClr val="00338D"/>
                </a:solidFill>
              </a:rPr>
              <a:t>aún se está desarrollando</a:t>
            </a:r>
            <a:endParaRPr lang="en-US" dirty="0" smtClean="0"/>
          </a:p>
        </p:txBody>
      </p:sp>
    </p:spTree>
    <p:extLst>
      <p:ext uri="{BB962C8B-B14F-4D97-AF65-F5344CB8AC3E}">
        <p14:creationId xmlns:p14="http://schemas.microsoft.com/office/powerpoint/2010/main" val="559540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419" dirty="0"/>
              <a:t>Celebrando 50 </a:t>
            </a:r>
            <a:r>
              <a:rPr lang="es-419" dirty="0" smtClean="0"/>
              <a:t>Años </a:t>
            </a:r>
            <a:r>
              <a:rPr lang="es-419" dirty="0"/>
              <a:t>de </a:t>
            </a:r>
            <a:r>
              <a:rPr lang="es-419" dirty="0" smtClean="0"/>
              <a:t>Impacto </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31506" y="891532"/>
            <a:ext cx="4299971" cy="426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4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0"/>
          </p:nvPr>
        </p:nvSpPr>
        <p:spPr>
          <a:xfrm>
            <a:off x="4572000" y="914400"/>
            <a:ext cx="4343400" cy="5105400"/>
          </a:xfrm>
        </p:spPr>
        <p:txBody>
          <a:bodyPr/>
          <a:lstStyle/>
          <a:p>
            <a:pPr marL="347472" indent="-347472">
              <a:spcBef>
                <a:spcPct val="50000"/>
              </a:spcBef>
              <a:buClr>
                <a:srgbClr val="766A62"/>
              </a:buClr>
              <a:buFont typeface="Wingdings" pitchFamily="2" charset="2"/>
              <a:buChar char="§"/>
              <a:defRPr/>
            </a:pPr>
            <a:r>
              <a:rPr lang="es-ES" sz="1900" dirty="0">
                <a:solidFill>
                  <a:srgbClr val="00338D"/>
                </a:solidFill>
                <a:latin typeface="Helvetica"/>
                <a:ea typeface="MS PGothic" pitchFamily="34" charset="-128"/>
              </a:rPr>
              <a:t>Aliente a los Leones a ponerse en contacto con el personal de LCIF y los coordinadores de </a:t>
            </a:r>
            <a:r>
              <a:rPr lang="es-ES" sz="1900" dirty="0" smtClean="0">
                <a:solidFill>
                  <a:srgbClr val="00338D"/>
                </a:solidFill>
                <a:latin typeface="Helvetica"/>
                <a:ea typeface="MS PGothic" pitchFamily="34" charset="-128"/>
              </a:rPr>
              <a:t>LCIF antes </a:t>
            </a:r>
            <a:r>
              <a:rPr lang="es-ES" sz="1900" dirty="0">
                <a:solidFill>
                  <a:srgbClr val="00338D"/>
                </a:solidFill>
                <a:latin typeface="Helvetica"/>
                <a:ea typeface="MS PGothic" pitchFamily="34" charset="-128"/>
              </a:rPr>
              <a:t>de presentar una solicitud</a:t>
            </a:r>
          </a:p>
          <a:p>
            <a:pPr marL="347472" indent="-347472">
              <a:spcBef>
                <a:spcPct val="50000"/>
              </a:spcBef>
              <a:buClr>
                <a:srgbClr val="766A62"/>
              </a:buClr>
              <a:buFont typeface="Wingdings" pitchFamily="2" charset="2"/>
              <a:buChar char="§"/>
              <a:defRPr/>
            </a:pPr>
            <a:r>
              <a:rPr lang="es-ES" sz="1900" dirty="0" smtClean="0">
                <a:solidFill>
                  <a:srgbClr val="00338D"/>
                </a:solidFill>
                <a:latin typeface="Helvetica"/>
                <a:ea typeface="MS PGothic" pitchFamily="34" charset="-128"/>
              </a:rPr>
              <a:t>No se puede solicitar fondos para </a:t>
            </a:r>
            <a:r>
              <a:rPr lang="es-ES" sz="1900" dirty="0">
                <a:solidFill>
                  <a:srgbClr val="00338D"/>
                </a:solidFill>
                <a:latin typeface="Helvetica"/>
                <a:ea typeface="MS PGothic" pitchFamily="34" charset="-128"/>
              </a:rPr>
              <a:t>proyectos </a:t>
            </a:r>
            <a:r>
              <a:rPr lang="es-ES" sz="1900" dirty="0" smtClean="0">
                <a:solidFill>
                  <a:srgbClr val="00338D"/>
                </a:solidFill>
                <a:latin typeface="Helvetica"/>
                <a:ea typeface="MS PGothic" pitchFamily="34" charset="-128"/>
              </a:rPr>
              <a:t>terminados</a:t>
            </a:r>
            <a:endParaRPr lang="es-ES" sz="1900" dirty="0">
              <a:solidFill>
                <a:srgbClr val="00338D"/>
              </a:solidFill>
              <a:latin typeface="Helvetica"/>
              <a:ea typeface="MS PGothic" pitchFamily="34" charset="-128"/>
            </a:endParaRPr>
          </a:p>
          <a:p>
            <a:pPr marL="347472" indent="-347472">
              <a:spcBef>
                <a:spcPct val="50000"/>
              </a:spcBef>
              <a:buClr>
                <a:srgbClr val="766A62"/>
              </a:buClr>
              <a:buFont typeface="Wingdings" pitchFamily="2" charset="2"/>
              <a:buChar char="§"/>
              <a:defRPr/>
            </a:pPr>
            <a:r>
              <a:rPr lang="es-ES" sz="1900" dirty="0">
                <a:solidFill>
                  <a:srgbClr val="00338D"/>
                </a:solidFill>
                <a:latin typeface="Helvetica"/>
                <a:ea typeface="MS PGothic" pitchFamily="34" charset="-128"/>
              </a:rPr>
              <a:t>Contribuciones </a:t>
            </a:r>
            <a:r>
              <a:rPr lang="es-ES" sz="1900" dirty="0" smtClean="0">
                <a:solidFill>
                  <a:srgbClr val="00338D"/>
                </a:solidFill>
                <a:latin typeface="Helvetica"/>
                <a:ea typeface="MS PGothic" pitchFamily="34" charset="-128"/>
              </a:rPr>
              <a:t>de fondos locales de los </a:t>
            </a:r>
            <a:r>
              <a:rPr lang="es-ES" sz="1900" dirty="0">
                <a:solidFill>
                  <a:srgbClr val="00338D"/>
                </a:solidFill>
                <a:latin typeface="Helvetica"/>
                <a:ea typeface="MS PGothic" pitchFamily="34" charset="-128"/>
              </a:rPr>
              <a:t>Leones </a:t>
            </a:r>
            <a:r>
              <a:rPr lang="es-ES" sz="1900" dirty="0" smtClean="0">
                <a:solidFill>
                  <a:srgbClr val="00338D"/>
                </a:solidFill>
                <a:latin typeface="Helvetica"/>
                <a:ea typeface="MS PGothic" pitchFamily="34" charset="-128"/>
              </a:rPr>
              <a:t>es un requisito para ciertas subvenciones</a:t>
            </a:r>
            <a:endParaRPr lang="es-ES" sz="1900" dirty="0">
              <a:solidFill>
                <a:srgbClr val="00338D"/>
              </a:solidFill>
              <a:latin typeface="Helvetica"/>
              <a:ea typeface="MS PGothic" pitchFamily="34" charset="-128"/>
            </a:endParaRPr>
          </a:p>
          <a:p>
            <a:pPr marL="347472" indent="-347472">
              <a:spcBef>
                <a:spcPct val="50000"/>
              </a:spcBef>
              <a:buClr>
                <a:srgbClr val="766A62"/>
              </a:buClr>
              <a:buFont typeface="Wingdings" pitchFamily="2" charset="2"/>
              <a:buChar char="§"/>
              <a:defRPr/>
            </a:pPr>
            <a:r>
              <a:rPr lang="es-ES" sz="1900" dirty="0">
                <a:solidFill>
                  <a:srgbClr val="00338D"/>
                </a:solidFill>
                <a:latin typeface="Helvetica"/>
                <a:ea typeface="MS PGothic" pitchFamily="34" charset="-128"/>
              </a:rPr>
              <a:t>El proyecto debe ser </a:t>
            </a:r>
            <a:r>
              <a:rPr lang="es-ES" sz="1900" dirty="0" smtClean="0">
                <a:solidFill>
                  <a:srgbClr val="00338D"/>
                </a:solidFill>
                <a:latin typeface="Helvetica"/>
                <a:ea typeface="MS PGothic" pitchFamily="34" charset="-128"/>
              </a:rPr>
              <a:t>de </a:t>
            </a:r>
            <a:r>
              <a:rPr lang="es-ES" sz="1900" dirty="0">
                <a:solidFill>
                  <a:srgbClr val="00338D"/>
                </a:solidFill>
                <a:latin typeface="Helvetica"/>
                <a:ea typeface="MS PGothic" pitchFamily="34" charset="-128"/>
              </a:rPr>
              <a:t>gran escala con objetivos </a:t>
            </a:r>
            <a:r>
              <a:rPr lang="es-ES" sz="1900" dirty="0" smtClean="0">
                <a:solidFill>
                  <a:srgbClr val="00338D"/>
                </a:solidFill>
                <a:latin typeface="Helvetica"/>
                <a:ea typeface="MS PGothic" pitchFamily="34" charset="-128"/>
              </a:rPr>
              <a:t>claros</a:t>
            </a:r>
            <a:endParaRPr lang="es-ES" sz="1900" dirty="0">
              <a:solidFill>
                <a:srgbClr val="00338D"/>
              </a:solidFill>
              <a:latin typeface="Helvetica"/>
              <a:ea typeface="MS PGothic" pitchFamily="34" charset="-128"/>
            </a:endParaRPr>
          </a:p>
          <a:p>
            <a:pPr marL="347472" indent="-347472">
              <a:spcBef>
                <a:spcPct val="50000"/>
              </a:spcBef>
              <a:buClr>
                <a:srgbClr val="766A62"/>
              </a:buClr>
              <a:buFont typeface="Wingdings" pitchFamily="2" charset="2"/>
              <a:buChar char="§"/>
              <a:defRPr/>
            </a:pPr>
            <a:r>
              <a:rPr lang="es-ES" sz="1900" dirty="0">
                <a:solidFill>
                  <a:srgbClr val="00338D"/>
                </a:solidFill>
                <a:latin typeface="Helvetica"/>
                <a:ea typeface="MS PGothic" pitchFamily="34" charset="-128"/>
              </a:rPr>
              <a:t>Se requiere </a:t>
            </a:r>
            <a:r>
              <a:rPr lang="es-ES" sz="1900" dirty="0" smtClean="0">
                <a:solidFill>
                  <a:srgbClr val="00338D"/>
                </a:solidFill>
                <a:latin typeface="Helvetica"/>
                <a:ea typeface="MS PGothic" pitchFamily="34" charset="-128"/>
              </a:rPr>
              <a:t>un presupuesto </a:t>
            </a:r>
            <a:r>
              <a:rPr lang="es-ES" sz="1900" dirty="0">
                <a:solidFill>
                  <a:srgbClr val="00338D"/>
                </a:solidFill>
                <a:latin typeface="Helvetica"/>
                <a:ea typeface="MS PGothic" pitchFamily="34" charset="-128"/>
              </a:rPr>
              <a:t>de ingresos y gastos</a:t>
            </a:r>
          </a:p>
          <a:p>
            <a:pPr marL="347472" indent="-347472">
              <a:spcBef>
                <a:spcPct val="50000"/>
              </a:spcBef>
              <a:buClr>
                <a:srgbClr val="766A62"/>
              </a:buClr>
              <a:buFont typeface="Wingdings" pitchFamily="2" charset="2"/>
              <a:buChar char="§"/>
              <a:defRPr/>
            </a:pPr>
            <a:r>
              <a:rPr lang="es-ES" sz="1900" dirty="0">
                <a:solidFill>
                  <a:srgbClr val="00338D"/>
                </a:solidFill>
                <a:latin typeface="Helvetica"/>
                <a:ea typeface="MS PGothic" pitchFamily="34" charset="-128"/>
              </a:rPr>
              <a:t>Presentar la solicitud en su totalidad antes de la fecha límite</a:t>
            </a:r>
            <a:endParaRPr lang="en-US" sz="1900" dirty="0">
              <a:solidFill>
                <a:srgbClr val="00338D"/>
              </a:solidFill>
              <a:latin typeface="Helvetica"/>
              <a:ea typeface="MS PGothic" pitchFamily="34" charset="-128"/>
            </a:endParaRPr>
          </a:p>
        </p:txBody>
      </p:sp>
      <p:sp>
        <p:nvSpPr>
          <p:cNvPr id="5" name="Title 4"/>
          <p:cNvSpPr>
            <a:spLocks noGrp="1"/>
          </p:cNvSpPr>
          <p:nvPr>
            <p:ph type="title"/>
          </p:nvPr>
        </p:nvSpPr>
        <p:spPr>
          <a:xfrm>
            <a:off x="228600" y="228600"/>
            <a:ext cx="8686800" cy="457200"/>
          </a:xfrm>
        </p:spPr>
        <p:txBody>
          <a:bodyPr/>
          <a:lstStyle/>
          <a:p>
            <a:r>
              <a:rPr lang="es-ES" dirty="0"/>
              <a:t>Consejos para </a:t>
            </a:r>
            <a:r>
              <a:rPr lang="es-ES" dirty="0" smtClean="0"/>
              <a:t>solicitar subvenciones de LCIF</a:t>
            </a:r>
            <a:endParaRPr lang="en-US" dirty="0"/>
          </a:p>
        </p:txBody>
      </p:sp>
      <p:pic>
        <p:nvPicPr>
          <p:cNvPr id="14" name="Content Placeholder 13"/>
          <p:cNvPicPr>
            <a:picLocks noGrp="1"/>
          </p:cNvPicPr>
          <p:nvPr>
            <p:ph sz="half" idx="1"/>
          </p:nvPr>
        </p:nvPicPr>
        <p:blipFill rotWithShape="1">
          <a:blip r:embed="rId3"/>
          <a:srcRect l="25161" t="22820" r="36217" b="43077"/>
          <a:stretch/>
        </p:blipFill>
        <p:spPr bwMode="auto">
          <a:xfrm>
            <a:off x="228600" y="1154208"/>
            <a:ext cx="4191000" cy="2312892"/>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4"/>
          <a:srcRect l="29166" t="45641" r="29647" b="10257"/>
          <a:stretch/>
        </p:blipFill>
        <p:spPr bwMode="auto">
          <a:xfrm>
            <a:off x="228600" y="3616586"/>
            <a:ext cx="4191000" cy="24032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02298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534400" cy="457200"/>
          </a:xfrm>
        </p:spPr>
        <p:txBody>
          <a:bodyPr/>
          <a:lstStyle/>
          <a:p>
            <a:r>
              <a:rPr lang="es-419" sz="2600" dirty="0" smtClean="0"/>
              <a:t>Subvenciones otorgadas a América Latina (CA III)</a:t>
            </a:r>
            <a:endParaRPr lang="es-419" sz="2600" dirty="0"/>
          </a:p>
        </p:txBody>
      </p:sp>
      <p:sp>
        <p:nvSpPr>
          <p:cNvPr id="4" name="Content Placeholder 1"/>
          <p:cNvSpPr>
            <a:spLocks noGrp="1"/>
          </p:cNvSpPr>
          <p:nvPr>
            <p:ph idx="1"/>
          </p:nvPr>
        </p:nvSpPr>
        <p:spPr>
          <a:xfrm>
            <a:off x="228600" y="914400"/>
            <a:ext cx="8534400" cy="5257800"/>
          </a:xfrm>
        </p:spPr>
        <p:txBody>
          <a:bodyPr/>
          <a:lstStyle/>
          <a:p>
            <a:pPr marL="0" indent="0" algn="ctr">
              <a:buNone/>
            </a:pPr>
            <a:r>
              <a:rPr lang="en-US" sz="2400" dirty="0" err="1" smtClean="0">
                <a:solidFill>
                  <a:srgbClr val="00338D"/>
                </a:solidFill>
                <a:latin typeface="Helvetica" panose="020B0604020202020204" pitchFamily="34" charset="0"/>
                <a:cs typeface="Helvetica" panose="020B0604020202020204" pitchFamily="34" charset="0"/>
              </a:rPr>
              <a:t>Año</a:t>
            </a:r>
            <a:r>
              <a:rPr lang="en-US" sz="2400" dirty="0" smtClean="0">
                <a:solidFill>
                  <a:srgbClr val="00338D"/>
                </a:solidFill>
                <a:latin typeface="Helvetica" panose="020B0604020202020204" pitchFamily="34" charset="0"/>
                <a:cs typeface="Helvetica" panose="020B0604020202020204" pitchFamily="34" charset="0"/>
              </a:rPr>
              <a:t> </a:t>
            </a:r>
            <a:r>
              <a:rPr lang="en-US" sz="2400" dirty="0" err="1" smtClean="0">
                <a:solidFill>
                  <a:srgbClr val="00338D"/>
                </a:solidFill>
                <a:latin typeface="Helvetica" panose="020B0604020202020204" pitchFamily="34" charset="0"/>
                <a:cs typeface="Helvetica" panose="020B0604020202020204" pitchFamily="34" charset="0"/>
              </a:rPr>
              <a:t>Leonístico</a:t>
            </a:r>
            <a:r>
              <a:rPr lang="en-US" sz="2400" dirty="0" smtClean="0">
                <a:solidFill>
                  <a:srgbClr val="00338D"/>
                </a:solidFill>
                <a:latin typeface="Helvetica" panose="020B0604020202020204" pitchFamily="34" charset="0"/>
                <a:cs typeface="Helvetica" panose="020B0604020202020204" pitchFamily="34" charset="0"/>
              </a:rPr>
              <a:t> 2016-2017</a:t>
            </a:r>
          </a:p>
          <a:p>
            <a:pPr marL="0" indent="0">
              <a:buNone/>
            </a:pPr>
            <a:endParaRPr lang="en-US" sz="800" dirty="0">
              <a:solidFill>
                <a:srgbClr val="00338D"/>
              </a:solidFill>
              <a:latin typeface="Helvetica" panose="020B0604020202020204" pitchFamily="34" charset="0"/>
              <a:cs typeface="Helvetica" panose="020B0604020202020204" pitchFamily="34" charset="0"/>
            </a:endParaRPr>
          </a:p>
          <a:p>
            <a:pPr>
              <a:buFont typeface="Wingdings" panose="05000000000000000000" pitchFamily="2" charset="2"/>
              <a:buChar char="§"/>
            </a:pPr>
            <a:r>
              <a:rPr lang="en-US" dirty="0" err="1" smtClean="0">
                <a:solidFill>
                  <a:srgbClr val="00338D"/>
                </a:solidFill>
                <a:latin typeface="Helvetica" panose="020B0604020202020204" pitchFamily="34" charset="0"/>
                <a:cs typeface="Helvetica" panose="020B0604020202020204" pitchFamily="34" charset="0"/>
              </a:rPr>
              <a:t>Subvenciones</a:t>
            </a:r>
            <a:r>
              <a:rPr lang="en-US" dirty="0" smtClean="0">
                <a:solidFill>
                  <a:srgbClr val="00338D"/>
                </a:solidFill>
                <a:latin typeface="Helvetica" panose="020B0604020202020204" pitchFamily="34" charset="0"/>
                <a:cs typeface="Helvetica" panose="020B0604020202020204" pitchFamily="34" charset="0"/>
              </a:rPr>
              <a:t> </a:t>
            </a:r>
            <a:r>
              <a:rPr lang="en-US" dirty="0" err="1" smtClean="0">
                <a:solidFill>
                  <a:srgbClr val="00338D"/>
                </a:solidFill>
                <a:latin typeface="Helvetica" panose="020B0604020202020204" pitchFamily="34" charset="0"/>
                <a:cs typeface="Helvetica" panose="020B0604020202020204" pitchFamily="34" charset="0"/>
              </a:rPr>
              <a:t>Regulares</a:t>
            </a:r>
            <a:r>
              <a:rPr lang="en-US" dirty="0" smtClean="0">
                <a:solidFill>
                  <a:srgbClr val="00338D"/>
                </a:solidFill>
                <a:latin typeface="Helvetica" panose="020B0604020202020204" pitchFamily="34" charset="0"/>
                <a:cs typeface="Helvetica" panose="020B0604020202020204" pitchFamily="34" charset="0"/>
              </a:rPr>
              <a:t>:  </a:t>
            </a:r>
            <a:r>
              <a:rPr lang="en-US" b="1" dirty="0">
                <a:solidFill>
                  <a:srgbClr val="00338D"/>
                </a:solidFill>
                <a:latin typeface="Helvetica" panose="020B0604020202020204" pitchFamily="34" charset="0"/>
                <a:cs typeface="Helvetica" panose="020B0604020202020204" pitchFamily="34" charset="0"/>
              </a:rPr>
              <a:t>30 para US$1,849,797</a:t>
            </a:r>
          </a:p>
          <a:p>
            <a:pPr>
              <a:buFont typeface="Wingdings" panose="05000000000000000000" pitchFamily="2" charset="2"/>
              <a:buChar char="§"/>
            </a:pPr>
            <a:r>
              <a:rPr lang="en-US" dirty="0" err="1" smtClean="0">
                <a:solidFill>
                  <a:srgbClr val="00338D"/>
                </a:solidFill>
                <a:latin typeface="Helvetica" panose="020B0604020202020204" pitchFamily="34" charset="0"/>
                <a:cs typeface="Helvetica" panose="020B0604020202020204" pitchFamily="34" charset="0"/>
              </a:rPr>
              <a:t>Subvenciones</a:t>
            </a:r>
            <a:r>
              <a:rPr lang="en-US" dirty="0" smtClean="0">
                <a:solidFill>
                  <a:srgbClr val="00338D"/>
                </a:solidFill>
                <a:latin typeface="Helvetica" panose="020B0604020202020204" pitchFamily="34" charset="0"/>
                <a:cs typeface="Helvetica" panose="020B0604020202020204" pitchFamily="34" charset="0"/>
              </a:rPr>
              <a:t> de </a:t>
            </a:r>
            <a:r>
              <a:rPr lang="en-US" dirty="0" err="1" smtClean="0">
                <a:solidFill>
                  <a:srgbClr val="00338D"/>
                </a:solidFill>
                <a:latin typeface="Helvetica" panose="020B0604020202020204" pitchFamily="34" charset="0"/>
                <a:cs typeface="Helvetica" panose="020B0604020202020204" pitchFamily="34" charset="0"/>
              </a:rPr>
              <a:t>Emergencia</a:t>
            </a:r>
            <a:r>
              <a:rPr lang="en-US" dirty="0" smtClean="0">
                <a:solidFill>
                  <a:srgbClr val="00338D"/>
                </a:solidFill>
                <a:latin typeface="Helvetica" panose="020B0604020202020204" pitchFamily="34" charset="0"/>
                <a:cs typeface="Helvetica" panose="020B0604020202020204" pitchFamily="34" charset="0"/>
              </a:rPr>
              <a:t>:  </a:t>
            </a:r>
            <a:r>
              <a:rPr lang="en-US" b="1" dirty="0">
                <a:solidFill>
                  <a:srgbClr val="00338D"/>
                </a:solidFill>
                <a:latin typeface="Helvetica" panose="020B0604020202020204" pitchFamily="34" charset="0"/>
                <a:cs typeface="Helvetica" panose="020B0604020202020204" pitchFamily="34" charset="0"/>
              </a:rPr>
              <a:t>32 para US$340,000</a:t>
            </a:r>
          </a:p>
          <a:p>
            <a:pPr>
              <a:buFont typeface="Wingdings" panose="05000000000000000000" pitchFamily="2" charset="2"/>
              <a:buChar char="§"/>
            </a:pPr>
            <a:r>
              <a:rPr lang="en-US" dirty="0" err="1">
                <a:solidFill>
                  <a:srgbClr val="00338D"/>
                </a:solidFill>
                <a:latin typeface="Helvetica" panose="020B0604020202020204" pitchFamily="34" charset="0"/>
                <a:cs typeface="Helvetica" panose="020B0604020202020204" pitchFamily="34" charset="0"/>
              </a:rPr>
              <a:t>Subvenciones</a:t>
            </a:r>
            <a:r>
              <a:rPr lang="en-US" dirty="0">
                <a:solidFill>
                  <a:srgbClr val="00338D"/>
                </a:solidFill>
                <a:latin typeface="Helvetica" panose="020B0604020202020204" pitchFamily="34" charset="0"/>
                <a:cs typeface="Helvetica" panose="020B0604020202020204" pitchFamily="34" charset="0"/>
              </a:rPr>
              <a:t> de </a:t>
            </a:r>
            <a:r>
              <a:rPr lang="en-US" dirty="0" err="1">
                <a:solidFill>
                  <a:srgbClr val="00338D"/>
                </a:solidFill>
                <a:latin typeface="Helvetica" panose="020B0604020202020204" pitchFamily="34" charset="0"/>
                <a:cs typeface="Helvetica" panose="020B0604020202020204" pitchFamily="34" charset="0"/>
              </a:rPr>
              <a:t>Asistencia</a:t>
            </a:r>
            <a:r>
              <a:rPr lang="en-US" dirty="0">
                <a:solidFill>
                  <a:srgbClr val="00338D"/>
                </a:solidFill>
                <a:latin typeface="Helvetica" panose="020B0604020202020204" pitchFamily="34" charset="0"/>
                <a:cs typeface="Helvetica" panose="020B0604020202020204" pitchFamily="34" charset="0"/>
              </a:rPr>
              <a:t> </a:t>
            </a:r>
            <a:r>
              <a:rPr lang="en-US" dirty="0" err="1">
                <a:solidFill>
                  <a:srgbClr val="00338D"/>
                </a:solidFill>
                <a:latin typeface="Helvetica" panose="020B0604020202020204" pitchFamily="34" charset="0"/>
                <a:cs typeface="Helvetica" panose="020B0604020202020204" pitchFamily="34" charset="0"/>
              </a:rPr>
              <a:t>Internacional</a:t>
            </a:r>
            <a:r>
              <a:rPr lang="en-US" dirty="0">
                <a:solidFill>
                  <a:srgbClr val="00338D"/>
                </a:solidFill>
                <a:latin typeface="Helvetica" panose="020B0604020202020204" pitchFamily="34" charset="0"/>
                <a:cs typeface="Helvetica" panose="020B0604020202020204" pitchFamily="34" charset="0"/>
              </a:rPr>
              <a:t>:  </a:t>
            </a:r>
            <a:r>
              <a:rPr lang="en-US" b="1" dirty="0">
                <a:solidFill>
                  <a:srgbClr val="00338D"/>
                </a:solidFill>
                <a:latin typeface="Helvetica" panose="020B0604020202020204" pitchFamily="34" charset="0"/>
                <a:cs typeface="Helvetica" panose="020B0604020202020204" pitchFamily="34" charset="0"/>
              </a:rPr>
              <a:t>2 para US$40,000</a:t>
            </a:r>
          </a:p>
          <a:p>
            <a:pPr>
              <a:buFont typeface="Wingdings" panose="05000000000000000000" pitchFamily="2" charset="2"/>
              <a:buChar char="§"/>
            </a:pPr>
            <a:r>
              <a:rPr lang="en-US" dirty="0" err="1">
                <a:solidFill>
                  <a:srgbClr val="00338D"/>
                </a:solidFill>
                <a:latin typeface="Helvetica" panose="020B0604020202020204" pitchFamily="34" charset="0"/>
                <a:cs typeface="Helvetica" panose="020B0604020202020204" pitchFamily="34" charset="0"/>
              </a:rPr>
              <a:t>Subvenciones</a:t>
            </a:r>
            <a:r>
              <a:rPr lang="en-US" dirty="0">
                <a:solidFill>
                  <a:srgbClr val="00338D"/>
                </a:solidFill>
                <a:latin typeface="Helvetica" panose="020B0604020202020204" pitchFamily="34" charset="0"/>
                <a:cs typeface="Helvetica" panose="020B0604020202020204" pitchFamily="34" charset="0"/>
              </a:rPr>
              <a:t> Core 4 :  </a:t>
            </a:r>
            <a:r>
              <a:rPr lang="en-US" b="1" dirty="0" smtClean="0">
                <a:solidFill>
                  <a:srgbClr val="00338D"/>
                </a:solidFill>
                <a:latin typeface="Helvetica" panose="020B0604020202020204" pitchFamily="34" charset="0"/>
                <a:cs typeface="Helvetica" panose="020B0604020202020204" pitchFamily="34" charset="0"/>
              </a:rPr>
              <a:t>4 </a:t>
            </a:r>
            <a:r>
              <a:rPr lang="en-US" b="1" dirty="0">
                <a:solidFill>
                  <a:srgbClr val="00338D"/>
                </a:solidFill>
                <a:latin typeface="Helvetica" panose="020B0604020202020204" pitchFamily="34" charset="0"/>
                <a:cs typeface="Helvetica" panose="020B0604020202020204" pitchFamily="34" charset="0"/>
              </a:rPr>
              <a:t>para </a:t>
            </a:r>
            <a:r>
              <a:rPr lang="en-US" b="1" dirty="0" smtClean="0">
                <a:solidFill>
                  <a:srgbClr val="00338D"/>
                </a:solidFill>
                <a:latin typeface="Helvetica" panose="020B0604020202020204" pitchFamily="34" charset="0"/>
                <a:cs typeface="Helvetica" panose="020B0604020202020204" pitchFamily="34" charset="0"/>
              </a:rPr>
              <a:t>US$249,013</a:t>
            </a:r>
            <a:endParaRPr lang="en-US" b="1" dirty="0">
              <a:solidFill>
                <a:srgbClr val="00338D"/>
              </a:solidFill>
              <a:latin typeface="Helvetica" panose="020B0604020202020204" pitchFamily="34" charset="0"/>
              <a:cs typeface="Helvetica" panose="020B0604020202020204" pitchFamily="34" charset="0"/>
            </a:endParaRPr>
          </a:p>
          <a:p>
            <a:pPr>
              <a:buFont typeface="Wingdings" panose="05000000000000000000" pitchFamily="2" charset="2"/>
              <a:buChar char="§"/>
            </a:pPr>
            <a:r>
              <a:rPr lang="es-MX" dirty="0">
                <a:solidFill>
                  <a:srgbClr val="00338D"/>
                </a:solidFill>
                <a:latin typeface="Helvetica" panose="020B0604020202020204" pitchFamily="34" charset="0"/>
                <a:cs typeface="Helvetica" panose="020B0604020202020204" pitchFamily="34" charset="0"/>
              </a:rPr>
              <a:t>Subvenciones </a:t>
            </a:r>
            <a:r>
              <a:rPr lang="es-MX" dirty="0" err="1">
                <a:solidFill>
                  <a:srgbClr val="00338D"/>
                </a:solidFill>
                <a:latin typeface="Helvetica" panose="020B0604020202020204" pitchFamily="34" charset="0"/>
                <a:cs typeface="Helvetica" panose="020B0604020202020204" pitchFamily="34" charset="0"/>
              </a:rPr>
              <a:t>SightFirst</a:t>
            </a:r>
            <a:r>
              <a:rPr lang="es-MX" dirty="0">
                <a:solidFill>
                  <a:srgbClr val="00338D"/>
                </a:solidFill>
                <a:latin typeface="Helvetica" panose="020B0604020202020204" pitchFamily="34" charset="0"/>
                <a:cs typeface="Helvetica" panose="020B0604020202020204" pitchFamily="34" charset="0"/>
              </a:rPr>
              <a:t>: </a:t>
            </a:r>
            <a:r>
              <a:rPr lang="es-MX" b="1" dirty="0">
                <a:solidFill>
                  <a:srgbClr val="00338D"/>
                </a:solidFill>
                <a:latin typeface="Helvetica" panose="020B0604020202020204" pitchFamily="34" charset="0"/>
                <a:cs typeface="Helvetica" panose="020B0604020202020204" pitchFamily="34" charset="0"/>
              </a:rPr>
              <a:t>1 para US$314,128 </a:t>
            </a:r>
            <a:endParaRPr lang="en-US" dirty="0">
              <a:solidFill>
                <a:srgbClr val="00338D"/>
              </a:solidFill>
              <a:latin typeface="Helvetica" panose="020B0604020202020204" pitchFamily="34" charset="0"/>
              <a:cs typeface="Helvetica" panose="020B0604020202020204" pitchFamily="34" charset="0"/>
            </a:endParaRPr>
          </a:p>
          <a:p>
            <a:pPr marL="0" indent="0">
              <a:buNone/>
            </a:pPr>
            <a:endParaRPr lang="en-US" b="1" dirty="0" smtClean="0">
              <a:solidFill>
                <a:srgbClr val="00338D"/>
              </a:solidFill>
              <a:latin typeface="Helvetica" panose="020B0604020202020204" pitchFamily="34" charset="0"/>
              <a:cs typeface="Helvetica" panose="020B0604020202020204" pitchFamily="34" charset="0"/>
            </a:endParaRPr>
          </a:p>
          <a:p>
            <a:pPr marL="0" indent="0">
              <a:buNone/>
            </a:pPr>
            <a:endParaRPr lang="en-US" dirty="0"/>
          </a:p>
        </p:txBody>
      </p:sp>
      <p:pic>
        <p:nvPicPr>
          <p:cNvPr id="10" name="Picture 9" descr="C:\Users\jkonigsfeld\Desktop\Paraguay Pics\LEONES PRESENTES.jpg"/>
          <p:cNvPicPr/>
          <p:nvPr/>
        </p:nvPicPr>
        <p:blipFill rotWithShape="1">
          <a:blip r:embed="rId3" cstate="email">
            <a:extLst>
              <a:ext uri="{28A0092B-C50C-407E-A947-70E740481C1C}">
                <a14:useLocalDpi xmlns:a14="http://schemas.microsoft.com/office/drawing/2010/main" val="0"/>
              </a:ext>
            </a:extLst>
          </a:blip>
          <a:srcRect l="4381" t="38549" r="3067" b="25161"/>
          <a:stretch/>
        </p:blipFill>
        <p:spPr bwMode="auto">
          <a:xfrm>
            <a:off x="210671" y="3516406"/>
            <a:ext cx="6096000" cy="2209800"/>
          </a:xfrm>
          <a:prstGeom prst="rect">
            <a:avLst/>
          </a:prstGeom>
          <a:noFill/>
          <a:ln>
            <a:noFill/>
          </a:ln>
          <a:extLst>
            <a:ext uri="{53640926-AAD7-44D8-BBD7-CCE9431645EC}">
              <a14:shadowObscured xmlns:a14="http://schemas.microsoft.com/office/drawing/2010/main"/>
            </a:ext>
          </a:extLst>
        </p:spPr>
      </p:pic>
      <p:pic>
        <p:nvPicPr>
          <p:cNvPr id="11" name="Picture 10" descr="C:\Users\jkonigsfeld\Desktop\Paraguay Pics\cropped.PN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06671" y="3516406"/>
            <a:ext cx="2695575" cy="2209800"/>
          </a:xfrm>
          <a:prstGeom prst="rect">
            <a:avLst/>
          </a:prstGeom>
          <a:noFill/>
          <a:ln>
            <a:noFill/>
          </a:ln>
        </p:spPr>
      </p:pic>
    </p:spTree>
    <p:extLst>
      <p:ext uri="{BB962C8B-B14F-4D97-AF65-F5344CB8AC3E}">
        <p14:creationId xmlns:p14="http://schemas.microsoft.com/office/powerpoint/2010/main" val="1091769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s-MX" dirty="0" smtClean="0">
                <a:solidFill>
                  <a:schemeClr val="accent1">
                    <a:lumMod val="50000"/>
                  </a:schemeClr>
                </a:solidFill>
                <a:latin typeface="Helvetica" panose="020B0604020202020204" pitchFamily="34" charset="0"/>
                <a:cs typeface="Helvetica" panose="020B0604020202020204" pitchFamily="34" charset="0"/>
              </a:rPr>
              <a:t>Colombia (Deslave abril del 2017)</a:t>
            </a:r>
          </a:p>
          <a:p>
            <a:r>
              <a:rPr lang="es-MX" dirty="0" smtClean="0">
                <a:solidFill>
                  <a:schemeClr val="accent1">
                    <a:lumMod val="50000"/>
                  </a:schemeClr>
                </a:solidFill>
                <a:latin typeface="Helvetica" panose="020B0604020202020204" pitchFamily="34" charset="0"/>
                <a:cs typeface="Helvetica" panose="020B0604020202020204" pitchFamily="34" charset="0"/>
              </a:rPr>
              <a:t>Ecuador (Terremoto abril del 2016)</a:t>
            </a:r>
          </a:p>
          <a:p>
            <a:r>
              <a:rPr lang="es-MX" dirty="0" err="1" smtClean="0">
                <a:solidFill>
                  <a:schemeClr val="accent1">
                    <a:lumMod val="50000"/>
                  </a:schemeClr>
                </a:solidFill>
                <a:latin typeface="Helvetica" panose="020B0604020202020204" pitchFamily="34" charset="0"/>
                <a:cs typeface="Helvetica" panose="020B0604020202020204" pitchFamily="34" charset="0"/>
              </a:rPr>
              <a:t>Haiti</a:t>
            </a:r>
            <a:r>
              <a:rPr lang="es-MX" dirty="0" smtClean="0">
                <a:solidFill>
                  <a:schemeClr val="accent1">
                    <a:lumMod val="50000"/>
                  </a:schemeClr>
                </a:solidFill>
                <a:latin typeface="Helvetica" panose="020B0604020202020204" pitchFamily="34" charset="0"/>
                <a:cs typeface="Helvetica" panose="020B0604020202020204" pitchFamily="34" charset="0"/>
              </a:rPr>
              <a:t> (Terremoto enero del 2010)</a:t>
            </a:r>
            <a:endParaRPr lang="en-US" dirty="0">
              <a:solidFill>
                <a:schemeClr val="accent1">
                  <a:lumMod val="50000"/>
                </a:schemeClr>
              </a:solidFill>
              <a:latin typeface="Helvetica" panose="020B0604020202020204" pitchFamily="34" charset="0"/>
              <a:cs typeface="Helvetica" panose="020B0604020202020204" pitchFamily="34" charset="0"/>
            </a:endParaRPr>
          </a:p>
        </p:txBody>
      </p:sp>
      <p:sp>
        <p:nvSpPr>
          <p:cNvPr id="3" name="Title 2"/>
          <p:cNvSpPr>
            <a:spLocks noGrp="1"/>
          </p:cNvSpPr>
          <p:nvPr>
            <p:ph type="title"/>
          </p:nvPr>
        </p:nvSpPr>
        <p:spPr/>
        <p:txBody>
          <a:bodyPr/>
          <a:lstStyle/>
          <a:p>
            <a:r>
              <a:rPr lang="es-419" dirty="0" smtClean="0"/>
              <a:t>Subvenciones MCAT en curso para CAIII</a:t>
            </a:r>
            <a:endParaRPr lang="es-419" dirty="0"/>
          </a:p>
        </p:txBody>
      </p:sp>
      <p:pic>
        <p:nvPicPr>
          <p:cNvPr id="6" name="Picture 5"/>
          <p:cNvPicPr/>
          <p:nvPr/>
        </p:nvPicPr>
        <p:blipFill rotWithShape="1">
          <a:blip r:embed="rId3"/>
          <a:srcRect l="29327" t="14615" r="27564" b="12308"/>
          <a:stretch/>
        </p:blipFill>
        <p:spPr bwMode="auto">
          <a:xfrm>
            <a:off x="457200" y="2133600"/>
            <a:ext cx="3581400" cy="375172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52244" t="44359" r="14423" b="26411"/>
          <a:stretch/>
        </p:blipFill>
        <p:spPr bwMode="auto">
          <a:xfrm>
            <a:off x="4419600" y="1371600"/>
            <a:ext cx="4572000" cy="213360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a:srcRect l="4647" t="9231" r="61379" b="63590"/>
          <a:stretch/>
        </p:blipFill>
        <p:spPr bwMode="auto">
          <a:xfrm>
            <a:off x="4419600" y="3733800"/>
            <a:ext cx="4572000"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373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514600"/>
            <a:ext cx="5181600" cy="1255728"/>
          </a:xfrm>
          <a:prstGeom prst="rect">
            <a:avLst/>
          </a:prstGeom>
        </p:spPr>
        <p:txBody>
          <a:bodyPr wrap="square">
            <a:spAutoFit/>
          </a:bodyPr>
          <a:lstStyle/>
          <a:p>
            <a:pPr eaLnBrk="1" hangingPunct="1">
              <a:lnSpc>
                <a:spcPct val="90000"/>
              </a:lnSpc>
            </a:pPr>
            <a:r>
              <a:rPr lang="en-US" sz="4200" dirty="0" smtClean="0">
                <a:solidFill>
                  <a:srgbClr val="00338D"/>
                </a:solidFill>
                <a:latin typeface="Helvetica" pitchFamily="34" charset="0"/>
                <a:cs typeface="Helvetica" pitchFamily="34" charset="0"/>
                <a:hlinkClick r:id="rId3"/>
              </a:rPr>
              <a:t>LCIF: Serving Lions, Serving the World</a:t>
            </a:r>
            <a:endParaRPr lang="en-US" sz="4200" dirty="0">
              <a:solidFill>
                <a:srgbClr val="00338D"/>
              </a:solidFill>
              <a:latin typeface="Helvetica" pitchFamily="34" charset="0"/>
              <a:cs typeface="Helvetica" pitchFamily="34" charset="0"/>
            </a:endParaRPr>
          </a:p>
        </p:txBody>
      </p:sp>
    </p:spTree>
    <p:extLst>
      <p:ext uri="{BB962C8B-B14F-4D97-AF65-F5344CB8AC3E}">
        <p14:creationId xmlns:p14="http://schemas.microsoft.com/office/powerpoint/2010/main" val="1689727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419" dirty="0"/>
              <a:t>PIP Jim </a:t>
            </a:r>
            <a:r>
              <a:rPr lang="es-419" dirty="0" err="1"/>
              <a:t>Ervin</a:t>
            </a:r>
            <a:r>
              <a:rPr lang="es-419" dirty="0"/>
              <a:t/>
            </a:r>
            <a:br>
              <a:rPr lang="es-419" dirty="0"/>
            </a:br>
            <a:r>
              <a:rPr lang="es-419" dirty="0"/>
              <a:t>LCIF </a:t>
            </a:r>
            <a:r>
              <a:rPr lang="es-419" dirty="0" smtClean="0"/>
              <a:t>Past </a:t>
            </a:r>
            <a:r>
              <a:rPr lang="es-419" dirty="0" err="1" smtClean="0"/>
              <a:t>Chairperson</a:t>
            </a:r>
            <a:endParaRPr lang="en-US" dirty="0"/>
          </a:p>
        </p:txBody>
      </p:sp>
      <p:sp>
        <p:nvSpPr>
          <p:cNvPr id="6" name="Subtitle 5"/>
          <p:cNvSpPr>
            <a:spLocks noGrp="1"/>
          </p:cNvSpPr>
          <p:nvPr>
            <p:ph type="subTitle" idx="1"/>
          </p:nvPr>
        </p:nvSpPr>
        <p:spPr>
          <a:xfrm>
            <a:off x="1981200" y="4191000"/>
            <a:ext cx="5334000" cy="990600"/>
          </a:xfrm>
        </p:spPr>
        <p:txBody>
          <a:bodyPr/>
          <a:lstStyle/>
          <a:p>
            <a:r>
              <a:rPr lang="en-US" sz="2400" b="1" dirty="0" smtClean="0"/>
              <a:t>Concluding Remarks</a:t>
            </a:r>
            <a:endParaRPr lang="en-US" sz="2400" b="1" dirty="0"/>
          </a:p>
        </p:txBody>
      </p:sp>
    </p:spTree>
    <p:extLst>
      <p:ext uri="{BB962C8B-B14F-4D97-AF65-F5344CB8AC3E}">
        <p14:creationId xmlns:p14="http://schemas.microsoft.com/office/powerpoint/2010/main" val="654557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a:lnSpc>
                <a:spcPct val="150000"/>
              </a:lnSpc>
            </a:pPr>
            <a:r>
              <a:rPr lang="es-ES" sz="2000" dirty="0">
                <a:solidFill>
                  <a:srgbClr val="00338D"/>
                </a:solidFill>
                <a:latin typeface="Helvetica" pitchFamily="34" charset="0"/>
                <a:ea typeface="MS PGothic" pitchFamily="34" charset="-128"/>
                <a:cs typeface="Helvetica" pitchFamily="34" charset="0"/>
              </a:rPr>
              <a:t>Objetivo de </a:t>
            </a:r>
            <a:r>
              <a:rPr lang="es-ES" sz="2000" dirty="0" smtClean="0">
                <a:solidFill>
                  <a:srgbClr val="00338D"/>
                </a:solidFill>
                <a:latin typeface="Helvetica" pitchFamily="34" charset="0"/>
                <a:ea typeface="MS PGothic" pitchFamily="34" charset="-128"/>
                <a:cs typeface="Helvetica" pitchFamily="34" charset="0"/>
              </a:rPr>
              <a:t>US$300 </a:t>
            </a:r>
            <a:r>
              <a:rPr lang="es-ES" sz="2000" dirty="0">
                <a:solidFill>
                  <a:srgbClr val="00338D"/>
                </a:solidFill>
                <a:latin typeface="Helvetica" pitchFamily="34" charset="0"/>
                <a:ea typeface="MS PGothic" pitchFamily="34" charset="-128"/>
                <a:cs typeface="Helvetica" pitchFamily="34" charset="0"/>
              </a:rPr>
              <a:t>millones</a:t>
            </a:r>
          </a:p>
          <a:p>
            <a:pPr>
              <a:lnSpc>
                <a:spcPct val="150000"/>
              </a:lnSpc>
            </a:pPr>
            <a:r>
              <a:rPr lang="es-ES" sz="2000" dirty="0">
                <a:solidFill>
                  <a:srgbClr val="00338D"/>
                </a:solidFill>
                <a:latin typeface="Helvetica" pitchFamily="34" charset="0"/>
                <a:ea typeface="MS PGothic" pitchFamily="34" charset="-128"/>
                <a:cs typeface="Helvetica" pitchFamily="34" charset="0"/>
              </a:rPr>
              <a:t>Financiará las competencias básicas y todas las áreas del nuevo marco de servicios</a:t>
            </a:r>
          </a:p>
          <a:p>
            <a:pPr>
              <a:lnSpc>
                <a:spcPct val="150000"/>
              </a:lnSpc>
            </a:pPr>
            <a:r>
              <a:rPr lang="es-ES" sz="2000" dirty="0">
                <a:solidFill>
                  <a:srgbClr val="00338D"/>
                </a:solidFill>
                <a:latin typeface="Helvetica" pitchFamily="34" charset="0"/>
                <a:ea typeface="MS PGothic" pitchFamily="34" charset="-128"/>
                <a:cs typeface="Helvetica" pitchFamily="34" charset="0"/>
              </a:rPr>
              <a:t>Lanzamiento en Las Vegas</a:t>
            </a:r>
          </a:p>
          <a:p>
            <a:pPr>
              <a:lnSpc>
                <a:spcPct val="150000"/>
              </a:lnSpc>
            </a:pPr>
            <a:r>
              <a:rPr lang="es-ES" sz="2000" dirty="0">
                <a:solidFill>
                  <a:srgbClr val="00338D"/>
                </a:solidFill>
                <a:latin typeface="Helvetica" pitchFamily="34" charset="0"/>
                <a:ea typeface="MS PGothic" pitchFamily="34" charset="-128"/>
                <a:cs typeface="Helvetica" pitchFamily="34" charset="0"/>
              </a:rPr>
              <a:t>Jóvenes incorporados en cada área de la campaña</a:t>
            </a:r>
            <a:endParaRPr lang="en-US" dirty="0"/>
          </a:p>
        </p:txBody>
      </p:sp>
      <p:pic>
        <p:nvPicPr>
          <p:cNvPr id="7" name="Content Placeholder 6"/>
          <p:cNvPicPr>
            <a:picLocks noGrp="1" noChangeAspect="1"/>
          </p:cNvPicPr>
          <p:nvPr>
            <p:ph sz="half" idx="10"/>
          </p:nvPr>
        </p:nvPicPr>
        <p:blipFill>
          <a:blip r:embed="rId3" cstate="email">
            <a:extLst>
              <a:ext uri="{28A0092B-C50C-407E-A947-70E740481C1C}">
                <a14:useLocalDpi xmlns:a14="http://schemas.microsoft.com/office/drawing/2010/main" val="0"/>
              </a:ext>
            </a:extLst>
          </a:blip>
          <a:stretch>
            <a:fillRect/>
          </a:stretch>
        </p:blipFill>
        <p:spPr>
          <a:xfrm>
            <a:off x="4724400" y="2070100"/>
            <a:ext cx="4191000" cy="2794000"/>
          </a:xfrm>
        </p:spPr>
      </p:pic>
      <p:sp>
        <p:nvSpPr>
          <p:cNvPr id="4" name="Title 3"/>
          <p:cNvSpPr>
            <a:spLocks noGrp="1"/>
          </p:cNvSpPr>
          <p:nvPr>
            <p:ph type="title"/>
          </p:nvPr>
        </p:nvSpPr>
        <p:spPr/>
        <p:txBody>
          <a:bodyPr/>
          <a:lstStyle/>
          <a:p>
            <a:r>
              <a:rPr lang="en-US" dirty="0" err="1"/>
              <a:t>Próximamente</a:t>
            </a:r>
            <a:r>
              <a:rPr lang="en-US" dirty="0"/>
              <a:t>: </a:t>
            </a:r>
            <a:r>
              <a:rPr lang="en-US" dirty="0" err="1" smtClean="0"/>
              <a:t>Campaña</a:t>
            </a:r>
            <a:r>
              <a:rPr lang="en-US" dirty="0" smtClean="0"/>
              <a:t> Capital</a:t>
            </a:r>
            <a:endParaRPr lang="en-US" dirty="0"/>
          </a:p>
        </p:txBody>
      </p:sp>
    </p:spTree>
    <p:extLst>
      <p:ext uri="{BB962C8B-B14F-4D97-AF65-F5344CB8AC3E}">
        <p14:creationId xmlns:p14="http://schemas.microsoft.com/office/powerpoint/2010/main" val="1212453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557784" y="1219200"/>
            <a:ext cx="3425952" cy="2286000"/>
          </a:xfrm>
        </p:spPr>
      </p:pic>
      <p:pic>
        <p:nvPicPr>
          <p:cNvPr id="7" name="Content Placeholder 6"/>
          <p:cNvPicPr>
            <a:picLocks noGrp="1" noChangeAspect="1"/>
          </p:cNvPicPr>
          <p:nvPr>
            <p:ph sz="half" idx="10"/>
          </p:nvPr>
        </p:nvPicPr>
        <p:blipFill>
          <a:blip r:embed="rId4" cstate="email">
            <a:extLst>
              <a:ext uri="{28A0092B-C50C-407E-A947-70E740481C1C}">
                <a14:useLocalDpi xmlns:a14="http://schemas.microsoft.com/office/drawing/2010/main" val="0"/>
              </a:ext>
            </a:extLst>
          </a:blip>
          <a:stretch>
            <a:fillRect/>
          </a:stretch>
        </p:blipFill>
        <p:spPr>
          <a:xfrm>
            <a:off x="4800600" y="838200"/>
            <a:ext cx="3541776" cy="4724400"/>
          </a:xfrm>
        </p:spPr>
      </p:pic>
      <p:sp>
        <p:nvSpPr>
          <p:cNvPr id="4" name="Title 3"/>
          <p:cNvSpPr>
            <a:spLocks noGrp="1"/>
          </p:cNvSpPr>
          <p:nvPr>
            <p:ph type="title"/>
          </p:nvPr>
        </p:nvSpPr>
        <p:spPr/>
        <p:txBody>
          <a:bodyPr/>
          <a:lstStyle/>
          <a:p>
            <a:r>
              <a:rPr lang="en-US" dirty="0" err="1"/>
              <a:t>Enriqueciendo</a:t>
            </a:r>
            <a:r>
              <a:rPr lang="en-US" dirty="0"/>
              <a:t> </a:t>
            </a:r>
            <a:r>
              <a:rPr lang="en-US" dirty="0" err="1" smtClean="0"/>
              <a:t>Vidas</a:t>
            </a:r>
            <a:endParaRPr lang="en-US" dirty="0"/>
          </a:p>
        </p:txBody>
      </p:sp>
      <p:sp>
        <p:nvSpPr>
          <p:cNvPr id="6" name="Rectangle 5"/>
          <p:cNvSpPr/>
          <p:nvPr/>
        </p:nvSpPr>
        <p:spPr>
          <a:xfrm>
            <a:off x="-15240" y="3886200"/>
            <a:ext cx="4572000" cy="1200329"/>
          </a:xfrm>
          <a:prstGeom prst="rect">
            <a:avLst/>
          </a:prstGeom>
        </p:spPr>
        <p:txBody>
          <a:bodyPr>
            <a:spAutoFit/>
          </a:bodyPr>
          <a:lstStyle/>
          <a:p>
            <a:pPr algn="ctr">
              <a:spcBef>
                <a:spcPct val="50000"/>
              </a:spcBef>
            </a:pPr>
            <a:r>
              <a:rPr lang="es-ES" sz="2400" dirty="0">
                <a:solidFill>
                  <a:srgbClr val="00338D"/>
                </a:solidFill>
                <a:latin typeface="Helvetica" charset="0"/>
                <a:cs typeface="Helvetica" charset="0"/>
              </a:rPr>
              <a:t>Somos compasivos y </a:t>
            </a:r>
            <a:r>
              <a:rPr lang="es-ES" sz="2400" dirty="0" smtClean="0">
                <a:solidFill>
                  <a:srgbClr val="00338D"/>
                </a:solidFill>
                <a:latin typeface="Helvetica" charset="0"/>
                <a:cs typeface="Helvetica" charset="0"/>
              </a:rPr>
              <a:t>atentos - ¡enriquecemos </a:t>
            </a:r>
            <a:r>
              <a:rPr lang="es-ES" sz="2400" dirty="0">
                <a:solidFill>
                  <a:srgbClr val="00338D"/>
                </a:solidFill>
                <a:latin typeface="Helvetica" charset="0"/>
                <a:cs typeface="Helvetica" charset="0"/>
              </a:rPr>
              <a:t>vidas en comunidades de todo el mundo!</a:t>
            </a:r>
            <a:endParaRPr lang="en-US" sz="2400" dirty="0">
              <a:solidFill>
                <a:srgbClr val="00338D"/>
              </a:solidFill>
              <a:latin typeface="Helvetica" charset="0"/>
            </a:endParaRPr>
          </a:p>
        </p:txBody>
      </p:sp>
    </p:spTree>
    <p:extLst>
      <p:ext uri="{BB962C8B-B14F-4D97-AF65-F5344CB8AC3E}">
        <p14:creationId xmlns:p14="http://schemas.microsoft.com/office/powerpoint/2010/main" val="3030980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ES" dirty="0"/>
              <a:t>Sesión de </a:t>
            </a:r>
            <a:r>
              <a:rPr lang="es-ES" dirty="0" smtClean="0"/>
              <a:t>Preguntas </a:t>
            </a:r>
            <a:r>
              <a:rPr lang="es-ES" dirty="0"/>
              <a:t>y </a:t>
            </a:r>
            <a:r>
              <a:rPr lang="es-ES" dirty="0" smtClean="0"/>
              <a:t>Respuestas</a:t>
            </a:r>
            <a:endParaRPr lang="en-US" dirty="0"/>
          </a:p>
        </p:txBody>
      </p:sp>
    </p:spTree>
    <p:extLst>
      <p:ext uri="{BB962C8B-B14F-4D97-AF65-F5344CB8AC3E}">
        <p14:creationId xmlns:p14="http://schemas.microsoft.com/office/powerpoint/2010/main" val="3174526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bg_white_mosaic"/>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766A62"/>
          </a:solidFill>
          <a:ln w="9525">
            <a:noFill/>
            <a:miter lim="800000"/>
            <a:headEnd/>
            <a:tailEnd/>
          </a:ln>
        </p:spPr>
      </p:pic>
      <p:pic>
        <p:nvPicPr>
          <p:cNvPr id="9234" name="Picture 18" descr="O:\Foundation\Division\Photos\Youth\Denver, CO\Little Boy with Lions Flag 2 edi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2362201"/>
            <a:ext cx="1600200" cy="2133600"/>
          </a:xfrm>
          <a:prstGeom prst="rect">
            <a:avLst/>
          </a:prstGeom>
          <a:ln>
            <a:noFill/>
          </a:ln>
          <a:effectLst>
            <a:softEdge rad="112500"/>
          </a:effectLst>
        </p:spPr>
      </p:pic>
      <p:pic>
        <p:nvPicPr>
          <p:cNvPr id="9236" name="Picture 20" descr="O:\Foundation\Division\Photos\Special Olympics\Boise, ID\SO Boise Opening eye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2362200"/>
            <a:ext cx="2286000" cy="2116137"/>
          </a:xfrm>
          <a:prstGeom prst="rect">
            <a:avLst/>
          </a:prstGeom>
          <a:ln>
            <a:noFill/>
          </a:ln>
          <a:effectLst>
            <a:softEdge rad="112500"/>
          </a:effectLst>
        </p:spPr>
      </p:pic>
      <p:pic>
        <p:nvPicPr>
          <p:cNvPr id="9232" name="Picture 16" descr="O:\Foundation\Division\Photos\Sight\LWSD China 2011\Shenzhen\DSC_044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43200" y="0"/>
            <a:ext cx="2438400" cy="2362200"/>
          </a:xfrm>
          <a:prstGeom prst="rect">
            <a:avLst/>
          </a:prstGeom>
          <a:ln>
            <a:noFill/>
          </a:ln>
          <a:effectLst>
            <a:softEdge rad="112500"/>
          </a:effectLst>
        </p:spPr>
      </p:pic>
      <p:pic>
        <p:nvPicPr>
          <p:cNvPr id="9228" name="Picture 12" descr="O:\Foundation\Division\Photos\Youth - Lions Quest\Lions Quest-Memphis\CIMG3104.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362200"/>
            <a:ext cx="2641600" cy="2133600"/>
          </a:xfrm>
          <a:prstGeom prst="rect">
            <a:avLst/>
          </a:prstGeom>
          <a:ln>
            <a:noFill/>
          </a:ln>
          <a:effectLst>
            <a:softEdge rad="112500"/>
          </a:effectLst>
        </p:spPr>
      </p:pic>
      <p:pic>
        <p:nvPicPr>
          <p:cNvPr id="9229" name="Picture 13" descr="O:\Foundation\Division\Photos\Youth - Lions Quest\YTH_SiemReap_001 -2.jpg"/>
          <p:cNvPicPr>
            <a:picLocks noChangeAspect="1" noChangeArrowheads="1"/>
          </p:cNvPicPr>
          <p:nvPr/>
        </p:nvPicPr>
        <p:blipFill>
          <a:blip r:embed="rId8" cstate="screen">
            <a:extLst>
              <a:ext uri="{28A0092B-C50C-407E-A947-70E740481C1C}">
                <a14:useLocalDpi xmlns:a14="http://schemas.microsoft.com/office/drawing/2010/main"/>
              </a:ext>
            </a:extLst>
          </a:blip>
          <a:srcRect b="6452"/>
          <a:stretch>
            <a:fillRect/>
          </a:stretch>
        </p:blipFill>
        <p:spPr bwMode="auto">
          <a:xfrm>
            <a:off x="6324599" y="2362200"/>
            <a:ext cx="2819401" cy="2209800"/>
          </a:xfrm>
          <a:prstGeom prst="rect">
            <a:avLst/>
          </a:prstGeom>
          <a:ln>
            <a:noFill/>
          </a:ln>
          <a:effectLst>
            <a:softEdge rad="112500"/>
          </a:effectLst>
        </p:spPr>
      </p:pic>
      <p:pic>
        <p:nvPicPr>
          <p:cNvPr id="9227" name="Picture 11" descr="O:\Foundation\Division\Photos\Special Olympics\MedFest Chicago 2011\6192112093_1b4082b398_z.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28800" y="4419600"/>
            <a:ext cx="2878931" cy="2438400"/>
          </a:xfrm>
          <a:prstGeom prst="rect">
            <a:avLst/>
          </a:prstGeom>
          <a:ln>
            <a:noFill/>
          </a:ln>
          <a:effectLst>
            <a:softEdge rad="112500"/>
          </a:effectLst>
        </p:spPr>
      </p:pic>
      <p:pic>
        <p:nvPicPr>
          <p:cNvPr id="9224" name="Picture 8" descr="O:\Foundation\Division\Photos\Measles\Nepal Feb 2012\Nicole\IMG_0625.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48200" y="4419600"/>
            <a:ext cx="1676400" cy="2438400"/>
          </a:xfrm>
          <a:prstGeom prst="rect">
            <a:avLst/>
          </a:prstGeom>
          <a:ln>
            <a:noFill/>
          </a:ln>
          <a:effectLst>
            <a:softEdge rad="112500"/>
          </a:effectLst>
        </p:spPr>
      </p:pic>
      <p:pic>
        <p:nvPicPr>
          <p:cNvPr id="9233" name="Picture 17" descr="O:\Foundation\Division\Photos\Sight\Hospital in Nidadavole India Dec 06\Patients\Dr with large group of thankful women patients.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467600" y="0"/>
            <a:ext cx="1676400" cy="2362200"/>
          </a:xfrm>
          <a:prstGeom prst="rect">
            <a:avLst/>
          </a:prstGeom>
          <a:ln>
            <a:noFill/>
          </a:ln>
          <a:effectLst>
            <a:softEdge rad="112500"/>
          </a:effectLst>
        </p:spPr>
      </p:pic>
      <p:pic>
        <p:nvPicPr>
          <p:cNvPr id="9238" name="Picture 22" descr="O:\Foundation\Division\Photos\Disaster\Earthquake\Japan\Fukuoka\fund raising\73262687.v1301386319.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181600" y="0"/>
            <a:ext cx="2390155" cy="2362200"/>
          </a:xfrm>
          <a:prstGeom prst="rect">
            <a:avLst/>
          </a:prstGeom>
          <a:ln>
            <a:noFill/>
          </a:ln>
          <a:effectLst>
            <a:softEdge rad="112500"/>
          </a:effectLst>
        </p:spPr>
      </p:pic>
      <p:sp>
        <p:nvSpPr>
          <p:cNvPr id="23" name="Rectangle 22"/>
          <p:cNvSpPr/>
          <p:nvPr/>
        </p:nvSpPr>
        <p:spPr>
          <a:xfrm>
            <a:off x="1022731" y="3075057"/>
            <a:ext cx="7147855" cy="723275"/>
          </a:xfrm>
          <a:prstGeom prst="rect">
            <a:avLst/>
          </a:prstGeom>
          <a:noFill/>
          <a:effectLst/>
        </p:spPr>
        <p:txBody>
          <a:bodyPr wrap="none">
            <a:spAutoFit/>
          </a:bodyPr>
          <a:lstStyle/>
          <a:p>
            <a:pPr algn="ctr">
              <a:defRPr/>
            </a:pPr>
            <a:r>
              <a:rPr lang="en-US" sz="4100" b="1" dirty="0" smtClean="0">
                <a:ln w="24500" cmpd="dbl">
                  <a:solidFill>
                    <a:srgbClr val="005EA4"/>
                  </a:solidFill>
                  <a:prstDash val="solid"/>
                  <a:miter lim="800000"/>
                </a:ln>
                <a:solidFill>
                  <a:srgbClr val="FFFF99"/>
                </a:solidFill>
                <a:effectLst>
                  <a:outerShdw blurRad="38100" dist="38100" dir="7020000" algn="tl">
                    <a:srgbClr val="000000">
                      <a:alpha val="35000"/>
                    </a:srgbClr>
                  </a:outerShdw>
                </a:effectLst>
              </a:rPr>
              <a:t>¡GRACIAS POR SU APOYO!</a:t>
            </a:r>
            <a:endParaRPr lang="en-US" sz="4100" b="1" dirty="0">
              <a:ln w="24500" cmpd="dbl">
                <a:solidFill>
                  <a:srgbClr val="005EA4"/>
                </a:solidFill>
                <a:prstDash val="solid"/>
                <a:miter lim="800000"/>
              </a:ln>
              <a:solidFill>
                <a:srgbClr val="FFFF99"/>
              </a:solidFill>
              <a:effectLst>
                <a:outerShdw blurRad="38100" dist="38100" dir="7020000" algn="tl">
                  <a:srgbClr val="000000">
                    <a:alpha val="35000"/>
                  </a:srgbClr>
                </a:outerShdw>
              </a:effectLst>
            </a:endParaRPr>
          </a:p>
        </p:txBody>
      </p:sp>
      <p:pic>
        <p:nvPicPr>
          <p:cNvPr id="11266" name="Picture 2" descr="O:\Foundation\Division\Photos\Disaster\Tornado\Joplin, MO (PR)\joplin cleanup.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0"/>
            <a:ext cx="2819400" cy="2362200"/>
          </a:xfrm>
          <a:prstGeom prst="rect">
            <a:avLst/>
          </a:prstGeom>
          <a:ln>
            <a:noFill/>
          </a:ln>
          <a:effectLst>
            <a:softEdge rad="112500"/>
          </a:effectLst>
        </p:spPr>
      </p:pic>
      <p:pic>
        <p:nvPicPr>
          <p:cNvPr id="11268" name="Picture 4" descr="O:\Foundation\Division\Photos\Disaster\Earthquake\Haiti\KaSondra's Feb 2012 visit\100_1356.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4465783"/>
            <a:ext cx="1905000" cy="2392217"/>
          </a:xfrm>
          <a:prstGeom prst="rect">
            <a:avLst/>
          </a:prstGeom>
          <a:ln>
            <a:noFill/>
          </a:ln>
          <a:effectLst>
            <a:softEdge rad="112500"/>
          </a:effectLst>
        </p:spPr>
      </p:pic>
      <p:pic>
        <p:nvPicPr>
          <p:cNvPr id="57352" name="Picture 9" descr="LCIF_sig_1_H-2line_1c_INV-RGB.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28600" y="5943600"/>
            <a:ext cx="2224088" cy="649288"/>
          </a:xfrm>
          <a:prstGeom prst="rect">
            <a:avLst/>
          </a:prstGeom>
          <a:noFill/>
          <a:ln w="9525">
            <a:noFill/>
            <a:miter lim="800000"/>
            <a:headEnd/>
            <a:tailEnd/>
          </a:ln>
          <a:effectLst>
            <a:outerShdw rotWithShape="0">
              <a:srgbClr val="808080">
                <a:alpha val="39998"/>
              </a:srgbClr>
            </a:outerShdw>
          </a:effectLst>
        </p:spPr>
      </p:pic>
      <p:pic>
        <p:nvPicPr>
          <p:cNvPr id="11269" name="Picture 5" descr="H:\Profile\Desktop\Documents\measles\DSC02714.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324600" y="4521645"/>
            <a:ext cx="2819400" cy="2336355"/>
          </a:xfrm>
          <a:prstGeom prst="rect">
            <a:avLst/>
          </a:prstGeom>
          <a:ln>
            <a:noFill/>
          </a:ln>
          <a:effectLst>
            <a:softEdge rad="112500"/>
          </a:effectLst>
        </p:spPr>
      </p:pic>
    </p:spTree>
    <p:extLst>
      <p:ext uri="{BB962C8B-B14F-4D97-AF65-F5344CB8AC3E}">
        <p14:creationId xmlns:p14="http://schemas.microsoft.com/office/powerpoint/2010/main" val="176007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419" dirty="0" smtClean="0"/>
              <a:t>¿Qué viene a la mente al pensar en LCIF?</a:t>
            </a:r>
            <a:endParaRPr lang="es-419" dirty="0"/>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24495" y="3696442"/>
            <a:ext cx="2295901" cy="1721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6319403" y="1066799"/>
            <a:ext cx="2150294" cy="2020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8" descr="O:\Foundation\Division\Photos\Disaster\Earthquake\Japan\330A Concert Sendai\330A Sendai Concert 0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1792" y="1066800"/>
            <a:ext cx="2161309"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6361289" y="3657600"/>
            <a:ext cx="2275746" cy="1706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7" cstate="email">
            <a:extLst>
              <a:ext uri="{28A0092B-C50C-407E-A947-70E740481C1C}">
                <a14:useLocalDpi xmlns:a14="http://schemas.microsoft.com/office/drawing/2010/main" val="0"/>
              </a:ext>
            </a:extLst>
          </a:blip>
          <a:stretch>
            <a:fillRect/>
          </a:stretch>
        </p:blipFill>
        <p:spPr bwMode="auto">
          <a:xfrm>
            <a:off x="3455250" y="3618578"/>
            <a:ext cx="2379801" cy="1784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descr="H:\Documents\photos\DSC02668.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450768" y="1135030"/>
            <a:ext cx="2170968" cy="1912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59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228600" y="1894697"/>
            <a:ext cx="4191000" cy="3144806"/>
          </a:xfrm>
        </p:spPr>
      </p:pic>
      <p:sp>
        <p:nvSpPr>
          <p:cNvPr id="8" name="Title 7"/>
          <p:cNvSpPr>
            <a:spLocks noGrp="1"/>
          </p:cNvSpPr>
          <p:nvPr>
            <p:ph type="title"/>
          </p:nvPr>
        </p:nvSpPr>
        <p:spPr/>
        <p:txBody>
          <a:bodyPr/>
          <a:lstStyle/>
          <a:p>
            <a:r>
              <a:rPr lang="es-419" dirty="0" smtClean="0"/>
              <a:t>LCIF de un Vistazo</a:t>
            </a:r>
            <a:endParaRPr lang="es-419" dirty="0"/>
          </a:p>
        </p:txBody>
      </p:sp>
      <p:sp>
        <p:nvSpPr>
          <p:cNvPr id="10" name="Rectangle 9"/>
          <p:cNvSpPr/>
          <p:nvPr/>
        </p:nvSpPr>
        <p:spPr>
          <a:xfrm>
            <a:off x="4724400" y="1371600"/>
            <a:ext cx="4038600" cy="4616648"/>
          </a:xfrm>
          <a:prstGeom prst="rect">
            <a:avLst/>
          </a:prstGeom>
        </p:spPr>
        <p:txBody>
          <a:bodyPr wrap="square">
            <a:spAutoFit/>
          </a:bodyPr>
          <a:lstStyle/>
          <a:p>
            <a:pPr marL="514350" indent="-342900">
              <a:spcBef>
                <a:spcPts val="1200"/>
              </a:spcBef>
              <a:buFont typeface="Wingdings" pitchFamily="2" charset="2"/>
              <a:buChar char="§"/>
              <a:defRPr/>
            </a:pPr>
            <a:r>
              <a:rPr lang="es-419" sz="2200" dirty="0" smtClean="0">
                <a:solidFill>
                  <a:srgbClr val="00338D"/>
                </a:solidFill>
                <a:latin typeface="Helvetica" pitchFamily="34" charset="0"/>
                <a:ea typeface="MS PGothic" pitchFamily="34" charset="-128"/>
                <a:cs typeface="Helvetica" pitchFamily="34" charset="0"/>
              </a:rPr>
              <a:t>LCIF fue fundada en 1968 – es la Fundación oficial de la Asociación Internacional de los Clubes de Leones. Da apoyo a los Clubes.</a:t>
            </a:r>
            <a:r>
              <a:rPr lang="es-419" sz="2200" dirty="0" smtClean="0">
                <a:latin typeface="Helvetica" pitchFamily="34" charset="0"/>
                <a:ea typeface="MS PGothic" pitchFamily="34" charset="-128"/>
                <a:cs typeface="Helvetica" pitchFamily="34" charset="0"/>
              </a:rPr>
              <a:t> </a:t>
            </a:r>
          </a:p>
          <a:p>
            <a:pPr marL="514350" indent="-342900">
              <a:spcBef>
                <a:spcPts val="1200"/>
              </a:spcBef>
              <a:buFont typeface="Wingdings" pitchFamily="2" charset="2"/>
              <a:buChar char="§"/>
              <a:defRPr/>
            </a:pPr>
            <a:r>
              <a:rPr lang="es-419" sz="2200" dirty="0" smtClean="0">
                <a:solidFill>
                  <a:srgbClr val="00338D"/>
                </a:solidFill>
                <a:latin typeface="Helvetica" pitchFamily="34" charset="0"/>
                <a:ea typeface="MS PGothic" pitchFamily="34" charset="-128"/>
                <a:cs typeface="Helvetica" pitchFamily="34" charset="0"/>
              </a:rPr>
              <a:t>Provee subvenciones para proyectos de gran escala </a:t>
            </a:r>
          </a:p>
          <a:p>
            <a:pPr marL="514350" indent="-342900">
              <a:spcBef>
                <a:spcPts val="1200"/>
              </a:spcBef>
              <a:buFont typeface="Wingdings" pitchFamily="2" charset="2"/>
              <a:buChar char="§"/>
              <a:defRPr/>
            </a:pPr>
            <a:r>
              <a:rPr lang="es-419" sz="2200" dirty="0" smtClean="0">
                <a:solidFill>
                  <a:srgbClr val="00338D"/>
                </a:solidFill>
                <a:latin typeface="Helvetica" pitchFamily="34" charset="0"/>
                <a:ea typeface="MS PGothic" pitchFamily="34" charset="-128"/>
                <a:cs typeface="Helvetica" pitchFamily="34" charset="0"/>
              </a:rPr>
              <a:t>Depende de donaciones</a:t>
            </a:r>
          </a:p>
          <a:p>
            <a:pPr marL="514350" indent="-342900">
              <a:spcBef>
                <a:spcPts val="1200"/>
              </a:spcBef>
              <a:buFont typeface="Wingdings" pitchFamily="2" charset="2"/>
              <a:buChar char="§"/>
              <a:defRPr/>
            </a:pPr>
            <a:r>
              <a:rPr lang="es-419" sz="2200" dirty="0" smtClean="0">
                <a:solidFill>
                  <a:srgbClr val="00338D"/>
                </a:solidFill>
                <a:latin typeface="Helvetica" pitchFamily="34" charset="0"/>
                <a:ea typeface="MS PGothic" pitchFamily="34" charset="-128"/>
                <a:cs typeface="Helvetica" pitchFamily="34" charset="0"/>
              </a:rPr>
              <a:t>Más de </a:t>
            </a:r>
            <a:r>
              <a:rPr lang="es-419" sz="2200" b="1" dirty="0" smtClean="0">
                <a:solidFill>
                  <a:srgbClr val="00338D"/>
                </a:solidFill>
                <a:latin typeface="Helvetica" pitchFamily="34" charset="0"/>
                <a:ea typeface="MS PGothic" pitchFamily="34" charset="-128"/>
                <a:cs typeface="Helvetica" pitchFamily="34" charset="0"/>
              </a:rPr>
              <a:t>mil millones </a:t>
            </a:r>
            <a:r>
              <a:rPr lang="es-419" sz="2200" dirty="0" smtClean="0">
                <a:solidFill>
                  <a:srgbClr val="00338D"/>
                </a:solidFill>
                <a:latin typeface="Helvetica" pitchFamily="34" charset="0"/>
                <a:ea typeface="MS PGothic" pitchFamily="34" charset="-128"/>
                <a:cs typeface="Helvetica" pitchFamily="34" charset="0"/>
              </a:rPr>
              <a:t>en subvenciones otorgadas hasta la fecha</a:t>
            </a:r>
            <a:endParaRPr lang="es-419" sz="2200" dirty="0">
              <a:solidFill>
                <a:srgbClr val="00338D"/>
              </a:solidFill>
              <a:latin typeface="Helvetica" pitchFamily="34" charset="0"/>
              <a:ea typeface="MS PGothic" pitchFamily="34" charset="-128"/>
              <a:cs typeface="Helvetica" pitchFamily="34" charset="0"/>
            </a:endParaRPr>
          </a:p>
        </p:txBody>
      </p:sp>
    </p:spTree>
    <p:extLst>
      <p:ext uri="{BB962C8B-B14F-4D97-AF65-F5344CB8AC3E}">
        <p14:creationId xmlns:p14="http://schemas.microsoft.com/office/powerpoint/2010/main" val="2984850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amond 19"/>
          <p:cNvSpPr/>
          <p:nvPr/>
        </p:nvSpPr>
        <p:spPr bwMode="auto">
          <a:xfrm>
            <a:off x="1143000" y="0"/>
            <a:ext cx="6858000" cy="6324600"/>
          </a:xfrm>
          <a:prstGeom prst="diamond">
            <a:avLst/>
          </a:prstGeom>
          <a:blipFill>
            <a:blip r:embed="rId3"/>
            <a:tile tx="0" ty="0" sx="100000" sy="100000" flip="none" algn="tl"/>
          </a:blipFill>
          <a:ln w="9525" cap="flat" cmpd="sng" algn="ctr">
            <a:solidFill>
              <a:srgbClr val="004BD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8" name="Picture 4" descr="H:\Beijing (14).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1600200" y="228600"/>
            <a:ext cx="2743200" cy="2743200"/>
          </a:xfrm>
          <a:prstGeom prst="roundRect">
            <a:avLst/>
          </a:prstGeom>
          <a:noFill/>
          <a:ln>
            <a:solidFill>
              <a:srgbClr val="004BD2"/>
            </a:solidFill>
          </a:ln>
          <a:extLst>
            <a:ext uri="{909E8E84-426E-40DD-AFC4-6F175D3DCCD1}">
              <a14:hiddenFill xmlns:a14="http://schemas.microsoft.com/office/drawing/2010/main">
                <a:solidFill>
                  <a:srgbClr val="FFFFFF"/>
                </a:solidFill>
              </a14:hiddenFill>
            </a:ext>
          </a:extLst>
        </p:spPr>
      </p:pic>
      <p:pic>
        <p:nvPicPr>
          <p:cNvPr id="9" name="Picture 5" descr="H:\disaster2.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724400" y="228600"/>
            <a:ext cx="2743200" cy="2743200"/>
          </a:xfrm>
          <a:prstGeom prst="roundRect">
            <a:avLst/>
          </a:prstGeom>
          <a:noFill/>
          <a:ln>
            <a:solidFill>
              <a:srgbClr val="004BD2"/>
            </a:solidFill>
          </a:ln>
          <a:extLst>
            <a:ext uri="{909E8E84-426E-40DD-AFC4-6F175D3DCCD1}">
              <a14:hiddenFill xmlns:a14="http://schemas.microsoft.com/office/drawing/2010/main">
                <a:solidFill>
                  <a:srgbClr val="FFFFFF"/>
                </a:solidFill>
              </a14:hiddenFill>
            </a:ext>
          </a:extLst>
        </p:spPr>
      </p:pic>
      <p:pic>
        <p:nvPicPr>
          <p:cNvPr id="10" name="Picture 6" descr="O:\Foundation\Division\Photos\Youth - Lions Quest\Kansas high school Lions Quest Sept 2013\Kansas_Photo_Credit_Dan_Morris_8396.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604849" y="3276600"/>
            <a:ext cx="2743200" cy="2743200"/>
          </a:xfrm>
          <a:prstGeom prst="roundRect">
            <a:avLst/>
          </a:prstGeom>
          <a:noFill/>
          <a:ln>
            <a:solidFill>
              <a:srgbClr val="004BD2"/>
            </a:solidFill>
          </a:ln>
          <a:extLst>
            <a:ext uri="{909E8E84-426E-40DD-AFC4-6F175D3DCCD1}">
              <a14:hiddenFill xmlns:a14="http://schemas.microsoft.com/office/drawing/2010/main">
                <a:solidFill>
                  <a:srgbClr val="FFFFFF"/>
                </a:solidFill>
              </a14:hiddenFill>
            </a:ext>
          </a:extLst>
        </p:spPr>
      </p:pic>
      <p:pic>
        <p:nvPicPr>
          <p:cNvPr id="11" name="Picture 7" descr="H:\measles_Uganda.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1695"/>
          <a:stretch/>
        </p:blipFill>
        <p:spPr bwMode="auto">
          <a:xfrm>
            <a:off x="4724400" y="3276600"/>
            <a:ext cx="2743200" cy="2743200"/>
          </a:xfrm>
          <a:prstGeom prst="roundRect">
            <a:avLst/>
          </a:prstGeom>
          <a:noFill/>
          <a:ln>
            <a:solidFill>
              <a:srgbClr val="004BD2"/>
            </a:solidFill>
          </a:ln>
          <a:extLst>
            <a:ext uri="{909E8E84-426E-40DD-AFC4-6F175D3DCCD1}">
              <a14:hiddenFill xmlns:a14="http://schemas.microsoft.com/office/drawing/2010/main">
                <a:solidFill>
                  <a:srgbClr val="FFFFFF"/>
                </a:solidFill>
              </a14:hiddenFill>
            </a:ext>
          </a:extLst>
        </p:spPr>
      </p:pic>
      <p:sp>
        <p:nvSpPr>
          <p:cNvPr id="21" name="Rectangle 20"/>
          <p:cNvSpPr/>
          <p:nvPr/>
        </p:nvSpPr>
        <p:spPr>
          <a:xfrm>
            <a:off x="2412292" y="2386131"/>
            <a:ext cx="1128322" cy="553998"/>
          </a:xfrm>
          <a:prstGeom prst="rect">
            <a:avLst/>
          </a:prstGeom>
          <a:noFill/>
        </p:spPr>
        <p:txBody>
          <a:bodyPr wrap="none" lIns="91440" tIns="45720" rIns="91440" bIns="45720">
            <a:spAutoFit/>
          </a:bodyPr>
          <a:lstStyle/>
          <a:p>
            <a:pPr algn="ctr"/>
            <a:r>
              <a:rPr lang="en-US" sz="3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Vista</a:t>
            </a:r>
            <a:endParaRPr lang="en-US" sz="3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2" name="Rectangle 21"/>
          <p:cNvSpPr/>
          <p:nvPr/>
        </p:nvSpPr>
        <p:spPr>
          <a:xfrm>
            <a:off x="5182943" y="2421969"/>
            <a:ext cx="1856598" cy="553998"/>
          </a:xfrm>
          <a:prstGeom prst="rect">
            <a:avLst/>
          </a:prstGeom>
          <a:noFill/>
        </p:spPr>
        <p:txBody>
          <a:bodyPr wrap="none" lIns="91440" tIns="45720" rIns="91440" bIns="45720">
            <a:spAutoFit/>
          </a:bodyPr>
          <a:lstStyle/>
          <a:p>
            <a:pPr algn="ctr"/>
            <a:r>
              <a:rPr lang="en-US" sz="30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Desastre</a:t>
            </a:r>
            <a:endParaRPr lang="en-US" sz="3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3" name="Rectangle 22"/>
          <p:cNvSpPr/>
          <p:nvPr/>
        </p:nvSpPr>
        <p:spPr>
          <a:xfrm>
            <a:off x="2053119" y="5381298"/>
            <a:ext cx="1946367" cy="553998"/>
          </a:xfrm>
          <a:prstGeom prst="rect">
            <a:avLst/>
          </a:prstGeom>
          <a:noFill/>
        </p:spPr>
        <p:txBody>
          <a:bodyPr wrap="none" lIns="91440" tIns="45720" rIns="91440" bIns="45720">
            <a:spAutoFit/>
          </a:bodyPr>
          <a:lstStyle/>
          <a:p>
            <a:pPr algn="ctr"/>
            <a:r>
              <a:rPr lang="en-US" sz="3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Juventud</a:t>
            </a:r>
            <a:endParaRPr lang="en-US" sz="3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4" name="Rectangle 23"/>
          <p:cNvSpPr/>
          <p:nvPr/>
        </p:nvSpPr>
        <p:spPr>
          <a:xfrm>
            <a:off x="4873634" y="5381298"/>
            <a:ext cx="2499402" cy="553998"/>
          </a:xfrm>
          <a:prstGeom prst="rect">
            <a:avLst/>
          </a:prstGeom>
          <a:noFill/>
        </p:spPr>
        <p:txBody>
          <a:bodyPr wrap="none" lIns="91440" tIns="45720" rIns="91440" bIns="45720">
            <a:spAutoFit/>
          </a:bodyPr>
          <a:lstStyle/>
          <a:p>
            <a:pPr algn="ctr"/>
            <a:r>
              <a:rPr lang="en-US" sz="30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Humanitario</a:t>
            </a:r>
            <a:endParaRPr lang="en-US" sz="3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928694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5131" y="1549318"/>
            <a:ext cx="4114800" cy="4308872"/>
          </a:xfrm>
          <a:prstGeom prst="rect">
            <a:avLst/>
          </a:prstGeom>
        </p:spPr>
        <p:txBody>
          <a:bodyPr wrap="square">
            <a:spAutoFit/>
          </a:bodyPr>
          <a:lstStyle/>
          <a:p>
            <a:pPr marL="406400" indent="-342900">
              <a:spcBef>
                <a:spcPts val="600"/>
              </a:spcBef>
              <a:buFont typeface="Wingdings" pitchFamily="2" charset="2"/>
              <a:buChar char="§"/>
            </a:pPr>
            <a:r>
              <a:rPr lang="es-419" sz="2200" b="1" dirty="0" smtClean="0">
                <a:solidFill>
                  <a:srgbClr val="00338D"/>
                </a:solidFill>
                <a:latin typeface="Helvetica" pitchFamily="34" charset="0"/>
                <a:ea typeface="MS PGothic" pitchFamily="34" charset="-128"/>
                <a:cs typeface="Helvetica" pitchFamily="34" charset="0"/>
              </a:rPr>
              <a:t>400 personas mueren cada día </a:t>
            </a:r>
            <a:r>
              <a:rPr lang="es-419" sz="2200" dirty="0" smtClean="0">
                <a:solidFill>
                  <a:srgbClr val="00338D"/>
                </a:solidFill>
                <a:latin typeface="Helvetica" pitchFamily="34" charset="0"/>
                <a:ea typeface="MS PGothic" pitchFamily="34" charset="-128"/>
                <a:cs typeface="Helvetica" pitchFamily="34" charset="0"/>
              </a:rPr>
              <a:t>a causa del Sarampión</a:t>
            </a:r>
          </a:p>
          <a:p>
            <a:pPr marL="406400" indent="-342900">
              <a:spcBef>
                <a:spcPts val="600"/>
              </a:spcBef>
              <a:buFont typeface="Wingdings" pitchFamily="2" charset="2"/>
              <a:buChar char="§"/>
            </a:pPr>
            <a:r>
              <a:rPr lang="es-419" altLang="ja-JP" sz="2200" dirty="0" smtClean="0">
                <a:solidFill>
                  <a:srgbClr val="00338D"/>
                </a:solidFill>
                <a:latin typeface="Helvetica" pitchFamily="34" charset="0"/>
                <a:ea typeface="MS PGothic" pitchFamily="34" charset="-128"/>
                <a:cs typeface="Helvetica" pitchFamily="34" charset="0"/>
              </a:rPr>
              <a:t>Los Leones apoyan por medio de movilización social </a:t>
            </a:r>
          </a:p>
          <a:p>
            <a:pPr marL="406400" indent="-342900">
              <a:spcBef>
                <a:spcPts val="600"/>
              </a:spcBef>
              <a:buFont typeface="Wingdings" pitchFamily="2" charset="2"/>
              <a:buChar char="§"/>
            </a:pPr>
            <a:r>
              <a:rPr lang="es-419" sz="2200" dirty="0" smtClean="0">
                <a:solidFill>
                  <a:srgbClr val="00338D"/>
                </a:solidFill>
                <a:latin typeface="Helvetica" pitchFamily="34" charset="0"/>
                <a:ea typeface="MS PGothic" pitchFamily="34" charset="-128"/>
                <a:cs typeface="Helvetica" pitchFamily="34" charset="0"/>
              </a:rPr>
              <a:t>Leones, junto con </a:t>
            </a:r>
            <a:r>
              <a:rPr lang="es-419" sz="2200" dirty="0" err="1" smtClean="0">
                <a:solidFill>
                  <a:srgbClr val="00338D"/>
                </a:solidFill>
                <a:latin typeface="Helvetica" pitchFamily="34" charset="0"/>
                <a:ea typeface="MS PGothic" pitchFamily="34" charset="-128"/>
                <a:cs typeface="Helvetica" pitchFamily="34" charset="0"/>
              </a:rPr>
              <a:t>Gavi</a:t>
            </a:r>
            <a:r>
              <a:rPr lang="es-419" sz="2200" dirty="0" smtClean="0">
                <a:solidFill>
                  <a:srgbClr val="00338D"/>
                </a:solidFill>
                <a:latin typeface="Helvetica" pitchFamily="34" charset="0"/>
                <a:ea typeface="MS PGothic" pitchFamily="34" charset="-128"/>
                <a:cs typeface="Helvetica" pitchFamily="34" charset="0"/>
              </a:rPr>
              <a:t> (Alianza de la Vacuna), recaudaron US$30 millones para vacunas contra el Sarampión para el año 2017</a:t>
            </a:r>
            <a:endParaRPr lang="es-419" sz="2200" dirty="0">
              <a:solidFill>
                <a:srgbClr val="00338D"/>
              </a:solidFill>
              <a:latin typeface="Helvetica" pitchFamily="34" charset="0"/>
              <a:ea typeface="MS PGothic" pitchFamily="34" charset="-128"/>
              <a:cs typeface="Helvetica" pitchFamily="34" charset="0"/>
            </a:endParaRPr>
          </a:p>
        </p:txBody>
      </p:sp>
      <p:pic>
        <p:nvPicPr>
          <p:cNvPr id="3" name="Picture Placeholder 2"/>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9773" b="9773"/>
          <a:stretch>
            <a:fillRect/>
          </a:stretch>
        </p:blipFill>
        <p:spPr/>
      </p:pic>
      <p:pic>
        <p:nvPicPr>
          <p:cNvPr id="7" name="Picture 3" descr="H:\Documents\measles\Lions Measles Ribbon.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23000" r="80000">
                        <a14:foregroundMark x1="42000" y1="11111" x2="60500" y2="10053"/>
                        <a14:foregroundMark x1="35500" y1="88360" x2="43500" y2="67725"/>
                        <a14:foregroundMark x1="66500" y1="87831" x2="60000" y2="67196"/>
                      </a14:backgroundRemoval>
                    </a14:imgEffect>
                  </a14:imgLayer>
                </a14:imgProps>
              </a:ext>
              <a:ext uri="{28A0092B-C50C-407E-A947-70E740481C1C}">
                <a14:useLocalDpi xmlns:a14="http://schemas.microsoft.com/office/drawing/2010/main"/>
              </a:ext>
            </a:extLst>
          </a:blip>
          <a:srcRect/>
          <a:stretch>
            <a:fillRect/>
          </a:stretch>
        </p:blipFill>
        <p:spPr bwMode="auto">
          <a:xfrm rot="583408">
            <a:off x="7438216" y="20489"/>
            <a:ext cx="1408063" cy="133062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p:cNvSpPr>
            <a:spLocks noGrp="1"/>
          </p:cNvSpPr>
          <p:nvPr>
            <p:ph type="title"/>
          </p:nvPr>
        </p:nvSpPr>
        <p:spPr>
          <a:xfrm>
            <a:off x="251998" y="339230"/>
            <a:ext cx="8153400" cy="457200"/>
          </a:xfrm>
        </p:spPr>
        <p:txBody>
          <a:bodyPr/>
          <a:lstStyle/>
          <a:p>
            <a:r>
              <a:rPr lang="es-419" dirty="0" smtClean="0">
                <a:cs typeface="Arial" pitchFamily="34" charset="0"/>
              </a:rPr>
              <a:t>Una vacuna, Una vida: Iniciativa </a:t>
            </a:r>
            <a:r>
              <a:rPr lang="es-419" dirty="0" err="1" smtClean="0">
                <a:cs typeface="Arial" pitchFamily="34" charset="0"/>
              </a:rPr>
              <a:t>Leonística</a:t>
            </a:r>
            <a:r>
              <a:rPr lang="es-419" dirty="0" smtClean="0">
                <a:cs typeface="Arial" pitchFamily="34" charset="0"/>
              </a:rPr>
              <a:t> Contra el Sarampión</a:t>
            </a:r>
            <a:endParaRPr lang="es-419" dirty="0"/>
          </a:p>
        </p:txBody>
      </p:sp>
    </p:spTree>
    <p:extLst>
      <p:ext uri="{BB962C8B-B14F-4D97-AF65-F5344CB8AC3E}">
        <p14:creationId xmlns:p14="http://schemas.microsoft.com/office/powerpoint/2010/main" val="386693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209800"/>
            <a:ext cx="8534400" cy="860425"/>
          </a:xfrm>
        </p:spPr>
        <p:txBody>
          <a:bodyPr/>
          <a:lstStyle/>
          <a:p>
            <a:r>
              <a:rPr lang="es-419" dirty="0" smtClean="0"/>
              <a:t>Kimberly Anderson</a:t>
            </a:r>
            <a:br>
              <a:rPr lang="es-419" dirty="0" smtClean="0"/>
            </a:br>
            <a:r>
              <a:rPr lang="es-419" sz="3600" dirty="0" smtClean="0"/>
              <a:t>Especialista Regional</a:t>
            </a:r>
            <a:br>
              <a:rPr lang="es-419" sz="3600" dirty="0" smtClean="0"/>
            </a:br>
            <a:r>
              <a:rPr lang="es-419" sz="3600" dirty="0" smtClean="0"/>
              <a:t>Departamento Lions Quest</a:t>
            </a:r>
            <a:r>
              <a:rPr lang="es-419" dirty="0" smtClean="0"/>
              <a:t/>
            </a:r>
            <a:br>
              <a:rPr lang="es-419" dirty="0" smtClean="0"/>
            </a:br>
            <a:endParaRPr lang="es-419" dirty="0"/>
          </a:p>
        </p:txBody>
      </p:sp>
      <p:sp>
        <p:nvSpPr>
          <p:cNvPr id="6" name="Subtitle 5"/>
          <p:cNvSpPr txBox="1">
            <a:spLocks/>
          </p:cNvSpPr>
          <p:nvPr/>
        </p:nvSpPr>
        <p:spPr bwMode="auto">
          <a:xfrm>
            <a:off x="1828800" y="4343400"/>
            <a:ext cx="586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1800" b="0">
                <a:solidFill>
                  <a:schemeClr val="bg1"/>
                </a:solidFill>
                <a:latin typeface="+mn-lt"/>
                <a:ea typeface="ヒラギノ角ゴ Pro W3" charset="0"/>
                <a:cs typeface="ヒラギノ角ゴ Pro W3" charset="0"/>
              </a:defRPr>
            </a:lvl1pPr>
            <a:lvl2pPr marL="457200" indent="0" algn="ctr" rtl="0" eaLnBrk="1" fontAlgn="base" hangingPunct="1">
              <a:spcBef>
                <a:spcPct val="20000"/>
              </a:spcBef>
              <a:spcAft>
                <a:spcPct val="0"/>
              </a:spcAft>
              <a:buFont typeface="Wingdings" charset="0"/>
              <a:buNone/>
              <a:defRPr>
                <a:solidFill>
                  <a:srgbClr val="595959"/>
                </a:solidFill>
                <a:latin typeface="+mn-lt"/>
                <a:ea typeface="ヒラギノ角ゴ Pro W3" charset="0"/>
              </a:defRPr>
            </a:lvl2pPr>
            <a:lvl3pPr marL="914400" indent="0" algn="ctr" rtl="0" eaLnBrk="1" fontAlgn="base" hangingPunct="1">
              <a:spcBef>
                <a:spcPct val="20000"/>
              </a:spcBef>
              <a:spcAft>
                <a:spcPct val="0"/>
              </a:spcAft>
              <a:buFont typeface="Arial" charset="0"/>
              <a:buNone/>
              <a:defRPr>
                <a:solidFill>
                  <a:srgbClr val="595959"/>
                </a:solidFill>
                <a:latin typeface="+mn-lt"/>
                <a:ea typeface="ヒラギノ角ゴ Pro W3" charset="0"/>
              </a:defRPr>
            </a:lvl3pPr>
            <a:lvl4pPr marL="1371600" indent="0" algn="ctr" rtl="0" eaLnBrk="1" fontAlgn="base" hangingPunct="1">
              <a:spcBef>
                <a:spcPct val="20000"/>
              </a:spcBef>
              <a:spcAft>
                <a:spcPct val="0"/>
              </a:spcAft>
              <a:buFont typeface="Arial" charset="0"/>
              <a:buNone/>
              <a:defRPr>
                <a:solidFill>
                  <a:srgbClr val="595959"/>
                </a:solidFill>
                <a:latin typeface="+mn-lt"/>
                <a:ea typeface="ヒラギノ角ゴ Pro W3" charset="0"/>
              </a:defRPr>
            </a:lvl4pPr>
            <a:lvl5pPr marL="1828800" indent="0" algn="ctr" rtl="0" eaLnBrk="1" fontAlgn="base" hangingPunct="1">
              <a:spcBef>
                <a:spcPct val="20000"/>
              </a:spcBef>
              <a:spcAft>
                <a:spcPct val="0"/>
              </a:spcAft>
              <a:buFont typeface="Arial" charset="0"/>
              <a:buNone/>
              <a:defRPr>
                <a:solidFill>
                  <a:srgbClr val="595959"/>
                </a:solidFill>
                <a:latin typeface="+mn-lt"/>
                <a:ea typeface="ヒラギノ角ゴ Pro W3" charset="0"/>
              </a:defRPr>
            </a:lvl5pPr>
            <a:lvl6pPr marL="2286000" indent="0" algn="ctr" rtl="0" eaLnBrk="1" fontAlgn="base" hangingPunct="1">
              <a:spcBef>
                <a:spcPct val="20000"/>
              </a:spcBef>
              <a:spcAft>
                <a:spcPct val="0"/>
              </a:spcAft>
              <a:buNone/>
              <a:defRPr sz="2400">
                <a:solidFill>
                  <a:schemeClr val="tx1"/>
                </a:solidFill>
                <a:latin typeface="+mn-lt"/>
              </a:defRPr>
            </a:lvl6pPr>
            <a:lvl7pPr marL="2743200" indent="0" algn="ctr" rtl="0" eaLnBrk="1" fontAlgn="base" hangingPunct="1">
              <a:spcBef>
                <a:spcPct val="20000"/>
              </a:spcBef>
              <a:spcAft>
                <a:spcPct val="0"/>
              </a:spcAft>
              <a:buNone/>
              <a:defRPr sz="2400">
                <a:solidFill>
                  <a:schemeClr val="tx1"/>
                </a:solidFill>
                <a:latin typeface="+mn-lt"/>
              </a:defRPr>
            </a:lvl7pPr>
            <a:lvl8pPr marL="3200400" indent="0" algn="ctr" rtl="0" eaLnBrk="1" fontAlgn="base" hangingPunct="1">
              <a:spcBef>
                <a:spcPct val="20000"/>
              </a:spcBef>
              <a:spcAft>
                <a:spcPct val="0"/>
              </a:spcAft>
              <a:buNone/>
              <a:defRPr sz="2400">
                <a:solidFill>
                  <a:schemeClr val="tx1"/>
                </a:solidFill>
                <a:latin typeface="+mn-lt"/>
              </a:defRPr>
            </a:lvl8pPr>
            <a:lvl9pPr marL="3657600" indent="0" algn="ctr" rtl="0" eaLnBrk="1" fontAlgn="base" hangingPunct="1">
              <a:spcBef>
                <a:spcPct val="20000"/>
              </a:spcBef>
              <a:spcAft>
                <a:spcPct val="0"/>
              </a:spcAft>
              <a:buNone/>
              <a:defRPr sz="2400">
                <a:solidFill>
                  <a:schemeClr val="tx1"/>
                </a:solidFill>
                <a:latin typeface="+mn-lt"/>
              </a:defRPr>
            </a:lvl9pPr>
          </a:lstStyle>
          <a:p>
            <a:r>
              <a:rPr lang="es-419" sz="2400" b="1" kern="0" dirty="0" smtClean="0"/>
              <a:t>Metas Financieras y Recaudación de fondos </a:t>
            </a:r>
            <a:endParaRPr lang="es-419" sz="2400" b="1" kern="0" dirty="0"/>
          </a:p>
        </p:txBody>
      </p:sp>
    </p:spTree>
    <p:extLst>
      <p:ext uri="{BB962C8B-B14F-4D97-AF65-F5344CB8AC3E}">
        <p14:creationId xmlns:p14="http://schemas.microsoft.com/office/powerpoint/2010/main" val="851693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419" dirty="0" smtClean="0"/>
              <a:t>Metas Financieras de LCIF</a:t>
            </a:r>
            <a:endParaRPr lang="es-419" dirty="0"/>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04800" y="1066800"/>
            <a:ext cx="6919950" cy="449768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6"/>
          <p:cNvSpPr txBox="1">
            <a:spLocks noChangeArrowheads="1"/>
          </p:cNvSpPr>
          <p:nvPr/>
        </p:nvSpPr>
        <p:spPr bwMode="auto">
          <a:xfrm>
            <a:off x="7332754" y="1408112"/>
            <a:ext cx="18090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dirty="0" smtClean="0">
                <a:solidFill>
                  <a:prstClr val="black"/>
                </a:solidFill>
                <a:latin typeface="Calibri"/>
              </a:rPr>
              <a:t>US$50 million </a:t>
            </a:r>
            <a:r>
              <a:rPr lang="en-US" sz="1800" dirty="0" err="1" smtClean="0">
                <a:solidFill>
                  <a:prstClr val="black"/>
                </a:solidFill>
                <a:latin typeface="Calibri"/>
              </a:rPr>
              <a:t>en</a:t>
            </a:r>
            <a:r>
              <a:rPr lang="en-US" sz="1800" dirty="0" smtClean="0">
                <a:solidFill>
                  <a:prstClr val="black"/>
                </a:solidFill>
                <a:latin typeface="Calibri"/>
              </a:rPr>
              <a:t> 2017-2018 </a:t>
            </a:r>
            <a:r>
              <a:rPr lang="es-ES" sz="1800" dirty="0">
                <a:solidFill>
                  <a:prstClr val="black"/>
                </a:solidFill>
                <a:latin typeface="Calibri"/>
              </a:rPr>
              <a:t>para el cincuentenario </a:t>
            </a:r>
            <a:br>
              <a:rPr lang="es-ES" sz="1800" dirty="0">
                <a:solidFill>
                  <a:prstClr val="black"/>
                </a:solidFill>
                <a:latin typeface="Calibri"/>
              </a:rPr>
            </a:br>
            <a:r>
              <a:rPr lang="es-ES" sz="1800" dirty="0">
                <a:solidFill>
                  <a:prstClr val="black"/>
                </a:solidFill>
                <a:latin typeface="Calibri"/>
              </a:rPr>
              <a:t>de LCIF</a:t>
            </a:r>
          </a:p>
        </p:txBody>
      </p:sp>
      <p:sp>
        <p:nvSpPr>
          <p:cNvPr id="10" name="Oval 9"/>
          <p:cNvSpPr/>
          <p:nvPr/>
        </p:nvSpPr>
        <p:spPr bwMode="auto">
          <a:xfrm>
            <a:off x="6096000" y="2030271"/>
            <a:ext cx="762000" cy="685800"/>
          </a:xfrm>
          <a:prstGeom prst="ellipse">
            <a:avLst/>
          </a:prstGeom>
          <a:solidFill>
            <a:schemeClr val="tx2">
              <a:alpha val="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12" name="Straight Connector 11"/>
          <p:cNvCxnSpPr>
            <a:stCxn id="10" idx="6"/>
            <a:endCxn id="9" idx="1"/>
          </p:cNvCxnSpPr>
          <p:nvPr/>
        </p:nvCxnSpPr>
        <p:spPr bwMode="auto">
          <a:xfrm flipV="1">
            <a:off x="6858000" y="2008277"/>
            <a:ext cx="474754" cy="364894"/>
          </a:xfrm>
          <a:prstGeom prst="line">
            <a:avLst/>
          </a:prstGeom>
          <a:solidFill>
            <a:srgbClr val="FFFFFF"/>
          </a:solidFill>
          <a:ln w="9525" cap="flat" cmpd="sng" algn="ctr">
            <a:solidFill>
              <a:srgbClr val="002060"/>
            </a:solidFill>
            <a:prstDash val="solid"/>
            <a:round/>
            <a:headEnd type="none" w="med" len="med"/>
            <a:tailEnd type="none" w="med" len="med"/>
          </a:ln>
          <a:effectLst/>
        </p:spPr>
      </p:cxnSp>
      <p:sp>
        <p:nvSpPr>
          <p:cNvPr id="14" name="Rectangle 13"/>
          <p:cNvSpPr/>
          <p:nvPr/>
        </p:nvSpPr>
        <p:spPr bwMode="auto">
          <a:xfrm>
            <a:off x="7343640" y="1401305"/>
            <a:ext cx="1735046" cy="1200329"/>
          </a:xfrm>
          <a:prstGeom prst="rect">
            <a:avLst/>
          </a:prstGeom>
          <a:solidFill>
            <a:srgbClr val="00338D">
              <a:alpha val="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2" name="TextBox 1"/>
          <p:cNvSpPr txBox="1"/>
          <p:nvPr/>
        </p:nvSpPr>
        <p:spPr>
          <a:xfrm>
            <a:off x="3991535" y="5029200"/>
            <a:ext cx="914400" cy="400110"/>
          </a:xfrm>
          <a:prstGeom prst="rect">
            <a:avLst/>
          </a:prstGeom>
          <a:solidFill>
            <a:schemeClr val="bg1"/>
          </a:solidFill>
        </p:spPr>
        <p:txBody>
          <a:bodyPr wrap="square" rtlCol="0">
            <a:spAutoFit/>
          </a:bodyPr>
          <a:lstStyle/>
          <a:p>
            <a:r>
              <a:rPr lang="en-US" sz="2000" dirty="0" err="1" smtClean="0"/>
              <a:t>Año</a:t>
            </a:r>
            <a:endParaRPr lang="en-US" sz="2000" dirty="0" smtClean="0"/>
          </a:p>
        </p:txBody>
      </p:sp>
      <p:sp>
        <p:nvSpPr>
          <p:cNvPr id="11" name="TextBox 10"/>
          <p:cNvSpPr txBox="1"/>
          <p:nvPr/>
        </p:nvSpPr>
        <p:spPr>
          <a:xfrm rot="16200000">
            <a:off x="-517066" y="3164990"/>
            <a:ext cx="2348642" cy="400110"/>
          </a:xfrm>
          <a:prstGeom prst="rect">
            <a:avLst/>
          </a:prstGeom>
          <a:solidFill>
            <a:schemeClr val="bg1"/>
          </a:solidFill>
        </p:spPr>
        <p:txBody>
          <a:bodyPr wrap="square" rtlCol="0">
            <a:spAutoFit/>
          </a:bodyPr>
          <a:lstStyle/>
          <a:p>
            <a:r>
              <a:rPr lang="es-419" sz="2000" dirty="0" smtClean="0"/>
              <a:t>Meta en Millones</a:t>
            </a:r>
          </a:p>
        </p:txBody>
      </p:sp>
      <p:sp>
        <p:nvSpPr>
          <p:cNvPr id="4" name="TextBox 3"/>
          <p:cNvSpPr txBox="1"/>
          <p:nvPr/>
        </p:nvSpPr>
        <p:spPr>
          <a:xfrm>
            <a:off x="1524000" y="1187606"/>
            <a:ext cx="4953000" cy="461665"/>
          </a:xfrm>
          <a:prstGeom prst="rect">
            <a:avLst/>
          </a:prstGeom>
          <a:solidFill>
            <a:schemeClr val="bg1"/>
          </a:solidFill>
        </p:spPr>
        <p:txBody>
          <a:bodyPr wrap="square" rtlCol="0">
            <a:spAutoFit/>
          </a:bodyPr>
          <a:lstStyle/>
          <a:p>
            <a:r>
              <a:rPr lang="es-ES" sz="2400" b="1" dirty="0">
                <a:solidFill>
                  <a:srgbClr val="073F88"/>
                </a:solidFill>
                <a:latin typeface="+mn-lt"/>
              </a:rPr>
              <a:t>Metas quinquenales de LCIF</a:t>
            </a:r>
            <a:endParaRPr lang="en-US" sz="2800" b="1" dirty="0" err="1" smtClean="0">
              <a:latin typeface="+mn-lt"/>
            </a:endParaRPr>
          </a:p>
        </p:txBody>
      </p:sp>
    </p:spTree>
    <p:extLst>
      <p:ext uri="{BB962C8B-B14F-4D97-AF65-F5344CB8AC3E}">
        <p14:creationId xmlns:p14="http://schemas.microsoft.com/office/powerpoint/2010/main" val="1443238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LCIF_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LCIF_2016_Template</Template>
  <TotalTime>19208</TotalTime>
  <Words>4393</Words>
  <Application>Microsoft Office PowerPoint</Application>
  <PresentationFormat>On-screen Show (4:3)</PresentationFormat>
  <Paragraphs>612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ＭＳ Ｐゴシック</vt:lpstr>
      <vt:lpstr>ＭＳ Ｐゴシック</vt:lpstr>
      <vt:lpstr>Arial</vt:lpstr>
      <vt:lpstr>ArialMT</vt:lpstr>
      <vt:lpstr>Calibri</vt:lpstr>
      <vt:lpstr>Candara</vt:lpstr>
      <vt:lpstr>Helvetica</vt:lpstr>
      <vt:lpstr>Times New Roman</vt:lpstr>
      <vt:lpstr>Wingdings</vt:lpstr>
      <vt:lpstr>ヒラギノ角ゴ Pro W3</vt:lpstr>
      <vt:lpstr>LCIF_2016_Template</vt:lpstr>
      <vt:lpstr>FOLAC Santo Domingo,  Republica Dominicana</vt:lpstr>
      <vt:lpstr>PIP Jim Ervin Pasado Presidente de LCIF</vt:lpstr>
      <vt:lpstr>Celebrando 50 Años de Impacto </vt:lpstr>
      <vt:lpstr>¿Qué viene a la mente al pensar en LCIF?</vt:lpstr>
      <vt:lpstr>LCIF de un Vistazo</vt:lpstr>
      <vt:lpstr>PowerPoint Presentation</vt:lpstr>
      <vt:lpstr>Una vacuna, Una vida: Iniciativa Leonística Contra el Sarampión</vt:lpstr>
      <vt:lpstr>Kimberly Anderson Especialista Regional Departamento Lions Quest </vt:lpstr>
      <vt:lpstr>Metas Financieras de LCIF</vt:lpstr>
      <vt:lpstr>Necesidad de apoyo</vt:lpstr>
      <vt:lpstr>Donaciones en el ejercicio 2017-2018*</vt:lpstr>
      <vt:lpstr>Donaciones por área estatutaria 2016-2017</vt:lpstr>
      <vt:lpstr>Donaciones por área estatutaria 2017 (hasta el 6 de noviembre)</vt:lpstr>
      <vt:lpstr>Los 5 países Latinoamericanos con mayores donaciones</vt:lpstr>
      <vt:lpstr>Coordinadores de LCIF de Clubes</vt:lpstr>
      <vt:lpstr>¿Como vas a ayudar a nuestra fundación?</vt:lpstr>
      <vt:lpstr>Erika Klotz Programas Humanitarias LCIF</vt:lpstr>
      <vt:lpstr>Encuesta Rápida</vt:lpstr>
      <vt:lpstr>Subvenciones LCIF 2016-2017</vt:lpstr>
      <vt:lpstr>Clases de subvenciones: Nueva estructura</vt:lpstr>
      <vt:lpstr>Subvención Humanitaria – Fondos Correspondidos  (Anteriormente Subvenciones Regulares)</vt:lpstr>
      <vt:lpstr>Subvención Humanitaria – Lions Quest</vt:lpstr>
      <vt:lpstr>Subvención Humanitaria - Diabetes</vt:lpstr>
      <vt:lpstr>Subvenciones SightFirst</vt:lpstr>
      <vt:lpstr>Encuesta Rápida</vt:lpstr>
      <vt:lpstr>Subvenciones para Desastres Naturales</vt:lpstr>
      <vt:lpstr>Subvenciones Designadas</vt:lpstr>
      <vt:lpstr>Subvenciones para Leos</vt:lpstr>
      <vt:lpstr>Programa de Subvenciones Compartidas entre Distritos/Clubes</vt:lpstr>
      <vt:lpstr>Consejos para solicitar subvenciones de LCIF</vt:lpstr>
      <vt:lpstr>Subvenciones otorgadas a América Latina (CA III)</vt:lpstr>
      <vt:lpstr>Subvenciones MCAT en curso para CAIII</vt:lpstr>
      <vt:lpstr>PowerPoint Presentation</vt:lpstr>
      <vt:lpstr>PIP Jim Ervin LCIF Past Chairperson</vt:lpstr>
      <vt:lpstr>Próximamente: Campaña Capital</vt:lpstr>
      <vt:lpstr>Enriqueciendo Vidas</vt:lpstr>
      <vt:lpstr>Sesión de Preguntas y Respuestas</vt:lpstr>
      <vt:lpstr>PowerPoint Presentation</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International Directors Orientation</dc:title>
  <dc:creator>Rotolo, Cassandra</dc:creator>
  <cp:lastModifiedBy>Anderson, Kimberly</cp:lastModifiedBy>
  <cp:revision>301</cp:revision>
  <cp:lastPrinted>2018-01-07T18:35:36Z</cp:lastPrinted>
  <dcterms:created xsi:type="dcterms:W3CDTF">2016-07-20T19:25:54Z</dcterms:created>
  <dcterms:modified xsi:type="dcterms:W3CDTF">2018-01-12T16:08:00Z</dcterms:modified>
</cp:coreProperties>
</file>