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5" r:id="rId1"/>
  </p:sldMasterIdLst>
  <p:notesMasterIdLst>
    <p:notesMasterId r:id="rId17"/>
  </p:notesMasterIdLst>
  <p:sldIdLst>
    <p:sldId id="1137" r:id="rId2"/>
    <p:sldId id="259" r:id="rId3"/>
    <p:sldId id="1114" r:id="rId4"/>
    <p:sldId id="261" r:id="rId5"/>
    <p:sldId id="1156" r:id="rId6"/>
    <p:sldId id="260" r:id="rId7"/>
    <p:sldId id="1151" r:id="rId8"/>
    <p:sldId id="1142" r:id="rId9"/>
    <p:sldId id="1152" r:id="rId10"/>
    <p:sldId id="1153" r:id="rId11"/>
    <p:sldId id="1154" r:id="rId12"/>
    <p:sldId id="1155" r:id="rId13"/>
    <p:sldId id="1157" r:id="rId14"/>
    <p:sldId id="1150" r:id="rId15"/>
    <p:sldId id="1144" r:id="rId1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95C43FD-2D81-9CFA-9C4A-A35CD6167620}" name="Khamisi Grace" initials="KG" userId="zf4GxHDVBqBlx4LynScNWqDXMqa5rPKp++84GQX4s+g="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CC2A72-4192-4F17-B2F2-BBC09C95A275}" v="55" dt="2023-04-14T21:37:43.508"/>
    <p1510:client id="{18DE39AF-1D60-42F3-B1CD-8D553104D35D}" v="2" dt="2023-04-17T15:50:35.776"/>
    <p1510:client id="{5944BDE1-D02D-4042-ADB2-90813A784DC6}" v="36" dt="2023-06-14T22:04:52.846"/>
    <p1510:client id="{7A530A79-942B-4863-8010-101673DD60DB}" v="3" dt="2023-04-17T16:04:57.497"/>
    <p1510:client id="{964FE9DE-AB07-4123-8491-C248CEF52F38}" v="29" dt="2023-04-21T18:34:06.690"/>
    <p1510:client id="{E8DA8AB6-29AB-4E2B-ACBA-390B98253AF0}" v="2" dt="2023-04-14T20:04:10.182"/>
  </p1510:revLst>
</p1510:revInfo>
</file>

<file path=ppt/tableStyles.xml><?xml version="1.0" encoding="utf-8"?>
<a:tblStyleLst xmlns:a="http://schemas.openxmlformats.org/drawingml/2006/main" def="{16A299CF-C680-4D44-A448-CC42B6D110BA}">
  <a:tblStyle styleId="{16A299CF-C680-4D44-A448-CC42B6D110BA}"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289" autoAdjust="0"/>
  </p:normalViewPr>
  <p:slideViewPr>
    <p:cSldViewPr snapToGrid="0">
      <p:cViewPr varScale="1">
        <p:scale>
          <a:sx n="93" d="100"/>
          <a:sy n="93" d="100"/>
        </p:scale>
        <p:origin x="531"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shley Christensen" userId="rDP7toqdeGyBOw1SNwmGOHBDP52/zOqe1yqDLu32+vo=" providerId="None" clId="Web-{E33195D6-2D99-4934-8BD2-EBD3A33D17D9}"/>
    <pc:docChg chg="modSld">
      <pc:chgData name="Ashley Christensen" userId="rDP7toqdeGyBOw1SNwmGOHBDP52/zOqe1yqDLu32+vo=" providerId="None" clId="Web-{E33195D6-2D99-4934-8BD2-EBD3A33D17D9}" dt="2023-05-04T14:25:06.978" v="91"/>
      <pc:docMkLst>
        <pc:docMk/>
      </pc:docMkLst>
      <pc:sldChg chg="modNotes">
        <pc:chgData name="Ashley Christensen" userId="rDP7toqdeGyBOw1SNwmGOHBDP52/zOqe1yqDLu32+vo=" providerId="None" clId="Web-{E33195D6-2D99-4934-8BD2-EBD3A33D17D9}" dt="2023-05-04T14:25:06.978" v="91"/>
        <pc:sldMkLst>
          <pc:docMk/>
          <pc:sldMk cId="1004270698" sldId="1155"/>
        </pc:sldMkLst>
      </pc:sldChg>
    </pc:docChg>
  </pc:docChgLst>
  <pc:docChgLst>
    <pc:chgData name="Khamisi Grace" clId="Web-{5944BDE1-D02D-4042-ADB2-90813A784DC6}"/>
    <pc:docChg chg="">
      <pc:chgData name="Khamisi Grace" userId="" providerId="" clId="Web-{5944BDE1-D02D-4042-ADB2-90813A784DC6}" dt="2023-06-14T22:04:52.846" v="0"/>
      <pc:docMkLst>
        <pc:docMk/>
      </pc:docMkLst>
      <pc:sldChg chg="addCm">
        <pc:chgData name="Khamisi Grace" userId="" providerId="" clId="Web-{5944BDE1-D02D-4042-ADB2-90813A784DC6}" dt="2023-06-14T22:04:52.846" v="0"/>
        <pc:sldMkLst>
          <pc:docMk/>
          <pc:sldMk cId="0" sldId="260"/>
        </pc:sldMkLst>
        <pc:extLst>
          <p:ext xmlns:p="http://schemas.openxmlformats.org/presentationml/2006/main" uri="{D6D511B9-2390-475A-947B-AFAB55BFBCF1}">
            <pc226:cmChg xmlns:pc226="http://schemas.microsoft.com/office/powerpoint/2022/06/main/command" chg="add">
              <pc226:chgData name="Khamisi Grace" userId="" providerId="" clId="Web-{5944BDE1-D02D-4042-ADB2-90813A784DC6}" dt="2023-06-14T22:04:52.846" v="0"/>
              <pc2:cmMkLst xmlns:pc2="http://schemas.microsoft.com/office/powerpoint/2019/9/main/command">
                <pc:docMk/>
                <pc:sldMk cId="0" sldId="260"/>
                <pc2:cmMk id="{1EED85ED-A8AE-4652-948A-84552885087E}"/>
              </pc2:cmMkLst>
            </pc226:cmChg>
          </p:ext>
        </pc:extLst>
      </pc:sldChg>
    </pc:docChg>
  </pc:docChgLst>
  <pc:docChgLst>
    <pc:chgData name="Khamisi Grace" userId="zf4GxHDVBqBlx4LynScNWqDXMqa5rPKp++84GQX4s+g=" providerId="None" clId="Web-{5944BDE1-D02D-4042-ADB2-90813A784DC6}"/>
    <pc:docChg chg="modSld">
      <pc:chgData name="Khamisi Grace" userId="zf4GxHDVBqBlx4LynScNWqDXMqa5rPKp++84GQX4s+g=" providerId="None" clId="Web-{5944BDE1-D02D-4042-ADB2-90813A784DC6}" dt="2023-06-14T20:40:03.737" v="33" actId="20577"/>
      <pc:docMkLst>
        <pc:docMk/>
      </pc:docMkLst>
      <pc:sldChg chg="modSp addCm">
        <pc:chgData name="Khamisi Grace" userId="zf4GxHDVBqBlx4LynScNWqDXMqa5rPKp++84GQX4s+g=" providerId="None" clId="Web-{5944BDE1-D02D-4042-ADB2-90813A784DC6}" dt="2023-06-14T20:33:50.446" v="4" actId="20577"/>
        <pc:sldMkLst>
          <pc:docMk/>
          <pc:sldMk cId="1628948309" sldId="1142"/>
        </pc:sldMkLst>
        <pc:spChg chg="mod">
          <ac:chgData name="Khamisi Grace" userId="zf4GxHDVBqBlx4LynScNWqDXMqa5rPKp++84GQX4s+g=" providerId="None" clId="Web-{5944BDE1-D02D-4042-ADB2-90813A784DC6}" dt="2023-06-14T20:33:50.446" v="4" actId="20577"/>
          <ac:spMkLst>
            <pc:docMk/>
            <pc:sldMk cId="1628948309" sldId="1142"/>
            <ac:spMk id="13" creationId="{4F212072-DE40-5C41-82DA-1C93977F44CA}"/>
          </ac:spMkLst>
        </pc:spChg>
        <pc:extLst>
          <p:ext xmlns:p="http://schemas.openxmlformats.org/presentationml/2006/main" uri="{D6D511B9-2390-475A-947B-AFAB55BFBCF1}">
            <pc226:cmChg xmlns:pc226="http://schemas.microsoft.com/office/powerpoint/2022/06/main/command" chg="add">
              <pc226:chgData name="Khamisi Grace" userId="zf4GxHDVBqBlx4LynScNWqDXMqa5rPKp++84GQX4s+g=" providerId="None" clId="Web-{5944BDE1-D02D-4042-ADB2-90813A784DC6}" dt="2023-06-14T20:33:48.758" v="3"/>
              <pc2:cmMkLst xmlns:pc2="http://schemas.microsoft.com/office/powerpoint/2019/9/main/command">
                <pc:docMk/>
                <pc:sldMk cId="1628948309" sldId="1142"/>
                <pc2:cmMk id="{5F44E58C-AFCA-45FA-ABF7-B25FAB2D9CAF}"/>
              </pc2:cmMkLst>
            </pc226:cmChg>
          </p:ext>
        </pc:extLst>
      </pc:sldChg>
      <pc:sldChg chg="modSp addCm">
        <pc:chgData name="Khamisi Grace" userId="zf4GxHDVBqBlx4LynScNWqDXMqa5rPKp++84GQX4s+g=" providerId="None" clId="Web-{5944BDE1-D02D-4042-ADB2-90813A784DC6}" dt="2023-06-14T20:40:03.737" v="33" actId="20577"/>
        <pc:sldMkLst>
          <pc:docMk/>
          <pc:sldMk cId="57178511" sldId="1153"/>
        </pc:sldMkLst>
        <pc:spChg chg="mod">
          <ac:chgData name="Khamisi Grace" userId="zf4GxHDVBqBlx4LynScNWqDXMqa5rPKp++84GQX4s+g=" providerId="None" clId="Web-{5944BDE1-D02D-4042-ADB2-90813A784DC6}" dt="2023-06-14T20:40:03.737" v="33" actId="20577"/>
          <ac:spMkLst>
            <pc:docMk/>
            <pc:sldMk cId="57178511" sldId="1153"/>
            <ac:spMk id="13" creationId="{4F212072-DE40-5C41-82DA-1C93977F44CA}"/>
          </ac:spMkLst>
        </pc:spChg>
        <pc:extLst>
          <p:ext xmlns:p="http://schemas.openxmlformats.org/presentationml/2006/main" uri="{D6D511B9-2390-475A-947B-AFAB55BFBCF1}">
            <pc226:cmChg xmlns:pc226="http://schemas.microsoft.com/office/powerpoint/2022/06/main/command" chg="add">
              <pc226:chgData name="Khamisi Grace" userId="zf4GxHDVBqBlx4LynScNWqDXMqa5rPKp++84GQX4s+g=" providerId="None" clId="Web-{5944BDE1-D02D-4042-ADB2-90813A784DC6}" dt="2023-06-14T20:39:58.378" v="32"/>
              <pc2:cmMkLst xmlns:pc2="http://schemas.microsoft.com/office/powerpoint/2019/9/main/command">
                <pc:docMk/>
                <pc:sldMk cId="57178511" sldId="1153"/>
                <pc2:cmMk id="{A0E23C1A-5FE6-47B4-BB47-C7D5469CBAED}"/>
              </pc2:cmMkLst>
            </pc226:cmChg>
          </p:ext>
        </pc:extLst>
      </pc:sldChg>
      <pc:sldChg chg="modSp addCm">
        <pc:chgData name="Khamisi Grace" userId="zf4GxHDVBqBlx4LynScNWqDXMqa5rPKp++84GQX4s+g=" providerId="None" clId="Web-{5944BDE1-D02D-4042-ADB2-90813A784DC6}" dt="2023-06-14T20:36:21.513" v="10" actId="20577"/>
        <pc:sldMkLst>
          <pc:docMk/>
          <pc:sldMk cId="1004270698" sldId="1155"/>
        </pc:sldMkLst>
        <pc:spChg chg="mod">
          <ac:chgData name="Khamisi Grace" userId="zf4GxHDVBqBlx4LynScNWqDXMqa5rPKp++84GQX4s+g=" providerId="None" clId="Web-{5944BDE1-D02D-4042-ADB2-90813A784DC6}" dt="2023-06-14T20:36:21.513" v="10" actId="20577"/>
          <ac:spMkLst>
            <pc:docMk/>
            <pc:sldMk cId="1004270698" sldId="1155"/>
            <ac:spMk id="13" creationId="{4F212072-DE40-5C41-82DA-1C93977F44CA}"/>
          </ac:spMkLst>
        </pc:spChg>
        <pc:extLst>
          <p:ext xmlns:p="http://schemas.openxmlformats.org/presentationml/2006/main" uri="{D6D511B9-2390-475A-947B-AFAB55BFBCF1}">
            <pc226:cmChg xmlns:pc226="http://schemas.microsoft.com/office/powerpoint/2022/06/main/command" chg="add">
              <pc226:chgData name="Khamisi Grace" userId="zf4GxHDVBqBlx4LynScNWqDXMqa5rPKp++84GQX4s+g=" providerId="None" clId="Web-{5944BDE1-D02D-4042-ADB2-90813A784DC6}" dt="2023-06-14T20:35:52.699" v="5"/>
              <pc2:cmMkLst xmlns:pc2="http://schemas.microsoft.com/office/powerpoint/2019/9/main/command">
                <pc:docMk/>
                <pc:sldMk cId="1004270698" sldId="1155"/>
                <pc2:cmMk id="{7DAF5C94-EFAE-4FDB-B39D-31544964EF3B}"/>
              </pc2:cmMkLst>
            </pc226:cmChg>
          </p:ext>
        </pc:extLst>
      </pc:sldChg>
    </pc:docChg>
  </pc:docChgLst>
  <pc:docChgLst>
    <pc:chgData name="Ashley Christensen" userId="rDP7toqdeGyBOw1SNwmGOHBDP52/zOqe1yqDLu32+vo=" providerId="None" clId="Web-{964FE9DE-AB07-4123-8491-C248CEF52F38}"/>
    <pc:docChg chg="modSld">
      <pc:chgData name="Ashley Christensen" userId="rDP7toqdeGyBOw1SNwmGOHBDP52/zOqe1yqDLu32+vo=" providerId="None" clId="Web-{964FE9DE-AB07-4123-8491-C248CEF52F38}" dt="2023-04-21T18:34:06.174" v="26" actId="20577"/>
      <pc:docMkLst>
        <pc:docMk/>
      </pc:docMkLst>
      <pc:sldChg chg="modSp">
        <pc:chgData name="Ashley Christensen" userId="rDP7toqdeGyBOw1SNwmGOHBDP52/zOqe1yqDLu32+vo=" providerId="None" clId="Web-{964FE9DE-AB07-4123-8491-C248CEF52F38}" dt="2023-04-21T18:34:06.174" v="26" actId="20577"/>
        <pc:sldMkLst>
          <pc:docMk/>
          <pc:sldMk cId="0" sldId="260"/>
        </pc:sldMkLst>
        <pc:spChg chg="mod">
          <ac:chgData name="Ashley Christensen" userId="rDP7toqdeGyBOw1SNwmGOHBDP52/zOqe1yqDLu32+vo=" providerId="None" clId="Web-{964FE9DE-AB07-4123-8491-C248CEF52F38}" dt="2023-04-21T18:34:06.174" v="26" actId="20577"/>
          <ac:spMkLst>
            <pc:docMk/>
            <pc:sldMk cId="0" sldId="260"/>
            <ac:spMk id="141" creationId="{00000000-0000-0000-0000-000000000000}"/>
          </ac:spMkLst>
        </pc:spChg>
        <pc:spChg chg="mod">
          <ac:chgData name="Ashley Christensen" userId="rDP7toqdeGyBOw1SNwmGOHBDP52/zOqe1yqDLu32+vo=" providerId="None" clId="Web-{964FE9DE-AB07-4123-8491-C248CEF52F38}" dt="2023-04-21T18:34:03.674" v="25" actId="20577"/>
          <ac:spMkLst>
            <pc:docMk/>
            <pc:sldMk cId="0" sldId="260"/>
            <ac:spMk id="14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cdn2.webdamdb.com/md_Un53NM9g6Bh6.jpg.pdf?v=1"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7e714f982d_2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7e714f982d_2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solidFill>
                  <a:schemeClr val="accent2"/>
                </a:solidFill>
              </a:rPr>
              <a:t>Established in the year 1957, the Leo Club Program provides young people with opportunities for personal development, leadership training and community service. The program aims to encourage young individuals between the ages of 12 and 30 to become actively involved in community service projects and make a positive impact in their local communities.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endParaRPr lang="en-US" dirty="0"/>
          </a:p>
        </p:txBody>
      </p:sp>
    </p:spTree>
    <p:extLst>
      <p:ext uri="{BB962C8B-B14F-4D97-AF65-F5344CB8AC3E}">
        <p14:creationId xmlns:p14="http://schemas.microsoft.com/office/powerpoint/2010/main" val="30734819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fontAlgn="base">
              <a:buFont typeface="+mj-lt"/>
              <a:buAutoNum type="arabicPeriod"/>
            </a:pPr>
            <a:r>
              <a:rPr lang="en-US" sz="1800" dirty="0">
                <a:latin typeface="Calibri"/>
                <a:cs typeface="Calibri"/>
              </a:rPr>
              <a:t>Leo clubs are sponsored by a Lions club, so the Lions club first needs to decide they want to start a Leo club. </a:t>
            </a:r>
          </a:p>
          <a:p>
            <a:pPr fontAlgn="base">
              <a:buFont typeface="+mj-lt"/>
              <a:buAutoNum type="arabicPeriod"/>
            </a:pPr>
            <a:r>
              <a:rPr lang="en-US" sz="1800" dirty="0">
                <a:latin typeface="Calibri"/>
                <a:cs typeface="Calibri"/>
              </a:rPr>
              <a:t>Determine Leo Advisor – someone who wants to work with young people and help them to grow as leaders; need to attend all meetings and support the group</a:t>
            </a:r>
          </a:p>
          <a:p>
            <a:pPr algn="l">
              <a:buAutoNum type="arabicPeriod"/>
            </a:pPr>
            <a:r>
              <a:rPr lang="en-US" sz="1800" b="0" i="0" dirty="0">
                <a:solidFill>
                  <a:srgbClr val="000000"/>
                </a:solidFill>
                <a:effectLst/>
                <a:latin typeface="Calibri"/>
                <a:cs typeface="Calibri"/>
              </a:rPr>
              <a:t>Establish a framework – Alpha or Omega, school or community-based </a:t>
            </a:r>
            <a:endParaRPr lang="en-US" dirty="0">
              <a:latin typeface="Calibri"/>
              <a:cs typeface="Calibri"/>
            </a:endParaRPr>
          </a:p>
          <a:p>
            <a:pPr algn="l" rtl="0" fontAlgn="base">
              <a:buFont typeface="+mj-lt"/>
              <a:buAutoNum type="arabicPeriod"/>
            </a:pPr>
            <a:r>
              <a:rPr lang="en-US" sz="1800" b="0" i="0" dirty="0">
                <a:solidFill>
                  <a:srgbClr val="000000"/>
                </a:solidFill>
                <a:effectLst/>
                <a:latin typeface="Calibri" panose="020F0502020204030204" pitchFamily="34" charset="0"/>
              </a:rPr>
              <a:t>Identify potential Leos - </a:t>
            </a:r>
            <a:r>
              <a:rPr lang="en-US" sz="3200" b="0" i="0" dirty="0">
                <a:solidFill>
                  <a:srgbClr val="000000"/>
                </a:solidFill>
                <a:effectLst/>
                <a:latin typeface="HelveticaNeue-Light"/>
              </a:rPr>
              <a:t>Obtain the names of potential Leos from schools, universities, colleges, houses of worship, youth groups, friends and relatives.</a:t>
            </a:r>
            <a:endParaRPr lang="en-US" sz="1800" b="0" i="0" dirty="0">
              <a:solidFill>
                <a:srgbClr val="000000"/>
              </a:solidFill>
              <a:effectLst/>
              <a:latin typeface="Calibri" panose="020F0502020204030204" pitchFamily="34" charset="0"/>
            </a:endParaRPr>
          </a:p>
          <a:p>
            <a:pPr algn="l" rtl="0" fontAlgn="base">
              <a:buFont typeface="+mj-lt"/>
              <a:buAutoNum type="arabicPeriod" startAt="3"/>
            </a:pPr>
            <a:r>
              <a:rPr lang="en-US" sz="1800" b="0" i="0" dirty="0">
                <a:solidFill>
                  <a:srgbClr val="000000"/>
                </a:solidFill>
                <a:effectLst/>
                <a:latin typeface="Calibri" panose="020F0502020204030204" pitchFamily="34" charset="0"/>
              </a:rPr>
              <a:t>Invite prospective members to an informational meeting </a:t>
            </a:r>
          </a:p>
          <a:p>
            <a:pPr algn="l" rtl="0" fontAlgn="base">
              <a:buFont typeface="+mj-lt"/>
              <a:buAutoNum type="arabicPeriod" startAt="4"/>
            </a:pPr>
            <a:r>
              <a:rPr lang="en-US" sz="1800" b="0" i="0" dirty="0">
                <a:solidFill>
                  <a:srgbClr val="000000"/>
                </a:solidFill>
                <a:effectLst/>
                <a:latin typeface="Calibri" panose="020F0502020204030204" pitchFamily="34" charset="0"/>
              </a:rPr>
              <a:t>Host a formation meeting - </a:t>
            </a:r>
            <a:r>
              <a:rPr lang="en-US" sz="3200" b="0" i="0" dirty="0">
                <a:solidFill>
                  <a:srgbClr val="000000"/>
                </a:solidFill>
                <a:effectLst/>
                <a:latin typeface="HelveticaNeue-Light"/>
              </a:rPr>
              <a:t>Organize a Leo club formation meeting to elect Leo club officers, discuss potential projects, accept </a:t>
            </a:r>
            <a:r>
              <a:rPr lang="en-US" sz="3200" b="1" i="0" u="none" strike="noStrike" dirty="0">
                <a:solidFill>
                  <a:srgbClr val="0A3DAB"/>
                </a:solidFill>
                <a:effectLst/>
                <a:latin typeface="HelveticaNeue-Medium"/>
                <a:hlinkClick r:id="rId3"/>
              </a:rPr>
              <a:t>The Leo Club Constitution and Bylaws</a:t>
            </a:r>
            <a:r>
              <a:rPr lang="en-US" sz="3200" b="1" i="0" dirty="0">
                <a:solidFill>
                  <a:srgbClr val="000000"/>
                </a:solidFill>
                <a:effectLst/>
                <a:latin typeface="HelveticaNeue-Light"/>
              </a:rPr>
              <a:t> </a:t>
            </a:r>
            <a:r>
              <a:rPr lang="en-US" sz="3200" b="0" i="0" dirty="0">
                <a:solidFill>
                  <a:srgbClr val="000000"/>
                </a:solidFill>
                <a:effectLst/>
                <a:latin typeface="HelveticaNeue-Light"/>
              </a:rPr>
              <a:t>and determine the place and time for club meetings.</a:t>
            </a:r>
            <a:endParaRPr lang="en-US" sz="1800" b="0" i="0" dirty="0">
              <a:solidFill>
                <a:srgbClr val="000000"/>
              </a:solidFill>
              <a:effectLst/>
              <a:latin typeface="Calibri" panose="020F0502020204030204" pitchFamily="34" charset="0"/>
            </a:endParaRPr>
          </a:p>
          <a:p>
            <a:pPr fontAlgn="base">
              <a:buFont typeface="+mj-lt"/>
              <a:buAutoNum type="arabicPeriod" startAt="5"/>
            </a:pPr>
            <a:r>
              <a:rPr lang="en-US" sz="1800" b="0" i="0" dirty="0">
                <a:solidFill>
                  <a:srgbClr val="000000"/>
                </a:solidFill>
                <a:effectLst/>
                <a:latin typeface="Calibri"/>
                <a:cs typeface="Calibri"/>
              </a:rPr>
              <a:t>Complete required </a:t>
            </a:r>
            <a:r>
              <a:rPr lang="en-US" sz="1800" dirty="0">
                <a:latin typeface="Calibri"/>
                <a:cs typeface="Calibri"/>
              </a:rPr>
              <a:t>paperwork- Organizational kits can be ordered from LCI to support the formation of a new club.  You can also find membership applications, and organizational forms on the website. </a:t>
            </a:r>
            <a:endParaRPr lang="en-US" sz="1800" b="0" i="0" dirty="0">
              <a:solidFill>
                <a:srgbClr val="000000"/>
              </a:solidFill>
              <a:effectLst/>
              <a:latin typeface="Calibri"/>
              <a:cs typeface="Calibri"/>
            </a:endParaRPr>
          </a:p>
          <a:p>
            <a:pPr algn="l" rtl="0" fontAlgn="base">
              <a:buFont typeface="+mj-lt"/>
              <a:buAutoNum type="arabicPeriod" startAt="6"/>
            </a:pPr>
            <a:r>
              <a:rPr lang="en-US" sz="1800" b="0" i="0" dirty="0">
                <a:solidFill>
                  <a:srgbClr val="000000"/>
                </a:solidFill>
                <a:effectLst/>
                <a:latin typeface="Calibri" panose="020F0502020204030204" pitchFamily="34" charset="0"/>
              </a:rPr>
              <a:t>Plan an installation ceremony </a:t>
            </a:r>
          </a:p>
          <a:p>
            <a:pPr algn="l" rtl="0" fontAlgn="base">
              <a:buFont typeface="+mj-lt"/>
              <a:buAutoNum type="arabicPeriod" startAt="6"/>
            </a:pPr>
            <a:r>
              <a:rPr lang="en-US" sz="1800" b="0" i="0" dirty="0">
                <a:solidFill>
                  <a:srgbClr val="000000"/>
                </a:solidFill>
                <a:effectLst/>
                <a:latin typeface="Calibri"/>
                <a:cs typeface="Calibri"/>
              </a:rPr>
              <a:t>Financial obligation</a:t>
            </a:r>
          </a:p>
        </p:txBody>
      </p:sp>
    </p:spTree>
    <p:extLst>
      <p:ext uri="{BB962C8B-B14F-4D97-AF65-F5344CB8AC3E}">
        <p14:creationId xmlns:p14="http://schemas.microsoft.com/office/powerpoint/2010/main" val="23829709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lgn="l" rtl="0" fontAlgn="base">
              <a:buFont typeface="+mj-lt"/>
              <a:buNone/>
            </a:pPr>
            <a:endParaRPr lang="en-US" sz="1800" b="0" i="0" dirty="0">
              <a:solidFill>
                <a:srgbClr val="000000"/>
              </a:solidFill>
              <a:effectLst/>
              <a:latin typeface="Calibri"/>
              <a:cs typeface="Calibri"/>
            </a:endParaRPr>
          </a:p>
        </p:txBody>
      </p:sp>
    </p:spTree>
    <p:extLst>
      <p:ext uri="{BB962C8B-B14F-4D97-AF65-F5344CB8AC3E}">
        <p14:creationId xmlns:p14="http://schemas.microsoft.com/office/powerpoint/2010/main" val="15992783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US" dirty="0"/>
              <a:t>This video is from real Leos from around the world sharing about their experiences as a Leo</a:t>
            </a:r>
          </a:p>
        </p:txBody>
      </p:sp>
    </p:spTree>
    <p:extLst>
      <p:ext uri="{BB962C8B-B14F-4D97-AF65-F5344CB8AC3E}">
        <p14:creationId xmlns:p14="http://schemas.microsoft.com/office/powerpoint/2010/main" val="1780016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US" sz="1800" b="0" i="0" dirty="0">
                <a:solidFill>
                  <a:srgbClr val="000000"/>
                </a:solidFill>
                <a:effectLst/>
                <a:latin typeface="Calibri" panose="020F0502020204030204" pitchFamily="34" charset="0"/>
              </a:rPr>
              <a:t>Leo clubs are home to Lions Clubs International’s youngest members whose insights and actions are invaluable to further the mission of Lions International. </a:t>
            </a:r>
            <a:endParaRPr lang="en-US" dirty="0"/>
          </a:p>
        </p:txBody>
      </p:sp>
    </p:spTree>
    <p:extLst>
      <p:ext uri="{BB962C8B-B14F-4D97-AF65-F5344CB8AC3E}">
        <p14:creationId xmlns:p14="http://schemas.microsoft.com/office/powerpoint/2010/main" val="3165549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7e714f982d_2_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r>
              <a:rPr lang="en-US" sz="1000" dirty="0"/>
              <a:t>Leos are youth between the ages of 12 and 30. Leo clubs are sponsored by local Lions clubs through Lions Clubs International — the world’s largest community service organization with 1.4 million members across the globe. The Leo Club Program has been going strong for over 65 years and there are now more than 7,800 Leo clubs around the world. </a:t>
            </a:r>
            <a:endParaRPr sz="1000" dirty="0"/>
          </a:p>
        </p:txBody>
      </p:sp>
      <p:sp>
        <p:nvSpPr>
          <p:cNvPr id="153" name="Google Shape;153;g7e714f982d_2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7e714f982d_2_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r>
              <a:rPr lang="en-US" sz="1000" dirty="0"/>
              <a:t>Leos are young people who want to give back to their communities and serve others. </a:t>
            </a:r>
            <a:endParaRPr sz="1000" dirty="0"/>
          </a:p>
        </p:txBody>
      </p:sp>
      <p:sp>
        <p:nvSpPr>
          <p:cNvPr id="153" name="Google Shape;153;g7e714f982d_2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53838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sz="1000" dirty="0"/>
          </a:p>
        </p:txBody>
      </p:sp>
      <p:sp>
        <p:nvSpPr>
          <p:cNvPr id="130" name="Google Shape;13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US" dirty="0"/>
              <a:t>Why would a youth between the ages of 12 and 30 want to join the Leo club program? </a:t>
            </a:r>
          </a:p>
        </p:txBody>
      </p:sp>
    </p:spTree>
    <p:extLst>
      <p:ext uri="{BB962C8B-B14F-4D97-AF65-F5344CB8AC3E}">
        <p14:creationId xmlns:p14="http://schemas.microsoft.com/office/powerpoint/2010/main" val="2502391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lgn="l" rtl="0" fontAlgn="base">
              <a:buFont typeface="Arial" panose="020B0604020202020204" pitchFamily="34" charset="0"/>
              <a:buNone/>
            </a:pPr>
            <a:r>
              <a:rPr lang="en-US" sz="1800" b="0" i="0" dirty="0">
                <a:solidFill>
                  <a:srgbClr val="000000"/>
                </a:solidFill>
                <a:effectLst/>
                <a:latin typeface="Calibri" panose="020F0502020204030204" pitchFamily="34" charset="0"/>
              </a:rPr>
              <a:t>There are a lot of ways people can give back to their community — but being a Leo is much more than just service </a:t>
            </a: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Choosing to start a Leo club will help you grow as an individual and as a leader </a:t>
            </a: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Find your purpose </a:t>
            </a: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Starting a Leo club can bring Leos (and you!) a world of opportunity — from developing crucial life skills and making change in your community, to building lifelong connections with like-minded individuals. </a:t>
            </a:r>
          </a:p>
          <a:p>
            <a:pPr marL="457200" marR="0" lvl="0" indent="-317500" algn="l" defTabSz="914400" rtl="0" eaLnBrk="1" fontAlgn="base"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800" b="0" i="0" dirty="0">
                <a:solidFill>
                  <a:srgbClr val="000000"/>
                </a:solidFill>
                <a:effectLst/>
                <a:latin typeface="Calibri" panose="020F0502020204030204" pitchFamily="34" charset="0"/>
              </a:rPr>
              <a:t>Leadership skills – leadership trainings, officer positions, planning events/projects </a:t>
            </a: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Quote: During my time as a Leo we’ve taken our ideas and turned them into reality. People respect that. </a:t>
            </a: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Leos were surprised at how enjoyable the act of service could be. One Leo member stated, “This was service? I would have helped even it wasn’t this fun.” - Cutler </a:t>
            </a:r>
            <a:r>
              <a:rPr lang="en-US" sz="1800" b="0" i="0" dirty="0" err="1">
                <a:solidFill>
                  <a:srgbClr val="000000"/>
                </a:solidFill>
                <a:effectLst/>
                <a:latin typeface="Calibri" panose="020F0502020204030204" pitchFamily="34" charset="0"/>
              </a:rPr>
              <a:t>Orosi</a:t>
            </a:r>
            <a:r>
              <a:rPr lang="en-US" sz="1800" b="0" i="0" dirty="0">
                <a:solidFill>
                  <a:srgbClr val="000000"/>
                </a:solidFill>
                <a:effectLst/>
                <a:latin typeface="Calibri" panose="020F0502020204030204" pitchFamily="34" charset="0"/>
              </a:rPr>
              <a:t> Leo Club </a:t>
            </a: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Networking and Team-building </a:t>
            </a: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Service </a:t>
            </a:r>
          </a:p>
        </p:txBody>
      </p:sp>
    </p:spTree>
    <p:extLst>
      <p:ext uri="{BB962C8B-B14F-4D97-AF65-F5344CB8AC3E}">
        <p14:creationId xmlns:p14="http://schemas.microsoft.com/office/powerpoint/2010/main" val="26337402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US" dirty="0"/>
              <a:t>Why should your Lions club start a Leo club? </a:t>
            </a:r>
            <a:r>
              <a:rPr lang="en-US" b="0" i="0" dirty="0">
                <a:solidFill>
                  <a:srgbClr val="000000"/>
                </a:solidFill>
                <a:effectLst/>
                <a:latin typeface="WordVisi_MSFontService"/>
              </a:rPr>
              <a:t>What do Lions get out of starting a Leo club?</a:t>
            </a:r>
            <a:endParaRPr lang="en-US" dirty="0"/>
          </a:p>
        </p:txBody>
      </p:sp>
    </p:spTree>
    <p:extLst>
      <p:ext uri="{BB962C8B-B14F-4D97-AF65-F5344CB8AC3E}">
        <p14:creationId xmlns:p14="http://schemas.microsoft.com/office/powerpoint/2010/main" val="39713847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When a Leo club is started, Leos and Leo Advisors join a global family of young people making the world a better place </a:t>
            </a: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Sponsoring a Leo club gives Lions the opportunity to mentor and empower young leaders and foster a commitment of community service — while energizing your members to stay involved! </a:t>
            </a: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Today’s leaders build tomorrow’s world </a:t>
            </a: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Organizing Leo clubs offers Lions a chance to engage with young people in their community. Leos share your passion and are invested in Lions clubs’ work. Recognizing Leos as prospective members is an effective way to ensure the future of Lions in your community. </a:t>
            </a: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Leo Club of KIU [Drops of Hope]: Valuable guidance of the Lions paved the way to identify what Leos can do to the society and how to improve leadership practices. </a:t>
            </a: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Networking </a:t>
            </a: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Leadership skills – leading young people </a:t>
            </a: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Investing in young people </a:t>
            </a: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Learning from young people </a:t>
            </a: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Attract younger members – their family members </a:t>
            </a: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Reach further into your community </a:t>
            </a:r>
          </a:p>
        </p:txBody>
      </p:sp>
    </p:spTree>
    <p:extLst>
      <p:ext uri="{BB962C8B-B14F-4D97-AF65-F5344CB8AC3E}">
        <p14:creationId xmlns:p14="http://schemas.microsoft.com/office/powerpoint/2010/main" val="39185714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a:off x="1119468" y="273844"/>
            <a:ext cx="55374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2" name="Google Shape;22;p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3" name="Google Shape;23;p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4" name="Google Shape;24;p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5" name="Google Shape;25;p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7"/>
        <p:cNvGrpSpPr/>
        <p:nvPr/>
      </p:nvGrpSpPr>
      <p:grpSpPr>
        <a:xfrm>
          <a:off x="0" y="0"/>
          <a:ext cx="0" cy="0"/>
          <a:chOff x="0" y="0"/>
          <a:chExt cx="0" cy="0"/>
        </a:xfrm>
      </p:grpSpPr>
      <p:sp>
        <p:nvSpPr>
          <p:cNvPr id="78" name="Google Shape;78;p12"/>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9" name="Google Shape;79;p12"/>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0" name="Google Shape;80;p1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81" name="Google Shape;81;p1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82" name="Google Shape;82;p1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1">
  <p:cSld name="Title and Content">
    <p:bg>
      <p:bgPr>
        <a:blipFill>
          <a:blip r:embed="rId2">
            <a:alphaModFix/>
          </a:blip>
          <a:stretch>
            <a:fillRect/>
          </a:stretch>
        </a:blipFill>
        <a:effectLst/>
      </p:bgPr>
    </p:bg>
    <p:spTree>
      <p:nvGrpSpPr>
        <p:cNvPr id="1" name="Shape 83"/>
        <p:cNvGrpSpPr/>
        <p:nvPr/>
      </p:nvGrpSpPr>
      <p:grpSpPr>
        <a:xfrm>
          <a:off x="0" y="0"/>
          <a:ext cx="0" cy="0"/>
          <a:chOff x="0" y="0"/>
          <a:chExt cx="0" cy="0"/>
        </a:xfrm>
      </p:grpSpPr>
      <p:sp>
        <p:nvSpPr>
          <p:cNvPr id="84" name="Google Shape;84;p13"/>
          <p:cNvSpPr txBox="1">
            <a:spLocks noGrp="1"/>
          </p:cNvSpPr>
          <p:nvPr>
            <p:ph type="title"/>
          </p:nvPr>
        </p:nvSpPr>
        <p:spPr>
          <a:xfrm>
            <a:off x="3325100" y="1340075"/>
            <a:ext cx="2650200" cy="1612500"/>
          </a:xfrm>
          <a:prstGeom prst="rect">
            <a:avLst/>
          </a:prstGeom>
          <a:noFill/>
          <a:ln>
            <a:noFill/>
          </a:ln>
        </p:spPr>
        <p:txBody>
          <a:bodyPr spcFirstLastPara="1" wrap="square" lIns="91425" tIns="91425" rIns="91425" bIns="91425" anchor="ctr" anchorCtr="0">
            <a:normAutofit/>
          </a:bodyPr>
          <a:lstStyle>
            <a:lvl1pPr marR="0" lvl="0" algn="ctr" rtl="0">
              <a:lnSpc>
                <a:spcPct val="100000"/>
              </a:lnSpc>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9pPr>
          </a:lstStyle>
          <a:p>
            <a:endParaRPr/>
          </a:p>
        </p:txBody>
      </p:sp>
      <p:sp>
        <p:nvSpPr>
          <p:cNvPr id="85" name="Google Shape;85;p13"/>
          <p:cNvSpPr txBox="1">
            <a:spLocks noGrp="1"/>
          </p:cNvSpPr>
          <p:nvPr>
            <p:ph type="subTitle" idx="1"/>
          </p:nvPr>
        </p:nvSpPr>
        <p:spPr>
          <a:xfrm>
            <a:off x="3454075" y="2909450"/>
            <a:ext cx="2450700" cy="523200"/>
          </a:xfrm>
          <a:prstGeom prst="rect">
            <a:avLst/>
          </a:prstGeom>
          <a:noFill/>
          <a:ln>
            <a:noFill/>
          </a:ln>
        </p:spPr>
        <p:txBody>
          <a:bodyPr spcFirstLastPara="1" wrap="square" lIns="91425" tIns="91425" rIns="91425" bIns="91425" anchor="ctr" anchorCtr="0">
            <a:norm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4_Title Slide">
  <p:cSld name="4_Title Slide">
    <p:bg>
      <p:bgPr>
        <a:blipFill>
          <a:blip r:embed="rId2">
            <a:alphaModFix/>
          </a:blip>
          <a:stretch>
            <a:fillRect/>
          </a:stretch>
        </a:blipFill>
        <a:effectLst/>
      </p:bgPr>
    </p:bg>
    <p:spTree>
      <p:nvGrpSpPr>
        <p:cNvPr id="1" name="Shape 87"/>
        <p:cNvGrpSpPr/>
        <p:nvPr/>
      </p:nvGrpSpPr>
      <p:grpSpPr>
        <a:xfrm>
          <a:off x="0" y="0"/>
          <a:ext cx="0" cy="0"/>
          <a:chOff x="0" y="0"/>
          <a:chExt cx="0" cy="0"/>
        </a:xfrm>
      </p:grpSpPr>
      <p:sp>
        <p:nvSpPr>
          <p:cNvPr id="88" name="Google Shape;88;p15"/>
          <p:cNvSpPr txBox="1">
            <a:spLocks noGrp="1"/>
          </p:cNvSpPr>
          <p:nvPr>
            <p:ph type="title"/>
          </p:nvPr>
        </p:nvSpPr>
        <p:spPr>
          <a:xfrm>
            <a:off x="0" y="25735"/>
            <a:ext cx="9144000" cy="776400"/>
          </a:xfrm>
          <a:prstGeom prst="rect">
            <a:avLst/>
          </a:prstGeom>
          <a:noFill/>
          <a:ln>
            <a:noFill/>
          </a:ln>
        </p:spPr>
        <p:txBody>
          <a:bodyPr spcFirstLastPara="1" wrap="square" lIns="91425" tIns="91425" rIns="91425" bIns="91425" anchor="ctr" anchorCtr="0">
            <a:normAutofit/>
          </a:bodyPr>
          <a:lstStyle>
            <a:lvl1pPr marR="0" lvl="0" algn="ctr" rtl="0">
              <a:lnSpc>
                <a:spcPct val="100000"/>
              </a:lnSpc>
              <a:spcBef>
                <a:spcPts val="0"/>
              </a:spcBef>
              <a:spcAft>
                <a:spcPts val="0"/>
              </a:spcAft>
              <a:buClr>
                <a:srgbClr val="3F3F3F"/>
              </a:buClr>
              <a:buSzPts val="1400"/>
              <a:buFont typeface="Arial"/>
              <a:buNone/>
              <a:defRPr sz="3600" b="1" i="0" u="none" strike="noStrike" cap="none">
                <a:solidFill>
                  <a:srgbClr val="3F3F3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MASTER SLIDE - BLANK">
  <p:cSld name="MASTER SLIDE - BLANK">
    <p:bg>
      <p:bgPr>
        <a:solidFill>
          <a:schemeClr val="lt1"/>
        </a:solidFill>
        <a:effectLst/>
      </p:bgPr>
    </p:bg>
    <p:spTree>
      <p:nvGrpSpPr>
        <p:cNvPr id="1" name="Shape 94"/>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6"/>
        <p:cNvGrpSpPr/>
        <p:nvPr/>
      </p:nvGrpSpPr>
      <p:grpSpPr>
        <a:xfrm>
          <a:off x="0" y="0"/>
          <a:ext cx="0" cy="0"/>
          <a:chOff x="0" y="0"/>
          <a:chExt cx="0" cy="0"/>
        </a:xfrm>
      </p:grpSpPr>
      <p:sp>
        <p:nvSpPr>
          <p:cNvPr id="27" name="Google Shape;27;p4"/>
          <p:cNvSpPr txBox="1">
            <a:spLocks noGrp="1"/>
          </p:cNvSpPr>
          <p:nvPr>
            <p:ph type="title"/>
          </p:nvPr>
        </p:nvSpPr>
        <p:spPr>
          <a:xfrm>
            <a:off x="623888" y="1282303"/>
            <a:ext cx="7886700" cy="21396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Arial"/>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8" name="Google Shape;28;p4"/>
          <p:cNvSpPr txBox="1">
            <a:spLocks noGrp="1"/>
          </p:cNvSpPr>
          <p:nvPr>
            <p:ph type="body" idx="1"/>
          </p:nvPr>
        </p:nvSpPr>
        <p:spPr>
          <a:xfrm>
            <a:off x="623888" y="3442097"/>
            <a:ext cx="7886700" cy="1125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29" name="Google Shape;29;p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30" name="Google Shape;30;p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31" name="Google Shape;31;p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a:off x="1119468" y="273844"/>
            <a:ext cx="55374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4" name="Google Shape;34;p5"/>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5" name="Google Shape;35;p5"/>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6" name="Google Shape;36;p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37" name="Google Shape;37;p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38" name="Google Shape;38;p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9"/>
        <p:cNvGrpSpPr/>
        <p:nvPr/>
      </p:nvGrpSpPr>
      <p:grpSpPr>
        <a:xfrm>
          <a:off x="0" y="0"/>
          <a:ext cx="0" cy="0"/>
          <a:chOff x="0" y="0"/>
          <a:chExt cx="0" cy="0"/>
        </a:xfrm>
      </p:grpSpPr>
      <p:sp>
        <p:nvSpPr>
          <p:cNvPr id="40" name="Google Shape;40;p6"/>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1" name="Google Shape;41;p6"/>
          <p:cNvSpPr txBox="1">
            <a:spLocks noGrp="1"/>
          </p:cNvSpPr>
          <p:nvPr>
            <p:ph type="body" idx="1"/>
          </p:nvPr>
        </p:nvSpPr>
        <p:spPr>
          <a:xfrm>
            <a:off x="629841" y="1260872"/>
            <a:ext cx="38682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42" name="Google Shape;42;p6"/>
          <p:cNvSpPr txBox="1">
            <a:spLocks noGrp="1"/>
          </p:cNvSpPr>
          <p:nvPr>
            <p:ph type="body" idx="2"/>
          </p:nvPr>
        </p:nvSpPr>
        <p:spPr>
          <a:xfrm>
            <a:off x="629841" y="1878806"/>
            <a:ext cx="3868200" cy="27633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3" name="Google Shape;43;p6"/>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44" name="Google Shape;44;p6"/>
          <p:cNvSpPr txBox="1">
            <a:spLocks noGrp="1"/>
          </p:cNvSpPr>
          <p:nvPr>
            <p:ph type="body" idx="4"/>
          </p:nvPr>
        </p:nvSpPr>
        <p:spPr>
          <a:xfrm>
            <a:off x="4629150" y="1878806"/>
            <a:ext cx="3887400" cy="27633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5" name="Google Shape;45;p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46" name="Google Shape;46;p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47" name="Google Shape;47;p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8"/>
        <p:cNvGrpSpPr/>
        <p:nvPr/>
      </p:nvGrpSpPr>
      <p:grpSpPr>
        <a:xfrm>
          <a:off x="0" y="0"/>
          <a:ext cx="0" cy="0"/>
          <a:chOff x="0" y="0"/>
          <a:chExt cx="0" cy="0"/>
        </a:xfrm>
      </p:grpSpPr>
      <p:sp>
        <p:nvSpPr>
          <p:cNvPr id="49" name="Google Shape;49;p7"/>
          <p:cNvSpPr txBox="1">
            <a:spLocks noGrp="1"/>
          </p:cNvSpPr>
          <p:nvPr>
            <p:ph type="title"/>
          </p:nvPr>
        </p:nvSpPr>
        <p:spPr>
          <a:xfrm>
            <a:off x="1119468" y="273844"/>
            <a:ext cx="55374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0" name="Google Shape;50;p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1" name="Google Shape;51;p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2" name="Google Shape;52;p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5" name="Google Shape;55;p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6" name="Google Shape;56;p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7"/>
        <p:cNvGrpSpPr/>
        <p:nvPr/>
      </p:nvGrpSpPr>
      <p:grpSpPr>
        <a:xfrm>
          <a:off x="0" y="0"/>
          <a:ext cx="0" cy="0"/>
          <a:chOff x="0" y="0"/>
          <a:chExt cx="0" cy="0"/>
        </a:xfrm>
      </p:grpSpPr>
      <p:sp>
        <p:nvSpPr>
          <p:cNvPr id="58" name="Google Shape;58;p9"/>
          <p:cNvSpPr txBox="1">
            <a:spLocks noGrp="1"/>
          </p:cNvSpPr>
          <p:nvPr>
            <p:ph type="title"/>
          </p:nvPr>
        </p:nvSpPr>
        <p:spPr>
          <a:xfrm>
            <a:off x="629841" y="342900"/>
            <a:ext cx="2949300" cy="12003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Arial"/>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9" name="Google Shape;59;p9"/>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60" name="Google Shape;60;p9"/>
          <p:cNvSpPr txBox="1">
            <a:spLocks noGrp="1"/>
          </p:cNvSpPr>
          <p:nvPr>
            <p:ph type="body" idx="2"/>
          </p:nvPr>
        </p:nvSpPr>
        <p:spPr>
          <a:xfrm>
            <a:off x="629841" y="1543050"/>
            <a:ext cx="2949300" cy="28587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61" name="Google Shape;61;p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62" name="Google Shape;62;p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63" name="Google Shape;63;p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4"/>
        <p:cNvGrpSpPr/>
        <p:nvPr/>
      </p:nvGrpSpPr>
      <p:grpSpPr>
        <a:xfrm>
          <a:off x="0" y="0"/>
          <a:ext cx="0" cy="0"/>
          <a:chOff x="0" y="0"/>
          <a:chExt cx="0" cy="0"/>
        </a:xfrm>
      </p:grpSpPr>
      <p:sp>
        <p:nvSpPr>
          <p:cNvPr id="65" name="Google Shape;65;p10"/>
          <p:cNvSpPr txBox="1">
            <a:spLocks noGrp="1"/>
          </p:cNvSpPr>
          <p:nvPr>
            <p:ph type="title"/>
          </p:nvPr>
        </p:nvSpPr>
        <p:spPr>
          <a:xfrm>
            <a:off x="629841" y="342900"/>
            <a:ext cx="2949300" cy="12003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Arial"/>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6" name="Google Shape;66;p10"/>
          <p:cNvSpPr>
            <a:spLocks noGrp="1"/>
          </p:cNvSpPr>
          <p:nvPr>
            <p:ph type="pic" idx="2"/>
          </p:nvPr>
        </p:nvSpPr>
        <p:spPr>
          <a:xfrm>
            <a:off x="3887391" y="740569"/>
            <a:ext cx="4629300" cy="3655200"/>
          </a:xfrm>
          <a:prstGeom prst="rect">
            <a:avLst/>
          </a:prstGeom>
          <a:noFill/>
          <a:ln>
            <a:noFill/>
          </a:ln>
        </p:spPr>
      </p:sp>
      <p:sp>
        <p:nvSpPr>
          <p:cNvPr id="67" name="Google Shape;67;p10"/>
          <p:cNvSpPr txBox="1">
            <a:spLocks noGrp="1"/>
          </p:cNvSpPr>
          <p:nvPr>
            <p:ph type="body" idx="1"/>
          </p:nvPr>
        </p:nvSpPr>
        <p:spPr>
          <a:xfrm>
            <a:off x="629841" y="1543050"/>
            <a:ext cx="2949300" cy="28587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68" name="Google Shape;68;p1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69" name="Google Shape;69;p1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70" name="Google Shape;70;p1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1"/>
        <p:cNvGrpSpPr/>
        <p:nvPr/>
      </p:nvGrpSpPr>
      <p:grpSpPr>
        <a:xfrm>
          <a:off x="0" y="0"/>
          <a:ext cx="0" cy="0"/>
          <a:chOff x="0" y="0"/>
          <a:chExt cx="0" cy="0"/>
        </a:xfrm>
      </p:grpSpPr>
      <p:sp>
        <p:nvSpPr>
          <p:cNvPr id="72" name="Google Shape;72;p11"/>
          <p:cNvSpPr txBox="1">
            <a:spLocks noGrp="1"/>
          </p:cNvSpPr>
          <p:nvPr>
            <p:ph type="title"/>
          </p:nvPr>
        </p:nvSpPr>
        <p:spPr>
          <a:xfrm>
            <a:off x="1119468" y="273844"/>
            <a:ext cx="55374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3" name="Google Shape;73;p11"/>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4" name="Google Shape;74;p1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75" name="Google Shape;75;p1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76" name="Google Shape;76;p1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119468" y="273844"/>
            <a:ext cx="5537400" cy="9942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7" name="Google Shape;7;p1"/>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pic>
        <p:nvPicPr>
          <p:cNvPr id="9" name="Google Shape;9;p1"/>
          <p:cNvPicPr preferRelativeResize="0"/>
          <p:nvPr/>
        </p:nvPicPr>
        <p:blipFill rotWithShape="1">
          <a:blip r:embed="rId15">
            <a:alphaModFix/>
          </a:blip>
          <a:srcRect l="20139" t="17140" r="42976" b="40534"/>
          <a:stretch/>
        </p:blipFill>
        <p:spPr>
          <a:xfrm>
            <a:off x="6142535" y="-2"/>
            <a:ext cx="3001464" cy="5166659"/>
          </a:xfrm>
          <a:prstGeom prst="rect">
            <a:avLst/>
          </a:prstGeom>
          <a:noFill/>
          <a:ln>
            <a:noFill/>
          </a:ln>
        </p:spPr>
      </p:pic>
      <p:pic>
        <p:nvPicPr>
          <p:cNvPr id="10" name="Google Shape;10;p1"/>
          <p:cNvPicPr preferRelativeResize="0"/>
          <p:nvPr/>
        </p:nvPicPr>
        <p:blipFill rotWithShape="1">
          <a:blip r:embed="rId16">
            <a:alphaModFix/>
          </a:blip>
          <a:srcRect/>
          <a:stretch/>
        </p:blipFill>
        <p:spPr>
          <a:xfrm>
            <a:off x="-1090" y="59138"/>
            <a:ext cx="1259479" cy="1259479"/>
          </a:xfrm>
          <a:prstGeom prst="rect">
            <a:avLst/>
          </a:prstGeom>
          <a:noFill/>
          <a:ln>
            <a:noFill/>
          </a:ln>
        </p:spPr>
      </p:pic>
      <p:pic>
        <p:nvPicPr>
          <p:cNvPr id="11" name="Google Shape;11;p1"/>
          <p:cNvPicPr preferRelativeResize="0"/>
          <p:nvPr/>
        </p:nvPicPr>
        <p:blipFill rotWithShape="1">
          <a:blip r:embed="rId17">
            <a:alphaModFix/>
          </a:blip>
          <a:srcRect l="15744" b="4900"/>
          <a:stretch/>
        </p:blipFill>
        <p:spPr>
          <a:xfrm>
            <a:off x="-1" y="3907181"/>
            <a:ext cx="743919" cy="1259479"/>
          </a:xfrm>
          <a:prstGeom prst="rect">
            <a:avLst/>
          </a:prstGeom>
          <a:noFill/>
          <a:ln>
            <a:noFill/>
          </a:ln>
        </p:spPr>
      </p:pic>
      <p:pic>
        <p:nvPicPr>
          <p:cNvPr id="12" name="Google Shape;12;p1"/>
          <p:cNvPicPr preferRelativeResize="0"/>
          <p:nvPr/>
        </p:nvPicPr>
        <p:blipFill rotWithShape="1">
          <a:blip r:embed="rId18">
            <a:alphaModFix/>
          </a:blip>
          <a:srcRect/>
          <a:stretch/>
        </p:blipFill>
        <p:spPr>
          <a:xfrm>
            <a:off x="7090857" y="262153"/>
            <a:ext cx="1819275" cy="350947"/>
          </a:xfrm>
          <a:prstGeom prst="rect">
            <a:avLst/>
          </a:prstGeom>
          <a:noFill/>
          <a:ln>
            <a:noFill/>
          </a:ln>
        </p:spPr>
      </p:pic>
      <p:sp>
        <p:nvSpPr>
          <p:cNvPr id="13" name="Google Shape;13;p1"/>
          <p:cNvSpPr txBox="1"/>
          <p:nvPr/>
        </p:nvSpPr>
        <p:spPr>
          <a:xfrm>
            <a:off x="8652868" y="4800545"/>
            <a:ext cx="491100" cy="3429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fld id="{00000000-1234-1234-1234-123412341234}" type="slidenum">
              <a:rPr lang="en-GB" sz="800" b="0" i="0" u="none" strike="noStrike" cap="none">
                <a:solidFill>
                  <a:schemeClr val="lt1"/>
                </a:solidFill>
                <a:latin typeface="Arial"/>
                <a:ea typeface="Arial"/>
                <a:cs typeface="Arial"/>
                <a:sym typeface="Arial"/>
              </a:rPr>
              <a:t>‹#›</a:t>
            </a:fld>
            <a:endParaRPr sz="800" b="0" i="0" u="none" strike="noStrike" cap="none">
              <a:solidFill>
                <a:schemeClr val="lt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4"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openxmlformats.org/officeDocument/2006/relationships/hyperlink" Target="https://www.lionsclubs.org/en/v2/resource/download/120142828" TargetMode="External"/><Relationship Id="rId3" Type="http://schemas.openxmlformats.org/officeDocument/2006/relationships/image" Target="../media/image11.png"/><Relationship Id="rId7" Type="http://schemas.openxmlformats.org/officeDocument/2006/relationships/hyperlink" Target="https://www.lionsclubs.org/en/resources-for-members/resource-center/leo-club-advisors"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hyperlink" Target="https://www.lionsclubs.org/en/resources-for-members/resource-center/start-a-leo-club" TargetMode="External"/><Relationship Id="rId5" Type="http://schemas.openxmlformats.org/officeDocument/2006/relationships/image" Target="../media/image3.png"/><Relationship Id="rId10" Type="http://schemas.openxmlformats.org/officeDocument/2006/relationships/hyperlink" Target="https://myapps.lionsclubs.org/" TargetMode="External"/><Relationship Id="rId4" Type="http://schemas.openxmlformats.org/officeDocument/2006/relationships/image" Target="../media/image2.png"/><Relationship Id="rId9" Type="http://schemas.openxmlformats.org/officeDocument/2006/relationships/hyperlink" Target="https://www.lionsclubs.org/en/resources-for-members/resource-center/leo-club-leadership" TargetMode="Externa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3.xml"/><Relationship Id="rId1" Type="http://schemas.openxmlformats.org/officeDocument/2006/relationships/video" Target="https://www.youtube.com/embed/EHxfYUNFzlY?feature=oembed" TargetMode="External"/><Relationship Id="rId6" Type="http://schemas.openxmlformats.org/officeDocument/2006/relationships/image" Target="../media/image12.jpeg"/><Relationship Id="rId5" Type="http://schemas.openxmlformats.org/officeDocument/2006/relationships/image" Target="../media/image3.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70DE6CC5-8816-1349-A0F9-775C7E459994}"/>
              </a:ext>
            </a:extLst>
          </p:cNvPr>
          <p:cNvSpPr/>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1014" tIns="35507" rIns="71014" bIns="35507" rtlCol="0" anchor="ctr"/>
          <a:lstStyle/>
          <a:p>
            <a:pPr algn="ctr"/>
            <a:endParaRPr lang="en-US" sz="1050" dirty="0">
              <a:solidFill>
                <a:schemeClr val="lt1">
                  <a:alpha val="44000"/>
                </a:schemeClr>
              </a:solidFill>
            </a:endParaRPr>
          </a:p>
        </p:txBody>
      </p:sp>
      <p:pic>
        <p:nvPicPr>
          <p:cNvPr id="4" name="Picture 3">
            <a:extLst>
              <a:ext uri="{FF2B5EF4-FFF2-40B4-BE49-F238E27FC236}">
                <a16:creationId xmlns:a16="http://schemas.microsoft.com/office/drawing/2014/main" id="{556F9008-759B-BF4A-A397-55EB3B46A4EB}"/>
              </a:ext>
            </a:extLst>
          </p:cNvPr>
          <p:cNvPicPr>
            <a:picLocks noChangeAspect="1"/>
          </p:cNvPicPr>
          <p:nvPr/>
        </p:nvPicPr>
        <p:blipFill rotWithShape="1">
          <a:blip r:embed="rId2"/>
          <a:srcRect l="20140" t="17140" r="42977" b="40535"/>
          <a:stretch/>
        </p:blipFill>
        <p:spPr>
          <a:xfrm>
            <a:off x="6142534" y="-2"/>
            <a:ext cx="3001466" cy="5166661"/>
          </a:xfrm>
          <a:prstGeom prst="rect">
            <a:avLst/>
          </a:prstGeom>
        </p:spPr>
      </p:pic>
      <p:sp>
        <p:nvSpPr>
          <p:cNvPr id="5" name="Headline">
            <a:extLst>
              <a:ext uri="{FF2B5EF4-FFF2-40B4-BE49-F238E27FC236}">
                <a16:creationId xmlns:a16="http://schemas.microsoft.com/office/drawing/2014/main" id="{4E8520BA-3857-4F45-9F89-B8892B3B592C}"/>
              </a:ext>
            </a:extLst>
          </p:cNvPr>
          <p:cNvSpPr txBox="1">
            <a:spLocks/>
          </p:cNvSpPr>
          <p:nvPr/>
        </p:nvSpPr>
        <p:spPr>
          <a:xfrm>
            <a:off x="1859017" y="2256365"/>
            <a:ext cx="5571033" cy="828414"/>
          </a:xfrm>
          <a:prstGeom prst="rect">
            <a:avLst/>
          </a:prstGeom>
        </p:spPr>
        <p:txBody>
          <a:bodyPr anchor="t" anchorCtr="0"/>
          <a:lstStyle>
            <a:lvl1pPr marL="0" indent="0" algn="l" rtl="0" eaLnBrk="1" fontAlgn="base" hangingPunct="1">
              <a:spcBef>
                <a:spcPct val="20000"/>
              </a:spcBef>
              <a:spcAft>
                <a:spcPct val="0"/>
              </a:spcAft>
              <a:buFont typeface="Arial" pitchFamily="34" charset="0"/>
              <a:buNone/>
              <a:defRPr sz="3600" b="1">
                <a:solidFill>
                  <a:schemeClr val="bg1"/>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spcBef>
                <a:spcPts val="0"/>
              </a:spcBef>
            </a:pPr>
            <a:r>
              <a:rPr lang="en-US" sz="4500" dirty="0">
                <a:solidFill>
                  <a:srgbClr val="55565A"/>
                </a:solidFill>
              </a:rPr>
              <a:t>Starting a Leo Club</a:t>
            </a:r>
          </a:p>
        </p:txBody>
      </p:sp>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8652868" y="4800545"/>
            <a:ext cx="491133" cy="3429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750">
                <a:solidFill>
                  <a:schemeClr val="bg1"/>
                </a:solidFill>
              </a:rPr>
              <a:pPr eaLnBrk="0" hangingPunct="0">
                <a:spcBef>
                  <a:spcPct val="50000"/>
                </a:spcBef>
                <a:defRPr/>
              </a:pPr>
              <a:t>1</a:t>
            </a:fld>
            <a:endParaRPr lang="en-US" sz="750" dirty="0">
              <a:solidFill>
                <a:schemeClr val="bg1"/>
              </a:solidFill>
            </a:endParaRPr>
          </a:p>
        </p:txBody>
      </p:sp>
      <p:pic>
        <p:nvPicPr>
          <p:cNvPr id="3" name="Picture 2">
            <a:extLst>
              <a:ext uri="{FF2B5EF4-FFF2-40B4-BE49-F238E27FC236}">
                <a16:creationId xmlns:a16="http://schemas.microsoft.com/office/drawing/2014/main" id="{2AB11298-17E2-0641-8FBE-2A3FB267B9EA}"/>
              </a:ext>
            </a:extLst>
          </p:cNvPr>
          <p:cNvPicPr>
            <a:picLocks noChangeAspect="1"/>
          </p:cNvPicPr>
          <p:nvPr/>
        </p:nvPicPr>
        <p:blipFill>
          <a:blip r:embed="rId3"/>
          <a:stretch>
            <a:fillRect/>
          </a:stretch>
        </p:blipFill>
        <p:spPr>
          <a:xfrm>
            <a:off x="-1" y="1704425"/>
            <a:ext cx="1932295" cy="1932295"/>
          </a:xfrm>
          <a:prstGeom prst="rect">
            <a:avLst/>
          </a:prstGeom>
        </p:spPr>
      </p:pic>
      <p:pic>
        <p:nvPicPr>
          <p:cNvPr id="14" name="Picture 13">
            <a:extLst>
              <a:ext uri="{FF2B5EF4-FFF2-40B4-BE49-F238E27FC236}">
                <a16:creationId xmlns:a16="http://schemas.microsoft.com/office/drawing/2014/main" id="{EA945357-9AC4-824B-BB94-F451BFA85752}"/>
              </a:ext>
            </a:extLst>
          </p:cNvPr>
          <p:cNvPicPr>
            <a:picLocks noChangeAspect="1"/>
          </p:cNvPicPr>
          <p:nvPr/>
        </p:nvPicPr>
        <p:blipFill rotWithShape="1">
          <a:blip r:embed="rId4"/>
          <a:srcRect l="15744" b="4901"/>
          <a:stretch/>
        </p:blipFill>
        <p:spPr>
          <a:xfrm>
            <a:off x="-1" y="3907181"/>
            <a:ext cx="743920" cy="1259479"/>
          </a:xfrm>
          <a:prstGeom prst="rect">
            <a:avLst/>
          </a:prstGeom>
        </p:spPr>
      </p:pic>
      <p:pic>
        <p:nvPicPr>
          <p:cNvPr id="20" name="Picture 19">
            <a:extLst>
              <a:ext uri="{FF2B5EF4-FFF2-40B4-BE49-F238E27FC236}">
                <a16:creationId xmlns:a16="http://schemas.microsoft.com/office/drawing/2014/main" id="{500C187D-881A-124B-AD8C-8CCB536CC5D5}"/>
              </a:ext>
            </a:extLst>
          </p:cNvPr>
          <p:cNvPicPr>
            <a:picLocks noChangeAspect="1"/>
          </p:cNvPicPr>
          <p:nvPr/>
        </p:nvPicPr>
        <p:blipFill>
          <a:blip r:embed="rId5"/>
          <a:srcRect/>
          <a:stretch/>
        </p:blipFill>
        <p:spPr>
          <a:xfrm>
            <a:off x="7090857" y="262153"/>
            <a:ext cx="1819275" cy="350947"/>
          </a:xfrm>
          <a:prstGeom prst="rect">
            <a:avLst/>
          </a:prstGeom>
        </p:spPr>
      </p:pic>
    </p:spTree>
    <p:extLst>
      <p:ext uri="{BB962C8B-B14F-4D97-AF65-F5344CB8AC3E}">
        <p14:creationId xmlns:p14="http://schemas.microsoft.com/office/powerpoint/2010/main" val="1394272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70DE6CC5-8816-1349-A0F9-775C7E459994}"/>
              </a:ext>
            </a:extLst>
          </p:cNvPr>
          <p:cNvSpPr/>
          <p:nvPr/>
        </p:nvSpPr>
        <p:spPr>
          <a:xfrm>
            <a:off x="-1" y="0"/>
            <a:ext cx="9144001" cy="51666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1014" tIns="35507" rIns="71014" bIns="35507" rtlCol="0" anchor="ctr"/>
          <a:lstStyle/>
          <a:p>
            <a:pPr algn="ctr"/>
            <a:endParaRPr lang="en-US" sz="1050" dirty="0">
              <a:solidFill>
                <a:schemeClr val="lt1">
                  <a:alpha val="44000"/>
                </a:schemeClr>
              </a:solidFill>
            </a:endParaRPr>
          </a:p>
        </p:txBody>
      </p:sp>
      <p:pic>
        <p:nvPicPr>
          <p:cNvPr id="10" name="Picture 9">
            <a:extLst>
              <a:ext uri="{FF2B5EF4-FFF2-40B4-BE49-F238E27FC236}">
                <a16:creationId xmlns:a16="http://schemas.microsoft.com/office/drawing/2014/main" id="{79FB073B-DA9F-8346-8DFE-FBC9BC83AFBD}"/>
              </a:ext>
            </a:extLst>
          </p:cNvPr>
          <p:cNvPicPr>
            <a:picLocks noChangeAspect="1"/>
          </p:cNvPicPr>
          <p:nvPr/>
        </p:nvPicPr>
        <p:blipFill rotWithShape="1">
          <a:blip r:embed="rId3"/>
          <a:srcRect l="16530" t="2053" r="10928" b="4800"/>
          <a:stretch/>
        </p:blipFill>
        <p:spPr>
          <a:xfrm rot="10800000">
            <a:off x="7392886" y="-1"/>
            <a:ext cx="1751114" cy="3372788"/>
          </a:xfrm>
          <a:prstGeom prst="rect">
            <a:avLst/>
          </a:prstGeom>
        </p:spPr>
      </p:pic>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8652868" y="4800545"/>
            <a:ext cx="491133" cy="3429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750">
                <a:solidFill>
                  <a:srgbClr val="55565A"/>
                </a:solidFill>
              </a:rPr>
              <a:pPr eaLnBrk="0" hangingPunct="0">
                <a:spcBef>
                  <a:spcPct val="50000"/>
                </a:spcBef>
                <a:defRPr/>
              </a:pPr>
              <a:t>10</a:t>
            </a:fld>
            <a:endParaRPr lang="en-US" sz="750" dirty="0">
              <a:solidFill>
                <a:srgbClr val="55565A"/>
              </a:solidFill>
            </a:endParaRPr>
          </a:p>
        </p:txBody>
      </p:sp>
      <p:pic>
        <p:nvPicPr>
          <p:cNvPr id="3" name="Picture 2">
            <a:extLst>
              <a:ext uri="{FF2B5EF4-FFF2-40B4-BE49-F238E27FC236}">
                <a16:creationId xmlns:a16="http://schemas.microsoft.com/office/drawing/2014/main" id="{2AB11298-17E2-0641-8FBE-2A3FB267B9EA}"/>
              </a:ext>
            </a:extLst>
          </p:cNvPr>
          <p:cNvPicPr>
            <a:picLocks noChangeAspect="1"/>
          </p:cNvPicPr>
          <p:nvPr/>
        </p:nvPicPr>
        <p:blipFill>
          <a:blip r:embed="rId4"/>
          <a:stretch>
            <a:fillRect/>
          </a:stretch>
        </p:blipFill>
        <p:spPr>
          <a:xfrm>
            <a:off x="7602605" y="598812"/>
            <a:ext cx="1259479" cy="1259479"/>
          </a:xfrm>
          <a:prstGeom prst="rect">
            <a:avLst/>
          </a:prstGeom>
        </p:spPr>
      </p:pic>
      <p:pic>
        <p:nvPicPr>
          <p:cNvPr id="14" name="Picture 13">
            <a:extLst>
              <a:ext uri="{FF2B5EF4-FFF2-40B4-BE49-F238E27FC236}">
                <a16:creationId xmlns:a16="http://schemas.microsoft.com/office/drawing/2014/main" id="{EA945357-9AC4-824B-BB94-F451BFA85752}"/>
              </a:ext>
            </a:extLst>
          </p:cNvPr>
          <p:cNvPicPr>
            <a:picLocks noChangeAspect="1"/>
          </p:cNvPicPr>
          <p:nvPr/>
        </p:nvPicPr>
        <p:blipFill rotWithShape="1">
          <a:blip r:embed="rId5"/>
          <a:srcRect l="15744" b="4901"/>
          <a:stretch/>
        </p:blipFill>
        <p:spPr>
          <a:xfrm>
            <a:off x="-1" y="3907181"/>
            <a:ext cx="743920" cy="1259479"/>
          </a:xfrm>
          <a:prstGeom prst="rect">
            <a:avLst/>
          </a:prstGeom>
        </p:spPr>
      </p:pic>
      <p:sp>
        <p:nvSpPr>
          <p:cNvPr id="12" name="Body Copy">
            <a:extLst>
              <a:ext uri="{FF2B5EF4-FFF2-40B4-BE49-F238E27FC236}">
                <a16:creationId xmlns:a16="http://schemas.microsoft.com/office/drawing/2014/main" id="{1C1157C8-D7B3-C345-97FB-8F582BC43D0E}"/>
              </a:ext>
            </a:extLst>
          </p:cNvPr>
          <p:cNvSpPr txBox="1">
            <a:spLocks/>
          </p:cNvSpPr>
          <p:nvPr/>
        </p:nvSpPr>
        <p:spPr>
          <a:xfrm>
            <a:off x="711736" y="1162685"/>
            <a:ext cx="6656519" cy="3181351"/>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endParaRPr lang="en-US" sz="1350" dirty="0">
              <a:solidFill>
                <a:srgbClr val="55565A"/>
              </a:solidFill>
            </a:endParaRPr>
          </a:p>
        </p:txBody>
      </p:sp>
      <p:sp>
        <p:nvSpPr>
          <p:cNvPr id="13" name="Headline">
            <a:extLst>
              <a:ext uri="{FF2B5EF4-FFF2-40B4-BE49-F238E27FC236}">
                <a16:creationId xmlns:a16="http://schemas.microsoft.com/office/drawing/2014/main" id="{4F212072-DE40-5C41-82DA-1C93977F44CA}"/>
              </a:ext>
            </a:extLst>
          </p:cNvPr>
          <p:cNvSpPr txBox="1">
            <a:spLocks/>
          </p:cNvSpPr>
          <p:nvPr/>
        </p:nvSpPr>
        <p:spPr>
          <a:xfrm>
            <a:off x="436557" y="567886"/>
            <a:ext cx="7511505" cy="4370947"/>
          </a:xfrm>
          <a:prstGeom prst="rect">
            <a:avLst/>
          </a:prstGeom>
        </p:spPr>
        <p:txBody>
          <a:bodyPr lIns="91440" tIns="45720" rIns="91440" bIns="45720" anchor="t">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en-US" sz="2400" dirty="0">
                <a:solidFill>
                  <a:srgbClr val="55565A"/>
                </a:solidFill>
                <a:latin typeface="Arial" panose="020B0604020202020204" pitchFamily="34" charset="0"/>
                <a:cs typeface="Arial" panose="020B0604020202020204" pitchFamily="34" charset="0"/>
              </a:rPr>
              <a:t>Why should your Lions club start a </a:t>
            </a:r>
            <a:r>
              <a:rPr lang="en-US" sz="2400" dirty="0">
                <a:solidFill>
                  <a:srgbClr val="00B050"/>
                </a:solidFill>
                <a:latin typeface="Arial" panose="020B0604020202020204" pitchFamily="34" charset="0"/>
                <a:cs typeface="Arial" panose="020B0604020202020204" pitchFamily="34" charset="0"/>
              </a:rPr>
              <a:t>Leo club</a:t>
            </a:r>
            <a:r>
              <a:rPr lang="en-US" sz="2400" dirty="0">
                <a:solidFill>
                  <a:srgbClr val="55565A"/>
                </a:solidFill>
                <a:latin typeface="Arial" panose="020B0604020202020204" pitchFamily="34" charset="0"/>
                <a:cs typeface="Arial" panose="020B0604020202020204" pitchFamily="34" charset="0"/>
              </a:rPr>
              <a:t>?</a:t>
            </a:r>
            <a:endParaRPr lang="en-US" sz="2400" dirty="0">
              <a:solidFill>
                <a:srgbClr val="00B050"/>
              </a:solidFill>
              <a:latin typeface="Arial" panose="020B0604020202020204" pitchFamily="34" charset="0"/>
              <a:cs typeface="Arial" panose="020B0604020202020204" pitchFamily="34" charset="0"/>
            </a:endParaRPr>
          </a:p>
          <a:p>
            <a:endParaRPr lang="en-US" sz="2400" dirty="0">
              <a:solidFill>
                <a:srgbClr val="55565A"/>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b="0" dirty="0">
                <a:solidFill>
                  <a:srgbClr val="55565A"/>
                </a:solidFill>
                <a:latin typeface="Arial"/>
                <a:cs typeface="Arial"/>
              </a:rPr>
              <a:t>Grow the Lions global family </a:t>
            </a:r>
          </a:p>
          <a:p>
            <a:pPr marL="342900" indent="-342900">
              <a:buFont typeface="Arial" panose="020B0604020202020204" pitchFamily="34" charset="0"/>
              <a:buChar char="•"/>
            </a:pPr>
            <a:r>
              <a:rPr lang="en-US" sz="2400" b="0" dirty="0">
                <a:solidFill>
                  <a:srgbClr val="55565A"/>
                </a:solidFill>
                <a:latin typeface="Arial" panose="020B0604020202020204" pitchFamily="34" charset="0"/>
                <a:cs typeface="Arial" panose="020B0604020202020204" pitchFamily="34" charset="0"/>
              </a:rPr>
              <a:t>Mentor and empower young leaders</a:t>
            </a:r>
          </a:p>
          <a:p>
            <a:pPr marL="342900" indent="-342900">
              <a:buFont typeface="Arial" panose="020B0604020202020204" pitchFamily="34" charset="0"/>
              <a:buChar char="•"/>
            </a:pPr>
            <a:r>
              <a:rPr lang="en-US" sz="2400" b="0" dirty="0">
                <a:solidFill>
                  <a:srgbClr val="55565A"/>
                </a:solidFill>
                <a:latin typeface="Arial" panose="020B0604020202020204" pitchFamily="34" charset="0"/>
                <a:cs typeface="Arial" panose="020B0604020202020204" pitchFamily="34" charset="0"/>
              </a:rPr>
              <a:t>Foster a commitment to service</a:t>
            </a:r>
          </a:p>
          <a:p>
            <a:pPr marL="342900" indent="-342900">
              <a:buFont typeface="Arial" panose="020B0604020202020204" pitchFamily="34" charset="0"/>
              <a:buChar char="•"/>
            </a:pPr>
            <a:r>
              <a:rPr lang="en-US" sz="2400" b="0" dirty="0">
                <a:solidFill>
                  <a:srgbClr val="55565A"/>
                </a:solidFill>
                <a:latin typeface="Arial"/>
                <a:cs typeface="Arial"/>
              </a:rPr>
              <a:t>Attract younger members and their families</a:t>
            </a:r>
            <a:endParaRPr lang="en-US" sz="2400" b="0" dirty="0">
              <a:solidFill>
                <a:srgbClr val="55565A"/>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b="0" dirty="0">
                <a:solidFill>
                  <a:srgbClr val="55565A"/>
                </a:solidFill>
                <a:latin typeface="Arial" panose="020B0604020202020204" pitchFamily="34" charset="0"/>
                <a:cs typeface="Arial" panose="020B0604020202020204" pitchFamily="34" charset="0"/>
              </a:rPr>
              <a:t>Energize and inspire Lions members</a:t>
            </a:r>
          </a:p>
          <a:p>
            <a:pPr marL="342900" indent="-342900">
              <a:buFont typeface="Arial" panose="020B0604020202020204" pitchFamily="34" charset="0"/>
              <a:buChar char="•"/>
            </a:pPr>
            <a:r>
              <a:rPr lang="en-US" sz="2400" b="0" dirty="0">
                <a:solidFill>
                  <a:srgbClr val="55565A"/>
                </a:solidFill>
                <a:latin typeface="Arial"/>
                <a:cs typeface="Arial"/>
              </a:rPr>
              <a:t>Gain partners in service </a:t>
            </a:r>
          </a:p>
          <a:p>
            <a:pPr marL="342900" indent="-342900">
              <a:buFont typeface="Arial" panose="020B0604020202020204" pitchFamily="34" charset="0"/>
              <a:buChar char="•"/>
            </a:pPr>
            <a:r>
              <a:rPr lang="en-US" sz="2400" b="0" dirty="0">
                <a:solidFill>
                  <a:srgbClr val="55565A"/>
                </a:solidFill>
                <a:latin typeface="Arial"/>
                <a:cs typeface="Arial"/>
              </a:rPr>
              <a:t>Develop future Lions</a:t>
            </a:r>
            <a:endParaRPr lang="en-US" sz="2400" b="0" dirty="0">
              <a:solidFill>
                <a:srgbClr val="55565A"/>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400" b="0" dirty="0">
              <a:solidFill>
                <a:srgbClr val="55565A"/>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400" b="0" dirty="0">
              <a:solidFill>
                <a:srgbClr val="55565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178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70DE6CC5-8816-1349-A0F9-775C7E459994}"/>
              </a:ext>
            </a:extLst>
          </p:cNvPr>
          <p:cNvSpPr/>
          <p:nvPr/>
        </p:nvSpPr>
        <p:spPr>
          <a:xfrm>
            <a:off x="0" y="0"/>
            <a:ext cx="9144000" cy="5143500"/>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71014" tIns="35507" rIns="71014" bIns="35507" rtlCol="0" anchor="ctr"/>
          <a:lstStyle/>
          <a:p>
            <a:pPr algn="ctr"/>
            <a:endParaRPr lang="en-US" sz="1050" dirty="0">
              <a:solidFill>
                <a:schemeClr val="lt1">
                  <a:alpha val="44000"/>
                </a:schemeClr>
              </a:solidFill>
            </a:endParaRPr>
          </a:p>
        </p:txBody>
      </p:sp>
      <p:sp>
        <p:nvSpPr>
          <p:cNvPr id="16" name="Background - Solid">
            <a:extLst>
              <a:ext uri="{FF2B5EF4-FFF2-40B4-BE49-F238E27FC236}">
                <a16:creationId xmlns:a16="http://schemas.microsoft.com/office/drawing/2014/main" id="{299A8A5C-3C14-394A-B410-F83E2C0988C4}"/>
              </a:ext>
            </a:extLst>
          </p:cNvPr>
          <p:cNvSpPr/>
          <p:nvPr/>
        </p:nvSpPr>
        <p:spPr>
          <a:xfrm>
            <a:off x="-7516" y="4284713"/>
            <a:ext cx="9159032" cy="8950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1014" tIns="35507" rIns="71014" bIns="35507" rtlCol="0" anchor="ctr"/>
          <a:lstStyle/>
          <a:p>
            <a:pPr algn="ctr"/>
            <a:endParaRPr lang="en-US" sz="1050" dirty="0">
              <a:solidFill>
                <a:schemeClr val="lt1">
                  <a:alpha val="44000"/>
                </a:schemeClr>
              </a:solidFill>
            </a:endParaRPr>
          </a:p>
        </p:txBody>
      </p:sp>
      <p:grpSp>
        <p:nvGrpSpPr>
          <p:cNvPr id="19" name="Group 18">
            <a:extLst>
              <a:ext uri="{FF2B5EF4-FFF2-40B4-BE49-F238E27FC236}">
                <a16:creationId xmlns:a16="http://schemas.microsoft.com/office/drawing/2014/main" id="{CCCB9342-8E3A-2B43-BA26-491F9C4E225B}"/>
              </a:ext>
            </a:extLst>
          </p:cNvPr>
          <p:cNvGrpSpPr/>
          <p:nvPr/>
        </p:nvGrpSpPr>
        <p:grpSpPr>
          <a:xfrm>
            <a:off x="7040783" y="3431676"/>
            <a:ext cx="1552991" cy="1633528"/>
            <a:chOff x="9459743" y="969866"/>
            <a:chExt cx="1679305" cy="1766393"/>
          </a:xfrm>
        </p:grpSpPr>
        <p:sp>
          <p:nvSpPr>
            <p:cNvPr id="15" name="Oval 14">
              <a:extLst>
                <a:ext uri="{FF2B5EF4-FFF2-40B4-BE49-F238E27FC236}">
                  <a16:creationId xmlns:a16="http://schemas.microsoft.com/office/drawing/2014/main" id="{DCB711FE-B312-E84E-B226-54FEE56E13EE}"/>
                </a:ext>
              </a:extLst>
            </p:cNvPr>
            <p:cNvSpPr/>
            <p:nvPr/>
          </p:nvSpPr>
          <p:spPr>
            <a:xfrm>
              <a:off x="9459743" y="969866"/>
              <a:ext cx="1679305" cy="16793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18" name="Picture 17">
              <a:extLst>
                <a:ext uri="{FF2B5EF4-FFF2-40B4-BE49-F238E27FC236}">
                  <a16:creationId xmlns:a16="http://schemas.microsoft.com/office/drawing/2014/main" id="{3F5587FA-6481-1341-B8BB-8C312314A97F}"/>
                </a:ext>
              </a:extLst>
            </p:cNvPr>
            <p:cNvPicPr>
              <a:picLocks noChangeAspect="1"/>
            </p:cNvPicPr>
            <p:nvPr/>
          </p:nvPicPr>
          <p:blipFill>
            <a:blip r:embed="rId3"/>
            <a:stretch>
              <a:fillRect/>
            </a:stretch>
          </p:blipFill>
          <p:spPr>
            <a:xfrm>
              <a:off x="9459743" y="1056954"/>
              <a:ext cx="1679305" cy="1679305"/>
            </a:xfrm>
            <a:prstGeom prst="rect">
              <a:avLst/>
            </a:prstGeom>
          </p:spPr>
        </p:pic>
      </p:grpSp>
      <p:sp>
        <p:nvSpPr>
          <p:cNvPr id="20" name="Headline">
            <a:extLst>
              <a:ext uri="{FF2B5EF4-FFF2-40B4-BE49-F238E27FC236}">
                <a16:creationId xmlns:a16="http://schemas.microsoft.com/office/drawing/2014/main" id="{9BC34333-AD3B-DF4E-87FC-746BCA5F2E30}"/>
              </a:ext>
            </a:extLst>
          </p:cNvPr>
          <p:cNvSpPr txBox="1">
            <a:spLocks/>
          </p:cNvSpPr>
          <p:nvPr/>
        </p:nvSpPr>
        <p:spPr>
          <a:xfrm>
            <a:off x="743920" y="1512617"/>
            <a:ext cx="7343790" cy="1259479"/>
          </a:xfrm>
          <a:prstGeom prst="rect">
            <a:avLst/>
          </a:prstGeom>
        </p:spPr>
        <p:txBody>
          <a:bodyPr anchor="t" anchorCtr="0"/>
          <a:lstStyle>
            <a:lvl1pPr marL="0" indent="0" algn="l" rtl="0" eaLnBrk="1" fontAlgn="base" hangingPunct="1">
              <a:spcBef>
                <a:spcPct val="20000"/>
              </a:spcBef>
              <a:spcAft>
                <a:spcPct val="0"/>
              </a:spcAft>
              <a:buFont typeface="Arial" pitchFamily="34" charset="0"/>
              <a:buNone/>
              <a:defRPr sz="3600" b="1">
                <a:solidFill>
                  <a:schemeClr val="bg1"/>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spcBef>
                <a:spcPts val="0"/>
              </a:spcBef>
            </a:pPr>
            <a:r>
              <a:rPr lang="en-US" sz="4500" dirty="0"/>
              <a:t>How do I start a Leo club?</a:t>
            </a:r>
          </a:p>
          <a:p>
            <a:pPr>
              <a:spcBef>
                <a:spcPts val="0"/>
              </a:spcBef>
            </a:pPr>
            <a:endParaRPr lang="en-US" sz="4500" dirty="0"/>
          </a:p>
        </p:txBody>
      </p:sp>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8652868" y="4800545"/>
            <a:ext cx="491133" cy="3429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750">
                <a:solidFill>
                  <a:srgbClr val="55565A"/>
                </a:solidFill>
              </a:rPr>
              <a:pPr eaLnBrk="0" hangingPunct="0">
                <a:spcBef>
                  <a:spcPct val="50000"/>
                </a:spcBef>
                <a:defRPr/>
              </a:pPr>
              <a:t>11</a:t>
            </a:fld>
            <a:endParaRPr lang="en-US" sz="750" dirty="0">
              <a:solidFill>
                <a:srgbClr val="55565A"/>
              </a:solidFill>
            </a:endParaRPr>
          </a:p>
        </p:txBody>
      </p:sp>
      <p:pic>
        <p:nvPicPr>
          <p:cNvPr id="11" name="Picture 10">
            <a:extLst>
              <a:ext uri="{FF2B5EF4-FFF2-40B4-BE49-F238E27FC236}">
                <a16:creationId xmlns:a16="http://schemas.microsoft.com/office/drawing/2014/main" id="{5BE46231-BA97-F744-BC16-03F287720882}"/>
              </a:ext>
            </a:extLst>
          </p:cNvPr>
          <p:cNvPicPr>
            <a:picLocks noChangeAspect="1"/>
          </p:cNvPicPr>
          <p:nvPr/>
        </p:nvPicPr>
        <p:blipFill rotWithShape="1">
          <a:blip r:embed="rId4"/>
          <a:srcRect l="15744" b="4901"/>
          <a:stretch/>
        </p:blipFill>
        <p:spPr>
          <a:xfrm>
            <a:off x="0" y="3025234"/>
            <a:ext cx="743920" cy="1259479"/>
          </a:xfrm>
          <a:prstGeom prst="rect">
            <a:avLst/>
          </a:prstGeom>
        </p:spPr>
      </p:pic>
      <p:pic>
        <p:nvPicPr>
          <p:cNvPr id="13" name="Picture 12">
            <a:extLst>
              <a:ext uri="{FF2B5EF4-FFF2-40B4-BE49-F238E27FC236}">
                <a16:creationId xmlns:a16="http://schemas.microsoft.com/office/drawing/2014/main" id="{8A4B55B5-14C7-D64E-8832-D87D3458AC25}"/>
              </a:ext>
            </a:extLst>
          </p:cNvPr>
          <p:cNvPicPr>
            <a:picLocks noChangeAspect="1"/>
          </p:cNvPicPr>
          <p:nvPr/>
        </p:nvPicPr>
        <p:blipFill rotWithShape="1">
          <a:blip r:embed="rId5"/>
          <a:srcRect l="61299" b="29227"/>
          <a:stretch/>
        </p:blipFill>
        <p:spPr>
          <a:xfrm rot="10800000">
            <a:off x="7580196" y="0"/>
            <a:ext cx="1548772" cy="4248440"/>
          </a:xfrm>
          <a:prstGeom prst="rect">
            <a:avLst/>
          </a:prstGeom>
        </p:spPr>
      </p:pic>
    </p:spTree>
    <p:extLst>
      <p:ext uri="{BB962C8B-B14F-4D97-AF65-F5344CB8AC3E}">
        <p14:creationId xmlns:p14="http://schemas.microsoft.com/office/powerpoint/2010/main" val="607302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70DE6CC5-8816-1349-A0F9-775C7E459994}"/>
              </a:ext>
            </a:extLst>
          </p:cNvPr>
          <p:cNvSpPr/>
          <p:nvPr/>
        </p:nvSpPr>
        <p:spPr>
          <a:xfrm>
            <a:off x="-1" y="0"/>
            <a:ext cx="9144001" cy="51666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1014" tIns="35507" rIns="71014" bIns="35507" rtlCol="0" anchor="ctr"/>
          <a:lstStyle/>
          <a:p>
            <a:pPr algn="ctr"/>
            <a:endParaRPr lang="en-US" sz="1050" dirty="0">
              <a:solidFill>
                <a:schemeClr val="lt1">
                  <a:alpha val="44000"/>
                </a:schemeClr>
              </a:solidFill>
            </a:endParaRPr>
          </a:p>
        </p:txBody>
      </p:sp>
      <p:pic>
        <p:nvPicPr>
          <p:cNvPr id="10" name="Picture 9">
            <a:extLst>
              <a:ext uri="{FF2B5EF4-FFF2-40B4-BE49-F238E27FC236}">
                <a16:creationId xmlns:a16="http://schemas.microsoft.com/office/drawing/2014/main" id="{79FB073B-DA9F-8346-8DFE-FBC9BC83AFBD}"/>
              </a:ext>
            </a:extLst>
          </p:cNvPr>
          <p:cNvPicPr>
            <a:picLocks noChangeAspect="1"/>
          </p:cNvPicPr>
          <p:nvPr/>
        </p:nvPicPr>
        <p:blipFill rotWithShape="1">
          <a:blip r:embed="rId3"/>
          <a:srcRect l="16530" t="2053" r="10928" b="4800"/>
          <a:stretch/>
        </p:blipFill>
        <p:spPr>
          <a:xfrm rot="10800000">
            <a:off x="7392886" y="-1"/>
            <a:ext cx="1751114" cy="3372788"/>
          </a:xfrm>
          <a:prstGeom prst="rect">
            <a:avLst/>
          </a:prstGeom>
        </p:spPr>
      </p:pic>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8652868" y="4800545"/>
            <a:ext cx="491133" cy="3429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750">
                <a:solidFill>
                  <a:srgbClr val="55565A"/>
                </a:solidFill>
              </a:rPr>
              <a:pPr eaLnBrk="0" hangingPunct="0">
                <a:spcBef>
                  <a:spcPct val="50000"/>
                </a:spcBef>
                <a:defRPr/>
              </a:pPr>
              <a:t>12</a:t>
            </a:fld>
            <a:endParaRPr lang="en-US" sz="750" dirty="0">
              <a:solidFill>
                <a:srgbClr val="55565A"/>
              </a:solidFill>
            </a:endParaRPr>
          </a:p>
        </p:txBody>
      </p:sp>
      <p:pic>
        <p:nvPicPr>
          <p:cNvPr id="3" name="Picture 2">
            <a:extLst>
              <a:ext uri="{FF2B5EF4-FFF2-40B4-BE49-F238E27FC236}">
                <a16:creationId xmlns:a16="http://schemas.microsoft.com/office/drawing/2014/main" id="{2AB11298-17E2-0641-8FBE-2A3FB267B9EA}"/>
              </a:ext>
            </a:extLst>
          </p:cNvPr>
          <p:cNvPicPr>
            <a:picLocks noChangeAspect="1"/>
          </p:cNvPicPr>
          <p:nvPr/>
        </p:nvPicPr>
        <p:blipFill>
          <a:blip r:embed="rId4"/>
          <a:stretch>
            <a:fillRect/>
          </a:stretch>
        </p:blipFill>
        <p:spPr>
          <a:xfrm>
            <a:off x="7602605" y="598812"/>
            <a:ext cx="1259479" cy="1259479"/>
          </a:xfrm>
          <a:prstGeom prst="rect">
            <a:avLst/>
          </a:prstGeom>
        </p:spPr>
      </p:pic>
      <p:pic>
        <p:nvPicPr>
          <p:cNvPr id="14" name="Picture 13">
            <a:extLst>
              <a:ext uri="{FF2B5EF4-FFF2-40B4-BE49-F238E27FC236}">
                <a16:creationId xmlns:a16="http://schemas.microsoft.com/office/drawing/2014/main" id="{EA945357-9AC4-824B-BB94-F451BFA85752}"/>
              </a:ext>
            </a:extLst>
          </p:cNvPr>
          <p:cNvPicPr>
            <a:picLocks noChangeAspect="1"/>
          </p:cNvPicPr>
          <p:nvPr/>
        </p:nvPicPr>
        <p:blipFill rotWithShape="1">
          <a:blip r:embed="rId5"/>
          <a:srcRect l="15744" b="4901"/>
          <a:stretch/>
        </p:blipFill>
        <p:spPr>
          <a:xfrm>
            <a:off x="-1" y="3907181"/>
            <a:ext cx="743920" cy="1259479"/>
          </a:xfrm>
          <a:prstGeom prst="rect">
            <a:avLst/>
          </a:prstGeom>
        </p:spPr>
      </p:pic>
      <p:sp>
        <p:nvSpPr>
          <p:cNvPr id="12" name="Body Copy">
            <a:extLst>
              <a:ext uri="{FF2B5EF4-FFF2-40B4-BE49-F238E27FC236}">
                <a16:creationId xmlns:a16="http://schemas.microsoft.com/office/drawing/2014/main" id="{1C1157C8-D7B3-C345-97FB-8F582BC43D0E}"/>
              </a:ext>
            </a:extLst>
          </p:cNvPr>
          <p:cNvSpPr txBox="1">
            <a:spLocks/>
          </p:cNvSpPr>
          <p:nvPr/>
        </p:nvSpPr>
        <p:spPr>
          <a:xfrm>
            <a:off x="711736" y="1162685"/>
            <a:ext cx="6656519" cy="3181351"/>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endParaRPr lang="en-US" sz="1350" dirty="0">
              <a:solidFill>
                <a:srgbClr val="55565A"/>
              </a:solidFill>
            </a:endParaRPr>
          </a:p>
        </p:txBody>
      </p:sp>
      <p:sp>
        <p:nvSpPr>
          <p:cNvPr id="13" name="Headline">
            <a:extLst>
              <a:ext uri="{FF2B5EF4-FFF2-40B4-BE49-F238E27FC236}">
                <a16:creationId xmlns:a16="http://schemas.microsoft.com/office/drawing/2014/main" id="{4F212072-DE40-5C41-82DA-1C93977F44CA}"/>
              </a:ext>
            </a:extLst>
          </p:cNvPr>
          <p:cNvSpPr txBox="1">
            <a:spLocks/>
          </p:cNvSpPr>
          <p:nvPr/>
        </p:nvSpPr>
        <p:spPr>
          <a:xfrm>
            <a:off x="544134" y="551837"/>
            <a:ext cx="7785112" cy="3792199"/>
          </a:xfrm>
          <a:prstGeom prst="rect">
            <a:avLst/>
          </a:prstGeom>
        </p:spPr>
        <p:txBody>
          <a:bodyPr lIns="91440" tIns="45720" rIns="91440" bIns="45720" anchor="t">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en-US" sz="2400" dirty="0">
                <a:solidFill>
                  <a:srgbClr val="55565A"/>
                </a:solidFill>
                <a:latin typeface="Arial" panose="020B0604020202020204" pitchFamily="34" charset="0"/>
                <a:cs typeface="Arial" panose="020B0604020202020204" pitchFamily="34" charset="0"/>
              </a:rPr>
              <a:t>Ready to start a </a:t>
            </a:r>
            <a:r>
              <a:rPr lang="en-US" sz="2400" dirty="0">
                <a:solidFill>
                  <a:srgbClr val="00B050"/>
                </a:solidFill>
                <a:latin typeface="Arial" panose="020B0604020202020204" pitchFamily="34" charset="0"/>
                <a:cs typeface="Arial" panose="020B0604020202020204" pitchFamily="34" charset="0"/>
              </a:rPr>
              <a:t>Leo club</a:t>
            </a:r>
            <a:r>
              <a:rPr lang="en-US" sz="2400" dirty="0">
                <a:solidFill>
                  <a:srgbClr val="55565A"/>
                </a:solidFill>
                <a:latin typeface="Arial" panose="020B0604020202020204" pitchFamily="34" charset="0"/>
                <a:cs typeface="Arial" panose="020B0604020202020204" pitchFamily="34" charset="0"/>
              </a:rPr>
              <a:t>? Take these steps!</a:t>
            </a:r>
            <a:endParaRPr lang="en-US" sz="2400" dirty="0">
              <a:solidFill>
                <a:srgbClr val="00B050"/>
              </a:solidFill>
              <a:latin typeface="Arial" panose="020B0604020202020204" pitchFamily="34" charset="0"/>
              <a:cs typeface="Arial" panose="020B0604020202020204" pitchFamily="34" charset="0"/>
            </a:endParaRPr>
          </a:p>
          <a:p>
            <a:endParaRPr lang="en-US" sz="2400" dirty="0">
              <a:solidFill>
                <a:srgbClr val="55565A"/>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b="0" dirty="0">
                <a:solidFill>
                  <a:srgbClr val="55565A"/>
                </a:solidFill>
                <a:latin typeface="Arial" panose="020B0604020202020204" pitchFamily="34" charset="0"/>
                <a:cs typeface="Arial" panose="020B0604020202020204" pitchFamily="34" charset="0"/>
              </a:rPr>
              <a:t>Agree to sponsor a Leo club</a:t>
            </a:r>
          </a:p>
          <a:p>
            <a:pPr marL="342900" indent="-342900">
              <a:buFont typeface="Arial" panose="020B0604020202020204" pitchFamily="34" charset="0"/>
              <a:buChar char="•"/>
            </a:pPr>
            <a:r>
              <a:rPr lang="en-US" sz="2400" b="0" dirty="0">
                <a:solidFill>
                  <a:srgbClr val="55565A"/>
                </a:solidFill>
                <a:latin typeface="Arial" panose="020B0604020202020204" pitchFamily="34" charset="0"/>
                <a:cs typeface="Arial" panose="020B0604020202020204" pitchFamily="34" charset="0"/>
              </a:rPr>
              <a:t>Determine Leo Advisor</a:t>
            </a:r>
          </a:p>
          <a:p>
            <a:pPr marL="342900" indent="-342900">
              <a:buFont typeface="Arial" panose="020B0604020202020204" pitchFamily="34" charset="0"/>
              <a:buChar char="•"/>
            </a:pPr>
            <a:r>
              <a:rPr lang="en-US" sz="2400" b="0" dirty="0">
                <a:solidFill>
                  <a:srgbClr val="55565A"/>
                </a:solidFill>
                <a:latin typeface="Arial" panose="020B0604020202020204" pitchFamily="34" charset="0"/>
                <a:cs typeface="Arial" panose="020B0604020202020204" pitchFamily="34" charset="0"/>
              </a:rPr>
              <a:t>Decide type of club and potential members</a:t>
            </a:r>
          </a:p>
          <a:p>
            <a:pPr marL="342900" indent="-342900">
              <a:buFont typeface="Arial" panose="020B0604020202020204" pitchFamily="34" charset="0"/>
              <a:buChar char="•"/>
            </a:pPr>
            <a:r>
              <a:rPr lang="en-US" sz="2400" b="0" dirty="0">
                <a:solidFill>
                  <a:srgbClr val="55565A"/>
                </a:solidFill>
                <a:latin typeface="Arial" panose="020B0604020202020204" pitchFamily="34" charset="0"/>
                <a:cs typeface="Arial" panose="020B0604020202020204" pitchFamily="34" charset="0"/>
              </a:rPr>
              <a:t>Invite prospective members to an informational meeting or service activity</a:t>
            </a:r>
          </a:p>
          <a:p>
            <a:pPr marL="342900" indent="-342900">
              <a:buFont typeface="Arial" panose="020B0604020202020204" pitchFamily="34" charset="0"/>
              <a:buChar char="•"/>
            </a:pPr>
            <a:r>
              <a:rPr lang="en-US" sz="2400" b="0" dirty="0">
                <a:solidFill>
                  <a:srgbClr val="55565A"/>
                </a:solidFill>
                <a:latin typeface="Arial" panose="020B0604020202020204" pitchFamily="34" charset="0"/>
                <a:cs typeface="Arial" panose="020B0604020202020204" pitchFamily="34" charset="0"/>
              </a:rPr>
              <a:t>Host a formation meeting </a:t>
            </a:r>
          </a:p>
          <a:p>
            <a:pPr marL="342900" indent="-342900">
              <a:buFont typeface="Arial" panose="020B0604020202020204" pitchFamily="34" charset="0"/>
              <a:buChar char="•"/>
            </a:pPr>
            <a:r>
              <a:rPr lang="en-US" sz="2400" b="0" dirty="0">
                <a:solidFill>
                  <a:srgbClr val="55565A"/>
                </a:solidFill>
                <a:latin typeface="Arial" panose="020B0604020202020204" pitchFamily="34" charset="0"/>
                <a:cs typeface="Arial" panose="020B0604020202020204" pitchFamily="34" charset="0"/>
              </a:rPr>
              <a:t>Complete required paperwork </a:t>
            </a:r>
          </a:p>
          <a:p>
            <a:pPr marL="342900" indent="-342900">
              <a:buFont typeface="Arial" panose="020B0604020202020204" pitchFamily="34" charset="0"/>
              <a:buChar char="•"/>
            </a:pPr>
            <a:r>
              <a:rPr lang="en-US" sz="2400" b="0" dirty="0">
                <a:solidFill>
                  <a:srgbClr val="55565A"/>
                </a:solidFill>
                <a:latin typeface="Arial"/>
                <a:cs typeface="Arial"/>
              </a:rPr>
              <a:t>Pay organization fee of $100US to Lions International </a:t>
            </a:r>
          </a:p>
          <a:p>
            <a:pPr marL="342900" indent="-342900">
              <a:buFont typeface="Arial" panose="020B0604020202020204" pitchFamily="34" charset="0"/>
              <a:buChar char="•"/>
            </a:pPr>
            <a:r>
              <a:rPr lang="en-US" sz="2400" b="0" dirty="0">
                <a:solidFill>
                  <a:srgbClr val="55565A"/>
                </a:solidFill>
                <a:latin typeface="Arial"/>
                <a:cs typeface="Arial"/>
              </a:rPr>
              <a:t>Plan an installation ceremony </a:t>
            </a:r>
          </a:p>
        </p:txBody>
      </p:sp>
    </p:spTree>
    <p:extLst>
      <p:ext uri="{BB962C8B-B14F-4D97-AF65-F5344CB8AC3E}">
        <p14:creationId xmlns:p14="http://schemas.microsoft.com/office/powerpoint/2010/main" val="10042706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70DE6CC5-8816-1349-A0F9-775C7E459994}"/>
              </a:ext>
            </a:extLst>
          </p:cNvPr>
          <p:cNvSpPr/>
          <p:nvPr/>
        </p:nvSpPr>
        <p:spPr>
          <a:xfrm>
            <a:off x="-1" y="0"/>
            <a:ext cx="9144001" cy="51666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1014" tIns="35507" rIns="71014" bIns="35507" rtlCol="0" anchor="ctr"/>
          <a:lstStyle/>
          <a:p>
            <a:pPr algn="ctr"/>
            <a:endParaRPr lang="en-US" sz="1050" dirty="0">
              <a:solidFill>
                <a:schemeClr val="lt1">
                  <a:alpha val="44000"/>
                </a:schemeClr>
              </a:solidFill>
            </a:endParaRPr>
          </a:p>
        </p:txBody>
      </p:sp>
      <p:pic>
        <p:nvPicPr>
          <p:cNvPr id="10" name="Picture 9">
            <a:extLst>
              <a:ext uri="{FF2B5EF4-FFF2-40B4-BE49-F238E27FC236}">
                <a16:creationId xmlns:a16="http://schemas.microsoft.com/office/drawing/2014/main" id="{79FB073B-DA9F-8346-8DFE-FBC9BC83AFBD}"/>
              </a:ext>
            </a:extLst>
          </p:cNvPr>
          <p:cNvPicPr>
            <a:picLocks noChangeAspect="1"/>
          </p:cNvPicPr>
          <p:nvPr/>
        </p:nvPicPr>
        <p:blipFill rotWithShape="1">
          <a:blip r:embed="rId3"/>
          <a:srcRect l="16530" t="2053" r="10928" b="4800"/>
          <a:stretch/>
        </p:blipFill>
        <p:spPr>
          <a:xfrm rot="10800000">
            <a:off x="7392886" y="-1"/>
            <a:ext cx="1751114" cy="3372788"/>
          </a:xfrm>
          <a:prstGeom prst="rect">
            <a:avLst/>
          </a:prstGeom>
        </p:spPr>
      </p:pic>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8652868" y="4800545"/>
            <a:ext cx="491133" cy="3429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750">
                <a:solidFill>
                  <a:srgbClr val="55565A"/>
                </a:solidFill>
              </a:rPr>
              <a:pPr eaLnBrk="0" hangingPunct="0">
                <a:spcBef>
                  <a:spcPct val="50000"/>
                </a:spcBef>
                <a:defRPr/>
              </a:pPr>
              <a:t>13</a:t>
            </a:fld>
            <a:endParaRPr lang="en-US" sz="750" dirty="0">
              <a:solidFill>
                <a:srgbClr val="55565A"/>
              </a:solidFill>
            </a:endParaRPr>
          </a:p>
        </p:txBody>
      </p:sp>
      <p:pic>
        <p:nvPicPr>
          <p:cNvPr id="3" name="Picture 2">
            <a:extLst>
              <a:ext uri="{FF2B5EF4-FFF2-40B4-BE49-F238E27FC236}">
                <a16:creationId xmlns:a16="http://schemas.microsoft.com/office/drawing/2014/main" id="{2AB11298-17E2-0641-8FBE-2A3FB267B9EA}"/>
              </a:ext>
            </a:extLst>
          </p:cNvPr>
          <p:cNvPicPr>
            <a:picLocks noChangeAspect="1"/>
          </p:cNvPicPr>
          <p:nvPr/>
        </p:nvPicPr>
        <p:blipFill>
          <a:blip r:embed="rId4"/>
          <a:stretch>
            <a:fillRect/>
          </a:stretch>
        </p:blipFill>
        <p:spPr>
          <a:xfrm>
            <a:off x="7602605" y="598812"/>
            <a:ext cx="1259479" cy="1259479"/>
          </a:xfrm>
          <a:prstGeom prst="rect">
            <a:avLst/>
          </a:prstGeom>
        </p:spPr>
      </p:pic>
      <p:pic>
        <p:nvPicPr>
          <p:cNvPr id="14" name="Picture 13">
            <a:extLst>
              <a:ext uri="{FF2B5EF4-FFF2-40B4-BE49-F238E27FC236}">
                <a16:creationId xmlns:a16="http://schemas.microsoft.com/office/drawing/2014/main" id="{EA945357-9AC4-824B-BB94-F451BFA85752}"/>
              </a:ext>
            </a:extLst>
          </p:cNvPr>
          <p:cNvPicPr>
            <a:picLocks noChangeAspect="1"/>
          </p:cNvPicPr>
          <p:nvPr/>
        </p:nvPicPr>
        <p:blipFill rotWithShape="1">
          <a:blip r:embed="rId5"/>
          <a:srcRect l="15744" b="4901"/>
          <a:stretch/>
        </p:blipFill>
        <p:spPr>
          <a:xfrm>
            <a:off x="-1" y="3907181"/>
            <a:ext cx="743920" cy="1259479"/>
          </a:xfrm>
          <a:prstGeom prst="rect">
            <a:avLst/>
          </a:prstGeom>
        </p:spPr>
      </p:pic>
      <p:sp>
        <p:nvSpPr>
          <p:cNvPr id="12" name="Body Copy">
            <a:extLst>
              <a:ext uri="{FF2B5EF4-FFF2-40B4-BE49-F238E27FC236}">
                <a16:creationId xmlns:a16="http://schemas.microsoft.com/office/drawing/2014/main" id="{1C1157C8-D7B3-C345-97FB-8F582BC43D0E}"/>
              </a:ext>
            </a:extLst>
          </p:cNvPr>
          <p:cNvSpPr txBox="1">
            <a:spLocks/>
          </p:cNvSpPr>
          <p:nvPr/>
        </p:nvSpPr>
        <p:spPr>
          <a:xfrm>
            <a:off x="711736" y="1162685"/>
            <a:ext cx="6656519" cy="3181351"/>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endParaRPr lang="en-US" sz="1350" dirty="0">
              <a:solidFill>
                <a:srgbClr val="55565A"/>
              </a:solidFill>
            </a:endParaRPr>
          </a:p>
        </p:txBody>
      </p:sp>
      <p:sp>
        <p:nvSpPr>
          <p:cNvPr id="13" name="Headline">
            <a:extLst>
              <a:ext uri="{FF2B5EF4-FFF2-40B4-BE49-F238E27FC236}">
                <a16:creationId xmlns:a16="http://schemas.microsoft.com/office/drawing/2014/main" id="{4F212072-DE40-5C41-82DA-1C93977F44CA}"/>
              </a:ext>
            </a:extLst>
          </p:cNvPr>
          <p:cNvSpPr txBox="1">
            <a:spLocks/>
          </p:cNvSpPr>
          <p:nvPr/>
        </p:nvSpPr>
        <p:spPr>
          <a:xfrm>
            <a:off x="743918" y="318700"/>
            <a:ext cx="6729681" cy="3588481"/>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en-US" sz="2800" dirty="0">
                <a:solidFill>
                  <a:srgbClr val="55565A"/>
                </a:solidFill>
                <a:latin typeface="Arial" panose="020B0604020202020204" pitchFamily="34" charset="0"/>
                <a:cs typeface="Arial" panose="020B0604020202020204" pitchFamily="34" charset="0"/>
              </a:rPr>
              <a:t>Ready to start a </a:t>
            </a:r>
            <a:r>
              <a:rPr lang="en-US" sz="2800" dirty="0">
                <a:solidFill>
                  <a:srgbClr val="00B050"/>
                </a:solidFill>
                <a:latin typeface="Arial" panose="020B0604020202020204" pitchFamily="34" charset="0"/>
                <a:cs typeface="Arial" panose="020B0604020202020204" pitchFamily="34" charset="0"/>
              </a:rPr>
              <a:t>Leo club</a:t>
            </a:r>
            <a:r>
              <a:rPr lang="en-US" sz="2800" dirty="0">
                <a:solidFill>
                  <a:srgbClr val="55565A"/>
                </a:solidFill>
                <a:latin typeface="Arial" panose="020B0604020202020204" pitchFamily="34" charset="0"/>
                <a:cs typeface="Arial" panose="020B0604020202020204" pitchFamily="34" charset="0"/>
              </a:rPr>
              <a:t>? </a:t>
            </a:r>
          </a:p>
          <a:p>
            <a:r>
              <a:rPr lang="en-US" sz="2800" dirty="0">
                <a:solidFill>
                  <a:srgbClr val="55565A"/>
                </a:solidFill>
                <a:latin typeface="Arial" panose="020B0604020202020204" pitchFamily="34" charset="0"/>
                <a:cs typeface="Arial" panose="020B0604020202020204" pitchFamily="34" charset="0"/>
              </a:rPr>
              <a:t>Use these resources!</a:t>
            </a:r>
            <a:endParaRPr lang="en-US" sz="2800" dirty="0">
              <a:solidFill>
                <a:srgbClr val="00B050"/>
              </a:solidFill>
              <a:latin typeface="Arial" panose="020B0604020202020204" pitchFamily="34" charset="0"/>
              <a:cs typeface="Arial" panose="020B0604020202020204" pitchFamily="34" charset="0"/>
            </a:endParaRPr>
          </a:p>
          <a:p>
            <a:endParaRPr lang="en-US" sz="2400" dirty="0">
              <a:solidFill>
                <a:srgbClr val="55565A"/>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b="0" dirty="0">
                <a:solidFill>
                  <a:srgbClr val="55565A"/>
                </a:solidFill>
                <a:latin typeface="Arial" panose="020B0604020202020204" pitchFamily="34" charset="0"/>
                <a:cs typeface="Arial" panose="020B0604020202020204" pitchFamily="34" charset="0"/>
                <a:hlinkClick r:id="rId6"/>
              </a:rPr>
              <a:t>Start a Leo Club webpage</a:t>
            </a:r>
            <a:endParaRPr lang="en-US" sz="2000" b="0" dirty="0">
              <a:solidFill>
                <a:srgbClr val="55565A"/>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b="0" dirty="0">
                <a:solidFill>
                  <a:srgbClr val="55565A"/>
                </a:solidFill>
                <a:latin typeface="Arial" panose="020B0604020202020204" pitchFamily="34" charset="0"/>
                <a:cs typeface="Arial" panose="020B0604020202020204" pitchFamily="34" charset="0"/>
                <a:hlinkClick r:id="rId7"/>
              </a:rPr>
              <a:t>Leo Advisor webpage</a:t>
            </a:r>
            <a:endParaRPr lang="en-US" sz="2000" b="0" dirty="0">
              <a:solidFill>
                <a:srgbClr val="55565A"/>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b="0" dirty="0">
                <a:solidFill>
                  <a:srgbClr val="55565A"/>
                </a:solidFill>
                <a:latin typeface="Arial" panose="020B0604020202020204" pitchFamily="34" charset="0"/>
                <a:cs typeface="Arial" panose="020B0604020202020204" pitchFamily="34" charset="0"/>
              </a:rPr>
              <a:t>Leo Club Installation and New Member Initiation </a:t>
            </a:r>
            <a:r>
              <a:rPr lang="en-US" sz="2000" b="0" dirty="0">
                <a:solidFill>
                  <a:srgbClr val="55565A"/>
                </a:solidFill>
                <a:latin typeface="Arial" panose="020B0604020202020204" pitchFamily="34" charset="0"/>
                <a:cs typeface="Arial" panose="020B0604020202020204" pitchFamily="34" charset="0"/>
                <a:hlinkClick r:id="rId8"/>
              </a:rPr>
              <a:t>Guide</a:t>
            </a:r>
            <a:endParaRPr lang="en-US" sz="2000" b="0" dirty="0">
              <a:solidFill>
                <a:srgbClr val="55565A"/>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b="0" dirty="0">
                <a:solidFill>
                  <a:srgbClr val="55565A"/>
                </a:solidFill>
                <a:latin typeface="Arial" panose="020B0604020202020204" pitchFamily="34" charset="0"/>
                <a:cs typeface="Arial" panose="020B0604020202020204" pitchFamily="34" charset="0"/>
                <a:hlinkClick r:id="rId9"/>
              </a:rPr>
              <a:t>Leo Club officer webpage</a:t>
            </a:r>
            <a:endParaRPr lang="en-US" sz="2000" b="0" dirty="0">
              <a:solidFill>
                <a:srgbClr val="55565A"/>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b="0" dirty="0">
                <a:solidFill>
                  <a:srgbClr val="55565A"/>
                </a:solidFill>
                <a:latin typeface="Arial" panose="020B0604020202020204" pitchFamily="34" charset="0"/>
                <a:cs typeface="Arial" panose="020B0604020202020204" pitchFamily="34" charset="0"/>
              </a:rPr>
              <a:t>Leo Recruitment brochure &amp; posters</a:t>
            </a:r>
          </a:p>
          <a:p>
            <a:pPr marL="342900" indent="-342900">
              <a:buFont typeface="Arial" panose="020B0604020202020204" pitchFamily="34" charset="0"/>
              <a:buChar char="•"/>
            </a:pPr>
            <a:r>
              <a:rPr lang="en-US" sz="2000" b="0" dirty="0">
                <a:solidFill>
                  <a:srgbClr val="55565A"/>
                </a:solidFill>
                <a:latin typeface="Arial" panose="020B0604020202020204" pitchFamily="34" charset="0"/>
                <a:cs typeface="Arial" panose="020B0604020202020204" pitchFamily="34" charset="0"/>
              </a:rPr>
              <a:t>Leo Learning Path on the </a:t>
            </a:r>
            <a:r>
              <a:rPr lang="en-US" sz="2000" b="0" dirty="0">
                <a:solidFill>
                  <a:srgbClr val="55565A"/>
                </a:solidFill>
                <a:latin typeface="Arial" panose="020B0604020202020204" pitchFamily="34" charset="0"/>
                <a:cs typeface="Arial" panose="020B0604020202020204" pitchFamily="34" charset="0"/>
                <a:hlinkClick r:id="rId10"/>
              </a:rPr>
              <a:t>Lions Learning Center</a:t>
            </a:r>
            <a:endParaRPr lang="en-US" sz="2000" b="0" dirty="0">
              <a:solidFill>
                <a:srgbClr val="55565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01658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5143500"/>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71014" tIns="35507" rIns="71014" bIns="35507" rtlCol="0" anchor="ctr"/>
          <a:lstStyle/>
          <a:p>
            <a:pPr algn="ctr"/>
            <a:endParaRPr lang="en-US" sz="1050">
              <a:solidFill>
                <a:schemeClr val="lt1">
                  <a:alpha val="44000"/>
                </a:schemeClr>
              </a:solidFill>
            </a:endParaRPr>
          </a:p>
        </p:txBody>
      </p:sp>
      <p:pic>
        <p:nvPicPr>
          <p:cNvPr id="14" name="Picture 13">
            <a:extLst>
              <a:ext uri="{FF2B5EF4-FFF2-40B4-BE49-F238E27FC236}">
                <a16:creationId xmlns:a16="http://schemas.microsoft.com/office/drawing/2014/main" id="{8C8BAAAC-1C2C-1C4C-97E3-EEAFF75572DC}"/>
              </a:ext>
            </a:extLst>
          </p:cNvPr>
          <p:cNvPicPr>
            <a:picLocks noChangeAspect="1"/>
          </p:cNvPicPr>
          <p:nvPr/>
        </p:nvPicPr>
        <p:blipFill rotWithShape="1">
          <a:blip r:embed="rId4"/>
          <a:srcRect l="61299" b="29227"/>
          <a:stretch/>
        </p:blipFill>
        <p:spPr>
          <a:xfrm rot="10800000">
            <a:off x="7580196" y="0"/>
            <a:ext cx="1548772" cy="4248440"/>
          </a:xfrm>
          <a:prstGeom prst="rect">
            <a:avLst/>
          </a:prstGeom>
        </p:spPr>
      </p:pic>
      <p:pic>
        <p:nvPicPr>
          <p:cNvPr id="17" name="Picture 16">
            <a:extLst>
              <a:ext uri="{FF2B5EF4-FFF2-40B4-BE49-F238E27FC236}">
                <a16:creationId xmlns:a16="http://schemas.microsoft.com/office/drawing/2014/main" id="{15535B36-2A84-4843-B7CD-C97216D18086}"/>
              </a:ext>
            </a:extLst>
          </p:cNvPr>
          <p:cNvPicPr>
            <a:picLocks noChangeAspect="1"/>
          </p:cNvPicPr>
          <p:nvPr/>
        </p:nvPicPr>
        <p:blipFill rotWithShape="1">
          <a:blip r:embed="rId5"/>
          <a:srcRect l="15744" b="4901"/>
          <a:stretch/>
        </p:blipFill>
        <p:spPr>
          <a:xfrm>
            <a:off x="0" y="3884022"/>
            <a:ext cx="743920" cy="1259479"/>
          </a:xfrm>
          <a:prstGeom prst="rect">
            <a:avLst/>
          </a:prstGeom>
        </p:spPr>
      </p:pic>
      <p:sp>
        <p:nvSpPr>
          <p:cNvPr id="16" name="Page Number - White">
            <a:extLst>
              <a:ext uri="{FF2B5EF4-FFF2-40B4-BE49-F238E27FC236}">
                <a16:creationId xmlns:a16="http://schemas.microsoft.com/office/drawing/2014/main" id="{4FC51006-FDCC-E647-BDD4-387B9FA8BD22}"/>
              </a:ext>
            </a:extLst>
          </p:cNvPr>
          <p:cNvSpPr txBox="1">
            <a:spLocks noChangeArrowheads="1"/>
          </p:cNvSpPr>
          <p:nvPr/>
        </p:nvSpPr>
        <p:spPr bwMode="auto">
          <a:xfrm>
            <a:off x="8652868" y="4800545"/>
            <a:ext cx="491133" cy="3429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750">
                <a:solidFill>
                  <a:schemeClr val="bg1"/>
                </a:solidFill>
              </a:rPr>
              <a:pPr eaLnBrk="0" hangingPunct="0">
                <a:spcBef>
                  <a:spcPct val="50000"/>
                </a:spcBef>
                <a:defRPr/>
              </a:pPr>
              <a:t>14</a:t>
            </a:fld>
            <a:endParaRPr lang="en-US" sz="750" dirty="0">
              <a:solidFill>
                <a:schemeClr val="bg1"/>
              </a:solidFill>
            </a:endParaRPr>
          </a:p>
        </p:txBody>
      </p:sp>
      <p:pic>
        <p:nvPicPr>
          <p:cNvPr id="2" name="Online Media 1" title="It’s Your Time | Youth &amp; Young Adult Volunteerism | Leo Clubs | :60">
            <a:hlinkClick r:id="" action="ppaction://media"/>
            <a:extLst>
              <a:ext uri="{FF2B5EF4-FFF2-40B4-BE49-F238E27FC236}">
                <a16:creationId xmlns:a16="http://schemas.microsoft.com/office/drawing/2014/main" id="{9B92DC00-6F07-F68E-E60D-B8B7206D8BA9}"/>
              </a:ext>
            </a:extLst>
          </p:cNvPr>
          <p:cNvPicPr>
            <a:picLocks noRot="1" noChangeAspect="1"/>
          </p:cNvPicPr>
          <p:nvPr>
            <a:videoFile r:link="rId1"/>
          </p:nvPr>
        </p:nvPicPr>
        <p:blipFill>
          <a:blip r:embed="rId6"/>
          <a:stretch>
            <a:fillRect/>
          </a:stretch>
        </p:blipFill>
        <p:spPr>
          <a:xfrm>
            <a:off x="-15032" y="-1"/>
            <a:ext cx="9144000" cy="5166360"/>
          </a:xfrm>
          <a:prstGeom prst="rect">
            <a:avLst/>
          </a:prstGeom>
        </p:spPr>
      </p:pic>
    </p:spTree>
    <p:extLst>
      <p:ext uri="{BB962C8B-B14F-4D97-AF65-F5344CB8AC3E}">
        <p14:creationId xmlns:p14="http://schemas.microsoft.com/office/powerpoint/2010/main" val="3281312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70DE6CC5-8816-1349-A0F9-775C7E459994}"/>
              </a:ext>
            </a:extLst>
          </p:cNvPr>
          <p:cNvSpPr/>
          <p:nvPr/>
        </p:nvSpPr>
        <p:spPr>
          <a:xfrm>
            <a:off x="0" y="0"/>
            <a:ext cx="9144000" cy="5143500"/>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71014" tIns="35507" rIns="71014" bIns="35507" rtlCol="0" anchor="ctr"/>
          <a:lstStyle/>
          <a:p>
            <a:pPr algn="ctr"/>
            <a:endParaRPr lang="en-US" sz="1050" dirty="0">
              <a:solidFill>
                <a:schemeClr val="lt1">
                  <a:alpha val="44000"/>
                </a:schemeClr>
              </a:solidFill>
            </a:endParaRPr>
          </a:p>
        </p:txBody>
      </p:sp>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8652868" y="4800545"/>
            <a:ext cx="491133" cy="3429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750">
                <a:solidFill>
                  <a:schemeClr val="bg1"/>
                </a:solidFill>
              </a:rPr>
              <a:pPr eaLnBrk="0" hangingPunct="0">
                <a:spcBef>
                  <a:spcPct val="50000"/>
                </a:spcBef>
                <a:defRPr/>
              </a:pPr>
              <a:t>15</a:t>
            </a:fld>
            <a:endParaRPr lang="en-US" sz="750" dirty="0">
              <a:solidFill>
                <a:schemeClr val="bg1"/>
              </a:solidFill>
            </a:endParaRPr>
          </a:p>
        </p:txBody>
      </p:sp>
      <p:pic>
        <p:nvPicPr>
          <p:cNvPr id="8" name="Picture 7">
            <a:extLst>
              <a:ext uri="{FF2B5EF4-FFF2-40B4-BE49-F238E27FC236}">
                <a16:creationId xmlns:a16="http://schemas.microsoft.com/office/drawing/2014/main" id="{53CA8ABF-F451-834E-959B-CB6351D33432}"/>
              </a:ext>
            </a:extLst>
          </p:cNvPr>
          <p:cNvPicPr>
            <a:picLocks noChangeAspect="1"/>
          </p:cNvPicPr>
          <p:nvPr/>
        </p:nvPicPr>
        <p:blipFill rotWithShape="1">
          <a:blip r:embed="rId2"/>
          <a:srcRect l="9873" t="10769" r="64229" b="50895"/>
          <a:stretch/>
        </p:blipFill>
        <p:spPr>
          <a:xfrm>
            <a:off x="8148796" y="0"/>
            <a:ext cx="995204" cy="2209800"/>
          </a:xfrm>
          <a:prstGeom prst="rect">
            <a:avLst/>
          </a:prstGeom>
        </p:spPr>
      </p:pic>
      <p:sp>
        <p:nvSpPr>
          <p:cNvPr id="10" name="Headline">
            <a:extLst>
              <a:ext uri="{FF2B5EF4-FFF2-40B4-BE49-F238E27FC236}">
                <a16:creationId xmlns:a16="http://schemas.microsoft.com/office/drawing/2014/main" id="{AABAD8D0-5BDB-BC49-AF32-288AED58FC17}"/>
              </a:ext>
            </a:extLst>
          </p:cNvPr>
          <p:cNvSpPr txBox="1">
            <a:spLocks/>
          </p:cNvSpPr>
          <p:nvPr/>
        </p:nvSpPr>
        <p:spPr>
          <a:xfrm>
            <a:off x="2691189" y="2825079"/>
            <a:ext cx="3761621" cy="747562"/>
          </a:xfrm>
          <a:prstGeom prst="rect">
            <a:avLst/>
          </a:prstGeom>
        </p:spPr>
        <p:txBody>
          <a:bodyPr anchor="t" anchorCtr="0"/>
          <a:lstStyle>
            <a:lvl1pPr marL="0" indent="0" algn="l" rtl="0" eaLnBrk="1" fontAlgn="base" hangingPunct="1">
              <a:spcBef>
                <a:spcPct val="20000"/>
              </a:spcBef>
              <a:spcAft>
                <a:spcPct val="0"/>
              </a:spcAft>
              <a:buFont typeface="Arial" pitchFamily="34" charset="0"/>
              <a:buNone/>
              <a:defRPr sz="3600" b="1">
                <a:solidFill>
                  <a:schemeClr val="bg1"/>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spcBef>
                <a:spcPts val="0"/>
              </a:spcBef>
            </a:pPr>
            <a:r>
              <a:rPr lang="en-US" dirty="0"/>
              <a:t>Questions</a:t>
            </a:r>
          </a:p>
        </p:txBody>
      </p:sp>
      <p:pic>
        <p:nvPicPr>
          <p:cNvPr id="11" name="Picture 10">
            <a:extLst>
              <a:ext uri="{FF2B5EF4-FFF2-40B4-BE49-F238E27FC236}">
                <a16:creationId xmlns:a16="http://schemas.microsoft.com/office/drawing/2014/main" id="{452A85CD-EF90-E24C-ACB9-CEC7C2079ACC}"/>
              </a:ext>
            </a:extLst>
          </p:cNvPr>
          <p:cNvPicPr>
            <a:picLocks noChangeAspect="1"/>
          </p:cNvPicPr>
          <p:nvPr/>
        </p:nvPicPr>
        <p:blipFill>
          <a:blip r:embed="rId3"/>
          <a:stretch>
            <a:fillRect/>
          </a:stretch>
        </p:blipFill>
        <p:spPr>
          <a:xfrm>
            <a:off x="3806279" y="1420637"/>
            <a:ext cx="1531439" cy="1531439"/>
          </a:xfrm>
          <a:prstGeom prst="rect">
            <a:avLst/>
          </a:prstGeom>
        </p:spPr>
      </p:pic>
      <p:pic>
        <p:nvPicPr>
          <p:cNvPr id="12" name="Picture 11">
            <a:extLst>
              <a:ext uri="{FF2B5EF4-FFF2-40B4-BE49-F238E27FC236}">
                <a16:creationId xmlns:a16="http://schemas.microsoft.com/office/drawing/2014/main" id="{390468D0-8D40-594B-8081-4D8C4F4EBCA9}"/>
              </a:ext>
            </a:extLst>
          </p:cNvPr>
          <p:cNvPicPr>
            <a:picLocks noChangeAspect="1"/>
          </p:cNvPicPr>
          <p:nvPr/>
        </p:nvPicPr>
        <p:blipFill rotWithShape="1">
          <a:blip r:embed="rId4"/>
          <a:srcRect l="15744" b="4901"/>
          <a:stretch/>
        </p:blipFill>
        <p:spPr>
          <a:xfrm>
            <a:off x="0" y="3884022"/>
            <a:ext cx="743920" cy="1259479"/>
          </a:xfrm>
          <a:prstGeom prst="rect">
            <a:avLst/>
          </a:prstGeom>
        </p:spPr>
      </p:pic>
      <p:sp>
        <p:nvSpPr>
          <p:cNvPr id="13" name="Copyright">
            <a:extLst>
              <a:ext uri="{FF2B5EF4-FFF2-40B4-BE49-F238E27FC236}">
                <a16:creationId xmlns:a16="http://schemas.microsoft.com/office/drawing/2014/main" id="{556327CB-2D25-4048-8888-B14AA8D6B07A}"/>
              </a:ext>
            </a:extLst>
          </p:cNvPr>
          <p:cNvSpPr txBox="1"/>
          <p:nvPr/>
        </p:nvSpPr>
        <p:spPr>
          <a:xfrm>
            <a:off x="2378827" y="4686301"/>
            <a:ext cx="3076042" cy="276999"/>
          </a:xfrm>
          <a:prstGeom prst="rect">
            <a:avLst/>
          </a:prstGeom>
          <a:noFill/>
        </p:spPr>
        <p:txBody>
          <a:bodyPr wrap="square" rtlCol="0">
            <a:spAutoFit/>
          </a:bodyPr>
          <a:lstStyle/>
          <a:p>
            <a:r>
              <a:rPr lang="en-US" sz="1200" b="1" dirty="0">
                <a:solidFill>
                  <a:schemeClr val="bg1"/>
                </a:solidFill>
              </a:rPr>
              <a:t>© 2020 Lions Clubs International</a:t>
            </a:r>
          </a:p>
        </p:txBody>
      </p:sp>
    </p:spTree>
    <p:extLst>
      <p:ext uri="{BB962C8B-B14F-4D97-AF65-F5344CB8AC3E}">
        <p14:creationId xmlns:p14="http://schemas.microsoft.com/office/powerpoint/2010/main" val="3164284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repeatCount="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300"/>
                                        <p:tgtEl>
                                          <p:spTgt spid="11"/>
                                        </p:tgtEl>
                                      </p:cBhvr>
                                    </p:animEffect>
                                    <p:anim calcmode="lin" valueType="num">
                                      <p:cBhvr>
                                        <p:cTn id="8" dur="300" fill="hold"/>
                                        <p:tgtEl>
                                          <p:spTgt spid="11"/>
                                        </p:tgtEl>
                                        <p:attrNameLst>
                                          <p:attrName>ppt_x</p:attrName>
                                        </p:attrNameLst>
                                      </p:cBhvr>
                                      <p:tavLst>
                                        <p:tav tm="0">
                                          <p:val>
                                            <p:strVal val="#ppt_x"/>
                                          </p:val>
                                        </p:tav>
                                        <p:tav tm="100000">
                                          <p:val>
                                            <p:strVal val="#ppt_x"/>
                                          </p:val>
                                        </p:tav>
                                      </p:tavLst>
                                    </p:anim>
                                    <p:anim calcmode="lin" valueType="num">
                                      <p:cBhvr>
                                        <p:cTn id="9" dur="3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300"/>
                            </p:stCondLst>
                            <p:childTnLst>
                              <p:par>
                                <p:cTn id="11" presetID="10"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24"/>
        <p:cNvGrpSpPr/>
        <p:nvPr/>
      </p:nvGrpSpPr>
      <p:grpSpPr>
        <a:xfrm>
          <a:off x="0" y="0"/>
          <a:ext cx="0" cy="0"/>
          <a:chOff x="0" y="0"/>
          <a:chExt cx="0" cy="0"/>
        </a:xfrm>
      </p:grpSpPr>
      <p:sp>
        <p:nvSpPr>
          <p:cNvPr id="125" name="Google Shape;125;p22"/>
          <p:cNvSpPr txBox="1"/>
          <p:nvPr/>
        </p:nvSpPr>
        <p:spPr>
          <a:xfrm>
            <a:off x="662375" y="1568900"/>
            <a:ext cx="4742400" cy="2302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2400" b="0" i="0" u="none" strike="noStrike" cap="none" dirty="0">
                <a:solidFill>
                  <a:schemeClr val="dk2"/>
                </a:solidFill>
                <a:latin typeface="Arial"/>
                <a:ea typeface="Arial"/>
                <a:cs typeface="Arial"/>
                <a:sym typeface="Arial"/>
              </a:rPr>
              <a:t>To provide the youth of the world an opportunity for development and contribution, individually and collectively, as responsible members of their local, national and international community.</a:t>
            </a:r>
            <a:endParaRPr sz="2400" b="0" i="0" u="none" strike="noStrike" cap="none" dirty="0">
              <a:solidFill>
                <a:schemeClr val="dk2"/>
              </a:solidFill>
              <a:latin typeface="Arial"/>
              <a:ea typeface="Arial"/>
              <a:cs typeface="Arial"/>
              <a:sym typeface="Arial"/>
            </a:endParaRPr>
          </a:p>
        </p:txBody>
      </p:sp>
      <p:sp>
        <p:nvSpPr>
          <p:cNvPr id="126" name="Google Shape;126;p22"/>
          <p:cNvSpPr txBox="1"/>
          <p:nvPr/>
        </p:nvSpPr>
        <p:spPr>
          <a:xfrm>
            <a:off x="1380502" y="424359"/>
            <a:ext cx="4349700" cy="1018200"/>
          </a:xfrm>
          <a:prstGeom prst="rect">
            <a:avLst/>
          </a:prstGeom>
          <a:noFill/>
          <a:ln>
            <a:noFill/>
          </a:ln>
        </p:spPr>
        <p:txBody>
          <a:bodyPr spcFirstLastPara="1" wrap="square" lIns="91425" tIns="45700" rIns="91425" bIns="45700" anchor="ctr" anchorCtr="0">
            <a:noAutofit/>
          </a:bodyPr>
          <a:lstStyle/>
          <a:p>
            <a:pPr marL="0" marR="0" lvl="0" indent="0" algn="ctr" rtl="0">
              <a:lnSpc>
                <a:spcPct val="110000"/>
              </a:lnSpc>
              <a:spcBef>
                <a:spcPts val="0"/>
              </a:spcBef>
              <a:spcAft>
                <a:spcPts val="0"/>
              </a:spcAft>
              <a:buClr>
                <a:schemeClr val="lt1"/>
              </a:buClr>
              <a:buSzPts val="2400"/>
              <a:buFont typeface="Arial"/>
              <a:buNone/>
            </a:pPr>
            <a:r>
              <a:rPr lang="en-GB" sz="3600" b="1" dirty="0">
                <a:solidFill>
                  <a:schemeClr val="accent3"/>
                </a:solidFill>
              </a:rPr>
              <a:t>Leo Club Program </a:t>
            </a:r>
            <a:r>
              <a:rPr lang="en-GB" sz="3600" b="1" i="0" u="none" strike="noStrike" cap="none" dirty="0">
                <a:solidFill>
                  <a:schemeClr val="accent3"/>
                </a:solidFill>
                <a:latin typeface="Arial"/>
                <a:ea typeface="Arial"/>
                <a:cs typeface="Arial"/>
                <a:sym typeface="Arial"/>
              </a:rPr>
              <a:t>Objective</a:t>
            </a:r>
            <a:endParaRPr sz="3600" b="1" i="0" u="none" strike="noStrike" cap="none" dirty="0">
              <a:solidFill>
                <a:schemeClr val="accent3"/>
              </a:solidFill>
              <a:latin typeface="Arial"/>
              <a:ea typeface="Arial"/>
              <a:cs typeface="Arial"/>
              <a:sym typeface="Arial"/>
            </a:endParaRPr>
          </a:p>
        </p:txBody>
      </p:sp>
      <p:pic>
        <p:nvPicPr>
          <p:cNvPr id="127" name="Google Shape;127;p22"/>
          <p:cNvPicPr preferRelativeResize="0"/>
          <p:nvPr/>
        </p:nvPicPr>
        <p:blipFill>
          <a:blip r:embed="rId3"/>
          <a:srcRect l="9983" r="9983"/>
          <a:stretch/>
        </p:blipFill>
        <p:spPr>
          <a:xfrm>
            <a:off x="5836875" y="1112900"/>
            <a:ext cx="3307131" cy="275819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70DE6CC5-8816-1349-A0F9-775C7E459994}"/>
              </a:ext>
            </a:extLst>
          </p:cNvPr>
          <p:cNvSpPr/>
          <p:nvPr/>
        </p:nvSpPr>
        <p:spPr>
          <a:xfrm>
            <a:off x="0" y="0"/>
            <a:ext cx="9144000" cy="5143500"/>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71014" tIns="35507" rIns="71014" bIns="35507" rtlCol="0" anchor="ctr"/>
          <a:lstStyle/>
          <a:p>
            <a:pPr algn="ctr"/>
            <a:endParaRPr lang="en-US" sz="1050" dirty="0">
              <a:solidFill>
                <a:schemeClr val="lt1">
                  <a:alpha val="44000"/>
                </a:schemeClr>
              </a:solidFill>
            </a:endParaRPr>
          </a:p>
        </p:txBody>
      </p:sp>
      <p:sp>
        <p:nvSpPr>
          <p:cNvPr id="16" name="Background - Solid">
            <a:extLst>
              <a:ext uri="{FF2B5EF4-FFF2-40B4-BE49-F238E27FC236}">
                <a16:creationId xmlns:a16="http://schemas.microsoft.com/office/drawing/2014/main" id="{299A8A5C-3C14-394A-B410-F83E2C0988C4}"/>
              </a:ext>
            </a:extLst>
          </p:cNvPr>
          <p:cNvSpPr/>
          <p:nvPr/>
        </p:nvSpPr>
        <p:spPr>
          <a:xfrm>
            <a:off x="0" y="4284713"/>
            <a:ext cx="9159032" cy="8950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1014" tIns="35507" rIns="71014" bIns="35507" rtlCol="0" anchor="ctr"/>
          <a:lstStyle/>
          <a:p>
            <a:pPr algn="ctr"/>
            <a:endParaRPr lang="en-US" sz="1050" dirty="0">
              <a:solidFill>
                <a:schemeClr val="lt1">
                  <a:alpha val="44000"/>
                </a:schemeClr>
              </a:solidFill>
            </a:endParaRPr>
          </a:p>
        </p:txBody>
      </p:sp>
      <p:grpSp>
        <p:nvGrpSpPr>
          <p:cNvPr id="19" name="Group 18">
            <a:extLst>
              <a:ext uri="{FF2B5EF4-FFF2-40B4-BE49-F238E27FC236}">
                <a16:creationId xmlns:a16="http://schemas.microsoft.com/office/drawing/2014/main" id="{CCCB9342-8E3A-2B43-BA26-491F9C4E225B}"/>
              </a:ext>
            </a:extLst>
          </p:cNvPr>
          <p:cNvGrpSpPr/>
          <p:nvPr/>
        </p:nvGrpSpPr>
        <p:grpSpPr>
          <a:xfrm>
            <a:off x="7040783" y="3431676"/>
            <a:ext cx="1552991" cy="1633528"/>
            <a:chOff x="9459743" y="969866"/>
            <a:chExt cx="1679305" cy="1766393"/>
          </a:xfrm>
        </p:grpSpPr>
        <p:sp>
          <p:nvSpPr>
            <p:cNvPr id="15" name="Oval 14">
              <a:extLst>
                <a:ext uri="{FF2B5EF4-FFF2-40B4-BE49-F238E27FC236}">
                  <a16:creationId xmlns:a16="http://schemas.microsoft.com/office/drawing/2014/main" id="{DCB711FE-B312-E84E-B226-54FEE56E13EE}"/>
                </a:ext>
              </a:extLst>
            </p:cNvPr>
            <p:cNvSpPr/>
            <p:nvPr/>
          </p:nvSpPr>
          <p:spPr>
            <a:xfrm>
              <a:off x="9459743" y="969866"/>
              <a:ext cx="1679305" cy="16793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18" name="Picture 17">
              <a:extLst>
                <a:ext uri="{FF2B5EF4-FFF2-40B4-BE49-F238E27FC236}">
                  <a16:creationId xmlns:a16="http://schemas.microsoft.com/office/drawing/2014/main" id="{3F5587FA-6481-1341-B8BB-8C312314A97F}"/>
                </a:ext>
              </a:extLst>
            </p:cNvPr>
            <p:cNvPicPr>
              <a:picLocks noChangeAspect="1"/>
            </p:cNvPicPr>
            <p:nvPr/>
          </p:nvPicPr>
          <p:blipFill>
            <a:blip r:embed="rId3"/>
            <a:stretch>
              <a:fillRect/>
            </a:stretch>
          </p:blipFill>
          <p:spPr>
            <a:xfrm>
              <a:off x="9459743" y="1056954"/>
              <a:ext cx="1679305" cy="1679305"/>
            </a:xfrm>
            <a:prstGeom prst="rect">
              <a:avLst/>
            </a:prstGeom>
          </p:spPr>
        </p:pic>
      </p:grpSp>
      <p:sp>
        <p:nvSpPr>
          <p:cNvPr id="20" name="Headline">
            <a:extLst>
              <a:ext uri="{FF2B5EF4-FFF2-40B4-BE49-F238E27FC236}">
                <a16:creationId xmlns:a16="http://schemas.microsoft.com/office/drawing/2014/main" id="{9BC34333-AD3B-DF4E-87FC-746BCA5F2E30}"/>
              </a:ext>
            </a:extLst>
          </p:cNvPr>
          <p:cNvSpPr txBox="1">
            <a:spLocks/>
          </p:cNvSpPr>
          <p:nvPr/>
        </p:nvSpPr>
        <p:spPr>
          <a:xfrm>
            <a:off x="743920" y="1512617"/>
            <a:ext cx="5456321" cy="1259479"/>
          </a:xfrm>
          <a:prstGeom prst="rect">
            <a:avLst/>
          </a:prstGeom>
        </p:spPr>
        <p:txBody>
          <a:bodyPr anchor="t" anchorCtr="0"/>
          <a:lstStyle>
            <a:lvl1pPr marL="0" indent="0" algn="l" rtl="0" eaLnBrk="1" fontAlgn="base" hangingPunct="1">
              <a:spcBef>
                <a:spcPct val="20000"/>
              </a:spcBef>
              <a:spcAft>
                <a:spcPct val="0"/>
              </a:spcAft>
              <a:buFont typeface="Arial" pitchFamily="34" charset="0"/>
              <a:buNone/>
              <a:defRPr sz="3600" b="1">
                <a:solidFill>
                  <a:schemeClr val="bg1"/>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spcBef>
                <a:spcPts val="0"/>
              </a:spcBef>
            </a:pPr>
            <a:r>
              <a:rPr lang="en-US" sz="4500" dirty="0"/>
              <a:t>Who are Leos?</a:t>
            </a:r>
          </a:p>
          <a:p>
            <a:pPr>
              <a:spcBef>
                <a:spcPts val="0"/>
              </a:spcBef>
            </a:pPr>
            <a:endParaRPr lang="en-US" sz="4500" dirty="0"/>
          </a:p>
        </p:txBody>
      </p:sp>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8652868" y="4800545"/>
            <a:ext cx="491133" cy="3429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750">
                <a:solidFill>
                  <a:srgbClr val="55565A"/>
                </a:solidFill>
              </a:rPr>
              <a:pPr eaLnBrk="0" hangingPunct="0">
                <a:spcBef>
                  <a:spcPct val="50000"/>
                </a:spcBef>
                <a:defRPr/>
              </a:pPr>
              <a:t>3</a:t>
            </a:fld>
            <a:endParaRPr lang="en-US" sz="750" dirty="0">
              <a:solidFill>
                <a:srgbClr val="55565A"/>
              </a:solidFill>
            </a:endParaRPr>
          </a:p>
        </p:txBody>
      </p:sp>
      <p:pic>
        <p:nvPicPr>
          <p:cNvPr id="11" name="Picture 10">
            <a:extLst>
              <a:ext uri="{FF2B5EF4-FFF2-40B4-BE49-F238E27FC236}">
                <a16:creationId xmlns:a16="http://schemas.microsoft.com/office/drawing/2014/main" id="{5BE46231-BA97-F744-BC16-03F287720882}"/>
              </a:ext>
            </a:extLst>
          </p:cNvPr>
          <p:cNvPicPr>
            <a:picLocks noChangeAspect="1"/>
          </p:cNvPicPr>
          <p:nvPr/>
        </p:nvPicPr>
        <p:blipFill rotWithShape="1">
          <a:blip r:embed="rId4"/>
          <a:srcRect l="15744" b="4901"/>
          <a:stretch/>
        </p:blipFill>
        <p:spPr>
          <a:xfrm>
            <a:off x="0" y="3025233"/>
            <a:ext cx="743920" cy="1259479"/>
          </a:xfrm>
          <a:prstGeom prst="rect">
            <a:avLst/>
          </a:prstGeom>
        </p:spPr>
      </p:pic>
      <p:pic>
        <p:nvPicPr>
          <p:cNvPr id="13" name="Picture 12">
            <a:extLst>
              <a:ext uri="{FF2B5EF4-FFF2-40B4-BE49-F238E27FC236}">
                <a16:creationId xmlns:a16="http://schemas.microsoft.com/office/drawing/2014/main" id="{8A4B55B5-14C7-D64E-8832-D87D3458AC25}"/>
              </a:ext>
            </a:extLst>
          </p:cNvPr>
          <p:cNvPicPr>
            <a:picLocks noChangeAspect="1"/>
          </p:cNvPicPr>
          <p:nvPr/>
        </p:nvPicPr>
        <p:blipFill rotWithShape="1">
          <a:blip r:embed="rId5"/>
          <a:srcRect l="61299" b="29227"/>
          <a:stretch/>
        </p:blipFill>
        <p:spPr>
          <a:xfrm rot="10800000">
            <a:off x="7580196" y="0"/>
            <a:ext cx="1548772" cy="4248440"/>
          </a:xfrm>
          <a:prstGeom prst="rect">
            <a:avLst/>
          </a:prstGeom>
        </p:spPr>
      </p:pic>
    </p:spTree>
    <p:extLst>
      <p:ext uri="{BB962C8B-B14F-4D97-AF65-F5344CB8AC3E}">
        <p14:creationId xmlns:p14="http://schemas.microsoft.com/office/powerpoint/2010/main" val="2831668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8" name="Google Shape;158;p24"/>
          <p:cNvSpPr txBox="1"/>
          <p:nvPr/>
        </p:nvSpPr>
        <p:spPr>
          <a:xfrm>
            <a:off x="1186950" y="129625"/>
            <a:ext cx="5397000" cy="611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3600" b="1">
                <a:solidFill>
                  <a:schemeClr val="accent3"/>
                </a:solidFill>
              </a:rPr>
              <a:t>Who are Leos?</a:t>
            </a:r>
            <a:endParaRPr sz="3600" b="1">
              <a:solidFill>
                <a:schemeClr val="accent3"/>
              </a:solidFill>
            </a:endParaRPr>
          </a:p>
        </p:txBody>
      </p:sp>
      <p:sp>
        <p:nvSpPr>
          <p:cNvPr id="159" name="Google Shape;159;p24"/>
          <p:cNvSpPr txBox="1"/>
          <p:nvPr/>
        </p:nvSpPr>
        <p:spPr>
          <a:xfrm>
            <a:off x="1261226" y="1015939"/>
            <a:ext cx="1926300" cy="1048500"/>
          </a:xfrm>
          <a:prstGeom prst="rect">
            <a:avLst/>
          </a:prstGeom>
          <a:noFill/>
          <a:ln w="9525" cap="flat" cmpd="sng">
            <a:solidFill>
              <a:schemeClr val="accent6"/>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1800" b="1" dirty="0">
                <a:solidFill>
                  <a:schemeClr val="accent2"/>
                </a:solidFill>
              </a:rPr>
              <a:t>Leo stands for</a:t>
            </a:r>
            <a:endParaRPr sz="1800" b="1" dirty="0">
              <a:solidFill>
                <a:schemeClr val="accent2"/>
              </a:solidFill>
            </a:endParaRPr>
          </a:p>
          <a:p>
            <a:pPr marL="0" lvl="0" indent="0" algn="l" rtl="0">
              <a:spcBef>
                <a:spcPts val="0"/>
              </a:spcBef>
              <a:spcAft>
                <a:spcPts val="0"/>
              </a:spcAft>
              <a:buNone/>
            </a:pPr>
            <a:r>
              <a:rPr lang="en-GB" sz="1600" b="1" dirty="0">
                <a:solidFill>
                  <a:schemeClr val="accent2"/>
                </a:solidFill>
              </a:rPr>
              <a:t>L</a:t>
            </a:r>
            <a:r>
              <a:rPr lang="en-GB" dirty="0">
                <a:solidFill>
                  <a:schemeClr val="accent2"/>
                </a:solidFill>
              </a:rPr>
              <a:t>eadership</a:t>
            </a:r>
            <a:endParaRPr dirty="0">
              <a:solidFill>
                <a:schemeClr val="accent2"/>
              </a:solidFill>
            </a:endParaRPr>
          </a:p>
          <a:p>
            <a:pPr marL="0" lvl="0" indent="0" algn="l" rtl="0">
              <a:spcBef>
                <a:spcPts val="0"/>
              </a:spcBef>
              <a:spcAft>
                <a:spcPts val="0"/>
              </a:spcAft>
              <a:buNone/>
            </a:pPr>
            <a:r>
              <a:rPr lang="en-GB" sz="1600" b="1" dirty="0">
                <a:solidFill>
                  <a:schemeClr val="accent2"/>
                </a:solidFill>
              </a:rPr>
              <a:t>E</a:t>
            </a:r>
            <a:r>
              <a:rPr lang="en-GB" dirty="0">
                <a:solidFill>
                  <a:schemeClr val="accent2"/>
                </a:solidFill>
              </a:rPr>
              <a:t>xperience</a:t>
            </a:r>
            <a:endParaRPr dirty="0">
              <a:solidFill>
                <a:schemeClr val="accent2"/>
              </a:solidFill>
            </a:endParaRPr>
          </a:p>
          <a:p>
            <a:pPr marL="0" lvl="0" indent="0" algn="l" rtl="0">
              <a:spcBef>
                <a:spcPts val="0"/>
              </a:spcBef>
              <a:spcAft>
                <a:spcPts val="0"/>
              </a:spcAft>
              <a:buNone/>
            </a:pPr>
            <a:r>
              <a:rPr lang="en-GB" sz="1600" b="1" dirty="0">
                <a:solidFill>
                  <a:schemeClr val="accent2"/>
                </a:solidFill>
              </a:rPr>
              <a:t>O</a:t>
            </a:r>
            <a:r>
              <a:rPr lang="en-GB" dirty="0">
                <a:solidFill>
                  <a:schemeClr val="accent2"/>
                </a:solidFill>
              </a:rPr>
              <a:t>pportunity</a:t>
            </a:r>
            <a:endParaRPr dirty="0">
              <a:solidFill>
                <a:schemeClr val="accent2"/>
              </a:solidFill>
            </a:endParaRPr>
          </a:p>
        </p:txBody>
      </p:sp>
      <p:sp>
        <p:nvSpPr>
          <p:cNvPr id="162" name="Google Shape;162;p24"/>
          <p:cNvSpPr txBox="1"/>
          <p:nvPr/>
        </p:nvSpPr>
        <p:spPr>
          <a:xfrm>
            <a:off x="1261226" y="2404721"/>
            <a:ext cx="6282574" cy="1305633"/>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b="1" dirty="0">
                <a:solidFill>
                  <a:schemeClr val="accent2"/>
                </a:solidFill>
              </a:rPr>
              <a:t>Lions and Leos</a:t>
            </a:r>
            <a:endParaRPr sz="1800" b="1" dirty="0">
              <a:solidFill>
                <a:schemeClr val="accent2"/>
              </a:solidFill>
            </a:endParaRPr>
          </a:p>
          <a:p>
            <a:r>
              <a:rPr lang="en-US" dirty="0">
                <a:solidFill>
                  <a:schemeClr val="accent2"/>
                </a:solidFill>
              </a:rPr>
              <a:t>Leo clubs are sponsored by local Lions clubs through Lions International. </a:t>
            </a:r>
            <a:r>
              <a:rPr lang="en-GB" dirty="0">
                <a:solidFill>
                  <a:schemeClr val="accent2"/>
                </a:solidFill>
              </a:rPr>
              <a:t>The sponsoring Lions club can help with the organization, supervision and guidance of the Leo club. Leos help Lions clubs with creative ideas and act as a partner in service. </a:t>
            </a:r>
          </a:p>
        </p:txBody>
      </p:sp>
      <p:sp>
        <p:nvSpPr>
          <p:cNvPr id="165" name="Google Shape;165;p24"/>
          <p:cNvSpPr txBox="1">
            <a:spLocks noGrp="1"/>
          </p:cNvSpPr>
          <p:nvPr>
            <p:ph type="sldNum" idx="12"/>
          </p:nvPr>
        </p:nvSpPr>
        <p:spPr>
          <a:xfrm>
            <a:off x="6457950" y="4767263"/>
            <a:ext cx="2057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GB"/>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4"/>
          <p:cNvSpPr txBox="1"/>
          <p:nvPr/>
        </p:nvSpPr>
        <p:spPr>
          <a:xfrm>
            <a:off x="1332725" y="1151106"/>
            <a:ext cx="3633558" cy="947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800" b="1" i="0" strike="noStrike" cap="none" dirty="0">
                <a:solidFill>
                  <a:schemeClr val="accent2"/>
                </a:solidFill>
              </a:rPr>
              <a:t>Alpha Leo clubs</a:t>
            </a:r>
            <a:r>
              <a:rPr lang="en-GB" sz="1800" b="0" i="0" strike="noStrike" cap="none" dirty="0">
                <a:solidFill>
                  <a:schemeClr val="accent2"/>
                </a:solidFill>
                <a:latin typeface="Arial"/>
                <a:ea typeface="Arial"/>
                <a:cs typeface="Arial"/>
                <a:sym typeface="Arial"/>
              </a:rPr>
              <a:t> </a:t>
            </a:r>
            <a:endParaRPr sz="1800" b="0" i="0" strike="noStrike" cap="none" dirty="0">
              <a:solidFill>
                <a:schemeClr val="accent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dirty="0">
                <a:solidFill>
                  <a:schemeClr val="accent2"/>
                </a:solidFill>
              </a:rPr>
              <a:t>A</a:t>
            </a:r>
            <a:r>
              <a:rPr lang="en-GB" b="0" i="0" u="none" strike="noStrike" cap="none" dirty="0">
                <a:solidFill>
                  <a:schemeClr val="accent2"/>
                </a:solidFill>
                <a:latin typeface="Arial"/>
                <a:ea typeface="Arial"/>
                <a:cs typeface="Arial"/>
                <a:sym typeface="Arial"/>
              </a:rPr>
              <a:t>ges 12-18</a:t>
            </a:r>
          </a:p>
          <a:p>
            <a:pPr marL="0" marR="0" lvl="0" indent="0" algn="l" rtl="0">
              <a:lnSpc>
                <a:spcPct val="100000"/>
              </a:lnSpc>
              <a:spcBef>
                <a:spcPts val="0"/>
              </a:spcBef>
              <a:spcAft>
                <a:spcPts val="0"/>
              </a:spcAft>
              <a:buClr>
                <a:srgbClr val="000000"/>
              </a:buClr>
              <a:buSzPts val="1200"/>
              <a:buFont typeface="Arial"/>
              <a:buNone/>
            </a:pPr>
            <a:r>
              <a:rPr lang="en-GB" b="0" i="0" u="none" strike="noStrike" cap="none" dirty="0">
                <a:solidFill>
                  <a:schemeClr val="accent2"/>
                </a:solidFill>
                <a:latin typeface="Arial"/>
                <a:ea typeface="Arial"/>
                <a:cs typeface="Arial"/>
                <a:sym typeface="Arial"/>
              </a:rPr>
              <a:t>Focus on the individual and social development of teens </a:t>
            </a:r>
            <a:endParaRPr b="0" i="0" u="none" strike="noStrike" cap="none" dirty="0">
              <a:solidFill>
                <a:schemeClr val="accent2"/>
              </a:solidFill>
              <a:latin typeface="Arial"/>
              <a:ea typeface="Arial"/>
              <a:cs typeface="Arial"/>
              <a:sym typeface="Arial"/>
            </a:endParaRPr>
          </a:p>
        </p:txBody>
      </p:sp>
      <p:sp>
        <p:nvSpPr>
          <p:cNvPr id="156" name="Google Shape;156;p24"/>
          <p:cNvSpPr txBox="1"/>
          <p:nvPr/>
        </p:nvSpPr>
        <p:spPr>
          <a:xfrm>
            <a:off x="2582533" y="2412628"/>
            <a:ext cx="3888892" cy="1048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800" b="1" i="0" strike="noStrike" cap="none" dirty="0">
                <a:solidFill>
                  <a:schemeClr val="accent2"/>
                </a:solidFill>
              </a:rPr>
              <a:t>Omega Leo clubs </a:t>
            </a:r>
          </a:p>
          <a:p>
            <a:pPr marL="0" marR="0" lvl="0" indent="0" algn="l" rtl="0">
              <a:lnSpc>
                <a:spcPct val="100000"/>
              </a:lnSpc>
              <a:spcBef>
                <a:spcPts val="0"/>
              </a:spcBef>
              <a:spcAft>
                <a:spcPts val="0"/>
              </a:spcAft>
              <a:buClr>
                <a:srgbClr val="000000"/>
              </a:buClr>
              <a:buSzPts val="1200"/>
              <a:buFont typeface="Arial"/>
              <a:buNone/>
            </a:pPr>
            <a:r>
              <a:rPr lang="en-GB" u="none" dirty="0">
                <a:solidFill>
                  <a:schemeClr val="accent2"/>
                </a:solidFill>
                <a:latin typeface="Arial"/>
                <a:ea typeface="Arial"/>
                <a:cs typeface="Arial"/>
                <a:sym typeface="Arial"/>
              </a:rPr>
              <a:t>A</a:t>
            </a:r>
            <a:r>
              <a:rPr lang="en-GB" b="0" i="0" u="none" strike="noStrike" cap="none" dirty="0">
                <a:solidFill>
                  <a:schemeClr val="accent2"/>
                </a:solidFill>
                <a:latin typeface="Arial"/>
                <a:ea typeface="Arial"/>
                <a:cs typeface="Arial"/>
                <a:sym typeface="Arial"/>
              </a:rPr>
              <a:t>ges 18-30</a:t>
            </a:r>
            <a:endParaRPr lang="en-GB" dirty="0">
              <a:solidFill>
                <a:schemeClr val="accent2"/>
              </a:solidFill>
            </a:endParaRPr>
          </a:p>
          <a:p>
            <a:pPr marL="0" marR="0" lvl="0" indent="0" algn="l" rtl="0">
              <a:lnSpc>
                <a:spcPct val="100000"/>
              </a:lnSpc>
              <a:spcBef>
                <a:spcPts val="0"/>
              </a:spcBef>
              <a:spcAft>
                <a:spcPts val="0"/>
              </a:spcAft>
              <a:buClr>
                <a:srgbClr val="000000"/>
              </a:buClr>
              <a:buSzPts val="1200"/>
              <a:buFont typeface="Arial"/>
              <a:buNone/>
            </a:pPr>
            <a:r>
              <a:rPr lang="en-GB" b="0" i="0" u="none" strike="noStrike" cap="none" dirty="0">
                <a:solidFill>
                  <a:schemeClr val="accent2"/>
                </a:solidFill>
                <a:latin typeface="Arial"/>
                <a:ea typeface="Arial"/>
                <a:cs typeface="Arial"/>
                <a:sym typeface="Arial"/>
              </a:rPr>
              <a:t>Focus on the personal and professional development of young adults</a:t>
            </a:r>
            <a:endParaRPr b="0" i="0" u="none" strike="noStrike" cap="none" dirty="0">
              <a:solidFill>
                <a:schemeClr val="accent2"/>
              </a:solidFill>
              <a:latin typeface="Arial"/>
              <a:ea typeface="Arial"/>
              <a:cs typeface="Arial"/>
              <a:sym typeface="Arial"/>
            </a:endParaRPr>
          </a:p>
        </p:txBody>
      </p:sp>
      <p:sp>
        <p:nvSpPr>
          <p:cNvPr id="158" name="Google Shape;158;p24"/>
          <p:cNvSpPr txBox="1"/>
          <p:nvPr/>
        </p:nvSpPr>
        <p:spPr>
          <a:xfrm>
            <a:off x="1186950" y="129625"/>
            <a:ext cx="5397000" cy="611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3600" b="1">
                <a:solidFill>
                  <a:schemeClr val="accent3"/>
                </a:solidFill>
              </a:rPr>
              <a:t>Who are Leos?</a:t>
            </a:r>
            <a:endParaRPr sz="3600" b="1">
              <a:solidFill>
                <a:schemeClr val="accent3"/>
              </a:solidFill>
            </a:endParaRPr>
          </a:p>
        </p:txBody>
      </p:sp>
      <p:sp>
        <p:nvSpPr>
          <p:cNvPr id="160" name="Google Shape;160;p24"/>
          <p:cNvSpPr txBox="1"/>
          <p:nvPr/>
        </p:nvSpPr>
        <p:spPr>
          <a:xfrm>
            <a:off x="2582533" y="4023940"/>
            <a:ext cx="2181600" cy="6111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Clr>
                <a:schemeClr val="accent2"/>
              </a:buClr>
              <a:buSzPts val="1400"/>
              <a:buChar char="●"/>
            </a:pPr>
            <a:r>
              <a:rPr lang="en-GB" dirty="0">
                <a:solidFill>
                  <a:schemeClr val="accent2"/>
                </a:solidFill>
              </a:rPr>
              <a:t>School Based</a:t>
            </a:r>
            <a:endParaRPr dirty="0">
              <a:solidFill>
                <a:schemeClr val="accent2"/>
              </a:solidFill>
            </a:endParaRPr>
          </a:p>
          <a:p>
            <a:pPr marL="457200" lvl="0" indent="-317500" algn="l" rtl="0">
              <a:spcBef>
                <a:spcPts val="0"/>
              </a:spcBef>
              <a:spcAft>
                <a:spcPts val="0"/>
              </a:spcAft>
              <a:buClr>
                <a:schemeClr val="accent2"/>
              </a:buClr>
              <a:buSzPts val="1400"/>
              <a:buChar char="●"/>
            </a:pPr>
            <a:r>
              <a:rPr lang="en-GB" dirty="0">
                <a:solidFill>
                  <a:schemeClr val="accent2"/>
                </a:solidFill>
              </a:rPr>
              <a:t>Community Based</a:t>
            </a:r>
            <a:endParaRPr dirty="0">
              <a:solidFill>
                <a:schemeClr val="accent2"/>
              </a:solidFill>
            </a:endParaRPr>
          </a:p>
        </p:txBody>
      </p:sp>
      <p:sp>
        <p:nvSpPr>
          <p:cNvPr id="161" name="Google Shape;161;p24"/>
          <p:cNvSpPr txBox="1"/>
          <p:nvPr/>
        </p:nvSpPr>
        <p:spPr>
          <a:xfrm>
            <a:off x="2969100" y="3696559"/>
            <a:ext cx="1602900" cy="397500"/>
          </a:xfrm>
          <a:prstGeom prst="rect">
            <a:avLst/>
          </a:prstGeom>
          <a:noFill/>
          <a:ln w="9525" cap="flat" cmpd="sng">
            <a:solidFill>
              <a:schemeClr val="accent6"/>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1800" b="1" dirty="0">
                <a:solidFill>
                  <a:schemeClr val="accent2"/>
                </a:solidFill>
              </a:rPr>
              <a:t>Club Types</a:t>
            </a:r>
            <a:endParaRPr sz="1800" b="1" dirty="0">
              <a:solidFill>
                <a:schemeClr val="accent2"/>
              </a:solidFill>
            </a:endParaRPr>
          </a:p>
        </p:txBody>
      </p:sp>
      <p:pic>
        <p:nvPicPr>
          <p:cNvPr id="163" name="Google Shape;163;p24"/>
          <p:cNvPicPr preferRelativeResize="0"/>
          <p:nvPr/>
        </p:nvPicPr>
        <p:blipFill>
          <a:blip r:embed="rId3">
            <a:alphaModFix/>
          </a:blip>
          <a:stretch>
            <a:fillRect/>
          </a:stretch>
        </p:blipFill>
        <p:spPr>
          <a:xfrm>
            <a:off x="4868525" y="809285"/>
            <a:ext cx="1456500" cy="1456500"/>
          </a:xfrm>
          <a:prstGeom prst="rect">
            <a:avLst/>
          </a:prstGeom>
          <a:noFill/>
          <a:ln>
            <a:noFill/>
          </a:ln>
        </p:spPr>
      </p:pic>
      <p:pic>
        <p:nvPicPr>
          <p:cNvPr id="164" name="Google Shape;164;p24"/>
          <p:cNvPicPr preferRelativeResize="0"/>
          <p:nvPr/>
        </p:nvPicPr>
        <p:blipFill>
          <a:blip r:embed="rId4">
            <a:alphaModFix/>
          </a:blip>
          <a:stretch>
            <a:fillRect/>
          </a:stretch>
        </p:blipFill>
        <p:spPr>
          <a:xfrm>
            <a:off x="1113442" y="2240079"/>
            <a:ext cx="1456500" cy="1456480"/>
          </a:xfrm>
          <a:prstGeom prst="rect">
            <a:avLst/>
          </a:prstGeom>
          <a:noFill/>
          <a:ln>
            <a:noFill/>
          </a:ln>
        </p:spPr>
      </p:pic>
      <p:sp>
        <p:nvSpPr>
          <p:cNvPr id="165" name="Google Shape;165;p24"/>
          <p:cNvSpPr txBox="1">
            <a:spLocks noGrp="1"/>
          </p:cNvSpPr>
          <p:nvPr>
            <p:ph type="sldNum" idx="12"/>
          </p:nvPr>
        </p:nvSpPr>
        <p:spPr>
          <a:xfrm>
            <a:off x="6457950" y="4767263"/>
            <a:ext cx="2057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GB"/>
              <a:t>5</a:t>
            </a:fld>
            <a:endParaRPr/>
          </a:p>
        </p:txBody>
      </p:sp>
    </p:spTree>
    <p:extLst>
      <p:ext uri="{BB962C8B-B14F-4D97-AF65-F5344CB8AC3E}">
        <p14:creationId xmlns:p14="http://schemas.microsoft.com/office/powerpoint/2010/main" val="2807883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3"/>
          <p:cNvSpPr/>
          <p:nvPr/>
        </p:nvSpPr>
        <p:spPr>
          <a:xfrm>
            <a:off x="0" y="2863508"/>
            <a:ext cx="9144000" cy="152400"/>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33" name="Google Shape;133;p23"/>
          <p:cNvSpPr/>
          <p:nvPr/>
        </p:nvSpPr>
        <p:spPr>
          <a:xfrm rot="-5400000">
            <a:off x="137747" y="1989909"/>
            <a:ext cx="1224000" cy="828000"/>
          </a:xfrm>
          <a:prstGeom prst="homePlate">
            <a:avLst>
              <a:gd name="adj" fmla="val 50000"/>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34" name="Google Shape;134;p23"/>
          <p:cNvSpPr/>
          <p:nvPr/>
        </p:nvSpPr>
        <p:spPr>
          <a:xfrm rot="5400000">
            <a:off x="3974010" y="3061508"/>
            <a:ext cx="1224000" cy="828000"/>
          </a:xfrm>
          <a:prstGeom prst="homePlate">
            <a:avLst>
              <a:gd name="adj" fmla="val 50000"/>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35" name="Google Shape;135;p23"/>
          <p:cNvSpPr/>
          <p:nvPr/>
        </p:nvSpPr>
        <p:spPr>
          <a:xfrm rot="-5400000">
            <a:off x="5284849" y="1989909"/>
            <a:ext cx="1224000" cy="828000"/>
          </a:xfrm>
          <a:prstGeom prst="homePlat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36" name="Google Shape;136;p23"/>
          <p:cNvSpPr txBox="1"/>
          <p:nvPr/>
        </p:nvSpPr>
        <p:spPr>
          <a:xfrm>
            <a:off x="353298" y="2372269"/>
            <a:ext cx="792900" cy="4590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2000"/>
              <a:buFont typeface="Arial"/>
              <a:buNone/>
            </a:pPr>
            <a:r>
              <a:rPr lang="en-GB" sz="2000" b="1" i="0" u="none" strike="noStrike" cap="none">
                <a:solidFill>
                  <a:schemeClr val="lt1"/>
                </a:solidFill>
                <a:latin typeface="Arial"/>
                <a:ea typeface="Arial"/>
                <a:cs typeface="Arial"/>
                <a:sym typeface="Arial"/>
              </a:rPr>
              <a:t>1957</a:t>
            </a:r>
            <a:endParaRPr sz="2000" b="1" i="0" u="none" strike="noStrike" cap="none">
              <a:solidFill>
                <a:schemeClr val="lt1"/>
              </a:solidFill>
              <a:latin typeface="Arial"/>
              <a:ea typeface="Arial"/>
              <a:cs typeface="Arial"/>
              <a:sym typeface="Arial"/>
            </a:endParaRPr>
          </a:p>
        </p:txBody>
      </p:sp>
      <p:sp>
        <p:nvSpPr>
          <p:cNvPr id="137" name="Google Shape;137;p23"/>
          <p:cNvSpPr txBox="1"/>
          <p:nvPr/>
        </p:nvSpPr>
        <p:spPr>
          <a:xfrm>
            <a:off x="2607305" y="3196353"/>
            <a:ext cx="792900" cy="4590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2000"/>
              <a:buFont typeface="Arial"/>
              <a:buNone/>
            </a:pPr>
            <a:r>
              <a:rPr lang="en-GB" sz="2000" b="1" i="0" u="none" strike="noStrike" cap="none">
                <a:solidFill>
                  <a:schemeClr val="lt1"/>
                </a:solidFill>
                <a:latin typeface="Arial"/>
                <a:ea typeface="Arial"/>
                <a:cs typeface="Arial"/>
                <a:sym typeface="Arial"/>
              </a:rPr>
              <a:t>2014</a:t>
            </a:r>
            <a:endParaRPr sz="2000" b="1" i="0" u="none" strike="noStrike" cap="none">
              <a:solidFill>
                <a:schemeClr val="lt1"/>
              </a:solidFill>
              <a:latin typeface="Arial"/>
              <a:ea typeface="Arial"/>
              <a:cs typeface="Arial"/>
              <a:sym typeface="Arial"/>
            </a:endParaRPr>
          </a:p>
        </p:txBody>
      </p:sp>
      <p:sp>
        <p:nvSpPr>
          <p:cNvPr id="138" name="Google Shape;138;p23"/>
          <p:cNvSpPr/>
          <p:nvPr/>
        </p:nvSpPr>
        <p:spPr>
          <a:xfrm rot="5400000">
            <a:off x="1324497" y="3061507"/>
            <a:ext cx="1224000" cy="828000"/>
          </a:xfrm>
          <a:prstGeom prst="homePlat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39" name="Google Shape;139;p23"/>
          <p:cNvSpPr txBox="1"/>
          <p:nvPr/>
        </p:nvSpPr>
        <p:spPr>
          <a:xfrm>
            <a:off x="1525958" y="3117322"/>
            <a:ext cx="792900" cy="4590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2000"/>
              <a:buFont typeface="Arial"/>
              <a:buNone/>
            </a:pPr>
            <a:r>
              <a:rPr lang="en-GB" sz="2000" b="1" i="0" u="none" strike="noStrike" cap="none" dirty="0">
                <a:solidFill>
                  <a:schemeClr val="lt1"/>
                </a:solidFill>
                <a:latin typeface="Arial"/>
                <a:ea typeface="Arial"/>
                <a:cs typeface="Arial"/>
                <a:sym typeface="Arial"/>
              </a:rPr>
              <a:t>1967</a:t>
            </a:r>
            <a:endParaRPr sz="2000" b="1" i="0" u="none" strike="noStrike" cap="none" dirty="0">
              <a:solidFill>
                <a:schemeClr val="lt1"/>
              </a:solidFill>
              <a:latin typeface="Arial"/>
              <a:ea typeface="Arial"/>
              <a:cs typeface="Arial"/>
              <a:sym typeface="Arial"/>
            </a:endParaRPr>
          </a:p>
        </p:txBody>
      </p:sp>
      <p:sp>
        <p:nvSpPr>
          <p:cNvPr id="140" name="Google Shape;140;p23"/>
          <p:cNvSpPr txBox="1"/>
          <p:nvPr/>
        </p:nvSpPr>
        <p:spPr>
          <a:xfrm>
            <a:off x="4189574" y="3196353"/>
            <a:ext cx="792900" cy="4590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2000"/>
              <a:buFont typeface="Arial"/>
              <a:buNone/>
            </a:pPr>
            <a:r>
              <a:rPr lang="en-GB" sz="2000" b="1" dirty="0">
                <a:solidFill>
                  <a:schemeClr val="lt1"/>
                </a:solidFill>
              </a:rPr>
              <a:t>2016</a:t>
            </a:r>
            <a:endParaRPr sz="2000" b="1" i="0" u="none" strike="noStrike" cap="none" dirty="0">
              <a:solidFill>
                <a:schemeClr val="lt1"/>
              </a:solidFill>
              <a:latin typeface="Arial"/>
              <a:ea typeface="Arial"/>
              <a:cs typeface="Arial"/>
              <a:sym typeface="Arial"/>
            </a:endParaRPr>
          </a:p>
        </p:txBody>
      </p:sp>
      <p:sp>
        <p:nvSpPr>
          <p:cNvPr id="141" name="Google Shape;141;p23"/>
          <p:cNvSpPr txBox="1"/>
          <p:nvPr/>
        </p:nvSpPr>
        <p:spPr>
          <a:xfrm>
            <a:off x="5500400" y="2287308"/>
            <a:ext cx="792900" cy="4590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2000"/>
              <a:buFont typeface="Arial"/>
              <a:buNone/>
            </a:pPr>
            <a:r>
              <a:rPr lang="en-GB" sz="2000" b="1" dirty="0">
                <a:solidFill>
                  <a:schemeClr val="lt1"/>
                </a:solidFill>
              </a:rPr>
              <a:t>2022</a:t>
            </a:r>
            <a:endParaRPr sz="2000" b="1" i="0" u="none" strike="noStrike" cap="none" dirty="0">
              <a:solidFill>
                <a:schemeClr val="lt1"/>
              </a:solidFill>
              <a:latin typeface="Arial"/>
              <a:ea typeface="Arial"/>
              <a:cs typeface="Arial"/>
              <a:sym typeface="Arial"/>
            </a:endParaRPr>
          </a:p>
        </p:txBody>
      </p:sp>
      <p:sp>
        <p:nvSpPr>
          <p:cNvPr id="142" name="Google Shape;142;p23"/>
          <p:cNvSpPr txBox="1"/>
          <p:nvPr/>
        </p:nvSpPr>
        <p:spPr>
          <a:xfrm>
            <a:off x="44171" y="3015908"/>
            <a:ext cx="1352698" cy="1260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1200" b="0" i="0" u="none" strike="noStrike" cap="none" dirty="0">
                <a:solidFill>
                  <a:srgbClr val="7F7F7F"/>
                </a:solidFill>
                <a:latin typeface="Arial"/>
                <a:ea typeface="Arial"/>
                <a:cs typeface="Arial"/>
                <a:sym typeface="Arial"/>
              </a:rPr>
              <a:t>On December 5, 1957 the first Leo club is formed in Pennsylvania, USA</a:t>
            </a:r>
            <a:endParaRPr sz="1200" b="0" i="0" u="none" strike="noStrike" cap="none" dirty="0">
              <a:solidFill>
                <a:srgbClr val="000000"/>
              </a:solidFill>
              <a:latin typeface="Arial"/>
              <a:ea typeface="Arial"/>
              <a:cs typeface="Arial"/>
              <a:sym typeface="Arial"/>
            </a:endParaRPr>
          </a:p>
        </p:txBody>
      </p:sp>
      <p:sp>
        <p:nvSpPr>
          <p:cNvPr id="143" name="Google Shape;143;p23"/>
          <p:cNvSpPr txBox="1"/>
          <p:nvPr/>
        </p:nvSpPr>
        <p:spPr>
          <a:xfrm>
            <a:off x="5192101" y="3015908"/>
            <a:ext cx="1484734" cy="836233"/>
          </a:xfrm>
          <a:prstGeom prst="rect">
            <a:avLst/>
          </a:prstGeom>
          <a:noFill/>
          <a:ln>
            <a:noFill/>
          </a:ln>
        </p:spPr>
        <p:txBody>
          <a:bodyPr spcFirstLastPara="1" wrap="square" lIns="91425" tIns="45700" rIns="91425" bIns="45700" anchor="t" anchorCtr="0">
            <a:noAutofit/>
          </a:bodyPr>
          <a:lstStyle/>
          <a:p>
            <a:pPr algn="ctr"/>
            <a:r>
              <a:rPr lang="en-GB" sz="1200" dirty="0">
                <a:solidFill>
                  <a:srgbClr val="7F7F7F"/>
                </a:solidFill>
              </a:rPr>
              <a:t>Leo or Leo-Lion Cabinet and Council Liaison positions are started</a:t>
            </a:r>
            <a:endParaRPr lang="en-US" dirty="0"/>
          </a:p>
        </p:txBody>
      </p:sp>
      <p:sp>
        <p:nvSpPr>
          <p:cNvPr id="144" name="Google Shape;144;p23"/>
          <p:cNvSpPr txBox="1"/>
          <p:nvPr/>
        </p:nvSpPr>
        <p:spPr>
          <a:xfrm>
            <a:off x="3761617" y="1526323"/>
            <a:ext cx="1648800" cy="776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1200" dirty="0">
                <a:solidFill>
                  <a:srgbClr val="7F7F7F"/>
                </a:solidFill>
              </a:rPr>
              <a:t>Youth Ad Hoc Committee on Youth Engagement is started to determine strategies for engaging young members</a:t>
            </a:r>
            <a:r>
              <a:rPr lang="en-GB" sz="1200" b="0" i="0" u="none" strike="noStrike" cap="none" dirty="0">
                <a:solidFill>
                  <a:srgbClr val="7F7F7F"/>
                </a:solidFill>
                <a:latin typeface="Arial"/>
                <a:ea typeface="Arial"/>
                <a:cs typeface="Arial"/>
                <a:sym typeface="Arial"/>
              </a:rPr>
              <a:t> </a:t>
            </a:r>
            <a:endParaRPr sz="1200" b="0" i="0" u="none" strike="noStrike" cap="none" dirty="0">
              <a:solidFill>
                <a:srgbClr val="000000"/>
              </a:solidFill>
              <a:latin typeface="Arial"/>
              <a:ea typeface="Arial"/>
              <a:cs typeface="Arial"/>
              <a:sym typeface="Arial"/>
            </a:endParaRPr>
          </a:p>
        </p:txBody>
      </p:sp>
      <p:sp>
        <p:nvSpPr>
          <p:cNvPr id="145" name="Google Shape;145;p23"/>
          <p:cNvSpPr txBox="1"/>
          <p:nvPr/>
        </p:nvSpPr>
        <p:spPr>
          <a:xfrm>
            <a:off x="1176324" y="1828193"/>
            <a:ext cx="1551251" cy="88061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1200" b="0" i="0" u="none" strike="noStrike" cap="none" dirty="0">
                <a:solidFill>
                  <a:srgbClr val="7F7F7F"/>
                </a:solidFill>
                <a:latin typeface="Arial"/>
                <a:ea typeface="Arial"/>
                <a:cs typeface="Arial"/>
                <a:sym typeface="Arial"/>
              </a:rPr>
              <a:t>Lions Clubs International adopt</a:t>
            </a:r>
            <a:r>
              <a:rPr lang="en-GB" sz="1200" dirty="0">
                <a:solidFill>
                  <a:srgbClr val="7F7F7F"/>
                </a:solidFill>
              </a:rPr>
              <a:t>s</a:t>
            </a:r>
            <a:r>
              <a:rPr lang="en-GB" sz="1200" b="0" i="0" u="none" strike="noStrike" cap="none" dirty="0">
                <a:solidFill>
                  <a:srgbClr val="7F7F7F"/>
                </a:solidFill>
                <a:latin typeface="Arial"/>
                <a:ea typeface="Arial"/>
                <a:cs typeface="Arial"/>
                <a:sym typeface="Arial"/>
              </a:rPr>
              <a:t> the Leo Club Program as an official program</a:t>
            </a:r>
            <a:br>
              <a:rPr lang="en-GB" sz="1200" b="0" i="0" u="none" strike="noStrike" cap="none" dirty="0">
                <a:solidFill>
                  <a:srgbClr val="7F7F7F"/>
                </a:solidFill>
                <a:latin typeface="Arial"/>
                <a:ea typeface="Arial"/>
                <a:cs typeface="Arial"/>
                <a:sym typeface="Arial"/>
              </a:rPr>
            </a:br>
            <a:endParaRPr sz="1400" b="0" i="0" u="none" strike="noStrike" cap="none" dirty="0">
              <a:solidFill>
                <a:srgbClr val="000000"/>
              </a:solidFill>
              <a:latin typeface="Arial"/>
              <a:ea typeface="Arial"/>
              <a:cs typeface="Arial"/>
              <a:sym typeface="Arial"/>
            </a:endParaRPr>
          </a:p>
        </p:txBody>
      </p:sp>
      <p:sp>
        <p:nvSpPr>
          <p:cNvPr id="146" name="Google Shape;146;p23"/>
          <p:cNvSpPr/>
          <p:nvPr/>
        </p:nvSpPr>
        <p:spPr>
          <a:xfrm>
            <a:off x="0" y="0"/>
            <a:ext cx="1290300" cy="11055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 name="Google Shape;147;p23"/>
          <p:cNvSpPr txBox="1">
            <a:spLocks noGrp="1"/>
          </p:cNvSpPr>
          <p:nvPr>
            <p:ph type="title"/>
          </p:nvPr>
        </p:nvSpPr>
        <p:spPr>
          <a:xfrm>
            <a:off x="-50725" y="420500"/>
            <a:ext cx="7361400" cy="776400"/>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rgbClr val="F3C04A"/>
              </a:buClr>
              <a:buSzPts val="1400"/>
              <a:buFont typeface="Arial"/>
              <a:buNone/>
            </a:pPr>
            <a:r>
              <a:rPr lang="en-GB" sz="3500" dirty="0">
                <a:solidFill>
                  <a:schemeClr val="accent3"/>
                </a:solidFill>
              </a:rPr>
              <a:t>History of the</a:t>
            </a:r>
            <a:r>
              <a:rPr lang="en-GB" sz="3500" b="1" dirty="0">
                <a:solidFill>
                  <a:schemeClr val="accent3"/>
                </a:solidFill>
                <a:latin typeface="Arial"/>
                <a:ea typeface="Arial"/>
                <a:cs typeface="Arial"/>
                <a:sym typeface="Arial"/>
              </a:rPr>
              <a:t> L</a:t>
            </a:r>
            <a:r>
              <a:rPr lang="en-GB" sz="3500" dirty="0">
                <a:solidFill>
                  <a:schemeClr val="accent3"/>
                </a:solidFill>
              </a:rPr>
              <a:t>eo Club Program</a:t>
            </a:r>
            <a:endParaRPr sz="3500" b="1" dirty="0">
              <a:solidFill>
                <a:schemeClr val="accent3"/>
              </a:solidFill>
              <a:latin typeface="Arial"/>
              <a:ea typeface="Arial"/>
              <a:cs typeface="Arial"/>
              <a:sym typeface="Arial"/>
            </a:endParaRPr>
          </a:p>
        </p:txBody>
      </p:sp>
      <p:sp>
        <p:nvSpPr>
          <p:cNvPr id="148" name="Google Shape;148;p23"/>
          <p:cNvSpPr/>
          <p:nvPr/>
        </p:nvSpPr>
        <p:spPr>
          <a:xfrm rot="-5400000">
            <a:off x="2547124" y="1989559"/>
            <a:ext cx="1224000" cy="828000"/>
          </a:xfrm>
          <a:prstGeom prst="homePlat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49" name="Google Shape;149;p23"/>
          <p:cNvSpPr txBox="1"/>
          <p:nvPr/>
        </p:nvSpPr>
        <p:spPr>
          <a:xfrm>
            <a:off x="2764387" y="2302369"/>
            <a:ext cx="792900" cy="459000"/>
          </a:xfrm>
          <a:prstGeom prst="rect">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2000"/>
              <a:buFont typeface="Arial"/>
              <a:buNone/>
            </a:pPr>
            <a:r>
              <a:rPr lang="en-GB" sz="2000" b="1" dirty="0">
                <a:solidFill>
                  <a:schemeClr val="lt1"/>
                </a:solidFill>
              </a:rPr>
              <a:t>2008</a:t>
            </a:r>
            <a:endParaRPr sz="2000" b="1" i="0" u="none" strike="noStrike" cap="none" dirty="0">
              <a:solidFill>
                <a:schemeClr val="lt1"/>
              </a:solidFill>
              <a:latin typeface="Arial"/>
              <a:ea typeface="Arial"/>
              <a:cs typeface="Arial"/>
              <a:sym typeface="Arial"/>
            </a:endParaRPr>
          </a:p>
        </p:txBody>
      </p:sp>
      <p:sp>
        <p:nvSpPr>
          <p:cNvPr id="150" name="Google Shape;150;p23"/>
          <p:cNvSpPr txBox="1"/>
          <p:nvPr/>
        </p:nvSpPr>
        <p:spPr>
          <a:xfrm>
            <a:off x="2359279" y="3063336"/>
            <a:ext cx="1648800" cy="776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1200" dirty="0">
                <a:solidFill>
                  <a:srgbClr val="7F7F7F"/>
                </a:solidFill>
              </a:rPr>
              <a:t>Alpha and Omega Leo tracks are decided and Leo logo is updated. Leo Club Advisory Panel is approved. First </a:t>
            </a:r>
            <a:r>
              <a:rPr lang="en-GB" sz="1200" dirty="0" err="1">
                <a:solidFill>
                  <a:srgbClr val="7F7F7F"/>
                </a:solidFill>
              </a:rPr>
              <a:t>panelists</a:t>
            </a:r>
            <a:r>
              <a:rPr lang="en-GB" sz="1200" dirty="0">
                <a:solidFill>
                  <a:srgbClr val="7F7F7F"/>
                </a:solidFill>
              </a:rPr>
              <a:t> start during the 2009-2010 Lion year.</a:t>
            </a:r>
            <a:endParaRPr sz="1200" b="0" i="0" u="none" strike="noStrike" cap="none" dirty="0">
              <a:solidFill>
                <a:srgbClr val="000000"/>
              </a:solidFill>
              <a:latin typeface="Arial"/>
              <a:ea typeface="Arial"/>
              <a:cs typeface="Arial"/>
              <a:sym typeface="Arial"/>
            </a:endParaRPr>
          </a:p>
        </p:txBody>
      </p:sp>
      <p:sp>
        <p:nvSpPr>
          <p:cNvPr id="2" name="Google Shape;148;p23">
            <a:extLst>
              <a:ext uri="{FF2B5EF4-FFF2-40B4-BE49-F238E27FC236}">
                <a16:creationId xmlns:a16="http://schemas.microsoft.com/office/drawing/2014/main" id="{9809C423-80C0-B3F3-92CA-A7D4A15EF98D}"/>
              </a:ext>
            </a:extLst>
          </p:cNvPr>
          <p:cNvSpPr/>
          <p:nvPr/>
        </p:nvSpPr>
        <p:spPr>
          <a:xfrm rot="5400000">
            <a:off x="6642766" y="3061508"/>
            <a:ext cx="1224000" cy="828000"/>
          </a:xfrm>
          <a:prstGeom prst="homePlat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 name="Google Shape;149;p23">
            <a:extLst>
              <a:ext uri="{FF2B5EF4-FFF2-40B4-BE49-F238E27FC236}">
                <a16:creationId xmlns:a16="http://schemas.microsoft.com/office/drawing/2014/main" id="{29971A99-93D5-E306-F271-53110EFE257A}"/>
              </a:ext>
            </a:extLst>
          </p:cNvPr>
          <p:cNvSpPr txBox="1"/>
          <p:nvPr/>
        </p:nvSpPr>
        <p:spPr>
          <a:xfrm>
            <a:off x="6858316" y="3131276"/>
            <a:ext cx="792900" cy="459000"/>
          </a:xfrm>
          <a:prstGeom prst="rect">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2000"/>
              <a:buFont typeface="Arial"/>
              <a:buNone/>
            </a:pPr>
            <a:r>
              <a:rPr lang="en-GB" sz="2000" b="1" dirty="0">
                <a:solidFill>
                  <a:schemeClr val="lt1"/>
                </a:solidFill>
              </a:rPr>
              <a:t>2023</a:t>
            </a:r>
            <a:endParaRPr sz="2000" b="1" i="0" u="none" strike="noStrike" cap="none" dirty="0">
              <a:solidFill>
                <a:schemeClr val="lt1"/>
              </a:solidFill>
              <a:latin typeface="Arial"/>
              <a:ea typeface="Arial"/>
              <a:cs typeface="Arial"/>
              <a:sym typeface="Arial"/>
            </a:endParaRPr>
          </a:p>
        </p:txBody>
      </p:sp>
      <p:sp>
        <p:nvSpPr>
          <p:cNvPr id="4" name="Google Shape;150;p23">
            <a:extLst>
              <a:ext uri="{FF2B5EF4-FFF2-40B4-BE49-F238E27FC236}">
                <a16:creationId xmlns:a16="http://schemas.microsoft.com/office/drawing/2014/main" id="{53D853F8-4712-3B97-92E2-1EC96C9F40CF}"/>
              </a:ext>
            </a:extLst>
          </p:cNvPr>
          <p:cNvSpPr txBox="1"/>
          <p:nvPr/>
        </p:nvSpPr>
        <p:spPr>
          <a:xfrm>
            <a:off x="6724079" y="1880299"/>
            <a:ext cx="1061373" cy="776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1200" b="0" i="0" u="none" strike="noStrike" cap="none" dirty="0">
                <a:solidFill>
                  <a:srgbClr val="7F7F7F"/>
                </a:solidFill>
                <a:latin typeface="Arial"/>
                <a:ea typeface="Arial"/>
                <a:cs typeface="Arial"/>
                <a:sym typeface="Arial"/>
              </a:rPr>
              <a:t>Leo or </a:t>
            </a:r>
          </a:p>
          <a:p>
            <a:pPr marL="0" marR="0" lvl="0" indent="0" algn="ctr" rtl="0">
              <a:lnSpc>
                <a:spcPct val="100000"/>
              </a:lnSpc>
              <a:spcBef>
                <a:spcPts val="0"/>
              </a:spcBef>
              <a:spcAft>
                <a:spcPts val="0"/>
              </a:spcAft>
              <a:buClr>
                <a:srgbClr val="000000"/>
              </a:buClr>
              <a:buSzPts val="1200"/>
              <a:buFont typeface="Arial"/>
              <a:buNone/>
            </a:pPr>
            <a:r>
              <a:rPr lang="en-GB" sz="1200" b="0" i="0" u="none" strike="noStrike" cap="none" dirty="0">
                <a:solidFill>
                  <a:srgbClr val="7F7F7F"/>
                </a:solidFill>
                <a:latin typeface="Arial"/>
                <a:ea typeface="Arial"/>
                <a:cs typeface="Arial"/>
                <a:sym typeface="Arial"/>
              </a:rPr>
              <a:t>Leo-Lion </a:t>
            </a:r>
            <a:r>
              <a:rPr lang="en-GB" sz="1200" dirty="0">
                <a:solidFill>
                  <a:srgbClr val="7F7F7F"/>
                </a:solidFill>
              </a:rPr>
              <a:t>Rep to the UN is started</a:t>
            </a:r>
            <a:endParaRPr sz="1200" b="0" i="0" u="none" strike="noStrike" cap="none" dirty="0">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70DE6CC5-8816-1349-A0F9-775C7E459994}"/>
              </a:ext>
            </a:extLst>
          </p:cNvPr>
          <p:cNvSpPr/>
          <p:nvPr/>
        </p:nvSpPr>
        <p:spPr>
          <a:xfrm>
            <a:off x="0" y="0"/>
            <a:ext cx="9144000" cy="5143500"/>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71014" tIns="35507" rIns="71014" bIns="35507" rtlCol="0" anchor="ctr"/>
          <a:lstStyle/>
          <a:p>
            <a:pPr algn="ctr"/>
            <a:endParaRPr lang="en-US" sz="1050" dirty="0">
              <a:solidFill>
                <a:schemeClr val="lt1">
                  <a:alpha val="44000"/>
                </a:schemeClr>
              </a:solidFill>
            </a:endParaRPr>
          </a:p>
        </p:txBody>
      </p:sp>
      <p:sp>
        <p:nvSpPr>
          <p:cNvPr id="16" name="Background - Solid">
            <a:extLst>
              <a:ext uri="{FF2B5EF4-FFF2-40B4-BE49-F238E27FC236}">
                <a16:creationId xmlns:a16="http://schemas.microsoft.com/office/drawing/2014/main" id="{299A8A5C-3C14-394A-B410-F83E2C0988C4}"/>
              </a:ext>
            </a:extLst>
          </p:cNvPr>
          <p:cNvSpPr/>
          <p:nvPr/>
        </p:nvSpPr>
        <p:spPr>
          <a:xfrm>
            <a:off x="-15032" y="4287588"/>
            <a:ext cx="9159032" cy="8950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1014" tIns="35507" rIns="71014" bIns="35507" rtlCol="0" anchor="ctr"/>
          <a:lstStyle/>
          <a:p>
            <a:pPr algn="ctr"/>
            <a:endParaRPr lang="en-US" sz="1050" dirty="0">
              <a:solidFill>
                <a:schemeClr val="lt1">
                  <a:alpha val="44000"/>
                </a:schemeClr>
              </a:solidFill>
            </a:endParaRPr>
          </a:p>
        </p:txBody>
      </p:sp>
      <p:grpSp>
        <p:nvGrpSpPr>
          <p:cNvPr id="19" name="Group 18">
            <a:extLst>
              <a:ext uri="{FF2B5EF4-FFF2-40B4-BE49-F238E27FC236}">
                <a16:creationId xmlns:a16="http://schemas.microsoft.com/office/drawing/2014/main" id="{CCCB9342-8E3A-2B43-BA26-491F9C4E225B}"/>
              </a:ext>
            </a:extLst>
          </p:cNvPr>
          <p:cNvGrpSpPr/>
          <p:nvPr/>
        </p:nvGrpSpPr>
        <p:grpSpPr>
          <a:xfrm>
            <a:off x="7040783" y="3431676"/>
            <a:ext cx="1552991" cy="1633528"/>
            <a:chOff x="9459743" y="969866"/>
            <a:chExt cx="1679305" cy="1766393"/>
          </a:xfrm>
        </p:grpSpPr>
        <p:sp>
          <p:nvSpPr>
            <p:cNvPr id="15" name="Oval 14">
              <a:extLst>
                <a:ext uri="{FF2B5EF4-FFF2-40B4-BE49-F238E27FC236}">
                  <a16:creationId xmlns:a16="http://schemas.microsoft.com/office/drawing/2014/main" id="{DCB711FE-B312-E84E-B226-54FEE56E13EE}"/>
                </a:ext>
              </a:extLst>
            </p:cNvPr>
            <p:cNvSpPr/>
            <p:nvPr/>
          </p:nvSpPr>
          <p:spPr>
            <a:xfrm>
              <a:off x="9459743" y="969866"/>
              <a:ext cx="1679305" cy="16793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18" name="Picture 17">
              <a:extLst>
                <a:ext uri="{FF2B5EF4-FFF2-40B4-BE49-F238E27FC236}">
                  <a16:creationId xmlns:a16="http://schemas.microsoft.com/office/drawing/2014/main" id="{3F5587FA-6481-1341-B8BB-8C312314A97F}"/>
                </a:ext>
              </a:extLst>
            </p:cNvPr>
            <p:cNvPicPr>
              <a:picLocks noChangeAspect="1"/>
            </p:cNvPicPr>
            <p:nvPr/>
          </p:nvPicPr>
          <p:blipFill>
            <a:blip r:embed="rId3"/>
            <a:stretch>
              <a:fillRect/>
            </a:stretch>
          </p:blipFill>
          <p:spPr>
            <a:xfrm>
              <a:off x="9459743" y="1056954"/>
              <a:ext cx="1679305" cy="1679305"/>
            </a:xfrm>
            <a:prstGeom prst="rect">
              <a:avLst/>
            </a:prstGeom>
          </p:spPr>
        </p:pic>
      </p:grpSp>
      <p:sp>
        <p:nvSpPr>
          <p:cNvPr id="20" name="Headline">
            <a:extLst>
              <a:ext uri="{FF2B5EF4-FFF2-40B4-BE49-F238E27FC236}">
                <a16:creationId xmlns:a16="http://schemas.microsoft.com/office/drawing/2014/main" id="{9BC34333-AD3B-DF4E-87FC-746BCA5F2E30}"/>
              </a:ext>
            </a:extLst>
          </p:cNvPr>
          <p:cNvSpPr txBox="1">
            <a:spLocks/>
          </p:cNvSpPr>
          <p:nvPr/>
        </p:nvSpPr>
        <p:spPr>
          <a:xfrm>
            <a:off x="743920" y="1512617"/>
            <a:ext cx="5456321" cy="1259479"/>
          </a:xfrm>
          <a:prstGeom prst="rect">
            <a:avLst/>
          </a:prstGeom>
        </p:spPr>
        <p:txBody>
          <a:bodyPr lIns="91440" tIns="45720" rIns="91440" bIns="45720" anchor="t" anchorCtr="0"/>
          <a:lstStyle>
            <a:lvl1pPr marL="0" indent="0" algn="l" rtl="0" eaLnBrk="1" fontAlgn="base" hangingPunct="1">
              <a:spcBef>
                <a:spcPct val="20000"/>
              </a:spcBef>
              <a:spcAft>
                <a:spcPct val="0"/>
              </a:spcAft>
              <a:buFont typeface="Arial" pitchFamily="34" charset="0"/>
              <a:buNone/>
              <a:defRPr sz="3600" b="1">
                <a:solidFill>
                  <a:schemeClr val="bg1"/>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spcBef>
                <a:spcPts val="0"/>
              </a:spcBef>
            </a:pPr>
            <a:r>
              <a:rPr lang="en-US" sz="4500" dirty="0">
                <a:latin typeface="Arial"/>
                <a:cs typeface="Arial"/>
              </a:rPr>
              <a:t>What does it mean to be a Leo?</a:t>
            </a:r>
            <a:endParaRPr lang="en-US" sz="4500" dirty="0"/>
          </a:p>
          <a:p>
            <a:pPr>
              <a:spcBef>
                <a:spcPts val="0"/>
              </a:spcBef>
            </a:pPr>
            <a:endParaRPr lang="en-US" sz="4500" dirty="0"/>
          </a:p>
        </p:txBody>
      </p:sp>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8652868" y="4800545"/>
            <a:ext cx="491133" cy="3429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750">
                <a:solidFill>
                  <a:srgbClr val="55565A"/>
                </a:solidFill>
              </a:rPr>
              <a:pPr eaLnBrk="0" hangingPunct="0">
                <a:spcBef>
                  <a:spcPct val="50000"/>
                </a:spcBef>
                <a:defRPr/>
              </a:pPr>
              <a:t>7</a:t>
            </a:fld>
            <a:endParaRPr lang="en-US" sz="750" dirty="0">
              <a:solidFill>
                <a:srgbClr val="55565A"/>
              </a:solidFill>
            </a:endParaRPr>
          </a:p>
        </p:txBody>
      </p:sp>
      <p:pic>
        <p:nvPicPr>
          <p:cNvPr id="11" name="Picture 10">
            <a:extLst>
              <a:ext uri="{FF2B5EF4-FFF2-40B4-BE49-F238E27FC236}">
                <a16:creationId xmlns:a16="http://schemas.microsoft.com/office/drawing/2014/main" id="{5BE46231-BA97-F744-BC16-03F287720882}"/>
              </a:ext>
            </a:extLst>
          </p:cNvPr>
          <p:cNvPicPr>
            <a:picLocks noChangeAspect="1"/>
          </p:cNvPicPr>
          <p:nvPr/>
        </p:nvPicPr>
        <p:blipFill rotWithShape="1">
          <a:blip r:embed="rId4"/>
          <a:srcRect l="15744" b="4901"/>
          <a:stretch/>
        </p:blipFill>
        <p:spPr>
          <a:xfrm>
            <a:off x="0" y="3025234"/>
            <a:ext cx="743920" cy="1259479"/>
          </a:xfrm>
          <a:prstGeom prst="rect">
            <a:avLst/>
          </a:prstGeom>
        </p:spPr>
      </p:pic>
      <p:pic>
        <p:nvPicPr>
          <p:cNvPr id="13" name="Picture 12">
            <a:extLst>
              <a:ext uri="{FF2B5EF4-FFF2-40B4-BE49-F238E27FC236}">
                <a16:creationId xmlns:a16="http://schemas.microsoft.com/office/drawing/2014/main" id="{8A4B55B5-14C7-D64E-8832-D87D3458AC25}"/>
              </a:ext>
            </a:extLst>
          </p:cNvPr>
          <p:cNvPicPr>
            <a:picLocks noChangeAspect="1"/>
          </p:cNvPicPr>
          <p:nvPr/>
        </p:nvPicPr>
        <p:blipFill rotWithShape="1">
          <a:blip r:embed="rId5"/>
          <a:srcRect l="61299" b="29227"/>
          <a:stretch/>
        </p:blipFill>
        <p:spPr>
          <a:xfrm rot="10800000">
            <a:off x="7580196" y="0"/>
            <a:ext cx="1548772" cy="4248440"/>
          </a:xfrm>
          <a:prstGeom prst="rect">
            <a:avLst/>
          </a:prstGeom>
        </p:spPr>
      </p:pic>
    </p:spTree>
    <p:extLst>
      <p:ext uri="{BB962C8B-B14F-4D97-AF65-F5344CB8AC3E}">
        <p14:creationId xmlns:p14="http://schemas.microsoft.com/office/powerpoint/2010/main" val="38898976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70DE6CC5-8816-1349-A0F9-775C7E459994}"/>
              </a:ext>
            </a:extLst>
          </p:cNvPr>
          <p:cNvSpPr/>
          <p:nvPr/>
        </p:nvSpPr>
        <p:spPr>
          <a:xfrm>
            <a:off x="-1" y="0"/>
            <a:ext cx="9144001" cy="51666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1014" tIns="35507" rIns="71014" bIns="35507" rtlCol="0" anchor="ctr"/>
          <a:lstStyle/>
          <a:p>
            <a:pPr algn="ctr"/>
            <a:endParaRPr lang="en-US" sz="1050" dirty="0">
              <a:solidFill>
                <a:schemeClr val="lt1">
                  <a:alpha val="44000"/>
                </a:schemeClr>
              </a:solidFill>
            </a:endParaRPr>
          </a:p>
        </p:txBody>
      </p:sp>
      <p:pic>
        <p:nvPicPr>
          <p:cNvPr id="10" name="Picture 9">
            <a:extLst>
              <a:ext uri="{FF2B5EF4-FFF2-40B4-BE49-F238E27FC236}">
                <a16:creationId xmlns:a16="http://schemas.microsoft.com/office/drawing/2014/main" id="{79FB073B-DA9F-8346-8DFE-FBC9BC83AFBD}"/>
              </a:ext>
            </a:extLst>
          </p:cNvPr>
          <p:cNvPicPr>
            <a:picLocks noChangeAspect="1"/>
          </p:cNvPicPr>
          <p:nvPr/>
        </p:nvPicPr>
        <p:blipFill rotWithShape="1">
          <a:blip r:embed="rId3"/>
          <a:srcRect l="16530" t="2053" r="10928" b="4800"/>
          <a:stretch/>
        </p:blipFill>
        <p:spPr>
          <a:xfrm rot="10800000">
            <a:off x="7392886" y="-1"/>
            <a:ext cx="1751114" cy="3372788"/>
          </a:xfrm>
          <a:prstGeom prst="rect">
            <a:avLst/>
          </a:prstGeom>
        </p:spPr>
      </p:pic>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8652868" y="4800545"/>
            <a:ext cx="491133" cy="3429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750">
                <a:solidFill>
                  <a:srgbClr val="55565A"/>
                </a:solidFill>
              </a:rPr>
              <a:pPr eaLnBrk="0" hangingPunct="0">
                <a:spcBef>
                  <a:spcPct val="50000"/>
                </a:spcBef>
                <a:defRPr/>
              </a:pPr>
              <a:t>8</a:t>
            </a:fld>
            <a:endParaRPr lang="en-US" sz="750" dirty="0">
              <a:solidFill>
                <a:srgbClr val="55565A"/>
              </a:solidFill>
            </a:endParaRPr>
          </a:p>
        </p:txBody>
      </p:sp>
      <p:pic>
        <p:nvPicPr>
          <p:cNvPr id="3" name="Picture 2">
            <a:extLst>
              <a:ext uri="{FF2B5EF4-FFF2-40B4-BE49-F238E27FC236}">
                <a16:creationId xmlns:a16="http://schemas.microsoft.com/office/drawing/2014/main" id="{2AB11298-17E2-0641-8FBE-2A3FB267B9EA}"/>
              </a:ext>
            </a:extLst>
          </p:cNvPr>
          <p:cNvPicPr>
            <a:picLocks noChangeAspect="1"/>
          </p:cNvPicPr>
          <p:nvPr/>
        </p:nvPicPr>
        <p:blipFill>
          <a:blip r:embed="rId4"/>
          <a:stretch>
            <a:fillRect/>
          </a:stretch>
        </p:blipFill>
        <p:spPr>
          <a:xfrm>
            <a:off x="7602605" y="598812"/>
            <a:ext cx="1259479" cy="1259479"/>
          </a:xfrm>
          <a:prstGeom prst="rect">
            <a:avLst/>
          </a:prstGeom>
        </p:spPr>
      </p:pic>
      <p:pic>
        <p:nvPicPr>
          <p:cNvPr id="14" name="Picture 13">
            <a:extLst>
              <a:ext uri="{FF2B5EF4-FFF2-40B4-BE49-F238E27FC236}">
                <a16:creationId xmlns:a16="http://schemas.microsoft.com/office/drawing/2014/main" id="{EA945357-9AC4-824B-BB94-F451BFA85752}"/>
              </a:ext>
            </a:extLst>
          </p:cNvPr>
          <p:cNvPicPr>
            <a:picLocks noChangeAspect="1"/>
          </p:cNvPicPr>
          <p:nvPr/>
        </p:nvPicPr>
        <p:blipFill rotWithShape="1">
          <a:blip r:embed="rId5"/>
          <a:srcRect l="15744" b="4901"/>
          <a:stretch/>
        </p:blipFill>
        <p:spPr>
          <a:xfrm>
            <a:off x="-1" y="3907181"/>
            <a:ext cx="743920" cy="1259479"/>
          </a:xfrm>
          <a:prstGeom prst="rect">
            <a:avLst/>
          </a:prstGeom>
        </p:spPr>
      </p:pic>
      <p:sp>
        <p:nvSpPr>
          <p:cNvPr id="12" name="Body Copy">
            <a:extLst>
              <a:ext uri="{FF2B5EF4-FFF2-40B4-BE49-F238E27FC236}">
                <a16:creationId xmlns:a16="http://schemas.microsoft.com/office/drawing/2014/main" id="{1C1157C8-D7B3-C345-97FB-8F582BC43D0E}"/>
              </a:ext>
            </a:extLst>
          </p:cNvPr>
          <p:cNvSpPr txBox="1">
            <a:spLocks/>
          </p:cNvSpPr>
          <p:nvPr/>
        </p:nvSpPr>
        <p:spPr>
          <a:xfrm>
            <a:off x="711736" y="1162685"/>
            <a:ext cx="6656519" cy="3181351"/>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endParaRPr lang="en-US" sz="1350" dirty="0">
              <a:solidFill>
                <a:srgbClr val="55565A"/>
              </a:solidFill>
            </a:endParaRPr>
          </a:p>
        </p:txBody>
      </p:sp>
      <p:sp>
        <p:nvSpPr>
          <p:cNvPr id="13" name="Headline">
            <a:extLst>
              <a:ext uri="{FF2B5EF4-FFF2-40B4-BE49-F238E27FC236}">
                <a16:creationId xmlns:a16="http://schemas.microsoft.com/office/drawing/2014/main" id="{4F212072-DE40-5C41-82DA-1C93977F44CA}"/>
              </a:ext>
            </a:extLst>
          </p:cNvPr>
          <p:cNvSpPr txBox="1">
            <a:spLocks/>
          </p:cNvSpPr>
          <p:nvPr/>
        </p:nvSpPr>
        <p:spPr>
          <a:xfrm>
            <a:off x="585421" y="429598"/>
            <a:ext cx="6941333" cy="4370947"/>
          </a:xfrm>
          <a:prstGeom prst="rect">
            <a:avLst/>
          </a:prstGeom>
        </p:spPr>
        <p:txBody>
          <a:bodyPr lIns="91440" tIns="45720" rIns="91440" bIns="45720" anchor="t">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en-US" sz="2400" dirty="0">
                <a:solidFill>
                  <a:srgbClr val="55565A"/>
                </a:solidFill>
                <a:latin typeface="Arial"/>
                <a:cs typeface="Arial"/>
              </a:rPr>
              <a:t>There are a lot of ways people can give back to their community – </a:t>
            </a:r>
            <a:r>
              <a:rPr lang="en-US" sz="2400" dirty="0">
                <a:solidFill>
                  <a:srgbClr val="00B050"/>
                </a:solidFill>
                <a:latin typeface="Arial"/>
                <a:cs typeface="Arial"/>
              </a:rPr>
              <a:t>Why Leos?</a:t>
            </a:r>
          </a:p>
          <a:p>
            <a:endParaRPr lang="en-US" sz="2400" dirty="0">
              <a:solidFill>
                <a:srgbClr val="55565A"/>
              </a:solidFill>
              <a:latin typeface="Arial" panose="020B0604020202020204" pitchFamily="34" charset="0"/>
              <a:cs typeface="Arial" panose="020B0604020202020204" pitchFamily="34" charset="0"/>
            </a:endParaRPr>
          </a:p>
          <a:p>
            <a:pPr marL="342900" indent="-342900">
              <a:lnSpc>
                <a:spcPct val="100000"/>
              </a:lnSpc>
              <a:buFont typeface="Arial" panose="020B0604020202020204" pitchFamily="34" charset="0"/>
              <a:buChar char="•"/>
            </a:pPr>
            <a:r>
              <a:rPr lang="en-US" sz="2400" b="0" dirty="0">
                <a:solidFill>
                  <a:srgbClr val="55565A"/>
                </a:solidFill>
                <a:latin typeface="Arial"/>
                <a:cs typeface="Arial"/>
              </a:rPr>
              <a:t>Serve the community locally and globally</a:t>
            </a:r>
            <a:endParaRPr lang="en-US" sz="2400" b="0" dirty="0">
              <a:solidFill>
                <a:srgbClr val="55565A"/>
              </a:solidFill>
              <a:latin typeface="Arial" panose="020B0604020202020204" pitchFamily="34" charset="0"/>
              <a:cs typeface="Arial" panose="020B0604020202020204" pitchFamily="34" charset="0"/>
            </a:endParaRPr>
          </a:p>
          <a:p>
            <a:pPr marL="342900" indent="-342900">
              <a:lnSpc>
                <a:spcPct val="100000"/>
              </a:lnSpc>
              <a:buFont typeface="Arial" panose="020B0604020202020204" pitchFamily="34" charset="0"/>
              <a:buChar char="•"/>
            </a:pPr>
            <a:r>
              <a:rPr lang="en-US" sz="2400" b="0" dirty="0">
                <a:solidFill>
                  <a:srgbClr val="55565A"/>
                </a:solidFill>
                <a:latin typeface="Arial" panose="020B0604020202020204" pitchFamily="34" charset="0"/>
                <a:cs typeface="Arial" panose="020B0604020202020204" pitchFamily="34" charset="0"/>
              </a:rPr>
              <a:t>Grow as an individual and a leader</a:t>
            </a:r>
          </a:p>
          <a:p>
            <a:pPr marL="342900" indent="-342900">
              <a:lnSpc>
                <a:spcPct val="100000"/>
              </a:lnSpc>
              <a:buFont typeface="Arial" panose="020B0604020202020204" pitchFamily="34" charset="0"/>
              <a:buChar char="•"/>
            </a:pPr>
            <a:r>
              <a:rPr lang="en-US" sz="2400" b="0" dirty="0">
                <a:solidFill>
                  <a:srgbClr val="55565A"/>
                </a:solidFill>
                <a:latin typeface="Arial" panose="020B0604020202020204" pitchFamily="34" charset="0"/>
                <a:cs typeface="Arial" panose="020B0604020202020204" pitchFamily="34" charset="0"/>
              </a:rPr>
              <a:t>Develop crucial life skills &amp; leadership skills</a:t>
            </a:r>
          </a:p>
          <a:p>
            <a:pPr marL="342900" indent="-342900">
              <a:lnSpc>
                <a:spcPct val="100000"/>
              </a:lnSpc>
              <a:buFont typeface="Arial" panose="020B0604020202020204" pitchFamily="34" charset="0"/>
              <a:buChar char="•"/>
            </a:pPr>
            <a:r>
              <a:rPr lang="en-US" sz="2400" b="0" dirty="0">
                <a:solidFill>
                  <a:srgbClr val="55565A"/>
                </a:solidFill>
                <a:latin typeface="Arial" panose="020B0604020202020204" pitchFamily="34" charset="0"/>
                <a:cs typeface="Arial" panose="020B0604020202020204" pitchFamily="34" charset="0"/>
              </a:rPr>
              <a:t>Build lifelong connections with like-minded individuals</a:t>
            </a:r>
          </a:p>
          <a:p>
            <a:pPr marL="342900" indent="-342900">
              <a:lnSpc>
                <a:spcPct val="100000"/>
              </a:lnSpc>
              <a:buFont typeface="Arial" panose="020B0604020202020204" pitchFamily="34" charset="0"/>
              <a:buChar char="•"/>
            </a:pPr>
            <a:r>
              <a:rPr lang="en-US" sz="2400" b="0" dirty="0">
                <a:solidFill>
                  <a:srgbClr val="55565A"/>
                </a:solidFill>
                <a:latin typeface="Arial" panose="020B0604020202020204" pitchFamily="34" charset="0"/>
                <a:cs typeface="Arial" panose="020B0604020202020204" pitchFamily="34" charset="0"/>
              </a:rPr>
              <a:t>Network opportunities</a:t>
            </a:r>
          </a:p>
        </p:txBody>
      </p:sp>
    </p:spTree>
    <p:extLst>
      <p:ext uri="{BB962C8B-B14F-4D97-AF65-F5344CB8AC3E}">
        <p14:creationId xmlns:p14="http://schemas.microsoft.com/office/powerpoint/2010/main" val="16289483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70DE6CC5-8816-1349-A0F9-775C7E459994}"/>
              </a:ext>
            </a:extLst>
          </p:cNvPr>
          <p:cNvSpPr/>
          <p:nvPr/>
        </p:nvSpPr>
        <p:spPr>
          <a:xfrm>
            <a:off x="0" y="0"/>
            <a:ext cx="9144000" cy="5143500"/>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71014" tIns="35507" rIns="71014" bIns="35507" rtlCol="0" anchor="ctr"/>
          <a:lstStyle/>
          <a:p>
            <a:pPr algn="ctr"/>
            <a:endParaRPr lang="en-US" sz="1050" dirty="0">
              <a:solidFill>
                <a:schemeClr val="lt1">
                  <a:alpha val="44000"/>
                </a:schemeClr>
              </a:solidFill>
            </a:endParaRPr>
          </a:p>
        </p:txBody>
      </p:sp>
      <p:sp>
        <p:nvSpPr>
          <p:cNvPr id="16" name="Background - Solid">
            <a:extLst>
              <a:ext uri="{FF2B5EF4-FFF2-40B4-BE49-F238E27FC236}">
                <a16:creationId xmlns:a16="http://schemas.microsoft.com/office/drawing/2014/main" id="{299A8A5C-3C14-394A-B410-F83E2C0988C4}"/>
              </a:ext>
            </a:extLst>
          </p:cNvPr>
          <p:cNvSpPr/>
          <p:nvPr/>
        </p:nvSpPr>
        <p:spPr>
          <a:xfrm>
            <a:off x="0" y="4284713"/>
            <a:ext cx="9159032" cy="8950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1014" tIns="35507" rIns="71014" bIns="35507" rtlCol="0" anchor="ctr"/>
          <a:lstStyle/>
          <a:p>
            <a:pPr algn="ctr"/>
            <a:endParaRPr lang="en-US" sz="1050" dirty="0">
              <a:solidFill>
                <a:schemeClr val="lt1">
                  <a:alpha val="44000"/>
                </a:schemeClr>
              </a:solidFill>
            </a:endParaRPr>
          </a:p>
        </p:txBody>
      </p:sp>
      <p:grpSp>
        <p:nvGrpSpPr>
          <p:cNvPr id="19" name="Group 18">
            <a:extLst>
              <a:ext uri="{FF2B5EF4-FFF2-40B4-BE49-F238E27FC236}">
                <a16:creationId xmlns:a16="http://schemas.microsoft.com/office/drawing/2014/main" id="{CCCB9342-8E3A-2B43-BA26-491F9C4E225B}"/>
              </a:ext>
            </a:extLst>
          </p:cNvPr>
          <p:cNvGrpSpPr/>
          <p:nvPr/>
        </p:nvGrpSpPr>
        <p:grpSpPr>
          <a:xfrm>
            <a:off x="7040783" y="3431676"/>
            <a:ext cx="1552991" cy="1633528"/>
            <a:chOff x="9459743" y="969866"/>
            <a:chExt cx="1679305" cy="1766393"/>
          </a:xfrm>
        </p:grpSpPr>
        <p:sp>
          <p:nvSpPr>
            <p:cNvPr id="15" name="Oval 14">
              <a:extLst>
                <a:ext uri="{FF2B5EF4-FFF2-40B4-BE49-F238E27FC236}">
                  <a16:creationId xmlns:a16="http://schemas.microsoft.com/office/drawing/2014/main" id="{DCB711FE-B312-E84E-B226-54FEE56E13EE}"/>
                </a:ext>
              </a:extLst>
            </p:cNvPr>
            <p:cNvSpPr/>
            <p:nvPr/>
          </p:nvSpPr>
          <p:spPr>
            <a:xfrm>
              <a:off x="9459743" y="969866"/>
              <a:ext cx="1679305" cy="16793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18" name="Picture 17">
              <a:extLst>
                <a:ext uri="{FF2B5EF4-FFF2-40B4-BE49-F238E27FC236}">
                  <a16:creationId xmlns:a16="http://schemas.microsoft.com/office/drawing/2014/main" id="{3F5587FA-6481-1341-B8BB-8C312314A97F}"/>
                </a:ext>
              </a:extLst>
            </p:cNvPr>
            <p:cNvPicPr>
              <a:picLocks noChangeAspect="1"/>
            </p:cNvPicPr>
            <p:nvPr/>
          </p:nvPicPr>
          <p:blipFill>
            <a:blip r:embed="rId3"/>
            <a:stretch>
              <a:fillRect/>
            </a:stretch>
          </p:blipFill>
          <p:spPr>
            <a:xfrm>
              <a:off x="9459743" y="1056954"/>
              <a:ext cx="1679305" cy="1679305"/>
            </a:xfrm>
            <a:prstGeom prst="rect">
              <a:avLst/>
            </a:prstGeom>
          </p:spPr>
        </p:pic>
      </p:grpSp>
      <p:sp>
        <p:nvSpPr>
          <p:cNvPr id="20" name="Headline">
            <a:extLst>
              <a:ext uri="{FF2B5EF4-FFF2-40B4-BE49-F238E27FC236}">
                <a16:creationId xmlns:a16="http://schemas.microsoft.com/office/drawing/2014/main" id="{9BC34333-AD3B-DF4E-87FC-746BCA5F2E30}"/>
              </a:ext>
            </a:extLst>
          </p:cNvPr>
          <p:cNvSpPr txBox="1">
            <a:spLocks/>
          </p:cNvSpPr>
          <p:nvPr/>
        </p:nvSpPr>
        <p:spPr>
          <a:xfrm>
            <a:off x="743920" y="1512617"/>
            <a:ext cx="6471432" cy="1259479"/>
          </a:xfrm>
          <a:prstGeom prst="rect">
            <a:avLst/>
          </a:prstGeom>
        </p:spPr>
        <p:txBody>
          <a:bodyPr anchor="t" anchorCtr="0"/>
          <a:lstStyle>
            <a:lvl1pPr marL="0" indent="0" algn="l" rtl="0" eaLnBrk="1" fontAlgn="base" hangingPunct="1">
              <a:spcBef>
                <a:spcPct val="20000"/>
              </a:spcBef>
              <a:spcAft>
                <a:spcPct val="0"/>
              </a:spcAft>
              <a:buFont typeface="Arial" pitchFamily="34" charset="0"/>
              <a:buNone/>
              <a:defRPr sz="3600" b="1">
                <a:solidFill>
                  <a:schemeClr val="bg1"/>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spcBef>
                <a:spcPts val="0"/>
              </a:spcBef>
            </a:pPr>
            <a:r>
              <a:rPr lang="en-US" sz="4500" dirty="0"/>
              <a:t>Why start a Leo club?</a:t>
            </a:r>
          </a:p>
          <a:p>
            <a:pPr>
              <a:spcBef>
                <a:spcPts val="0"/>
              </a:spcBef>
            </a:pPr>
            <a:endParaRPr lang="en-US" sz="4500" dirty="0"/>
          </a:p>
        </p:txBody>
      </p:sp>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8652868" y="4800545"/>
            <a:ext cx="491133" cy="3429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750">
                <a:solidFill>
                  <a:srgbClr val="55565A"/>
                </a:solidFill>
              </a:rPr>
              <a:pPr eaLnBrk="0" hangingPunct="0">
                <a:spcBef>
                  <a:spcPct val="50000"/>
                </a:spcBef>
                <a:defRPr/>
              </a:pPr>
              <a:t>9</a:t>
            </a:fld>
            <a:endParaRPr lang="en-US" sz="750" dirty="0">
              <a:solidFill>
                <a:srgbClr val="55565A"/>
              </a:solidFill>
            </a:endParaRPr>
          </a:p>
        </p:txBody>
      </p:sp>
      <p:pic>
        <p:nvPicPr>
          <p:cNvPr id="11" name="Picture 10">
            <a:extLst>
              <a:ext uri="{FF2B5EF4-FFF2-40B4-BE49-F238E27FC236}">
                <a16:creationId xmlns:a16="http://schemas.microsoft.com/office/drawing/2014/main" id="{5BE46231-BA97-F744-BC16-03F287720882}"/>
              </a:ext>
            </a:extLst>
          </p:cNvPr>
          <p:cNvPicPr>
            <a:picLocks noChangeAspect="1"/>
          </p:cNvPicPr>
          <p:nvPr/>
        </p:nvPicPr>
        <p:blipFill rotWithShape="1">
          <a:blip r:embed="rId4"/>
          <a:srcRect l="15744" b="4901"/>
          <a:stretch/>
        </p:blipFill>
        <p:spPr>
          <a:xfrm>
            <a:off x="0" y="3025234"/>
            <a:ext cx="743920" cy="1259479"/>
          </a:xfrm>
          <a:prstGeom prst="rect">
            <a:avLst/>
          </a:prstGeom>
        </p:spPr>
      </p:pic>
      <p:pic>
        <p:nvPicPr>
          <p:cNvPr id="13" name="Picture 12">
            <a:extLst>
              <a:ext uri="{FF2B5EF4-FFF2-40B4-BE49-F238E27FC236}">
                <a16:creationId xmlns:a16="http://schemas.microsoft.com/office/drawing/2014/main" id="{8A4B55B5-14C7-D64E-8832-D87D3458AC25}"/>
              </a:ext>
            </a:extLst>
          </p:cNvPr>
          <p:cNvPicPr>
            <a:picLocks noChangeAspect="1"/>
          </p:cNvPicPr>
          <p:nvPr/>
        </p:nvPicPr>
        <p:blipFill rotWithShape="1">
          <a:blip r:embed="rId5"/>
          <a:srcRect l="61299" b="29227"/>
          <a:stretch/>
        </p:blipFill>
        <p:spPr>
          <a:xfrm rot="10800000">
            <a:off x="7580196" y="0"/>
            <a:ext cx="1548772" cy="4248440"/>
          </a:xfrm>
          <a:prstGeom prst="rect">
            <a:avLst/>
          </a:prstGeom>
        </p:spPr>
      </p:pic>
    </p:spTree>
    <p:extLst>
      <p:ext uri="{BB962C8B-B14F-4D97-AF65-F5344CB8AC3E}">
        <p14:creationId xmlns:p14="http://schemas.microsoft.com/office/powerpoint/2010/main" val="1598719892"/>
      </p:ext>
    </p:extLst>
  </p:cSld>
  <p:clrMapOvr>
    <a:masterClrMapping/>
  </p:clrMapOvr>
</p:sld>
</file>

<file path=ppt/theme/theme1.xml><?xml version="1.0" encoding="utf-8"?>
<a:theme xmlns:a="http://schemas.openxmlformats.org/drawingml/2006/main" name="Office Theme">
  <a:themeElements>
    <a:clrScheme name="Leo">
      <a:dk1>
        <a:srgbClr val="000000"/>
      </a:dk1>
      <a:lt1>
        <a:srgbClr val="FFFFFF"/>
      </a:lt1>
      <a:dk2>
        <a:srgbClr val="55565A"/>
      </a:dk2>
      <a:lt2>
        <a:srgbClr val="E7E6E6"/>
      </a:lt2>
      <a:accent1>
        <a:srgbClr val="407CCA"/>
      </a:accent1>
      <a:accent2>
        <a:srgbClr val="55565A"/>
      </a:accent2>
      <a:accent3>
        <a:srgbClr val="00AC69"/>
      </a:accent3>
      <a:accent4>
        <a:srgbClr val="EBB700"/>
      </a:accent4>
      <a:accent5>
        <a:srgbClr val="5B9BD5"/>
      </a:accent5>
      <a:accent6>
        <a:srgbClr val="FFFFF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TotalTime>
  <Words>1193</Words>
  <Application>Microsoft Office PowerPoint</Application>
  <PresentationFormat>On-screen Show (16:9)</PresentationFormat>
  <Paragraphs>125</Paragraphs>
  <Slides>15</Slides>
  <Notes>13</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HelveticaNeue-Light</vt:lpstr>
      <vt:lpstr>HelveticaNeue-Medium</vt:lpstr>
      <vt:lpstr>WordVisi_MSFontService</vt:lpstr>
      <vt:lpstr>Office Theme</vt:lpstr>
      <vt:lpstr>PowerPoint Presentation</vt:lpstr>
      <vt:lpstr>PowerPoint Presentation</vt:lpstr>
      <vt:lpstr>PowerPoint Presentation</vt:lpstr>
      <vt:lpstr>PowerPoint Presentation</vt:lpstr>
      <vt:lpstr>PowerPoint Presentation</vt:lpstr>
      <vt:lpstr>History of the Leo Club Program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Christensen, Ashley</dc:creator>
  <cp:lastModifiedBy>Christensen, Ashley</cp:lastModifiedBy>
  <cp:revision>78</cp:revision>
  <dcterms:modified xsi:type="dcterms:W3CDTF">2023-06-15T16:08:43Z</dcterms:modified>
</cp:coreProperties>
</file>