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61" r:id="rId2"/>
  </p:sldMasterIdLst>
  <p:notesMasterIdLst>
    <p:notesMasterId r:id="rId16"/>
  </p:notesMasterIdLst>
  <p:sldIdLst>
    <p:sldId id="1444" r:id="rId3"/>
    <p:sldId id="1968" r:id="rId4"/>
    <p:sldId id="1976" r:id="rId5"/>
    <p:sldId id="1975" r:id="rId6"/>
    <p:sldId id="1981" r:id="rId7"/>
    <p:sldId id="1971" r:id="rId8"/>
    <p:sldId id="1980" r:id="rId9"/>
    <p:sldId id="1985" r:id="rId10"/>
    <p:sldId id="1977" r:id="rId11"/>
    <p:sldId id="1978" r:id="rId12"/>
    <p:sldId id="1984" r:id="rId13"/>
    <p:sldId id="1973" r:id="rId14"/>
    <p:sldId id="13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407CCA"/>
    <a:srgbClr val="00338D"/>
    <a:srgbClr val="55565A"/>
    <a:srgbClr val="B3B2B1"/>
    <a:srgbClr val="00AC69"/>
    <a:srgbClr val="FF5C35"/>
    <a:srgbClr val="0D2240"/>
    <a:srgbClr val="7A268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6D526-DC23-4F6F-9657-C402DFC66A1D}" v="1" dt="2023-02-24T19:57:20.627"/>
    <p1510:client id="{471208FB-7E9C-4124-B4E9-2CB775431A08}" v="4" dt="2023-02-24T19:33:45.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356" autoAdjust="0"/>
    <p:restoredTop sz="81030" autoAdjust="0"/>
  </p:normalViewPr>
  <p:slideViewPr>
    <p:cSldViewPr snapToGrid="0" snapToObjects="1">
      <p:cViewPr varScale="1">
        <p:scale>
          <a:sx n="74" d="100"/>
          <a:sy n="74" d="100"/>
        </p:scale>
        <p:origin x="76" y="3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nch, Christopher" userId="98921691-7f60-4b6f-a81e-dc12955a5c0e" providerId="ADAL" clId="{471208FB-7E9C-4124-B4E9-2CB775431A08}"/>
    <pc:docChg chg="custSel modSld">
      <pc:chgData name="Bunch, Christopher" userId="98921691-7f60-4b6f-a81e-dc12955a5c0e" providerId="ADAL" clId="{471208FB-7E9C-4124-B4E9-2CB775431A08}" dt="2023-02-24T19:36:40.467" v="1250" actId="20577"/>
      <pc:docMkLst>
        <pc:docMk/>
      </pc:docMkLst>
      <pc:sldChg chg="modSp mod modNotesTx">
        <pc:chgData name="Bunch, Christopher" userId="98921691-7f60-4b6f-a81e-dc12955a5c0e" providerId="ADAL" clId="{471208FB-7E9C-4124-B4E9-2CB775431A08}" dt="2023-02-24T19:29:32.885" v="1026" actId="20577"/>
        <pc:sldMkLst>
          <pc:docMk/>
          <pc:sldMk cId="2514224461" sldId="1387"/>
        </pc:sldMkLst>
        <pc:spChg chg="mod">
          <ac:chgData name="Bunch, Christopher" userId="98921691-7f60-4b6f-a81e-dc12955a5c0e" providerId="ADAL" clId="{471208FB-7E9C-4124-B4E9-2CB775431A08}" dt="2023-02-24T19:29:25.058" v="1023" actId="14100"/>
          <ac:spMkLst>
            <pc:docMk/>
            <pc:sldMk cId="2514224461" sldId="1387"/>
            <ac:spMk id="12" creationId="{B7164FF5-67AE-B74A-874F-8E78802E709F}"/>
          </ac:spMkLst>
        </pc:spChg>
      </pc:sldChg>
      <pc:sldChg chg="modAnim modNotesTx">
        <pc:chgData name="Bunch, Christopher" userId="98921691-7f60-4b6f-a81e-dc12955a5c0e" providerId="ADAL" clId="{471208FB-7E9C-4124-B4E9-2CB775431A08}" dt="2023-02-24T19:19:14.041" v="1"/>
        <pc:sldMkLst>
          <pc:docMk/>
          <pc:sldMk cId="1824948961" sldId="1968"/>
        </pc:sldMkLst>
      </pc:sldChg>
      <pc:sldChg chg="modNotesTx">
        <pc:chgData name="Bunch, Christopher" userId="98921691-7f60-4b6f-a81e-dc12955a5c0e" providerId="ADAL" clId="{471208FB-7E9C-4124-B4E9-2CB775431A08}" dt="2023-02-24T19:26:35.910" v="677" actId="20577"/>
        <pc:sldMkLst>
          <pc:docMk/>
          <pc:sldMk cId="2300373155" sldId="1971"/>
        </pc:sldMkLst>
      </pc:sldChg>
      <pc:sldChg chg="addSp modSp mod modNotesTx">
        <pc:chgData name="Bunch, Christopher" userId="98921691-7f60-4b6f-a81e-dc12955a5c0e" providerId="ADAL" clId="{471208FB-7E9C-4124-B4E9-2CB775431A08}" dt="2023-02-24T19:36:40.467" v="1250" actId="20577"/>
        <pc:sldMkLst>
          <pc:docMk/>
          <pc:sldMk cId="2334312790" sldId="1973"/>
        </pc:sldMkLst>
        <pc:spChg chg="add mod">
          <ac:chgData name="Bunch, Christopher" userId="98921691-7f60-4b6f-a81e-dc12955a5c0e" providerId="ADAL" clId="{471208FB-7E9C-4124-B4E9-2CB775431A08}" dt="2023-02-24T19:35:35.533" v="1157" actId="207"/>
          <ac:spMkLst>
            <pc:docMk/>
            <pc:sldMk cId="2334312790" sldId="1973"/>
            <ac:spMk id="5" creationId="{05E13640-04EE-5939-779B-4D3A03F16E8E}"/>
          </ac:spMkLst>
        </pc:spChg>
      </pc:sldChg>
      <pc:sldChg chg="modNotesTx">
        <pc:chgData name="Bunch, Christopher" userId="98921691-7f60-4b6f-a81e-dc12955a5c0e" providerId="ADAL" clId="{471208FB-7E9C-4124-B4E9-2CB775431A08}" dt="2023-02-24T19:23:15.238" v="359" actId="20577"/>
        <pc:sldMkLst>
          <pc:docMk/>
          <pc:sldMk cId="3468887786" sldId="1975"/>
        </pc:sldMkLst>
      </pc:sldChg>
      <pc:sldChg chg="modSp mod modNotesTx">
        <pc:chgData name="Bunch, Christopher" userId="98921691-7f60-4b6f-a81e-dc12955a5c0e" providerId="ADAL" clId="{471208FB-7E9C-4124-B4E9-2CB775431A08}" dt="2023-02-24T19:21:19.724" v="259" actId="20577"/>
        <pc:sldMkLst>
          <pc:docMk/>
          <pc:sldMk cId="3504188513" sldId="1976"/>
        </pc:sldMkLst>
        <pc:spChg chg="mod">
          <ac:chgData name="Bunch, Christopher" userId="98921691-7f60-4b6f-a81e-dc12955a5c0e" providerId="ADAL" clId="{471208FB-7E9C-4124-B4E9-2CB775431A08}" dt="2023-02-24T19:19:59.626" v="70" actId="20577"/>
          <ac:spMkLst>
            <pc:docMk/>
            <pc:sldMk cId="3504188513" sldId="1976"/>
            <ac:spMk id="4" creationId="{E953B6B1-100B-EB40-AF63-C05672A3806A}"/>
          </ac:spMkLst>
        </pc:spChg>
      </pc:sldChg>
      <pc:sldChg chg="modNotesTx">
        <pc:chgData name="Bunch, Christopher" userId="98921691-7f60-4b6f-a81e-dc12955a5c0e" providerId="ADAL" clId="{471208FB-7E9C-4124-B4E9-2CB775431A08}" dt="2023-02-24T19:26:49.328" v="679" actId="20577"/>
        <pc:sldMkLst>
          <pc:docMk/>
          <pc:sldMk cId="3888533152" sldId="1977"/>
        </pc:sldMkLst>
      </pc:sldChg>
      <pc:sldChg chg="modNotesTx">
        <pc:chgData name="Bunch, Christopher" userId="98921691-7f60-4b6f-a81e-dc12955a5c0e" providerId="ADAL" clId="{471208FB-7E9C-4124-B4E9-2CB775431A08}" dt="2023-02-24T19:27:01.151" v="683" actId="20577"/>
        <pc:sldMkLst>
          <pc:docMk/>
          <pc:sldMk cId="4080581676" sldId="1978"/>
        </pc:sldMkLst>
      </pc:sldChg>
      <pc:sldChg chg="modNotesTx">
        <pc:chgData name="Bunch, Christopher" userId="98921691-7f60-4b6f-a81e-dc12955a5c0e" providerId="ADAL" clId="{471208FB-7E9C-4124-B4E9-2CB775431A08}" dt="2023-02-24T19:26:27.514" v="675" actId="20577"/>
        <pc:sldMkLst>
          <pc:docMk/>
          <pc:sldMk cId="2874830156" sldId="1980"/>
        </pc:sldMkLst>
      </pc:sldChg>
      <pc:sldChg chg="modNotesTx">
        <pc:chgData name="Bunch, Christopher" userId="98921691-7f60-4b6f-a81e-dc12955a5c0e" providerId="ADAL" clId="{471208FB-7E9C-4124-B4E9-2CB775431A08}" dt="2023-02-24T19:24:27.728" v="510" actId="20577"/>
        <pc:sldMkLst>
          <pc:docMk/>
          <pc:sldMk cId="1024192622" sldId="1981"/>
        </pc:sldMkLst>
      </pc:sldChg>
      <pc:sldChg chg="modNotesTx">
        <pc:chgData name="Bunch, Christopher" userId="98921691-7f60-4b6f-a81e-dc12955a5c0e" providerId="ADAL" clId="{471208FB-7E9C-4124-B4E9-2CB775431A08}" dt="2023-02-24T19:28:19.414" v="863" actId="20577"/>
        <pc:sldMkLst>
          <pc:docMk/>
          <pc:sldMk cId="991655203" sldId="1984"/>
        </pc:sldMkLst>
      </pc:sldChg>
      <pc:sldChg chg="modNotesTx">
        <pc:chgData name="Bunch, Christopher" userId="98921691-7f60-4b6f-a81e-dc12955a5c0e" providerId="ADAL" clId="{471208FB-7E9C-4124-B4E9-2CB775431A08}" dt="2023-02-24T19:26:15.234" v="671" actId="20577"/>
        <pc:sldMkLst>
          <pc:docMk/>
          <pc:sldMk cId="2687634120" sldId="1985"/>
        </pc:sldMkLst>
      </pc:sldChg>
    </pc:docChg>
  </pc:docChgLst>
  <pc:docChgLst>
    <pc:chgData name="Jenny Maxse" userId="Bd8n5R7tN1djjIxIxbHJo95ZOfkEmWtTiiF9AKqTA4M=" providerId="None" clId="Web-{07E6D526-DC23-4F6F-9657-C402DFC66A1D}"/>
    <pc:docChg chg="modSld">
      <pc:chgData name="Jenny Maxse" userId="Bd8n5R7tN1djjIxIxbHJo95ZOfkEmWtTiiF9AKqTA4M=" providerId="None" clId="Web-{07E6D526-DC23-4F6F-9657-C402DFC66A1D}" dt="2023-02-24T19:57:15.111" v="0"/>
      <pc:docMkLst>
        <pc:docMk/>
      </pc:docMkLst>
      <pc:sldChg chg="modNotes">
        <pc:chgData name="Jenny Maxse" userId="Bd8n5R7tN1djjIxIxbHJo95ZOfkEmWtTiiF9AKqTA4M=" providerId="None" clId="Web-{07E6D526-DC23-4F6F-9657-C402DFC66A1D}" dt="2023-02-24T19:57:15.111" v="0"/>
        <pc:sldMkLst>
          <pc:docMk/>
          <pc:sldMk cId="3504188513" sldId="19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introducing the new</a:t>
            </a:r>
            <a:r>
              <a:rPr lang="en-US" baseline="0" dirty="0">
                <a:cs typeface="Calibri"/>
              </a:rPr>
              <a:t> Lions International brand to Lions and to the world. This brief presentation will help us understand what the brand is, and what it means for Lions.</a:t>
            </a:r>
          </a:p>
          <a:p>
            <a:endParaRPr lang="en-US" baseline="0" dirty="0">
              <a:cs typeface="Calibri"/>
            </a:endParaRPr>
          </a:p>
          <a:p>
            <a:r>
              <a:rPr lang="en-US" baseline="0" dirty="0">
                <a:cs typeface="Calibri"/>
              </a:rPr>
              <a:t>Let’s start by watching a short video that helps bring the brand to life. </a:t>
            </a:r>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Our motto has been We Serve since 1954, and it will remain our motto moving forward. </a:t>
            </a:r>
          </a:p>
          <a:p>
            <a:endParaRPr lang="en-US" dirty="0"/>
          </a:p>
          <a:p>
            <a:r>
              <a:rPr lang="en-US" dirty="0"/>
              <a:t>As part of the Lions international brand, we are introducing a new tagline: Serving a world in need. </a:t>
            </a:r>
          </a:p>
          <a:p>
            <a:endParaRPr lang="en-US" dirty="0"/>
          </a:p>
          <a:p>
            <a:r>
              <a:rPr lang="en-US" dirty="0"/>
              <a:t>The tagline is an external or public-facing message that quickly tells the world what we do. The tagline will not be replacing We Serve.</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00579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ea typeface="ヒラギノ角ゴ Pro W3"/>
                <a:cs typeface="Calibri"/>
              </a:rPr>
              <a:t>We talked about how the brand will be introduced over time. </a:t>
            </a:r>
          </a:p>
          <a:p>
            <a:endParaRPr lang="en-US" b="0" dirty="0">
              <a:ea typeface="ヒラギノ角ゴ Pro W3"/>
              <a:cs typeface="Calibri"/>
            </a:endParaRPr>
          </a:p>
          <a:p>
            <a:r>
              <a:rPr lang="en-US" b="0" dirty="0">
                <a:ea typeface="ヒラギノ角ゴ Pro W3"/>
                <a:cs typeface="Calibri"/>
              </a:rPr>
              <a:t>Here is a brief overview of the timeline.</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344913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looking for more information or resources about the new brand, please visit our brand center using the link at the top.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send questions to the </a:t>
            </a:r>
            <a:r>
              <a:rPr lang="en-US"/>
              <a:t>email address at </a:t>
            </a:r>
            <a:r>
              <a:rPr lang="en-US" dirty="0"/>
              <a:t>the bottom. </a:t>
            </a:r>
          </a:p>
        </p:txBody>
      </p:sp>
    </p:spTree>
    <p:extLst>
      <p:ext uri="{BB962C8B-B14F-4D97-AF65-F5344CB8AC3E}">
        <p14:creationId xmlns:p14="http://schemas.microsoft.com/office/powerpoint/2010/main" val="3493152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137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ea typeface="ヒラギノ角ゴ Pro W3"/>
              <a:cs typeface="Calibri"/>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382350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talk about the Lions International master, or “umbrella” brand, and how it works with our association and foundation.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85028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Lions International brand connects both our association and our foundation under one master “umbrella” brand so we can talk to the world about our collective service and impact. </a:t>
            </a:r>
            <a:endParaRPr lang="en-US" dirty="0">
              <a:cs typeface="Calibri"/>
            </a:endParaRPr>
          </a:p>
          <a:p>
            <a:pPr>
              <a:defRPr/>
            </a:pPr>
            <a:endParaRPr lang="en-US" dirty="0"/>
          </a:p>
          <a:p>
            <a:pPr>
              <a:defRPr/>
            </a:pPr>
            <a:r>
              <a:rPr lang="en-US" dirty="0"/>
              <a:t>When we say Lions International, what we’re really saying is Lions Clubs International and Lions Clubs International Foundation (LCIF), </a:t>
            </a:r>
            <a:r>
              <a:rPr lang="en-US" u="sng" dirty="0"/>
              <a:t>together</a:t>
            </a:r>
            <a:r>
              <a:rPr lang="en-US" dirty="0"/>
              <a:t>. Our association and foundation will continue to be separate organizations with their own governing bodies. But together, we</a:t>
            </a:r>
            <a:r>
              <a:rPr lang="en-US" dirty="0">
                <a:cs typeface="+mn-lt"/>
              </a:rPr>
              <a:t> are</a:t>
            </a:r>
            <a:r>
              <a:rPr lang="en-US" dirty="0"/>
              <a:t> Lions International. </a:t>
            </a:r>
          </a:p>
          <a:p>
            <a:pPr>
              <a:defRPr/>
            </a:pPr>
            <a:endParaRPr lang="en-US" dirty="0"/>
          </a:p>
        </p:txBody>
      </p:sp>
    </p:spTree>
    <p:extLst>
      <p:ext uri="{BB962C8B-B14F-4D97-AF65-F5344CB8AC3E}">
        <p14:creationId xmlns:p14="http://schemas.microsoft.com/office/powerpoint/2010/main" val="186859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us all better understand the Lions International brand, let’s take a look at some frequently asked questions.</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08955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strengthen our association and foundation, we needed greater integration of the two. </a:t>
            </a:r>
          </a:p>
          <a:p>
            <a:endParaRPr lang="en-US" dirty="0"/>
          </a:p>
          <a:p>
            <a:r>
              <a:rPr lang="en-US" dirty="0"/>
              <a:t>One of the most visible ways to do this is to unify Lions Clubs International and Lions Clubs International Foundation (LCIF) under a single “umbrella” or master brand—Lions International—and align our causes to show the world that we are united in our mission of service.</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378849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introducing “Lions International” as our unified “umbrella” or master brand to represent our association and foundation together, but the individual names of the association and the foundation will not change, and they will continue to be separate legal entities. </a:t>
            </a:r>
          </a:p>
          <a:p>
            <a:endParaRPr lang="en-US" dirty="0"/>
          </a:p>
          <a:p>
            <a:r>
              <a:rPr lang="en-US" dirty="0"/>
              <a:t>We will still use “Lions Clubs International” when referring specifically to the association, and “Lions Clubs International Foundation” when referring to our foundation. </a:t>
            </a:r>
          </a:p>
          <a:p>
            <a:endParaRPr lang="en-US" dirty="0"/>
          </a:p>
          <a:p>
            <a:r>
              <a:rPr lang="en-US" dirty="0"/>
              <a:t>Together, they will be referred to as “Lions International.”</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357204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immediate action you need to take, and there’s no deadline for updating publications, documents and items like name badges and business cards. </a:t>
            </a:r>
          </a:p>
          <a:p>
            <a:endParaRPr lang="en-US" dirty="0"/>
          </a:p>
          <a:p>
            <a:r>
              <a:rPr lang="en-US" dirty="0"/>
              <a:t>In fact, many materials will not need to be updated at all, as our Lions International emblem is not changing and our Lions Clubs International and Lions Clubs International Foundation brands are not going away. </a:t>
            </a:r>
          </a:p>
          <a:p>
            <a:endParaRPr lang="en-US" dirty="0"/>
          </a:p>
          <a:p>
            <a:r>
              <a:rPr lang="en-US" dirty="0"/>
              <a:t>Over the course of the new brand roll out, we will provide updates on the brand and guidance that will help Lions align with the new Lions International brand.</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17395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We will not be changing the iconic Lion emblem that is recognizable around the world. </a:t>
            </a:r>
          </a:p>
          <a:p>
            <a:endParaRPr lang="en-US" dirty="0"/>
          </a:p>
          <a:p>
            <a:r>
              <a:rPr lang="en-US" dirty="0"/>
              <a:t>We are introducing a logo with the words “Lions International” displayed with the emblem, which we’ll use as part of our Lions International branding.</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424679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83481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234612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2/24/2023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41887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0886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3511811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32985" y="0"/>
            <a:ext cx="1559560" cy="6858000"/>
          </a:xfrm>
          <a:custGeom>
            <a:avLst/>
            <a:gdLst/>
            <a:ahLst/>
            <a:cxnLst/>
            <a:rect l="l" t="t" r="r" b="b"/>
            <a:pathLst>
              <a:path w="1559559" h="6858000">
                <a:moveTo>
                  <a:pt x="0" y="6858000"/>
                </a:moveTo>
                <a:lnTo>
                  <a:pt x="1559013" y="6858000"/>
                </a:lnTo>
                <a:lnTo>
                  <a:pt x="1559013" y="0"/>
                </a:lnTo>
                <a:lnTo>
                  <a:pt x="0" y="0"/>
                </a:lnTo>
                <a:lnTo>
                  <a:pt x="0" y="6858000"/>
                </a:lnTo>
                <a:close/>
              </a:path>
            </a:pathLst>
          </a:custGeom>
          <a:solidFill>
            <a:srgbClr val="F2F2F2"/>
          </a:solidFill>
        </p:spPr>
        <p:txBody>
          <a:bodyPr wrap="square" lIns="0" tIns="0" rIns="0" bIns="0" rtlCol="0"/>
          <a:lstStyle/>
          <a:p>
            <a:endParaRPr/>
          </a:p>
        </p:txBody>
      </p:sp>
      <p:sp>
        <p:nvSpPr>
          <p:cNvPr id="17" name="bk object 17"/>
          <p:cNvSpPr/>
          <p:nvPr/>
        </p:nvSpPr>
        <p:spPr>
          <a:xfrm>
            <a:off x="0" y="0"/>
            <a:ext cx="7772400" cy="6858000"/>
          </a:xfrm>
          <a:custGeom>
            <a:avLst/>
            <a:gdLst/>
            <a:ahLst/>
            <a:cxnLst/>
            <a:rect l="l" t="t" r="r" b="b"/>
            <a:pathLst>
              <a:path w="7772400" h="6858000">
                <a:moveTo>
                  <a:pt x="0" y="6858000"/>
                </a:moveTo>
                <a:lnTo>
                  <a:pt x="7772400" y="6858000"/>
                </a:lnTo>
                <a:lnTo>
                  <a:pt x="7772400" y="0"/>
                </a:lnTo>
                <a:lnTo>
                  <a:pt x="0" y="0"/>
                </a:lnTo>
                <a:lnTo>
                  <a:pt x="0" y="6858000"/>
                </a:lnTo>
                <a:close/>
              </a:path>
            </a:pathLst>
          </a:custGeom>
          <a:solidFill>
            <a:srgbClr val="F2F2F2"/>
          </a:solidFill>
        </p:spPr>
        <p:txBody>
          <a:bodyPr wrap="square" lIns="0" tIns="0" rIns="0" bIns="0" rtlCol="0"/>
          <a:lstStyle/>
          <a:p>
            <a:endParaRPr/>
          </a:p>
        </p:txBody>
      </p:sp>
      <p:sp>
        <p:nvSpPr>
          <p:cNvPr id="18" name="bk object 18"/>
          <p:cNvSpPr/>
          <p:nvPr/>
        </p:nvSpPr>
        <p:spPr>
          <a:xfrm>
            <a:off x="7162800" y="0"/>
            <a:ext cx="5029200" cy="6858000"/>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38235" y="5544483"/>
            <a:ext cx="963612" cy="9118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238759" y="214402"/>
            <a:ext cx="11714480" cy="1046480"/>
          </a:xfrm>
          <a:prstGeom prst="rect">
            <a:avLst/>
          </a:prstGeom>
        </p:spPr>
        <p:txBody>
          <a:bodyPr lIns="0" tIns="0" rIns="0" bIns="0"/>
          <a:lstStyle>
            <a:lvl1pPr>
              <a:defRPr sz="4148"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50871" y="1733545"/>
            <a:ext cx="4748530" cy="253820"/>
          </a:xfrm>
          <a:prstGeom prst="rect">
            <a:avLst/>
          </a:prstGeom>
        </p:spPr>
        <p:txBody>
          <a:bodyPr wrap="square" lIns="0" tIns="0" rIns="0" bIns="0">
            <a:spAutoFit/>
          </a:bodyPr>
          <a:lstStyle>
            <a:lvl1pPr>
              <a:defRPr sz="1649" b="1" i="0">
                <a:solidFill>
                  <a:srgbClr val="0A5496"/>
                </a:solidFill>
                <a:latin typeface="Arial"/>
                <a:cs typeface="Arial"/>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2/24/2023</a:t>
            </a:fld>
            <a:endParaRPr lang="en-US"/>
          </a:p>
        </p:txBody>
      </p:sp>
      <p:sp>
        <p:nvSpPr>
          <p:cNvPr id="7" name="Holder 7"/>
          <p:cNvSpPr>
            <a:spLocks noGrp="1"/>
          </p:cNvSpPr>
          <p:nvPr>
            <p:ph type="sldNum" sz="quarter" idx="7"/>
          </p:nvPr>
        </p:nvSpPr>
        <p:spPr>
          <a:xfrm>
            <a:off x="11595099" y="6444693"/>
            <a:ext cx="224790" cy="144145"/>
          </a:xfrm>
          <a:prstGeom prst="rect">
            <a:avLst/>
          </a:prstGeom>
        </p:spPr>
        <p:txBody>
          <a:bodyPr lIns="0" tIns="0" rIns="0" bIns="0"/>
          <a:lstStyle>
            <a:lvl1pPr>
              <a:defRPr sz="800" b="0" i="0">
                <a:solidFill>
                  <a:srgbClr val="0A5496"/>
                </a:solidFill>
                <a:latin typeface="Arial"/>
                <a:cs typeface="Arial"/>
              </a:defRPr>
            </a:lvl1pPr>
          </a:lstStyle>
          <a:p>
            <a:pPr marL="59666">
              <a:spcBef>
                <a:spcPts val="55"/>
              </a:spcBef>
            </a:pPr>
            <a:fld id="{81D60167-4931-47E6-BA6A-407CBD079E47}" type="slidenum">
              <a:rPr lang="en-US" spc="15" smtClean="0"/>
              <a:pPr marL="59666">
                <a:spcBef>
                  <a:spcPts val="55"/>
                </a:spcBef>
              </a:pPr>
              <a:t>‹#›</a:t>
            </a:fld>
            <a:r>
              <a:rPr lang="en-US" spc="-140"/>
              <a:t> </a:t>
            </a:r>
          </a:p>
        </p:txBody>
      </p:sp>
    </p:spTree>
    <p:extLst>
      <p:ext uri="{BB962C8B-B14F-4D97-AF65-F5344CB8AC3E}">
        <p14:creationId xmlns:p14="http://schemas.microsoft.com/office/powerpoint/2010/main" val="20185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407150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FA986-4FAD-4619-9797-F45EBFD39DFC}"/>
              </a:ext>
            </a:extLst>
          </p:cNvPr>
          <p:cNvSpPr>
            <a:spLocks noGrp="1"/>
          </p:cNvSpPr>
          <p:nvPr>
            <p:ph type="dt" sz="half" idx="10"/>
          </p:nvPr>
        </p:nvSpPr>
        <p:spPr/>
        <p:txBody>
          <a:bodyPr/>
          <a:lstStyle/>
          <a:p>
            <a:fld id="{A6FC691C-21A2-415B-A1DA-0567096FBA53}" type="datetimeFigureOut">
              <a:rPr lang="en-US" smtClean="0"/>
              <a:t>2/24/2023</a:t>
            </a:fld>
            <a:endParaRPr lang="en-US"/>
          </a:p>
        </p:txBody>
      </p:sp>
      <p:sp>
        <p:nvSpPr>
          <p:cNvPr id="3" name="Footer Placeholder 2">
            <a:extLst>
              <a:ext uri="{FF2B5EF4-FFF2-40B4-BE49-F238E27FC236}">
                <a16:creationId xmlns:a16="http://schemas.microsoft.com/office/drawing/2014/main" id="{D095C73D-6525-4CE9-9675-746A71831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802C8F-E2C6-498A-8A26-F28D65A0E59E}"/>
              </a:ext>
            </a:extLst>
          </p:cNvPr>
          <p:cNvSpPr>
            <a:spLocks noGrp="1"/>
          </p:cNvSpPr>
          <p:nvPr>
            <p:ph type="sldNum" sz="quarter" idx="12"/>
          </p:nvPr>
        </p:nvSpPr>
        <p:spPr/>
        <p:txBody>
          <a:bodyPr/>
          <a:lstStyle/>
          <a:p>
            <a:fld id="{C2AB5D56-03DD-47D8-8615-F3C45FA87CBA}" type="slidenum">
              <a:rPr lang="en-US" smtClean="0"/>
              <a:t>‹#›</a:t>
            </a:fld>
            <a:endParaRPr lang="en-US"/>
          </a:p>
        </p:txBody>
      </p:sp>
    </p:spTree>
    <p:extLst>
      <p:ext uri="{BB962C8B-B14F-4D97-AF65-F5344CB8AC3E}">
        <p14:creationId xmlns:p14="http://schemas.microsoft.com/office/powerpoint/2010/main" val="244343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36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2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Tree>
    <p:extLst>
      <p:ext uri="{BB962C8B-B14F-4D97-AF65-F5344CB8AC3E}">
        <p14:creationId xmlns:p14="http://schemas.microsoft.com/office/powerpoint/2010/main" val="331216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1561689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87" r:id="rId4"/>
    <p:sldLayoutId id="2147483891" r:id="rId5"/>
    <p:sldLayoutId id="2147483916" r:id="rId6"/>
    <p:sldLayoutId id="2147483926" r:id="rId7"/>
    <p:sldLayoutId id="2147483929" r:id="rId8"/>
    <p:sldLayoutId id="2147483924" r:id="rId9"/>
    <p:sldLayoutId id="2147483925" r:id="rId10"/>
    <p:sldLayoutId id="2147483932" r:id="rId11"/>
    <p:sldLayoutId id="2147483927" r:id="rId12"/>
    <p:sldLayoutId id="2147483933" r:id="rId13"/>
    <p:sldLayoutId id="2147483930" r:id="rId14"/>
    <p:sldLayoutId id="2147483931"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www.youtube.com/embed/LtA_NHFyBOA?feature=oembed"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2" name="Overlay">
            <a:extLst>
              <a:ext uri="{FF2B5EF4-FFF2-40B4-BE49-F238E27FC236}">
                <a16:creationId xmlns:a16="http://schemas.microsoft.com/office/drawing/2014/main" id="{FA823A69-A419-DC4B-8D50-36A9DE62DF8F}"/>
              </a:ext>
            </a:extLst>
          </p:cNvPr>
          <p:cNvSpPr/>
          <p:nvPr/>
        </p:nvSpPr>
        <p:spPr>
          <a:xfrm>
            <a:off x="-3" y="-1264"/>
            <a:ext cx="12192000" cy="6858000"/>
          </a:xfrm>
          <a:prstGeom prst="rect">
            <a:avLst/>
          </a:prstGeom>
          <a:gradFill>
            <a:gsLst>
              <a:gs pos="39000">
                <a:srgbClr val="0D2240">
                  <a:alpha val="85981"/>
                </a:srgbClr>
              </a:gs>
              <a:gs pos="100000">
                <a:srgbClr val="7A2682">
                  <a:alpha val="88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426393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Headline">
            <a:extLst>
              <a:ext uri="{FF2B5EF4-FFF2-40B4-BE49-F238E27FC236}">
                <a16:creationId xmlns:a16="http://schemas.microsoft.com/office/drawing/2014/main" id="{EAD956A8-6B12-6248-8B5F-6E0746CD6E73}"/>
              </a:ext>
            </a:extLst>
          </p:cNvPr>
          <p:cNvSpPr txBox="1">
            <a:spLocks/>
          </p:cNvSpPr>
          <p:nvPr/>
        </p:nvSpPr>
        <p:spPr>
          <a:xfrm>
            <a:off x="1754372" y="4565106"/>
            <a:ext cx="8842745" cy="154349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400" dirty="0">
                <a:latin typeface="Arial"/>
                <a:ea typeface="ヒラギノ角ゴ Pro W3"/>
                <a:cs typeface="Arial"/>
              </a:rPr>
              <a:t>Brand overview </a:t>
            </a:r>
            <a:br>
              <a:rPr lang="en-US" sz="3400" dirty="0">
                <a:latin typeface="Arial"/>
                <a:cs typeface="Arial"/>
              </a:rPr>
            </a:br>
            <a:endParaRPr lang="en-US" sz="2600" b="0">
              <a:ea typeface="ヒラギノ角ゴ Pro W3"/>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6" name="Picture 5">
            <a:extLst>
              <a:ext uri="{FF2B5EF4-FFF2-40B4-BE49-F238E27FC236}">
                <a16:creationId xmlns:a16="http://schemas.microsoft.com/office/drawing/2014/main" id="{1852E450-74E6-D64C-8103-75138265F842}"/>
              </a:ext>
            </a:extLst>
          </p:cNvPr>
          <p:cNvPicPr>
            <a:picLocks noChangeAspect="1"/>
          </p:cNvPicPr>
          <p:nvPr/>
        </p:nvPicPr>
        <p:blipFill>
          <a:blip r:embed="rId4"/>
          <a:stretch>
            <a:fillRect/>
          </a:stretch>
        </p:blipFill>
        <p:spPr>
          <a:xfrm>
            <a:off x="3040381" y="578398"/>
            <a:ext cx="6111237" cy="3395131"/>
          </a:xfrm>
          <a:prstGeom prst="rect">
            <a:avLst/>
          </a:prstGeom>
        </p:spPr>
      </p:pic>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5200" kern="0" dirty="0">
                <a:solidFill>
                  <a:schemeClr val="bg1"/>
                </a:solidFill>
                <a:latin typeface="Helvetica Neue"/>
              </a:rPr>
              <a:t>Is our “We Serve” </a:t>
            </a:r>
            <a:br>
              <a:rPr lang="en-US" sz="5200" kern="0" dirty="0">
                <a:solidFill>
                  <a:schemeClr val="bg1"/>
                </a:solidFill>
                <a:latin typeface="Helvetica Neue"/>
              </a:rPr>
            </a:br>
            <a:r>
              <a:rPr lang="en-US" sz="5200" kern="0" dirty="0">
                <a:solidFill>
                  <a:schemeClr val="bg1"/>
                </a:solidFill>
                <a:latin typeface="Helvetica Neue"/>
              </a:rPr>
              <a:t>motto changing?</a:t>
            </a:r>
            <a:endParaRPr lang="en-US" sz="52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4080581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3"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6" name="Rectangle 25">
            <a:extLst>
              <a:ext uri="{FF2B5EF4-FFF2-40B4-BE49-F238E27FC236}">
                <a16:creationId xmlns:a16="http://schemas.microsoft.com/office/drawing/2014/main" id="{5541233F-5305-EA4F-B6A5-1DF04105F8EA}"/>
              </a:ext>
            </a:extLst>
          </p:cNvPr>
          <p:cNvSpPr/>
          <p:nvPr/>
        </p:nvSpPr>
        <p:spPr bwMode="auto">
          <a:xfrm>
            <a:off x="1152287" y="1375063"/>
            <a:ext cx="932617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en-US" sz="4400" b="1" dirty="0">
                <a:solidFill>
                  <a:schemeClr val="bg1"/>
                </a:solidFill>
                <a:latin typeface="Arial"/>
                <a:ea typeface="ヒラギノ角ゴ Pro W3"/>
                <a:cs typeface="Arial"/>
              </a:rPr>
              <a:t>Lions International brand timeline</a:t>
            </a:r>
            <a:endParaRPr lang="en-US" sz="4400" b="1" dirty="0">
              <a:solidFill>
                <a:schemeClr val="bg1"/>
              </a:solidFill>
              <a:cs typeface="Arial"/>
            </a:endParaRPr>
          </a:p>
        </p:txBody>
      </p:sp>
      <p:sp>
        <p:nvSpPr>
          <p:cNvPr id="21" name="Rectangle 20">
            <a:extLst>
              <a:ext uri="{FF2B5EF4-FFF2-40B4-BE49-F238E27FC236}">
                <a16:creationId xmlns:a16="http://schemas.microsoft.com/office/drawing/2014/main" id="{BAF34ED0-BB6E-1645-8FDD-DDC88524E299}"/>
              </a:ext>
            </a:extLst>
          </p:cNvPr>
          <p:cNvSpPr/>
          <p:nvPr/>
        </p:nvSpPr>
        <p:spPr>
          <a:xfrm>
            <a:off x="5084747" y="206944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 name="Rounded Rectangle 1">
            <a:extLst>
              <a:ext uri="{FF2B5EF4-FFF2-40B4-BE49-F238E27FC236}">
                <a16:creationId xmlns:a16="http://schemas.microsoft.com/office/drawing/2014/main" id="{60AE8B70-3E2A-424D-A6E2-3612D9C81915}"/>
              </a:ext>
            </a:extLst>
          </p:cNvPr>
          <p:cNvSpPr/>
          <p:nvPr/>
        </p:nvSpPr>
        <p:spPr bwMode="auto">
          <a:xfrm>
            <a:off x="574166"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endParaRPr lang="en-US" sz="1900" b="1" dirty="0">
              <a:solidFill>
                <a:schemeClr val="bg1"/>
              </a:solidFill>
              <a:latin typeface="Arial"/>
              <a:ea typeface="ヒラギノ角ゴ Pro W3"/>
              <a:cs typeface="Arial"/>
            </a:endParaRPr>
          </a:p>
          <a:p>
            <a:pPr marL="609600" indent="-609600"/>
            <a:r>
              <a:rPr lang="en-US" sz="1900" b="1" dirty="0">
                <a:solidFill>
                  <a:schemeClr val="bg1"/>
                </a:solidFill>
                <a:latin typeface="Arial"/>
                <a:ea typeface="ヒラギノ角ゴ Pro W3"/>
                <a:cs typeface="Arial"/>
              </a:rPr>
              <a:t>Year 1: 2021-2022</a:t>
            </a:r>
            <a:endParaRPr lang="en-US" sz="1900" b="1" dirty="0">
              <a:solidFill>
                <a:schemeClr val="bg1"/>
              </a:solidFill>
              <a:cs typeface="Arial"/>
            </a:endParaRPr>
          </a:p>
          <a:p>
            <a:pPr marL="609600" indent="-609600"/>
            <a:r>
              <a:rPr lang="en-US" sz="1600" dirty="0">
                <a:solidFill>
                  <a:schemeClr val="bg1"/>
                </a:solidFill>
                <a:latin typeface="Arial"/>
                <a:ea typeface="ヒラギノ角ゴ Pro W3"/>
                <a:cs typeface="Arial"/>
              </a:rPr>
              <a:t>Planning</a:t>
            </a:r>
            <a:endParaRPr lang="en-US" dirty="0"/>
          </a:p>
          <a:p>
            <a:pPr marL="609600" indent="-609600"/>
            <a:endParaRPr lang="en-US" sz="1600" b="1" dirty="0">
              <a:solidFill>
                <a:schemeClr val="bg1"/>
              </a:solidFill>
              <a:cs typeface="Arial"/>
            </a:endParaRPr>
          </a:p>
        </p:txBody>
      </p:sp>
      <p:sp>
        <p:nvSpPr>
          <p:cNvPr id="31" name="Rounded Rectangle 30">
            <a:extLst>
              <a:ext uri="{FF2B5EF4-FFF2-40B4-BE49-F238E27FC236}">
                <a16:creationId xmlns:a16="http://schemas.microsoft.com/office/drawing/2014/main" id="{D48CEA04-CD5E-7A44-88C2-E96CFF4D7C67}"/>
              </a:ext>
            </a:extLst>
          </p:cNvPr>
          <p:cNvSpPr/>
          <p:nvPr/>
        </p:nvSpPr>
        <p:spPr bwMode="auto">
          <a:xfrm>
            <a:off x="3370880" y="3728900"/>
            <a:ext cx="2676670" cy="1619102"/>
          </a:xfrm>
          <a:prstGeom prst="round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en-US" sz="1900" b="1" dirty="0">
                <a:solidFill>
                  <a:srgbClr val="FFFFFF"/>
                </a:solidFill>
                <a:latin typeface="Arial"/>
                <a:ea typeface="ヒラギノ角ゴ Pro W3"/>
                <a:cs typeface="Arial"/>
              </a:rPr>
              <a:t>Year 2: 2022-2023</a:t>
            </a:r>
            <a:endParaRPr lang="en-US" sz="1900">
              <a:solidFill>
                <a:srgbClr val="FFFFFF"/>
              </a:solidFill>
              <a:cs typeface="Arial"/>
            </a:endParaRPr>
          </a:p>
          <a:p>
            <a:pPr marL="609600" indent="-609600"/>
            <a:r>
              <a:rPr lang="en-US" sz="1500" dirty="0">
                <a:solidFill>
                  <a:srgbClr val="FFFFFF"/>
                </a:solidFill>
                <a:latin typeface="Arial"/>
                <a:ea typeface="ヒラギノ角ゴ Pro W3"/>
                <a:cs typeface="Arial"/>
              </a:rPr>
              <a:t>Kickoff and implementation</a:t>
            </a:r>
            <a:endParaRPr lang="en-US" sz="1500">
              <a:solidFill>
                <a:srgbClr val="FFFFFF"/>
              </a:solidFill>
              <a:cs typeface="Arial"/>
            </a:endParaRPr>
          </a:p>
        </p:txBody>
      </p:sp>
      <p:sp>
        <p:nvSpPr>
          <p:cNvPr id="33" name="Rounded Rectangle 32">
            <a:extLst>
              <a:ext uri="{FF2B5EF4-FFF2-40B4-BE49-F238E27FC236}">
                <a16:creationId xmlns:a16="http://schemas.microsoft.com/office/drawing/2014/main" id="{64517790-B463-DE48-90C1-C7424B5C9A0F}"/>
              </a:ext>
            </a:extLst>
          </p:cNvPr>
          <p:cNvSpPr/>
          <p:nvPr/>
        </p:nvSpPr>
        <p:spPr bwMode="auto">
          <a:xfrm>
            <a:off x="6479109"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en-US" sz="1900" b="1" dirty="0">
                <a:solidFill>
                  <a:schemeClr val="bg1"/>
                </a:solidFill>
                <a:latin typeface="Arial"/>
                <a:ea typeface="ヒラギノ角ゴ Pro W3"/>
                <a:cs typeface="Arial"/>
              </a:rPr>
              <a:t>Year 3: 2023-2024</a:t>
            </a:r>
            <a:endParaRPr lang="en-US" sz="1900">
              <a:solidFill>
                <a:schemeClr val="bg1"/>
              </a:solidFill>
              <a:cs typeface="Arial"/>
            </a:endParaRPr>
          </a:p>
          <a:p>
            <a:pPr marL="609600" indent="-609600"/>
            <a:r>
              <a:rPr lang="en-US" sz="1600" dirty="0">
                <a:solidFill>
                  <a:schemeClr val="bg1"/>
                </a:solidFill>
                <a:latin typeface="Arial"/>
                <a:ea typeface="ヒラギノ角ゴ Pro W3"/>
                <a:cs typeface="Arial"/>
              </a:rPr>
              <a:t>Begin rollout</a:t>
            </a:r>
            <a:endParaRPr lang="en-US" dirty="0">
              <a:solidFill>
                <a:schemeClr val="bg1"/>
              </a:solidFill>
              <a:cs typeface="Arial" pitchFamily="34" charset="0"/>
            </a:endParaRPr>
          </a:p>
        </p:txBody>
      </p:sp>
      <p:sp>
        <p:nvSpPr>
          <p:cNvPr id="35" name="Rounded Rectangle 34">
            <a:extLst>
              <a:ext uri="{FF2B5EF4-FFF2-40B4-BE49-F238E27FC236}">
                <a16:creationId xmlns:a16="http://schemas.microsoft.com/office/drawing/2014/main" id="{C54361CF-E43D-304D-91EA-C0725A36F327}"/>
              </a:ext>
            </a:extLst>
          </p:cNvPr>
          <p:cNvSpPr/>
          <p:nvPr/>
        </p:nvSpPr>
        <p:spPr bwMode="auto">
          <a:xfrm>
            <a:off x="9271844"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en-US" sz="1900" b="1" dirty="0">
                <a:solidFill>
                  <a:schemeClr val="bg1"/>
                </a:solidFill>
                <a:latin typeface="Arial"/>
                <a:ea typeface="ヒラギノ角ゴ Pro W3"/>
                <a:cs typeface="Arial"/>
              </a:rPr>
              <a:t>Year 4: 2024-2025 </a:t>
            </a:r>
            <a:endParaRPr lang="en-US" sz="1600" b="1" i="1" dirty="0">
              <a:solidFill>
                <a:schemeClr val="bg1"/>
              </a:solidFill>
              <a:latin typeface="Arial"/>
              <a:ea typeface="ヒラギノ角ゴ Pro W3"/>
              <a:cs typeface="Arial" pitchFamily="34" charset="0"/>
            </a:endParaRPr>
          </a:p>
          <a:p>
            <a:pPr marL="609600" indent="-609600"/>
            <a:r>
              <a:rPr lang="en-US" sz="1400" dirty="0">
                <a:solidFill>
                  <a:schemeClr val="bg1"/>
                </a:solidFill>
                <a:latin typeface="Arial"/>
                <a:ea typeface="ヒラギノ角ゴ Pro W3"/>
                <a:cs typeface="Arial"/>
              </a:rPr>
              <a:t>Continue rollout in year 4 and beyond</a:t>
            </a:r>
            <a:endParaRPr lang="en-US" sz="1400">
              <a:solidFill>
                <a:schemeClr val="bg1"/>
              </a:solidFill>
              <a:cs typeface="Segoe UI Semibold"/>
            </a:endParaRPr>
          </a:p>
        </p:txBody>
      </p:sp>
      <p:sp>
        <p:nvSpPr>
          <p:cNvPr id="44" name="Rectangle 43">
            <a:extLst>
              <a:ext uri="{FF2B5EF4-FFF2-40B4-BE49-F238E27FC236}">
                <a16:creationId xmlns:a16="http://schemas.microsoft.com/office/drawing/2014/main" id="{A15B325E-8771-BB4A-843D-AE7535A3B0E6}"/>
              </a:ext>
            </a:extLst>
          </p:cNvPr>
          <p:cNvSpPr/>
          <p:nvPr/>
        </p:nvSpPr>
        <p:spPr bwMode="auto">
          <a:xfrm>
            <a:off x="1409817" y="2518235"/>
            <a:ext cx="974163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en-US" sz="2000" dirty="0">
                <a:solidFill>
                  <a:schemeClr val="bg1"/>
                </a:solidFill>
                <a:latin typeface="Arial"/>
                <a:ea typeface="ヒラギノ角ゴ Pro W3"/>
                <a:cs typeface="Arial"/>
              </a:rPr>
              <a:t>We will slowly roll out the Lions International master brand over time. </a:t>
            </a:r>
            <a:endParaRPr lang="en-US" dirty="0">
              <a:solidFill>
                <a:schemeClr val="bg1"/>
              </a:solidFill>
              <a:cs typeface="Segoe UI Semibold"/>
            </a:endParaRPr>
          </a:p>
        </p:txBody>
      </p:sp>
      <p:sp>
        <p:nvSpPr>
          <p:cNvPr id="3" name="Left Brace 2">
            <a:extLst>
              <a:ext uri="{FF2B5EF4-FFF2-40B4-BE49-F238E27FC236}">
                <a16:creationId xmlns:a16="http://schemas.microsoft.com/office/drawing/2014/main" id="{5C1A9FD8-BF3D-101D-0EBC-EE00A447FE71}"/>
              </a:ext>
            </a:extLst>
          </p:cNvPr>
          <p:cNvSpPr/>
          <p:nvPr/>
        </p:nvSpPr>
        <p:spPr bwMode="auto">
          <a:xfrm rot="-5400000">
            <a:off x="8974692" y="3493483"/>
            <a:ext cx="361636" cy="4616821"/>
          </a:xfrm>
          <a:prstGeom prst="leftBrac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pPr>
            <a:endParaRPr kumimoji="0" lang="en-US" sz="3200" b="0" i="0" u="none" strike="noStrike" cap="none" normalizeH="0" baseline="-25000">
              <a:ln>
                <a:noFill/>
              </a:ln>
              <a:solidFill>
                <a:srgbClr val="404040"/>
              </a:solidFill>
              <a:effectLst/>
              <a:latin typeface="Helvetica" pitchFamily="84" charset="0"/>
              <a:ea typeface="ヒラギノ角ゴ Pro W3" pitchFamily="84" charset="-128"/>
            </a:endParaRPr>
          </a:p>
        </p:txBody>
      </p:sp>
      <p:sp>
        <p:nvSpPr>
          <p:cNvPr id="4" name="Rectangle 3">
            <a:extLst>
              <a:ext uri="{FF2B5EF4-FFF2-40B4-BE49-F238E27FC236}">
                <a16:creationId xmlns:a16="http://schemas.microsoft.com/office/drawing/2014/main" id="{BAFE95B2-7C27-7F03-DE7F-28550FE91F03}"/>
              </a:ext>
            </a:extLst>
          </p:cNvPr>
          <p:cNvSpPr/>
          <p:nvPr/>
        </p:nvSpPr>
        <p:spPr bwMode="auto">
          <a:xfrm>
            <a:off x="6538777" y="6241804"/>
            <a:ext cx="5425592" cy="106971"/>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en-US" sz="2000" b="1" dirty="0">
                <a:solidFill>
                  <a:schemeClr val="bg1"/>
                </a:solidFill>
                <a:latin typeface="Arial"/>
                <a:ea typeface="ヒラギノ角ゴ Pro W3"/>
                <a:cs typeface="Arial"/>
              </a:rPr>
              <a:t>Important note: </a:t>
            </a:r>
            <a:br>
              <a:rPr lang="en-US" sz="2000" b="1" dirty="0">
                <a:solidFill>
                  <a:schemeClr val="bg1"/>
                </a:solidFill>
                <a:latin typeface="Arial"/>
                <a:ea typeface="ヒラギノ角ゴ Pro W3"/>
                <a:cs typeface="Arial"/>
              </a:rPr>
            </a:br>
            <a:r>
              <a:rPr lang="en-US" sz="2000" b="1" dirty="0">
                <a:solidFill>
                  <a:schemeClr val="bg1"/>
                </a:solidFill>
                <a:latin typeface="Arial"/>
                <a:ea typeface="ヒラギノ角ゴ Pro W3"/>
                <a:cs typeface="Arial"/>
              </a:rPr>
              <a:t>The rollout will be gradual over time. </a:t>
            </a:r>
            <a:r>
              <a:rPr lang="en-US" sz="1600" b="1" dirty="0">
                <a:solidFill>
                  <a:schemeClr val="bg1"/>
                </a:solidFill>
                <a:latin typeface="Arial"/>
                <a:ea typeface="ヒラギノ角ゴ Pro W3"/>
                <a:cs typeface="Arial"/>
              </a:rPr>
              <a:t> </a:t>
            </a:r>
            <a:endParaRPr lang="en-US" b="1" dirty="0">
              <a:solidFill>
                <a:schemeClr val="bg1"/>
              </a:solidFill>
              <a:cs typeface="Segoe UI Semibold"/>
            </a:endParaRPr>
          </a:p>
        </p:txBody>
      </p:sp>
    </p:spTree>
    <p:extLst>
      <p:ext uri="{BB962C8B-B14F-4D97-AF65-F5344CB8AC3E}">
        <p14:creationId xmlns:p14="http://schemas.microsoft.com/office/powerpoint/2010/main" val="99165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20" y="3535045"/>
            <a:ext cx="4181190" cy="26692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400"/>
              </a:spcBef>
              <a:spcAft>
                <a:spcPts val="0"/>
              </a:spcAft>
              <a:tabLst>
                <a:tab pos="144780" algn="l"/>
              </a:tabLst>
              <a:defRPr/>
            </a:pPr>
            <a:r>
              <a:rPr lang="en-US" sz="2400" b="1" spc="10" dirty="0">
                <a:solidFill>
                  <a:srgbClr val="33373B"/>
                </a:solidFill>
                <a:latin typeface="Arial"/>
                <a:ea typeface="ヒラギノ角ゴ Pro W3"/>
                <a:cs typeface="Arial"/>
              </a:rPr>
              <a:t>Your destination for:</a:t>
            </a:r>
            <a:endParaRPr lang="en-US" b="1" dirty="0"/>
          </a:p>
          <a:p>
            <a:pPr marL="342900" indent="-342900">
              <a:spcBef>
                <a:spcPts val="400"/>
              </a:spcBef>
              <a:spcAft>
                <a:spcPts val="0"/>
              </a:spcAft>
              <a:buChar char="•"/>
              <a:tabLst>
                <a:tab pos="144780" algn="l"/>
              </a:tabLst>
              <a:defRPr/>
            </a:pPr>
            <a:r>
              <a:rPr lang="en-US" sz="2400" spc="10" dirty="0">
                <a:solidFill>
                  <a:srgbClr val="33373B"/>
                </a:solidFill>
                <a:latin typeface="Arial"/>
                <a:ea typeface="ヒラギノ角ゴ Pro W3"/>
                <a:cs typeface="Arial"/>
              </a:rPr>
              <a:t>Information about our brand evolution </a:t>
            </a:r>
          </a:p>
          <a:p>
            <a:pPr marL="342900" indent="-342900">
              <a:spcBef>
                <a:spcPts val="400"/>
              </a:spcBef>
              <a:spcAft>
                <a:spcPts val="0"/>
              </a:spcAft>
              <a:buChar char="•"/>
              <a:tabLst>
                <a:tab pos="144780" algn="l"/>
              </a:tabLst>
              <a:defRPr/>
            </a:pPr>
            <a:r>
              <a:rPr lang="en-US" sz="2400" spc="10" dirty="0">
                <a:solidFill>
                  <a:srgbClr val="33373B"/>
                </a:solidFill>
                <a:latin typeface="Arial"/>
                <a:ea typeface="ヒラギノ角ゴ Pro W3"/>
                <a:cs typeface="Arial"/>
              </a:rPr>
              <a:t>Resources including our brand messaging guide</a:t>
            </a:r>
          </a:p>
          <a:p>
            <a:pPr marL="342900" indent="-342900">
              <a:spcBef>
                <a:spcPts val="400"/>
              </a:spcBef>
              <a:spcAft>
                <a:spcPts val="0"/>
              </a:spcAft>
              <a:buChar char="•"/>
              <a:tabLst>
                <a:tab pos="144780" algn="l"/>
              </a:tabLst>
              <a:defRPr/>
            </a:pPr>
            <a:r>
              <a:rPr lang="en-US" sz="2400" spc="10" dirty="0">
                <a:solidFill>
                  <a:srgbClr val="33373B"/>
                </a:solidFill>
                <a:latin typeface="Arial"/>
                <a:ea typeface="ヒラギノ角ゴ Pro W3"/>
                <a:cs typeface="Arial"/>
              </a:rPr>
              <a:t>FAQs</a:t>
            </a:r>
          </a:p>
          <a:p>
            <a:pPr marL="342900" indent="-342900">
              <a:spcBef>
                <a:spcPts val="400"/>
              </a:spcBef>
              <a:spcAft>
                <a:spcPts val="0"/>
              </a:spcAft>
              <a:buChar char="•"/>
              <a:tabLst>
                <a:tab pos="144780" algn="l"/>
              </a:tabLst>
              <a:defRPr/>
            </a:pPr>
            <a:endParaRPr lang="en-US" sz="2400" spc="10" dirty="0">
              <a:solidFill>
                <a:srgbClr val="33373B"/>
              </a:solidFill>
              <a:latin typeface="Arial"/>
              <a:ea typeface="ヒラギノ角ゴ Pro W3"/>
              <a:cs typeface="Arial"/>
            </a:endParaRPr>
          </a:p>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en-US" sz="2200" spc="10" dirty="0">
                <a:solidFill>
                  <a:srgbClr val="33373B"/>
                </a:solidFill>
                <a:latin typeface="Arial"/>
                <a:ea typeface="ヒラギノ角ゴ Pro W3"/>
                <a:cs typeface="Arial"/>
              </a:rPr>
            </a:br>
            <a:endParaRPr lang="en-US" sz="2200" spc="10" dirty="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24315" y="254846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20" y="1156036"/>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en-US" dirty="0">
                <a:latin typeface="Helvetica Neue"/>
              </a:rPr>
              <a:t>Lions International webpage</a:t>
            </a:r>
            <a:endParaRPr lang="en-US" dirty="0"/>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pic>
        <p:nvPicPr>
          <p:cNvPr id="2" name="Picture 3" descr="Graphical user interface, website&#10;&#10;Description automatically generated">
            <a:extLst>
              <a:ext uri="{FF2B5EF4-FFF2-40B4-BE49-F238E27FC236}">
                <a16:creationId xmlns:a16="http://schemas.microsoft.com/office/drawing/2014/main" id="{DC87049A-97ED-E918-33A0-82FDE5FEB87B}"/>
              </a:ext>
            </a:extLst>
          </p:cNvPr>
          <p:cNvPicPr>
            <a:picLocks noChangeAspect="1"/>
          </p:cNvPicPr>
          <p:nvPr/>
        </p:nvPicPr>
        <p:blipFill>
          <a:blip r:embed="rId4"/>
          <a:stretch>
            <a:fillRect/>
          </a:stretch>
        </p:blipFill>
        <p:spPr>
          <a:xfrm>
            <a:off x="9386381" y="1205804"/>
            <a:ext cx="1861728" cy="62457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3" descr="Graphical user interface, website&#10;&#10;Description automatically generated">
            <a:extLst>
              <a:ext uri="{FF2B5EF4-FFF2-40B4-BE49-F238E27FC236}">
                <a16:creationId xmlns:a16="http://schemas.microsoft.com/office/drawing/2014/main" id="{6D2701E2-849A-0F9C-5DE4-A368B5483BC6}"/>
              </a:ext>
            </a:extLst>
          </p:cNvPr>
          <p:cNvPicPr>
            <a:picLocks noChangeAspect="1"/>
          </p:cNvPicPr>
          <p:nvPr/>
        </p:nvPicPr>
        <p:blipFill rotWithShape="1">
          <a:blip r:embed="rId4"/>
          <a:srcRect b="63044"/>
          <a:stretch/>
        </p:blipFill>
        <p:spPr>
          <a:xfrm>
            <a:off x="5041516" y="1989787"/>
            <a:ext cx="4653284" cy="57590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Headline">
            <a:extLst>
              <a:ext uri="{FF2B5EF4-FFF2-40B4-BE49-F238E27FC236}">
                <a16:creationId xmlns:a16="http://schemas.microsoft.com/office/drawing/2014/main" id="{7EFB0286-32BC-2271-0450-425598D2E5F2}"/>
              </a:ext>
            </a:extLst>
          </p:cNvPr>
          <p:cNvSpPr txBox="1">
            <a:spLocks/>
          </p:cNvSpPr>
          <p:nvPr/>
        </p:nvSpPr>
        <p:spPr>
          <a:xfrm>
            <a:off x="922420" y="2748420"/>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en-US" sz="2600" dirty="0">
                <a:latin typeface="Helvetica Neue"/>
              </a:rPr>
              <a:t>Lionsclubs.org/our-brand</a:t>
            </a:r>
            <a:endParaRPr lang="en-US" sz="2600" dirty="0"/>
          </a:p>
        </p:txBody>
      </p:sp>
      <p:sp>
        <p:nvSpPr>
          <p:cNvPr id="5" name="TextBox 4">
            <a:extLst>
              <a:ext uri="{FF2B5EF4-FFF2-40B4-BE49-F238E27FC236}">
                <a16:creationId xmlns:a16="http://schemas.microsoft.com/office/drawing/2014/main" id="{05E13640-04EE-5939-779B-4D3A03F16E8E}"/>
              </a:ext>
            </a:extLst>
          </p:cNvPr>
          <p:cNvSpPr txBox="1"/>
          <p:nvPr/>
        </p:nvSpPr>
        <p:spPr>
          <a:xfrm>
            <a:off x="921520" y="6126455"/>
            <a:ext cx="8079092" cy="1169551"/>
          </a:xfrm>
          <a:prstGeom prst="rect">
            <a:avLst/>
          </a:prstGeom>
          <a:noFill/>
        </p:spPr>
        <p:txBody>
          <a:bodyPr wrap="square" rtlCol="0">
            <a:spAutoFit/>
          </a:bodyPr>
          <a:lstStyle/>
          <a:p>
            <a:r>
              <a:rPr lang="en-US" sz="2000" spc="10" dirty="0">
                <a:solidFill>
                  <a:srgbClr val="33373B"/>
                </a:solidFill>
                <a:latin typeface="Arial"/>
                <a:ea typeface="ヒラギノ角ゴ Pro W3"/>
                <a:cs typeface="Arial"/>
              </a:rPr>
              <a:t>Send your brand questions to</a:t>
            </a:r>
          </a:p>
          <a:p>
            <a:r>
              <a:rPr lang="en-US" sz="2000" u="sng" spc="10" dirty="0">
                <a:solidFill>
                  <a:srgbClr val="0070C0"/>
                </a:solidFill>
                <a:latin typeface="Arial"/>
                <a:ea typeface="ヒラギノ角ゴ Pro W3"/>
                <a:cs typeface="Arial"/>
              </a:rPr>
              <a:t>lionsbrand@lionsclubs.org</a:t>
            </a:r>
            <a:r>
              <a:rPr lang="en-US" sz="2000" spc="10" dirty="0">
                <a:solidFill>
                  <a:srgbClr val="33373B"/>
                </a:solidFill>
                <a:latin typeface="Arial"/>
                <a:ea typeface="ヒラギノ角ゴ Pro W3"/>
                <a:cs typeface="Arial"/>
              </a:rPr>
              <a:t>.</a:t>
            </a:r>
          </a:p>
          <a:p>
            <a:endParaRPr lang="en-US" sz="3000" dirty="0" err="1"/>
          </a:p>
        </p:txBody>
      </p:sp>
    </p:spTree>
    <p:extLst>
      <p:ext uri="{BB962C8B-B14F-4D97-AF65-F5344CB8AC3E}">
        <p14:creationId xmlns:p14="http://schemas.microsoft.com/office/powerpoint/2010/main" val="233431279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17" y="-5257"/>
            <a:ext cx="12209417" cy="6866903"/>
          </a:xfrm>
          <a:prstGeom prst="rect">
            <a:avLst/>
          </a:prstGeom>
        </p:spPr>
      </p:pic>
      <p:sp>
        <p:nvSpPr>
          <p:cNvPr id="12" name="Overlay">
            <a:extLst>
              <a:ext uri="{FF2B5EF4-FFF2-40B4-BE49-F238E27FC236}">
                <a16:creationId xmlns:a16="http://schemas.microsoft.com/office/drawing/2014/main" id="{B7164FF5-67AE-B74A-874F-8E78802E709F}"/>
              </a:ext>
            </a:extLst>
          </p:cNvPr>
          <p:cNvSpPr/>
          <p:nvPr/>
        </p:nvSpPr>
        <p:spPr>
          <a:xfrm>
            <a:off x="-112143" y="0"/>
            <a:ext cx="12304143" cy="6858000"/>
          </a:xfrm>
          <a:prstGeom prst="rect">
            <a:avLst/>
          </a:prstGeom>
          <a:gradFill>
            <a:gsLst>
              <a:gs pos="39000">
                <a:srgbClr val="0D2240">
                  <a:alpha val="85981"/>
                </a:srgbClr>
              </a:gs>
              <a:gs pos="100000">
                <a:srgbClr val="7A2682">
                  <a:alpha val="88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descr="lionlogo_white.eps">
            <a:extLst>
              <a:ext uri="{FF2B5EF4-FFF2-40B4-BE49-F238E27FC236}">
                <a16:creationId xmlns:a16="http://schemas.microsoft.com/office/drawing/2014/main" id="{AFB8B13E-3B99-2140-8C3E-B7506FDCF4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9" name="Rectangle 8">
            <a:extLst>
              <a:ext uri="{FF2B5EF4-FFF2-40B4-BE49-F238E27FC236}">
                <a16:creationId xmlns:a16="http://schemas.microsoft.com/office/drawing/2014/main" id="{7E15C85D-EDCB-C74F-8F29-3BB6B6CCF5ED}"/>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en-US" sz="1600" b="1" dirty="0">
                <a:solidFill>
                  <a:schemeClr val="bg1"/>
                </a:solidFill>
              </a:rPr>
              <a:t>© 2023 Lions International</a:t>
            </a: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4"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3" name="Online Media 2" title="We Are Lions International">
            <a:hlinkClick r:id="" action="ppaction://media"/>
            <a:extLst>
              <a:ext uri="{FF2B5EF4-FFF2-40B4-BE49-F238E27FC236}">
                <a16:creationId xmlns:a16="http://schemas.microsoft.com/office/drawing/2014/main" id="{14602290-1511-11B4-B686-34BD5EAC0D5B}"/>
              </a:ext>
            </a:extLst>
          </p:cNvPr>
          <p:cNvPicPr>
            <a:picLocks noRot="1" noChangeAspect="1"/>
          </p:cNvPicPr>
          <p:nvPr>
            <a:videoFile r:link="rId1"/>
          </p:nvPr>
        </p:nvPicPr>
        <p:blipFill>
          <a:blip r:embed="rId5"/>
          <a:stretch>
            <a:fillRect/>
          </a:stretch>
        </p:blipFill>
        <p:spPr>
          <a:xfrm>
            <a:off x="2256466" y="611520"/>
            <a:ext cx="7634764" cy="5351424"/>
          </a:xfrm>
          <a:prstGeom prst="rect">
            <a:avLst/>
          </a:prstGeom>
        </p:spPr>
      </p:pic>
    </p:spTree>
    <p:extLst>
      <p:ext uri="{BB962C8B-B14F-4D97-AF65-F5344CB8AC3E}">
        <p14:creationId xmlns:p14="http://schemas.microsoft.com/office/powerpoint/2010/main" val="18249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439056" y="1822785"/>
            <a:ext cx="8958866" cy="1506530"/>
            <a:chOff x="1534309" y="1289715"/>
            <a:chExt cx="8958866" cy="1506530"/>
          </a:xfrm>
        </p:grpSpPr>
        <p:sp>
          <p:nvSpPr>
            <p:cNvPr id="3" name="Yellow Bar">
              <a:extLst>
                <a:ext uri="{FF2B5EF4-FFF2-40B4-BE49-F238E27FC236}">
                  <a16:creationId xmlns:a16="http://schemas.microsoft.com/office/drawing/2014/main" id="{8CF8280C-73E8-A64D-9417-F9D6E215655B}"/>
                </a:ext>
              </a:extLst>
            </p:cNvPr>
            <p:cNvSpPr/>
            <p:nvPr/>
          </p:nvSpPr>
          <p:spPr>
            <a:xfrm>
              <a:off x="5163054" y="27234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34309" y="1289715"/>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kern="0" dirty="0">
                  <a:solidFill>
                    <a:srgbClr val="00338D"/>
                  </a:solidFill>
                  <a:latin typeface="Arial"/>
                  <a:ea typeface="ヒラギノ角ゴ Pro W3"/>
                  <a:cs typeface="Arial"/>
                </a:rPr>
                <a:t>Introducing the Lions International master brand</a:t>
              </a:r>
              <a:endParaRPr lang="en-US" dirty="0"/>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504188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dirty="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20" y="2787181"/>
            <a:ext cx="5509805" cy="398804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en-US" sz="2200" spc="10" dirty="0">
                <a:solidFill>
                  <a:srgbClr val="33373B"/>
                </a:solidFill>
                <a:latin typeface="Arial"/>
                <a:ea typeface="ヒラギノ角ゴ Pro W3"/>
                <a:cs typeface="Arial"/>
              </a:rPr>
            </a:br>
            <a:endParaRPr lang="en-US" sz="2200" spc="10" dirty="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59757" y="21538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20" y="1371189"/>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en-US" dirty="0">
                <a:latin typeface="Helvetica Neue"/>
              </a:rPr>
              <a:t>Brand Architecture</a:t>
            </a:r>
            <a:endParaRPr lang="en-US" dirty="0"/>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sp>
        <p:nvSpPr>
          <p:cNvPr id="11" name="Headline">
            <a:extLst>
              <a:ext uri="{FF2B5EF4-FFF2-40B4-BE49-F238E27FC236}">
                <a16:creationId xmlns:a16="http://schemas.microsoft.com/office/drawing/2014/main" id="{13AB7F86-05E1-BE72-FB6B-B8636B8F5DFB}"/>
              </a:ext>
            </a:extLst>
          </p:cNvPr>
          <p:cNvSpPr txBox="1">
            <a:spLocks/>
          </p:cNvSpPr>
          <p:nvPr/>
        </p:nvSpPr>
        <p:spPr>
          <a:xfrm>
            <a:off x="1057193" y="3341662"/>
            <a:ext cx="3017875"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1800" kern="0" dirty="0">
                <a:solidFill>
                  <a:srgbClr val="002060"/>
                </a:solidFill>
                <a:latin typeface="Arial"/>
                <a:ea typeface="ヒラギノ角ゴ Pro W3"/>
                <a:cs typeface="Arial"/>
              </a:rPr>
              <a:t>Master "Umbrella" Brand</a:t>
            </a:r>
            <a:br>
              <a:rPr lang="en-US" sz="1800" b="0" kern="0" dirty="0"/>
            </a:br>
            <a:endParaRPr lang="en-US" sz="1400" b="0" kern="0" dirty="0">
              <a:solidFill>
                <a:srgbClr val="002060"/>
              </a:solidFill>
            </a:endParaRPr>
          </a:p>
        </p:txBody>
      </p:sp>
      <p:sp>
        <p:nvSpPr>
          <p:cNvPr id="13" name="Headline">
            <a:extLst>
              <a:ext uri="{FF2B5EF4-FFF2-40B4-BE49-F238E27FC236}">
                <a16:creationId xmlns:a16="http://schemas.microsoft.com/office/drawing/2014/main" id="{C117A15F-25CE-B636-F7A9-DD3B2388988E}"/>
              </a:ext>
            </a:extLst>
          </p:cNvPr>
          <p:cNvSpPr txBox="1">
            <a:spLocks/>
          </p:cNvSpPr>
          <p:nvPr/>
        </p:nvSpPr>
        <p:spPr>
          <a:xfrm>
            <a:off x="1060253" y="5153375"/>
            <a:ext cx="2692310"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1800" kern="0" dirty="0">
                <a:solidFill>
                  <a:srgbClr val="002060"/>
                </a:solidFill>
                <a:latin typeface="Arial"/>
                <a:ea typeface="ヒラギノ角ゴ Pro W3"/>
                <a:cs typeface="Arial"/>
              </a:rPr>
              <a:t>Organizational Brands</a:t>
            </a:r>
            <a:br>
              <a:rPr lang="en-US" sz="1800" b="0" kern="0" dirty="0"/>
            </a:br>
            <a:endParaRPr lang="en-US" sz="1800" b="0" kern="0">
              <a:solidFill>
                <a:srgbClr val="002060"/>
              </a:solidFill>
            </a:endParaRPr>
          </a:p>
        </p:txBody>
      </p:sp>
      <p:pic>
        <p:nvPicPr>
          <p:cNvPr id="15" name="Picture 14" descr="Graphical user interface&#10;&#10;Description automatically generated">
            <a:extLst>
              <a:ext uri="{FF2B5EF4-FFF2-40B4-BE49-F238E27FC236}">
                <a16:creationId xmlns:a16="http://schemas.microsoft.com/office/drawing/2014/main" id="{B77D529D-8981-FC9E-45F9-D6EDC901CBBA}"/>
              </a:ext>
            </a:extLst>
          </p:cNvPr>
          <p:cNvPicPr>
            <a:picLocks noChangeAspect="1"/>
          </p:cNvPicPr>
          <p:nvPr/>
        </p:nvPicPr>
        <p:blipFill>
          <a:blip r:embed="rId4"/>
          <a:stretch>
            <a:fillRect/>
          </a:stretch>
        </p:blipFill>
        <p:spPr>
          <a:xfrm>
            <a:off x="4465523" y="2892363"/>
            <a:ext cx="6802489" cy="2835195"/>
          </a:xfrm>
          <a:prstGeom prst="rect">
            <a:avLst/>
          </a:prstGeom>
        </p:spPr>
      </p:pic>
    </p:spTree>
    <p:extLst>
      <p:ext uri="{BB962C8B-B14F-4D97-AF65-F5344CB8AC3E}">
        <p14:creationId xmlns:p14="http://schemas.microsoft.com/office/powerpoint/2010/main" val="346888778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473692" y="1744853"/>
            <a:ext cx="8958866" cy="1723007"/>
            <a:chOff x="1568945" y="1211783"/>
            <a:chExt cx="8958866" cy="1723007"/>
          </a:xfrm>
        </p:grpSpPr>
        <p:sp>
          <p:nvSpPr>
            <p:cNvPr id="3" name="Yellow Bar">
              <a:extLst>
                <a:ext uri="{FF2B5EF4-FFF2-40B4-BE49-F238E27FC236}">
                  <a16:creationId xmlns:a16="http://schemas.microsoft.com/office/drawing/2014/main" id="{8CF8280C-73E8-A64D-9417-F9D6E215655B}"/>
                </a:ext>
              </a:extLst>
            </p:cNvPr>
            <p:cNvSpPr/>
            <p:nvPr/>
          </p:nvSpPr>
          <p:spPr>
            <a:xfrm>
              <a:off x="5197690" y="2862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68945" y="1211783"/>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kern="0" dirty="0">
                  <a:solidFill>
                    <a:srgbClr val="00338D"/>
                  </a:solidFill>
                  <a:latin typeface="Arial"/>
                  <a:ea typeface="ヒラギノ角ゴ Pro W3"/>
                  <a:cs typeface="Arial"/>
                </a:rPr>
                <a:t>You have questions. </a:t>
              </a:r>
              <a:br>
                <a:rPr lang="en-US" sz="4000" kern="0" dirty="0">
                  <a:solidFill>
                    <a:srgbClr val="00338D"/>
                  </a:solidFill>
                  <a:latin typeface="Arial"/>
                  <a:ea typeface="ヒラギノ角ゴ Pro W3"/>
                  <a:cs typeface="Arial"/>
                </a:rPr>
              </a:br>
              <a:r>
                <a:rPr lang="en-US" sz="4000" kern="0" dirty="0">
                  <a:solidFill>
                    <a:srgbClr val="00338D"/>
                  </a:solidFill>
                  <a:latin typeface="Arial"/>
                  <a:ea typeface="ヒラギノ角ゴ Pro W3"/>
                  <a:cs typeface="Arial"/>
                </a:rPr>
                <a:t>We have answers.</a:t>
              </a:r>
            </a:p>
            <a:p>
              <a:endParaRPr lang="en-US" sz="4000" kern="0" dirty="0">
                <a:solidFill>
                  <a:srgbClr val="00338D"/>
                </a:solidFill>
                <a:latin typeface="Arial"/>
                <a:ea typeface="ヒラギノ角ゴ Pro W3"/>
                <a:cs typeface="Arial"/>
              </a:endParaRPr>
            </a:p>
            <a:p>
              <a:r>
                <a:rPr lang="en-US" sz="4000" b="0" kern="0" dirty="0">
                  <a:solidFill>
                    <a:srgbClr val="00338D"/>
                  </a:solidFill>
                  <a:latin typeface="Arial"/>
                  <a:ea typeface="ヒラギノ角ゴ Pro W3"/>
                  <a:cs typeface="Arial"/>
                </a:rPr>
                <a:t>Top 5 FAQs</a:t>
              </a:r>
              <a:endParaRPr lang="en-US" sz="4000" b="0" kern="0">
                <a:solidFill>
                  <a:srgbClr val="00338D"/>
                </a:solidFill>
              </a:endParaRP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102419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dirty="0" smtClean="0">
                <a:solidFill>
                  <a:schemeClr val="bg1"/>
                </a:solidFill>
              </a:rPr>
              <a:pPr eaLnBrk="0" hangingPunct="0">
                <a:spcBef>
                  <a:spcPct val="50000"/>
                </a:spcBef>
                <a:defRPr/>
              </a:pPr>
              <a:t>6</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5200" kern="0" dirty="0">
                <a:solidFill>
                  <a:schemeClr val="bg1"/>
                </a:solidFill>
                <a:latin typeface="Helvetica Neue"/>
              </a:rPr>
              <a:t>Why are we moving to </a:t>
            </a:r>
            <a:br>
              <a:rPr lang="en-US" sz="5200" kern="0" dirty="0">
                <a:latin typeface="Helvetica Neue"/>
              </a:rPr>
            </a:br>
            <a:r>
              <a:rPr lang="en-US" sz="5200" kern="0" dirty="0">
                <a:solidFill>
                  <a:schemeClr val="bg1"/>
                </a:solidFill>
                <a:latin typeface="Helvetica Neue"/>
              </a:rPr>
              <a:t>Lions International </a:t>
            </a:r>
            <a:br>
              <a:rPr lang="en-US" sz="5200" kern="0" dirty="0">
                <a:latin typeface="Helvetica Neue"/>
              </a:rPr>
            </a:br>
            <a:r>
              <a:rPr lang="en-US" sz="5200" kern="0" dirty="0">
                <a:solidFill>
                  <a:schemeClr val="bg1"/>
                </a:solidFill>
                <a:latin typeface="Helvetica Neue"/>
              </a:rPr>
              <a:t>as our master brand?</a:t>
            </a:r>
            <a:endParaRPr lang="en-US" sz="52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30037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862835" y="1032845"/>
            <a:ext cx="7785025"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5200" kern="0" dirty="0">
                <a:solidFill>
                  <a:schemeClr val="bg1"/>
                </a:solidFill>
                <a:latin typeface="Helvetica Neue"/>
              </a:rPr>
              <a:t>If Lions International is our master brand, does that mean we will no longer be Lions Clubs International and Lions Clubs International Foundation?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87483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94450" y="2097691"/>
            <a:ext cx="8400486"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5200" kern="0" dirty="0">
                <a:solidFill>
                  <a:schemeClr val="bg1"/>
                </a:solidFill>
                <a:latin typeface="Helvetica Neue"/>
              </a:rPr>
              <a:t>Is there a deadline for clubs, districts and MDs to update their materials with the new brand?</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68763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5200" kern="0" dirty="0">
                <a:solidFill>
                  <a:schemeClr val="bg1"/>
                </a:solidFill>
                <a:latin typeface="Helvetica Neue"/>
              </a:rPr>
              <a:t>Is the Lions International emblem changing?</a:t>
            </a:r>
            <a:endParaRPr lang="en-US" sz="52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3888533152"/>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2741</TotalTime>
  <Words>833</Words>
  <Application>Microsoft Office PowerPoint</Application>
  <PresentationFormat>Widescreen</PresentationFormat>
  <Paragraphs>101</Paragraphs>
  <Slides>13</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Helvetica</vt:lpstr>
      <vt:lpstr>Helvetica Neue</vt:lpstr>
      <vt:lpstr>Open Sans Light</vt:lpstr>
      <vt:lpstr>Open Sans Regular</vt:lpstr>
      <vt:lpstr>Segoe UI</vt:lpstr>
      <vt:lpstr>Segoe UI Semibold</vt:lpstr>
      <vt:lpstr>MASTER SLIDE - BLANK</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Bunch, Christopher</cp:lastModifiedBy>
  <cp:revision>1353</cp:revision>
  <cp:lastPrinted>2019-06-19T16:24:35Z</cp:lastPrinted>
  <dcterms:created xsi:type="dcterms:W3CDTF">2018-11-12T16:45:52Z</dcterms:created>
  <dcterms:modified xsi:type="dcterms:W3CDTF">2023-02-24T21:08:24Z</dcterms:modified>
</cp:coreProperties>
</file>