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8"/>
  </p:notesMasterIdLst>
  <p:handoutMasterIdLst>
    <p:handoutMasterId r:id="rId39"/>
  </p:handoutMasterIdLst>
  <p:sldIdLst>
    <p:sldId id="908" r:id="rId7"/>
    <p:sldId id="1020" r:id="rId8"/>
    <p:sldId id="1153" r:id="rId9"/>
    <p:sldId id="1140" r:id="rId10"/>
    <p:sldId id="1141" r:id="rId11"/>
    <p:sldId id="1127" r:id="rId12"/>
    <p:sldId id="968" r:id="rId13"/>
    <p:sldId id="1135" r:id="rId14"/>
    <p:sldId id="1136" r:id="rId15"/>
    <p:sldId id="1137" r:id="rId16"/>
    <p:sldId id="1121" r:id="rId17"/>
    <p:sldId id="1128" r:id="rId18"/>
    <p:sldId id="1177" r:id="rId19"/>
    <p:sldId id="1139" r:id="rId20"/>
    <p:sldId id="1161" r:id="rId21"/>
    <p:sldId id="1163" r:id="rId22"/>
    <p:sldId id="1170" r:id="rId23"/>
    <p:sldId id="983" r:id="rId24"/>
    <p:sldId id="1157" r:id="rId25"/>
    <p:sldId id="1129" r:id="rId26"/>
    <p:sldId id="1148" r:id="rId27"/>
    <p:sldId id="1167" r:id="rId28"/>
    <p:sldId id="1132" r:id="rId29"/>
    <p:sldId id="1172" r:id="rId30"/>
    <p:sldId id="1133" r:id="rId31"/>
    <p:sldId id="1151" r:id="rId32"/>
    <p:sldId id="1174" r:id="rId33"/>
    <p:sldId id="1175" r:id="rId34"/>
    <p:sldId id="1171" r:id="rId35"/>
    <p:sldId id="1178" r:id="rId36"/>
    <p:sldId id="1176" r:id="rId37"/>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00338D"/>
    <a:srgbClr val="732E81"/>
    <a:srgbClr val="FF5C35"/>
    <a:srgbClr val="00AC69"/>
    <a:srgbClr val="FBC608"/>
    <a:srgbClr val="EBB700"/>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80494" autoAdjust="0"/>
  </p:normalViewPr>
  <p:slideViewPr>
    <p:cSldViewPr showGuides="1">
      <p:cViewPr varScale="1">
        <p:scale>
          <a:sx n="92" d="100"/>
          <a:sy n="92" d="100"/>
        </p:scale>
        <p:origin x="894"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en-US" dirty="0">
              <a:solidFill>
                <a:schemeClr val="tx1"/>
              </a:solidFill>
              <a:latin typeface="Calibri" panose="020F0502020204030204" pitchFamily="34" charset="0"/>
              <a:cs typeface="Calibri" panose="020F0502020204030204" pitchFamily="34" charset="0"/>
            </a:rPr>
            <a:t>Grow membership within the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en-US" dirty="0">
              <a:solidFill>
                <a:schemeClr val="tx1"/>
              </a:solidFill>
              <a:latin typeface="Calibri" panose="020F0502020204030204" pitchFamily="34" charset="0"/>
              <a:cs typeface="Calibri" panose="020F0502020204030204" pitchFamily="34" charset="0"/>
            </a:rPr>
            <a:t>Revitalize your club with new service opportunities</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en-US" dirty="0">
              <a:solidFill>
                <a:schemeClr val="tx1"/>
              </a:solidFill>
              <a:latin typeface="Calibri" panose="020F0502020204030204" pitchFamily="34" charset="0"/>
              <a:cs typeface="Calibri" panose="020F0502020204030204" pitchFamily="34" charset="0"/>
            </a:rPr>
            <a:t>Rejuvenate your club with new members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en-US" dirty="0">
              <a:solidFill>
                <a:schemeClr val="tx1"/>
              </a:solidFill>
              <a:latin typeface="Calibri" panose="020F0502020204030204" pitchFamily="34" charset="0"/>
              <a:cs typeface="Calibri" panose="020F0502020204030204" pitchFamily="34" charset="0"/>
            </a:rPr>
            <a:t>Excel in leadership development and club operations</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en-US" dirty="0">
              <a:solidFill>
                <a:schemeClr val="accent6"/>
              </a:solidFill>
              <a:latin typeface="Calibri" panose="020F0502020204030204" pitchFamily="34" charset="0"/>
              <a:cs typeface="Calibri" panose="020F0502020204030204" pitchFamily="34" charset="0"/>
            </a:rPr>
            <a:t>Share your club’s achievements with your community</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Share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Support</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Recognize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Evaluate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Change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Calibri" panose="020F0502020204030204" pitchFamily="34" charset="0"/>
              <a:cs typeface="Calibri" panose="020F0502020204030204" pitchFamily="34" charset="0"/>
            </a:rPr>
            <a:t>Grow membership within the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Rejuvenate your club with new members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Revitalize your club with new service opportunities</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Excel in leadership development and club operations</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6"/>
              </a:solidFill>
              <a:latin typeface="Calibri" panose="020F0502020204030204" pitchFamily="34" charset="0"/>
              <a:cs typeface="Calibri" panose="020F0502020204030204" pitchFamily="34" charset="0"/>
            </a:rPr>
            <a:t>Share your club’s achievements with your community</a:t>
          </a:r>
        </a:p>
      </dsp:txBody>
      <dsp:txXfrm>
        <a:off x="6849876" y="2654698"/>
        <a:ext cx="2014131" cy="1591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00046"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Share</a:t>
          </a:r>
        </a:p>
      </dsp:txBody>
      <dsp:txXfrm>
        <a:off x="3000046" y="22775"/>
        <a:ext cx="799390" cy="799390"/>
      </dsp:txXfrm>
    </dsp:sp>
    <dsp:sp modelId="{38F3E115-2726-41E2-A1A9-A5F5D41654D6}">
      <dsp:nvSpPr>
        <dsp:cNvPr id="0" name=""/>
        <dsp:cNvSpPr/>
      </dsp:nvSpPr>
      <dsp:spPr>
        <a:xfrm>
          <a:off x="1119928"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83011" y="1509188"/>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Support</a:t>
          </a:r>
        </a:p>
      </dsp:txBody>
      <dsp:txXfrm>
        <a:off x="3483011" y="1509188"/>
        <a:ext cx="799390" cy="799390"/>
      </dsp:txXfrm>
    </dsp:sp>
    <dsp:sp modelId="{8BA4A4AD-AE21-4519-907E-3292F261B497}">
      <dsp:nvSpPr>
        <dsp:cNvPr id="0" name=""/>
        <dsp:cNvSpPr/>
      </dsp:nvSpPr>
      <dsp:spPr>
        <a:xfrm>
          <a:off x="1119928"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8592"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Recognize</a:t>
          </a:r>
        </a:p>
      </dsp:txBody>
      <dsp:txXfrm>
        <a:off x="2218592" y="2427842"/>
        <a:ext cx="799390" cy="799390"/>
      </dsp:txXfrm>
    </dsp:sp>
    <dsp:sp modelId="{9E39B2B2-8846-4D64-9C36-18324217A6E5}">
      <dsp:nvSpPr>
        <dsp:cNvPr id="0" name=""/>
        <dsp:cNvSpPr/>
      </dsp:nvSpPr>
      <dsp:spPr>
        <a:xfrm>
          <a:off x="1119928"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724177"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Evaluate</a:t>
          </a:r>
        </a:p>
      </dsp:txBody>
      <dsp:txXfrm>
        <a:off x="724177" y="1509188"/>
        <a:ext cx="1259383" cy="799390"/>
      </dsp:txXfrm>
    </dsp:sp>
    <dsp:sp modelId="{2E3351E2-2A4A-4DA6-8386-CAD3C32A7C8A}">
      <dsp:nvSpPr>
        <dsp:cNvPr id="0" name=""/>
        <dsp:cNvSpPr/>
      </dsp:nvSpPr>
      <dsp:spPr>
        <a:xfrm>
          <a:off x="1119928"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37139"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Change</a:t>
          </a:r>
        </a:p>
      </dsp:txBody>
      <dsp:txXfrm>
        <a:off x="1437139" y="22775"/>
        <a:ext cx="799390" cy="799390"/>
      </dsp:txXfrm>
    </dsp:sp>
    <dsp:sp modelId="{530FA79C-3F31-40E4-83D7-8F47B18CD322}">
      <dsp:nvSpPr>
        <dsp:cNvPr id="0" name=""/>
        <dsp:cNvSpPr/>
      </dsp:nvSpPr>
      <dsp:spPr>
        <a:xfrm>
          <a:off x="1119928"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Winster</a:t>
            </a:r>
          </a:p>
          <a:p>
            <a:endParaRPr lang="en-US" dirty="0"/>
          </a:p>
          <a:p>
            <a:r>
              <a:rPr lang="en-US" dirty="0"/>
              <a:t>Welcome to the Achieving Club Excellence Seminar.  We are excited to have you join us today!  </a:t>
            </a:r>
          </a:p>
          <a:p>
            <a:endParaRPr lang="en-US" dirty="0"/>
          </a:p>
          <a:p>
            <a:r>
              <a:rPr lang="en-US" dirty="0"/>
              <a:t>This webinar is being recorded and will be available on the LCI Website and also on Social Media.  We will have time at the end of the session for questions.  You may also drop your inquiries into the questions box and staff from the District &amp; Club Administration Division will </a:t>
            </a:r>
            <a:r>
              <a:rPr lang="en-US"/>
              <a:t>be monitoring.  </a:t>
            </a:r>
            <a:endParaRPr lang="en-US" dirty="0"/>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Club &amp; Community Needs Assessment – Intended to provide recommendations and help your club reflect on their service and discover new ways to impact your community.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2"/>
                </a:solidFill>
              </a:rPr>
              <a:t>Your Club Your Way – This guide provides the steps for a walk-through process to help your club customize and hold club meetings that are well planned, implemented and fun; increasing fellowship and membership satisfaction.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2"/>
                </a:solidFill>
              </a:rPr>
              <a:t>Club Quality Initiative – This resource assists a club to explore how it can continually improve and is simple enough to use as an annual planning tool.  It encourages participation from all members.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2"/>
                </a:solidFill>
              </a:rPr>
              <a:t>Club Membership Chairperson Guide – Designed to help you support members both current and new and ensure that they have a meaningful, impactful and rewarding experience as part of the club. </a:t>
            </a: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131757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800" b="0" i="0" u="none" strike="noStrike" baseline="0" dirty="0">
                <a:solidFill>
                  <a:srgbClr val="FFC000"/>
                </a:solidFill>
                <a:latin typeface="Arial" panose="020B0604020202020204" pitchFamily="34" charset="0"/>
              </a:rPr>
              <a:t>Membership Satisfaction Guide -  </a:t>
            </a:r>
            <a:r>
              <a:rPr lang="en-US" sz="1800" b="0" i="0" u="none" strike="noStrike" baseline="0" dirty="0">
                <a:solidFill>
                  <a:srgbClr val="FFFFFF"/>
                </a:solidFill>
                <a:latin typeface="Arial" panose="020B0604020202020204" pitchFamily="34" charset="0"/>
              </a:rPr>
              <a:t>Outlines a three-step process to help improve satisfaction among your club members and provides some tips for common barriers to member satisfaction. </a:t>
            </a:r>
          </a:p>
          <a:p>
            <a:endParaRPr lang="en-US" sz="1800" b="0" i="0" u="none" strike="noStrike" baseline="0" dirty="0">
              <a:solidFill>
                <a:srgbClr val="FFFFFF"/>
              </a:solidFill>
              <a:latin typeface="Arial" panose="020B0604020202020204" pitchFamily="34" charset="0"/>
            </a:endParaRPr>
          </a:p>
          <a:p>
            <a:r>
              <a:rPr lang="en-US" sz="1800" b="0" i="0" u="none" strike="noStrike" baseline="0" dirty="0">
                <a:solidFill>
                  <a:srgbClr val="FFC000"/>
                </a:solidFill>
                <a:latin typeface="Arial" panose="020B0604020202020204" pitchFamily="34" charset="0"/>
              </a:rPr>
              <a:t>Just Ask! New Member Recruiting Guide: </a:t>
            </a:r>
            <a:r>
              <a:rPr lang="en-US" sz="1800" b="0" i="0" u="none" strike="noStrike" baseline="0" dirty="0">
                <a:solidFill>
                  <a:srgbClr val="FFFFFF"/>
                </a:solidFill>
                <a:latin typeface="Arial" panose="020B0604020202020204" pitchFamily="34" charset="0"/>
              </a:rPr>
              <a:t>Designed to guide your club through the process of recruiting new members and effectively manage club growth. </a:t>
            </a:r>
          </a:p>
          <a:p>
            <a:r>
              <a:rPr lang="en-US" sz="1800" b="0" i="0" u="none" strike="noStrike" baseline="0" dirty="0">
                <a:solidFill>
                  <a:srgbClr val="FFC000"/>
                </a:solidFill>
                <a:latin typeface="Arial" panose="020B0604020202020204" pitchFamily="34" charset="0"/>
              </a:rPr>
              <a:t>The Service Journey: </a:t>
            </a:r>
            <a:r>
              <a:rPr lang="en-US" sz="1800" b="0" i="0" u="none" strike="noStrike" baseline="0" dirty="0">
                <a:solidFill>
                  <a:srgbClr val="FFFFFF"/>
                </a:solidFill>
                <a:latin typeface="Arial" panose="020B0604020202020204" pitchFamily="34" charset="0"/>
              </a:rPr>
              <a:t>It encompasses four simple phrases: Learn, </a:t>
            </a:r>
          </a:p>
          <a:p>
            <a:endParaRPr lang="en-US" sz="1800" b="0" i="0" u="none" strike="noStrike" baseline="0" dirty="0">
              <a:solidFill>
                <a:srgbClr val="FFFFFF"/>
              </a:solidFill>
              <a:latin typeface="Arial" panose="020B0604020202020204" pitchFamily="34" charset="0"/>
            </a:endParaRPr>
          </a:p>
          <a:p>
            <a:r>
              <a:rPr lang="en-US" sz="1800" b="0" i="0" u="none" strike="noStrike" baseline="0" dirty="0">
                <a:solidFill>
                  <a:srgbClr val="FFC000"/>
                </a:solidFill>
                <a:latin typeface="Arial" panose="020B0604020202020204" pitchFamily="34" charset="0"/>
              </a:rPr>
              <a:t>Marketing Chairperson Guide: </a:t>
            </a:r>
            <a:r>
              <a:rPr lang="en-US" sz="1800" b="0" i="0" u="none" strike="noStrike" baseline="0" dirty="0">
                <a:solidFill>
                  <a:srgbClr val="FFFFFF"/>
                </a:solidFill>
                <a:latin typeface="Arial" panose="020B0604020202020204" pitchFamily="34" charset="0"/>
              </a:rPr>
              <a:t>Includes tips for working with various media channels, ideas of how to make your message newsworthy and access to resources offered by Lions International that can be used by local clubs. </a:t>
            </a:r>
            <a:r>
              <a:rPr lang="en-US" sz="1800" b="0" i="0" u="none" strike="noStrike" baseline="0" dirty="0">
                <a:solidFill>
                  <a:srgbClr val="FFC000"/>
                </a:solidFill>
                <a:latin typeface="Arial" panose="020B0604020202020204" pitchFamily="34" charset="0"/>
              </a:rPr>
              <a:t>Club Health Assessment: </a:t>
            </a:r>
            <a:r>
              <a:rPr lang="en-US" sz="1800" b="0" i="0" u="none" strike="noStrike" baseline="0" dirty="0">
                <a:solidFill>
                  <a:srgbClr val="FFFFFF"/>
                </a:solidFill>
                <a:latin typeface="Arial" panose="020B0604020202020204" pitchFamily="34" charset="0"/>
              </a:rPr>
              <a:t>helps track membership growth, </a:t>
            </a:r>
          </a:p>
          <a:p>
            <a:endParaRPr lang="en-US" sz="1800" b="0" i="0" u="none" strike="noStrike" baseline="0" dirty="0">
              <a:solidFill>
                <a:srgbClr val="FFFFFF"/>
              </a:solidFill>
              <a:latin typeface="Arial" panose="020B0604020202020204" pitchFamily="34" charset="0"/>
            </a:endParaRPr>
          </a:p>
          <a:p>
            <a:r>
              <a:rPr lang="en-US" sz="1800" b="0" i="0" u="none" strike="noStrike" baseline="0" dirty="0">
                <a:solidFill>
                  <a:srgbClr val="FFC000"/>
                </a:solidFill>
                <a:latin typeface="Arial" panose="020B0604020202020204" pitchFamily="34" charset="0"/>
              </a:rPr>
              <a:t>The Service Journey: </a:t>
            </a:r>
            <a:r>
              <a:rPr lang="en-US" sz="1800" b="0" i="0" u="none" strike="noStrike" baseline="0" dirty="0">
                <a:solidFill>
                  <a:srgbClr val="FFFFFF"/>
                </a:solidFill>
                <a:latin typeface="Arial" panose="020B0604020202020204" pitchFamily="34" charset="0"/>
              </a:rPr>
              <a:t>It encompasses four simple phrases: Learn, Discover, Act and Celebrate. </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dirty="0"/>
          </a:p>
        </p:txBody>
      </p:sp>
    </p:spTree>
    <p:extLst>
      <p:ext uri="{BB962C8B-B14F-4D97-AF65-F5344CB8AC3E}">
        <p14:creationId xmlns:p14="http://schemas.microsoft.com/office/powerpoint/2010/main" val="2946349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Resource - The Troubleshooting Guide for clubs </a:t>
            </a:r>
            <a:r>
              <a:rPr lang="en-US" sz="1800" dirty="0">
                <a:effectLst/>
                <a:latin typeface="Calibri Light" panose="020F0302020204030204" pitchFamily="34" charset="0"/>
                <a:ea typeface="Calibri" panose="020F0502020204030204" pitchFamily="34" charset="0"/>
              </a:rPr>
              <a:t>identifies common club issues and provides resources with potential solutions. </a:t>
            </a:r>
          </a:p>
          <a:p>
            <a:endParaRPr lang="en-US" sz="1800" dirty="0">
              <a:effectLst/>
              <a:latin typeface="Calibri Light" panose="020F0302020204030204" pitchFamily="34" charset="0"/>
            </a:endParaRPr>
          </a:p>
          <a:p>
            <a:r>
              <a:rPr lang="en-US" sz="1800" dirty="0">
                <a:effectLst/>
                <a:latin typeface="Calibri Light" panose="020F0302020204030204" pitchFamily="34" charset="0"/>
              </a:rPr>
              <a:t>TURN OVER TO PID WARE</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WARE</a:t>
            </a:r>
          </a:p>
          <a:p>
            <a:endParaRPr lang="en-US" dirty="0"/>
          </a:p>
          <a:p>
            <a:r>
              <a:rPr lang="en-US" dirty="0"/>
              <a:t>Lets talk about how to establish goals</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dirty="0"/>
          </a:p>
        </p:txBody>
      </p:sp>
    </p:spTree>
    <p:extLst>
      <p:ext uri="{BB962C8B-B14F-4D97-AF65-F5344CB8AC3E}">
        <p14:creationId xmlns:p14="http://schemas.microsoft.com/office/powerpoint/2010/main" val="3695037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your club to use this form and help set goals for the club</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dirty="0"/>
          </a:p>
        </p:txBody>
      </p:sp>
    </p:spTree>
    <p:extLst>
      <p:ext uri="{BB962C8B-B14F-4D97-AF65-F5344CB8AC3E}">
        <p14:creationId xmlns:p14="http://schemas.microsoft.com/office/powerpoint/2010/main" val="3307731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33475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Share: </a:t>
            </a:r>
            <a:r>
              <a:rPr lang="en-US" sz="1200" kern="0" dirty="0">
                <a:solidFill>
                  <a:schemeClr val="bg1"/>
                </a:solidFill>
                <a:latin typeface="Calibri" panose="020F0502020204030204" pitchFamily="34" charset="0"/>
                <a:cs typeface="Calibri" panose="020F0502020204030204" pitchFamily="34" charset="0"/>
              </a:rPr>
              <a:t>your club’s </a:t>
            </a:r>
            <a:r>
              <a:rPr lang="en-US" sz="1200" i="1" kern="0" dirty="0">
                <a:solidFill>
                  <a:schemeClr val="bg1"/>
                </a:solidFill>
                <a:latin typeface="Calibri" panose="020F0502020204030204" pitchFamily="34" charset="0"/>
                <a:cs typeface="Calibri" panose="020F0502020204030204" pitchFamily="34" charset="0"/>
              </a:rPr>
              <a:t>Vision</a:t>
            </a:r>
            <a:r>
              <a:rPr lang="en-US" sz="1200" kern="0" dirty="0">
                <a:solidFill>
                  <a:schemeClr val="bg1"/>
                </a:solidFill>
                <a:latin typeface="Calibri" panose="020F0502020204030204" pitchFamily="34" charset="0"/>
                <a:cs typeface="Calibri" panose="020F0502020204030204" pitchFamily="34" charset="0"/>
              </a:rPr>
              <a:t> with all club members so that they are aware of what the club wants to achieve, along with their role in achieving club goals. It is very important to the health and vibrancy of any club that its members feel connected to the club’s success.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Support: the members committed to the plan by ensuring they have the resources they need to succeed. Leaders should check in with members to make sure they feel supported and receive the guidance they need.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Recognize: milestones so members feel valued and know they are moving in the right direction. Every journey was started with a single step. Reassure members frequently to keep them motivated and engaged. Don’t keep your success a secret! Share the success with your community to get like-minded (and prospective members) involved!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Evaluate: the plan. It is also critical to evaluate your plan on a regular basis. As circumstances change, your plan may require revision. The creation of the initial Vision is just the beginning. Keep it alive and relevant by measuring progress and gathering feedback from club members on a routine basis. This is how you will realize your desired results.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Change:  the Plan. Don’t be afraid to change the plan as opportunities change to keep the plan relevant. Regularly revisit the plan, assess needs and refine action steps. Keep plan members involved in decisions so they stay involved and committed.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TURN OVER TO PCC WINSTER</a:t>
            </a: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29637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PCC WINSTER</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3584578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PCC Winster Ceballos of New Jersey, USA and with me today is Past International Director Jennifer Ware of SD 10 Michigan</a:t>
            </a:r>
          </a:p>
        </p:txBody>
      </p:sp>
    </p:spTree>
    <p:extLst>
      <p:ext uri="{BB962C8B-B14F-4D97-AF65-F5344CB8AC3E}">
        <p14:creationId xmlns:p14="http://schemas.microsoft.com/office/powerpoint/2010/main" val="1725712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your landing page for the club Excellence Award.  The application and helpful resources are available to you here.  The webpage is broken into sections that align with the award application.  </a:t>
            </a: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dirty="0"/>
          </a:p>
        </p:txBody>
      </p:sp>
    </p:spTree>
    <p:extLst>
      <p:ext uri="{BB962C8B-B14F-4D97-AF65-F5344CB8AC3E}">
        <p14:creationId xmlns:p14="http://schemas.microsoft.com/office/powerpoint/2010/main" val="2509328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n-US" strike="noStrike" dirty="0">
                <a:solidFill>
                  <a:schemeClr val="tx2"/>
                </a:solidFill>
                <a:highlight>
                  <a:srgbClr val="FFFF00"/>
                </a:highlight>
                <a:latin typeface="Adobe Devanagari" panose="02040503050201020203" pitchFamily="18" charset="0"/>
                <a:cs typeface="Adobe Devanagari" panose="02040503050201020203" pitchFamily="18" charset="0"/>
              </a:rPr>
              <a:t>The Roadmap to Reaching Club Excellence.  This application should be reviewed at the start of each Fiscal Year.   The criteria focuses on 4 areas.:</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highlight>
                <a:srgbClr val="FFFF00"/>
              </a:highlight>
              <a:latin typeface="Adobe Devanagari" panose="02040503050201020203" pitchFamily="18" charset="0"/>
              <a:cs typeface="Adobe Devanagari" panose="02040503050201020203" pitchFamily="18"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n-US" strike="noStrike" dirty="0">
                <a:solidFill>
                  <a:schemeClr val="tx2"/>
                </a:solidFill>
                <a:highlight>
                  <a:srgbClr val="FFFF00"/>
                </a:highlight>
                <a:latin typeface="Adobe Devanagari" panose="02040503050201020203" pitchFamily="18" charset="0"/>
                <a:cs typeface="Adobe Devanagari" panose="02040503050201020203" pitchFamily="18" charset="0"/>
              </a:rPr>
              <a:t>Clubs should review the application at the beginning of the year and use it as their Roadmap to Reaching Club Excellence. </a:t>
            </a:r>
          </a:p>
          <a:p>
            <a:endParaRPr lang="en-US" strike="noStrike" dirty="0">
              <a:solidFill>
                <a:schemeClr val="tx2"/>
              </a:solidFill>
            </a:endParaRPr>
          </a:p>
          <a:p>
            <a:endParaRPr lang="en-US" strike="noStrike" dirty="0">
              <a:solidFill>
                <a:schemeClr val="tx2"/>
              </a:solidFill>
            </a:endParaRPr>
          </a:p>
          <a:p>
            <a:pPr marL="228600" indent="-228600">
              <a:buAutoNum type="arabicPeriod"/>
            </a:pPr>
            <a:r>
              <a:rPr lang="en-US" strike="noStrike" dirty="0">
                <a:solidFill>
                  <a:schemeClr val="tx2"/>
                </a:solidFill>
              </a:rPr>
              <a:t>Membership: maintained club membership count (closed the year with the same number of members as the start of the year OR have a positive membership growth</a:t>
            </a:r>
          </a:p>
          <a:p>
            <a:pPr marL="0" indent="0">
              <a:buNone/>
            </a:pPr>
            <a:endParaRPr lang="en-US" strike="noStrike" dirty="0">
              <a:solidFill>
                <a:schemeClr val="tx2"/>
              </a:solidFill>
            </a:endParaRPr>
          </a:p>
          <a:p>
            <a:pPr marL="0" indent="0">
              <a:buNone/>
            </a:pPr>
            <a:r>
              <a:rPr lang="en-US" strike="noStrike" dirty="0">
                <a:solidFill>
                  <a:schemeClr val="tx2"/>
                </a:solidFill>
              </a:rPr>
              <a:t>2.    Service: Contributed to LCIF, Started a New Service Project and List three service activities your club participated in that were reported in </a:t>
            </a:r>
            <a:r>
              <a:rPr lang="en-US" strike="noStrike" dirty="0" err="1">
                <a:solidFill>
                  <a:schemeClr val="tx2"/>
                </a:solidFill>
              </a:rPr>
              <a:t>MyLION</a:t>
            </a:r>
            <a:r>
              <a:rPr lang="en-US" strike="noStrike" dirty="0">
                <a:solidFill>
                  <a:schemeClr val="tx2"/>
                </a:solidFill>
              </a:rPr>
              <a:t> or your regional reporting system</a:t>
            </a:r>
          </a:p>
          <a:p>
            <a:pPr marL="0" indent="0">
              <a:buNone/>
            </a:pPr>
            <a:endParaRPr lang="en-US" strike="noStrike" dirty="0">
              <a:solidFill>
                <a:schemeClr val="tx2"/>
              </a:solidFill>
            </a:endParaRPr>
          </a:p>
          <a:p>
            <a:pPr marL="228600" indent="-228600">
              <a:buAutoNum type="arabicPeriod" startAt="3"/>
            </a:pPr>
            <a:r>
              <a:rPr lang="en-US" strike="noStrike" dirty="0">
                <a:solidFill>
                  <a:schemeClr val="tx2"/>
                </a:solidFill>
              </a:rPr>
              <a:t>Leadership &amp; Organizational Excellence: Clubs to be in good standing, Reported club officers to LCI, Key officers participated in club officer training     </a:t>
            </a:r>
          </a:p>
          <a:p>
            <a:pPr marL="0" indent="0">
              <a:buNone/>
            </a:pPr>
            <a:endParaRPr lang="en-US" strike="noStrike" dirty="0">
              <a:solidFill>
                <a:schemeClr val="tx2"/>
              </a:solidFill>
            </a:endParaRPr>
          </a:p>
          <a:p>
            <a:pPr marL="0" indent="0">
              <a:buNone/>
            </a:pPr>
            <a:r>
              <a:rPr lang="en-US" strike="noStrike" dirty="0">
                <a:solidFill>
                  <a:schemeClr val="tx2"/>
                </a:solidFill>
              </a:rPr>
              <a:t>4.   Marketing: Publicized its service activities through local media/social media</a:t>
            </a:r>
          </a:p>
          <a:p>
            <a:pPr marL="0" indent="0">
              <a:buNone/>
            </a:pPr>
            <a:endParaRPr lang="en-US" strike="noStrike"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n-US" strike="noStrike" dirty="0">
                <a:solidFill>
                  <a:schemeClr val="tx2"/>
                </a:solidFill>
              </a:rPr>
              <a:t>Clubs that are chartered prior to January 1, qualify. </a:t>
            </a: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dirty="0"/>
          </a:p>
        </p:txBody>
      </p:sp>
    </p:spTree>
    <p:extLst>
      <p:ext uri="{BB962C8B-B14F-4D97-AF65-F5344CB8AC3E}">
        <p14:creationId xmlns:p14="http://schemas.microsoft.com/office/powerpoint/2010/main" val="2048311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Staff in the District and Club Administration Division is here to support you. On this slide is their contact information.</a:t>
            </a:r>
          </a:p>
          <a:p>
            <a:endParaRPr lang="en-US" dirty="0">
              <a:solidFill>
                <a:schemeClr val="tx2"/>
              </a:solidFill>
            </a:endParaRP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dirty="0"/>
          </a:p>
        </p:txBody>
      </p:sp>
    </p:spTree>
    <p:extLst>
      <p:ext uri="{BB962C8B-B14F-4D97-AF65-F5344CB8AC3E}">
        <p14:creationId xmlns:p14="http://schemas.microsoft.com/office/powerpoint/2010/main" val="251006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2"/>
                </a:solidFill>
              </a:rPr>
              <a:t>At this time, we’d like to open it up for any questions you might have.</a:t>
            </a:r>
          </a:p>
          <a:p>
            <a:endParaRPr lang="en-US" dirty="0"/>
          </a:p>
          <a:p>
            <a:r>
              <a:rPr lang="en-US" dirty="0"/>
              <a:t>PID WARE &amp; PCC WINSTER COME BACK TO ANSWER QUESTIONS</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30</a:t>
            </a:fld>
            <a:endParaRPr lang="en-US" dirty="0"/>
          </a:p>
        </p:txBody>
      </p:sp>
    </p:spTree>
    <p:extLst>
      <p:ext uri="{BB962C8B-B14F-4D97-AF65-F5344CB8AC3E}">
        <p14:creationId xmlns:p14="http://schemas.microsoft.com/office/powerpoint/2010/main" val="1147076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PID WARE &amp; PCC WINSTER </a:t>
            </a:r>
          </a:p>
          <a:p>
            <a:endParaRPr lang="en-US" dirty="0"/>
          </a:p>
          <a:p>
            <a:r>
              <a:rPr lang="en-US" dirty="0"/>
              <a:t>Provide closing remarks </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dirty="0"/>
          </a:p>
        </p:txBody>
      </p:sp>
    </p:spTree>
    <p:extLst>
      <p:ext uri="{BB962C8B-B14F-4D97-AF65-F5344CB8AC3E}">
        <p14:creationId xmlns:p14="http://schemas.microsoft.com/office/powerpoint/2010/main" val="3075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Slide 5 to turn over to PID Ware</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1252337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Ware – </a:t>
            </a:r>
          </a:p>
          <a:p>
            <a:endParaRPr lang="en-US" dirty="0"/>
          </a:p>
          <a:p>
            <a:r>
              <a:rPr lang="en-US" dirty="0"/>
              <a:t>The Global Membership Approach for Clubs is a 4 step process:</a:t>
            </a:r>
          </a:p>
          <a:p>
            <a:endParaRPr lang="en-US" dirty="0"/>
          </a:p>
          <a:p>
            <a:pPr marL="228600" indent="-228600">
              <a:buAutoNum type="arabicPeriod"/>
            </a:pPr>
            <a:r>
              <a:rPr lang="en-US" dirty="0"/>
              <a:t>Build a Team of Club Leaders</a:t>
            </a:r>
          </a:p>
          <a:p>
            <a:pPr marL="228600" indent="-228600">
              <a:buAutoNum type="arabicPeriod"/>
            </a:pPr>
            <a:r>
              <a:rPr lang="en-US" dirty="0"/>
              <a:t>Build a Vision, Assess Needs and Set Goals</a:t>
            </a:r>
          </a:p>
          <a:p>
            <a:pPr marL="228600" indent="-228600">
              <a:buAutoNum type="arabicPeriod"/>
            </a:pPr>
            <a:r>
              <a:rPr lang="en-US" dirty="0"/>
              <a:t>Build a Plan to Achieve our Goals</a:t>
            </a:r>
          </a:p>
          <a:p>
            <a:pPr marL="228600" indent="-228600">
              <a:buAutoNum type="arabicPeriod"/>
            </a:pPr>
            <a:r>
              <a:rPr lang="en-US" dirty="0"/>
              <a:t>Build Success</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1073691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3222085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a Vision, Assess Needs and Set Goals in the arears of</a:t>
            </a:r>
          </a:p>
          <a:p>
            <a:endParaRPr lang="en-US" dirty="0"/>
          </a:p>
          <a:p>
            <a:pPr marL="228600" indent="-228600">
              <a:buAutoNum type="arabicPeriod"/>
            </a:pPr>
            <a:r>
              <a:rPr lang="en-US" dirty="0"/>
              <a:t>Rejuvenate Your Club with new members</a:t>
            </a:r>
          </a:p>
          <a:p>
            <a:pPr marL="228600" indent="-228600">
              <a:buAutoNum type="arabicPeriod"/>
            </a:pPr>
            <a:r>
              <a:rPr lang="en-US" dirty="0"/>
              <a:t>Revitalize your club with new service opportunities</a:t>
            </a:r>
          </a:p>
          <a:p>
            <a:pPr marL="228600" indent="-228600">
              <a:buAutoNum type="arabicPeriod"/>
            </a:pPr>
            <a:r>
              <a:rPr lang="en-US" dirty="0"/>
              <a:t>Excel in leadership development and club operations</a:t>
            </a:r>
          </a:p>
          <a:p>
            <a:pPr marL="228600" indent="-228600">
              <a:buAutoNum type="arabicPeriod"/>
            </a:pPr>
            <a:r>
              <a:rPr lang="en-US" dirty="0"/>
              <a:t>Share your club’s achievements with your community</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SWOT Analysis to identify needs and strategize goals. </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dirty="0">
                <a:solidFill>
                  <a:schemeClr val="bg1"/>
                </a:solidFill>
                <a:latin typeface="Calibri" panose="020F0502020204030204" pitchFamily="34" charset="0"/>
                <a:cs typeface="Calibri" panose="020F0502020204030204" pitchFamily="34" charset="0"/>
              </a:rPr>
              <a:t>Leverage our Strengths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dirty="0">
                <a:solidFill>
                  <a:schemeClr val="bg1"/>
                </a:solidFill>
                <a:latin typeface="Calibri" panose="020F0502020204030204" pitchFamily="34" charset="0"/>
                <a:cs typeface="Calibri" panose="020F0502020204030204" pitchFamily="34" charset="0"/>
              </a:rPr>
              <a:t>Manage our Weaknesses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dirty="0">
                <a:solidFill>
                  <a:schemeClr val="bg1"/>
                </a:solidFill>
                <a:latin typeface="Calibri" panose="020F0502020204030204" pitchFamily="34" charset="0"/>
                <a:cs typeface="Calibri" panose="020F0502020204030204" pitchFamily="34" charset="0"/>
              </a:rPr>
              <a:t>Take advantage of Opportunities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dirty="0">
                <a:solidFill>
                  <a:schemeClr val="bg1"/>
                </a:solidFill>
                <a:latin typeface="Calibri" panose="020F0502020204030204" pitchFamily="34" charset="0"/>
                <a:cs typeface="Calibri" panose="020F0502020204030204" pitchFamily="34" charset="0"/>
              </a:rPr>
              <a:t>Minimize impact of Threats</a:t>
            </a: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TURN OVER TO PCC WINSTER</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PID WINSTER</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dirty="0"/>
          </a:p>
        </p:txBody>
      </p:sp>
    </p:spTree>
    <p:extLst>
      <p:ext uri="{BB962C8B-B14F-4D97-AF65-F5344CB8AC3E}">
        <p14:creationId xmlns:p14="http://schemas.microsoft.com/office/powerpoint/2010/main" val="399067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Soon a new webpage dedicated to Plan for Your Club’s Success offering resources, tools and more to help your club move in a dynamic new direction using the Global Membership Approach. </a:t>
            </a:r>
          </a:p>
          <a:p>
            <a:endParaRPr lang="en-US" dirty="0"/>
          </a:p>
          <a:p>
            <a:r>
              <a:rPr lang="en-US" dirty="0"/>
              <a:t>An announcement will be made when it is available.  Be on the look out!</a:t>
            </a: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2417498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hyperlink" Target="mailto:clubofficers@lionsclubs.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https://www.facebook.com/groups/317754885360703/" TargetMode="External"/><Relationship Id="rId4" Type="http://schemas.openxmlformats.org/officeDocument/2006/relationships/hyperlink" Target="https://www.lionsclubs.org/en/resources-for-members/resource-center/improving-club-quali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038599" y="38100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1981200" y="2971800"/>
            <a:ext cx="67056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4000" kern="0" dirty="0">
                <a:solidFill>
                  <a:schemeClr val="bg1"/>
                </a:solidFill>
                <a:latin typeface="Calibri Light" panose="020F0302020204030204" pitchFamily="34" charset="0"/>
                <a:cs typeface="Calibri Light" panose="020F0302020204030204" pitchFamily="34" charset="0"/>
              </a:rPr>
              <a:t>Achieving Club Excellence</a:t>
            </a:r>
          </a:p>
        </p:txBody>
      </p:sp>
      <p:pic>
        <p:nvPicPr>
          <p:cNvPr id="11" name="Picture 10" descr="lionlogo_white.eps">
            <a:extLst>
              <a:ext uri="{FF2B5EF4-FFF2-40B4-BE49-F238E27FC236}">
                <a16:creationId xmlns:a16="http://schemas.microsoft.com/office/drawing/2014/main" id="{FFC4429E-4716-411D-8D5B-305CD82ECF95}"/>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534400" y="3276600"/>
            <a:ext cx="3332066" cy="32504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4</a:t>
            </a:r>
          </a:p>
          <a:p>
            <a:r>
              <a:rPr lang="en-US" kern="0" dirty="0">
                <a:solidFill>
                  <a:schemeClr val="bg1"/>
                </a:solidFill>
                <a:latin typeface="Calibri" panose="020F0502020204030204" pitchFamily="34" charset="0"/>
                <a:ea typeface="Arial" charset="0"/>
                <a:cs typeface="Calibri" panose="020F0502020204030204" pitchFamily="34" charset="0"/>
              </a:rPr>
              <a:t>Share your Club’s Achievements with your Community</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3728393"/>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Is the club active on social media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Does your club have an e-Clubhouse or website?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How are you keeping the public informed of your events?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we include welcoming messaging that encourages people to join? </a:t>
            </a:r>
          </a:p>
        </p:txBody>
      </p:sp>
    </p:spTree>
    <p:extLst>
      <p:ext uri="{BB962C8B-B14F-4D97-AF65-F5344CB8AC3E}">
        <p14:creationId xmlns:p14="http://schemas.microsoft.com/office/powerpoint/2010/main" val="47811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accent1"/>
                </a:solidFill>
                <a:latin typeface="Calibri" panose="020F0502020204030204" pitchFamily="34" charset="0"/>
                <a:cs typeface="Calibri" panose="020F0502020204030204" pitchFamily="34" charset="0"/>
              </a:rPr>
              <a:t>SWOT Analysis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alibri" panose="020F0502020204030204" pitchFamily="34" charset="0"/>
                  <a:cs typeface="Calibri" panose="020F0502020204030204" pitchFamily="34" charset="0"/>
                </a:rPr>
                <a:t>Leverage our Strengths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alibri" panose="020F0502020204030204" pitchFamily="34" charset="0"/>
                  <a:cs typeface="Calibri" panose="020F0502020204030204" pitchFamily="34" charset="0"/>
                </a:rPr>
                <a:t>Manage our Weaknesses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alibri" panose="020F0502020204030204" pitchFamily="34" charset="0"/>
                  <a:cs typeface="Calibri" panose="020F0502020204030204" pitchFamily="34" charset="0"/>
                </a:rPr>
                <a:t>Take advantage of Opportunities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alibri" panose="020F0502020204030204" pitchFamily="34" charset="0"/>
                  <a:cs typeface="Calibri" panose="020F0502020204030204" pitchFamily="34" charset="0"/>
                </a:rPr>
                <a:t>Minimize impact of Threats</a:t>
              </a:r>
            </a:p>
          </p:txBody>
        </p:sp>
      </p:grpSp>
      <p:pic>
        <p:nvPicPr>
          <p:cNvPr id="5" name="Picture 4">
            <a:extLst>
              <a:ext uri="{FF2B5EF4-FFF2-40B4-BE49-F238E27FC236}">
                <a16:creationId xmlns:a16="http://schemas.microsoft.com/office/drawing/2014/main" id="{E11025C3-95FC-4487-83F5-955B1D6E71F7}"/>
              </a:ext>
            </a:extLst>
          </p:cNvPr>
          <p:cNvPicPr>
            <a:picLocks noChangeAspect="1"/>
          </p:cNvPicPr>
          <p:nvPr/>
        </p:nvPicPr>
        <p:blipFill>
          <a:blip r:embed="rId4"/>
          <a:stretch>
            <a:fillRect/>
          </a:stretch>
        </p:blipFill>
        <p:spPr>
          <a:xfrm>
            <a:off x="190500" y="2152861"/>
            <a:ext cx="6575049" cy="217192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2438400"/>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RESOURCES TO SUPPORT FOCUS AREAS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4">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4">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Yellow Bar">
            <a:extLst>
              <a:ext uri="{FF2B5EF4-FFF2-40B4-BE49-F238E27FC236}">
                <a16:creationId xmlns:a16="http://schemas.microsoft.com/office/drawing/2014/main" id="{71CD54AF-0D3C-13E6-B1BF-CC0A0CBF497B}"/>
              </a:ext>
            </a:extLst>
          </p:cNvPr>
          <p:cNvSpPr/>
          <p:nvPr/>
        </p:nvSpPr>
        <p:spPr>
          <a:xfrm>
            <a:off x="258385" y="74551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FE0EB183-D28A-E0FE-1BA1-3A31159A3141}"/>
              </a:ext>
            </a:extLst>
          </p:cNvPr>
          <p:cNvSpPr txBox="1">
            <a:spLocks/>
          </p:cNvSpPr>
          <p:nvPr/>
        </p:nvSpPr>
        <p:spPr>
          <a:xfrm>
            <a:off x="152400" y="7620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accent1"/>
                </a:solidFill>
                <a:latin typeface="Calibri" panose="020F0502020204030204" pitchFamily="34" charset="0"/>
                <a:cs typeface="Calibri" panose="020F0502020204030204" pitchFamily="34" charset="0"/>
              </a:rPr>
              <a:t>Plan for Your Club’s Success Webpage </a:t>
            </a:r>
          </a:p>
        </p:txBody>
      </p:sp>
      <p:pic>
        <p:nvPicPr>
          <p:cNvPr id="8" name="Picture 7">
            <a:extLst>
              <a:ext uri="{FF2B5EF4-FFF2-40B4-BE49-F238E27FC236}">
                <a16:creationId xmlns:a16="http://schemas.microsoft.com/office/drawing/2014/main" id="{14FEA6ED-7C7C-AE50-E910-A9E17D58AE9B}"/>
              </a:ext>
            </a:extLst>
          </p:cNvPr>
          <p:cNvPicPr>
            <a:picLocks noChangeAspect="1"/>
          </p:cNvPicPr>
          <p:nvPr/>
        </p:nvPicPr>
        <p:blipFill>
          <a:blip r:embed="rId3"/>
          <a:stretch>
            <a:fillRect/>
          </a:stretch>
        </p:blipFill>
        <p:spPr>
          <a:xfrm>
            <a:off x="4419600" y="1450180"/>
            <a:ext cx="4724400" cy="4089559"/>
          </a:xfrm>
          <a:prstGeom prst="rect">
            <a:avLst/>
          </a:prstGeom>
        </p:spPr>
      </p:pic>
    </p:spTree>
    <p:extLst>
      <p:ext uri="{BB962C8B-B14F-4D97-AF65-F5344CB8AC3E}">
        <p14:creationId xmlns:p14="http://schemas.microsoft.com/office/powerpoint/2010/main" val="1193890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3741" y="149486"/>
            <a:ext cx="2211928"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Resources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pic>
        <p:nvPicPr>
          <p:cNvPr id="3" name="Picture 2">
            <a:extLst>
              <a:ext uri="{FF2B5EF4-FFF2-40B4-BE49-F238E27FC236}">
                <a16:creationId xmlns:a16="http://schemas.microsoft.com/office/drawing/2014/main" id="{8D0F64A9-E827-4BA5-AC98-E561FCB035D4}"/>
              </a:ext>
            </a:extLst>
          </p:cNvPr>
          <p:cNvPicPr>
            <a:picLocks noChangeAspect="1"/>
          </p:cNvPicPr>
          <p:nvPr/>
        </p:nvPicPr>
        <p:blipFill>
          <a:blip r:embed="rId3"/>
          <a:stretch>
            <a:fillRect/>
          </a:stretch>
        </p:blipFill>
        <p:spPr>
          <a:xfrm>
            <a:off x="158844" y="1347190"/>
            <a:ext cx="2837919" cy="3513194"/>
          </a:xfrm>
          <a:prstGeom prst="rect">
            <a:avLst/>
          </a:prstGeom>
          <a:ln w="25400">
            <a:solidFill>
              <a:schemeClr val="accent1"/>
            </a:solidFill>
          </a:ln>
          <a:effectLst>
            <a:outerShdw blurRad="63500" sx="102000" sy="102000" algn="ctr" rotWithShape="0">
              <a:schemeClr val="accent1">
                <a:alpha val="40000"/>
              </a:schemeClr>
            </a:outerShdw>
          </a:effectLst>
        </p:spPr>
      </p:pic>
      <p:pic>
        <p:nvPicPr>
          <p:cNvPr id="13" name="Picture 12">
            <a:extLst>
              <a:ext uri="{FF2B5EF4-FFF2-40B4-BE49-F238E27FC236}">
                <a16:creationId xmlns:a16="http://schemas.microsoft.com/office/drawing/2014/main" id="{0F870740-B4E3-4387-BA21-94E8AEB49366}"/>
              </a:ext>
            </a:extLst>
          </p:cNvPr>
          <p:cNvPicPr>
            <a:picLocks noChangeAspect="1"/>
          </p:cNvPicPr>
          <p:nvPr/>
        </p:nvPicPr>
        <p:blipFill>
          <a:blip r:embed="rId4"/>
          <a:stretch>
            <a:fillRect/>
          </a:stretch>
        </p:blipFill>
        <p:spPr>
          <a:xfrm>
            <a:off x="3178479" y="1981200"/>
            <a:ext cx="2757242" cy="3567724"/>
          </a:xfrm>
          <a:prstGeom prst="rect">
            <a:avLst/>
          </a:prstGeom>
          <a:effectLst>
            <a:outerShdw blurRad="76200" sx="102000" sy="102000" algn="ctr" rotWithShape="0">
              <a:schemeClr val="bg2">
                <a:alpha val="40000"/>
              </a:schemeClr>
            </a:outerShdw>
          </a:effectLst>
        </p:spPr>
      </p:pic>
      <p:pic>
        <p:nvPicPr>
          <p:cNvPr id="8" name="Picture 7">
            <a:extLst>
              <a:ext uri="{FF2B5EF4-FFF2-40B4-BE49-F238E27FC236}">
                <a16:creationId xmlns:a16="http://schemas.microsoft.com/office/drawing/2014/main" id="{0DF8B961-09D2-4AC6-A168-B65B0839B193}"/>
              </a:ext>
            </a:extLst>
          </p:cNvPr>
          <p:cNvPicPr>
            <a:picLocks noChangeAspect="1"/>
          </p:cNvPicPr>
          <p:nvPr/>
        </p:nvPicPr>
        <p:blipFill>
          <a:blip r:embed="rId5"/>
          <a:stretch>
            <a:fillRect/>
          </a:stretch>
        </p:blipFill>
        <p:spPr>
          <a:xfrm>
            <a:off x="6110094" y="1371377"/>
            <a:ext cx="2837919" cy="3610824"/>
          </a:xfrm>
          <a:prstGeom prst="rect">
            <a:avLst/>
          </a:prstGeom>
          <a:effectLst>
            <a:outerShdw blurRad="63500" sx="102000" sy="102000" algn="ctr" rotWithShape="0">
              <a:schemeClr val="accent1">
                <a:alpha val="40000"/>
              </a:schemeClr>
            </a:outerShdw>
          </a:effectLst>
        </p:spPr>
      </p:pic>
      <p:pic>
        <p:nvPicPr>
          <p:cNvPr id="15" name="Picture 14" descr="Graphical user interface, text, website&#10;&#10;Description automatically generated">
            <a:extLst>
              <a:ext uri="{FF2B5EF4-FFF2-40B4-BE49-F238E27FC236}">
                <a16:creationId xmlns:a16="http://schemas.microsoft.com/office/drawing/2014/main" id="{41F79560-3D38-49DE-8329-CC435730BA31}"/>
              </a:ext>
            </a:extLst>
          </p:cNvPr>
          <p:cNvPicPr>
            <a:picLocks noChangeAspect="1"/>
          </p:cNvPicPr>
          <p:nvPr/>
        </p:nvPicPr>
        <p:blipFill>
          <a:blip r:embed="rId6"/>
          <a:stretch>
            <a:fillRect/>
          </a:stretch>
        </p:blipFill>
        <p:spPr>
          <a:xfrm>
            <a:off x="9199724" y="2133600"/>
            <a:ext cx="2861620" cy="365797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Resources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pic>
        <p:nvPicPr>
          <p:cNvPr id="6" name="Picture 5">
            <a:extLst>
              <a:ext uri="{FF2B5EF4-FFF2-40B4-BE49-F238E27FC236}">
                <a16:creationId xmlns:a16="http://schemas.microsoft.com/office/drawing/2014/main" id="{929AD576-1B6D-482E-B211-DA3232E43793}"/>
              </a:ext>
            </a:extLst>
          </p:cNvPr>
          <p:cNvPicPr>
            <a:picLocks noChangeAspect="1"/>
          </p:cNvPicPr>
          <p:nvPr/>
        </p:nvPicPr>
        <p:blipFill>
          <a:blip r:embed="rId3"/>
          <a:stretch>
            <a:fillRect/>
          </a:stretch>
        </p:blipFill>
        <p:spPr>
          <a:xfrm>
            <a:off x="439179" y="2209800"/>
            <a:ext cx="2775150" cy="3624078"/>
          </a:xfrm>
          <a:prstGeom prst="rect">
            <a:avLst/>
          </a:prstGeom>
          <a:effectLst>
            <a:outerShdw blurRad="63500" sx="102000" sy="102000" algn="ctr" rotWithShape="0">
              <a:schemeClr val="accent1">
                <a:alpha val="40000"/>
              </a:schemeClr>
            </a:outerShdw>
          </a:effectLst>
        </p:spPr>
      </p:pic>
      <p:pic>
        <p:nvPicPr>
          <p:cNvPr id="12" name="Picture 11">
            <a:extLst>
              <a:ext uri="{FF2B5EF4-FFF2-40B4-BE49-F238E27FC236}">
                <a16:creationId xmlns:a16="http://schemas.microsoft.com/office/drawing/2014/main" id="{D97A9271-80CE-450E-9E9A-FE4FF40B6F6A}"/>
              </a:ext>
            </a:extLst>
          </p:cNvPr>
          <p:cNvPicPr>
            <a:picLocks noChangeAspect="1"/>
          </p:cNvPicPr>
          <p:nvPr/>
        </p:nvPicPr>
        <p:blipFill>
          <a:blip r:embed="rId4"/>
          <a:stretch>
            <a:fillRect/>
          </a:stretch>
        </p:blipFill>
        <p:spPr>
          <a:xfrm>
            <a:off x="4007499" y="932336"/>
            <a:ext cx="2861620" cy="3657600"/>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7302152F-C980-4309-BE4B-855F8A81FB58}"/>
              </a:ext>
            </a:extLst>
          </p:cNvPr>
          <p:cNvPicPr>
            <a:picLocks noChangeAspect="1"/>
          </p:cNvPicPr>
          <p:nvPr/>
        </p:nvPicPr>
        <p:blipFill>
          <a:blip r:embed="rId5"/>
          <a:stretch>
            <a:fillRect/>
          </a:stretch>
        </p:blipFill>
        <p:spPr>
          <a:xfrm>
            <a:off x="5075895" y="4880970"/>
            <a:ext cx="6267450" cy="1905816"/>
          </a:xfrm>
          <a:prstGeom prst="rect">
            <a:avLst/>
          </a:prstGeom>
          <a:ln w="25400">
            <a:solidFill>
              <a:schemeClr val="accent1"/>
            </a:solidFill>
          </a:ln>
        </p:spPr>
      </p:pic>
      <p:pic>
        <p:nvPicPr>
          <p:cNvPr id="16" name="Picture 15">
            <a:extLst>
              <a:ext uri="{FF2B5EF4-FFF2-40B4-BE49-F238E27FC236}">
                <a16:creationId xmlns:a16="http://schemas.microsoft.com/office/drawing/2014/main" id="{D34CEB60-A3C1-437D-B5C8-6F0540E7C9E5}"/>
              </a:ext>
            </a:extLst>
          </p:cNvPr>
          <p:cNvPicPr>
            <a:picLocks noChangeAspect="1"/>
          </p:cNvPicPr>
          <p:nvPr/>
        </p:nvPicPr>
        <p:blipFill>
          <a:blip r:embed="rId6"/>
          <a:stretch>
            <a:fillRect/>
          </a:stretch>
        </p:blipFill>
        <p:spPr>
          <a:xfrm>
            <a:off x="8209620" y="870436"/>
            <a:ext cx="2830945" cy="3657599"/>
          </a:xfrm>
          <a:prstGeom prst="rect">
            <a:avLst/>
          </a:prstGeom>
          <a:ln w="12700">
            <a:solidFill>
              <a:srgbClr val="F0C300"/>
            </a:solidFill>
          </a:ln>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Resources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3" name="Picture 2">
            <a:extLst>
              <a:ext uri="{FF2B5EF4-FFF2-40B4-BE49-F238E27FC236}">
                <a16:creationId xmlns:a16="http://schemas.microsoft.com/office/drawing/2014/main" id="{6C258439-A3D4-25F8-2267-0BF1CAA5DFDF}"/>
              </a:ext>
            </a:extLst>
          </p:cNvPr>
          <p:cNvPicPr>
            <a:picLocks noChangeAspect="1"/>
          </p:cNvPicPr>
          <p:nvPr/>
        </p:nvPicPr>
        <p:blipFill>
          <a:blip r:embed="rId3"/>
          <a:stretch>
            <a:fillRect/>
          </a:stretch>
        </p:blipFill>
        <p:spPr>
          <a:xfrm>
            <a:off x="4535560" y="530798"/>
            <a:ext cx="4496938" cy="5796404"/>
          </a:xfrm>
          <a:prstGeom prst="rect">
            <a:avLst/>
          </a:prstGeom>
          <a:ln w="38100">
            <a:solidFill>
              <a:schemeClr val="accent1"/>
            </a:solidFill>
          </a:ln>
        </p:spPr>
      </p:pic>
    </p:spTree>
    <p:extLst>
      <p:ext uri="{BB962C8B-B14F-4D97-AF65-F5344CB8AC3E}">
        <p14:creationId xmlns:p14="http://schemas.microsoft.com/office/powerpoint/2010/main" val="278097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ESTABLISH GOALS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4">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4">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42514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pecific</a:t>
              </a:r>
              <a:endParaRPr kumimoji="0" lang="en-US" altLang="en-US" sz="2400" b="1" i="0" u="none" strike="noStrike" kern="1200" cap="none" spc="0"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Ensure that the objective is clear. </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76639"/>
                  </a:solidFill>
                  <a:effectLst/>
                  <a:uLnTx/>
                  <a:uFillTx/>
                  <a:latin typeface="Calibri" panose="020F0502020204030204" pitchFamily="34" charset="0"/>
                  <a:ea typeface="Arial" charset="0"/>
                  <a:cs typeface="Calibri" panose="020F0502020204030204" pitchFamily="34" charset="0"/>
                </a:rPr>
                <a:t>easurable</a:t>
              </a:r>
              <a:endParaRPr kumimoji="0" lang="en-US" altLang="en-US" sz="2400" b="0" i="0" u="none" strike="noStrike" kern="1200" cap="none" spc="0"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endParaRP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Benchmarks and progress must be measurable.</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732E81"/>
                  </a:solidFill>
                  <a:effectLst/>
                  <a:uLnTx/>
                  <a:uFillTx/>
                  <a:latin typeface="Calibri" panose="020F0502020204030204" pitchFamily="34" charset="0"/>
                  <a:ea typeface="Arial" charset="0"/>
                  <a:cs typeface="Calibri" panose="020F0502020204030204" pitchFamily="34" charset="0"/>
                </a:rPr>
                <a:t>ctionable</a:t>
              </a:r>
              <a:endParaRPr kumimoji="0" lang="en-US" altLang="en-US" sz="2400" b="0" i="0" u="none" strike="noStrike" kern="1200" cap="none" spc="0"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endParaRP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Each goal must be achievable.</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407CCA"/>
                  </a:solidFill>
                  <a:effectLst/>
                  <a:uLnTx/>
                  <a:uFillTx/>
                  <a:latin typeface="Calibri" panose="020F0502020204030204" pitchFamily="34" charset="0"/>
                  <a:ea typeface="Arial" charset="0"/>
                  <a:cs typeface="Calibri" panose="020F0502020204030204" pitchFamily="34" charset="0"/>
                </a:rPr>
                <a:t>ealistic</a:t>
              </a:r>
              <a:endParaRPr kumimoji="0" lang="en-US" altLang="en-US" sz="2400" b="0" i="0" u="none" strike="noStrike" kern="1200" cap="none" spc="0"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endParaRP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Challenging but not unrealistic.</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9" name="Group 18"/>
          <p:cNvGrpSpPr/>
          <p:nvPr/>
        </p:nvGrpSpPr>
        <p:grpSpPr>
          <a:xfrm>
            <a:off x="9928192" y="1479112"/>
            <a:ext cx="1982764" cy="4416685"/>
            <a:chOff x="9928192" y="1479112"/>
            <a:chExt cx="1982764"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dirty="0" err="1">
                  <a:ln>
                    <a:noFill/>
                  </a:ln>
                  <a:solidFill>
                    <a:srgbClr val="00A869"/>
                  </a:solidFill>
                  <a:effectLst/>
                  <a:uLnTx/>
                  <a:uFillTx/>
                  <a:latin typeface="Calibri" panose="020F0502020204030204" pitchFamily="34" charset="0"/>
                  <a:ea typeface="Arial" charset="0"/>
                  <a:cs typeface="Calibri" panose="020F0502020204030204" pitchFamily="34" charset="0"/>
                </a:rPr>
                <a:t>ime</a:t>
              </a:r>
              <a:r>
                <a:rPr kumimoji="0" lang="en-US" altLang="en-US" sz="2300" b="1"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 Bound</a:t>
              </a:r>
              <a:endParaRPr kumimoji="0" lang="en-US" altLang="en-US" sz="1800" b="0"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Timeframe that outlines a schedule of progress.</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EBB700"/>
                </a:solidFill>
                <a:latin typeface="Calibri" panose="020F0502020204030204" pitchFamily="34" charset="0"/>
                <a:cs typeface="Calibri" panose="020F0502020204030204" pitchFamily="34" charset="0"/>
              </a:rPr>
              <a:t>Goal </a:t>
            </a:r>
          </a:p>
          <a:p>
            <a:r>
              <a:rPr lang="en-US" sz="2400" kern="0" dirty="0">
                <a:solidFill>
                  <a:srgbClr val="EBB700"/>
                </a:solidFill>
                <a:latin typeface="Calibri" panose="020F0502020204030204" pitchFamily="34" charset="0"/>
                <a:cs typeface="Calibri" panose="020F0502020204030204" pitchFamily="34" charset="0"/>
              </a:rPr>
              <a:t>Statement Form</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3" name="Picture 2">
            <a:extLst>
              <a:ext uri="{FF2B5EF4-FFF2-40B4-BE49-F238E27FC236}">
                <a16:creationId xmlns:a16="http://schemas.microsoft.com/office/drawing/2014/main" id="{FACCFCF4-7B9B-4A68-ABB7-7D383ED145B5}"/>
              </a:ext>
            </a:extLst>
          </p:cNvPr>
          <p:cNvPicPr>
            <a:picLocks noChangeAspect="1"/>
          </p:cNvPicPr>
          <p:nvPr/>
        </p:nvPicPr>
        <p:blipFill>
          <a:blip r:embed="rId4"/>
          <a:stretch>
            <a:fillRect/>
          </a:stretch>
        </p:blipFill>
        <p:spPr>
          <a:xfrm>
            <a:off x="5501654" y="380248"/>
            <a:ext cx="4581728" cy="5943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800599" y="1203064"/>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Title 1"/>
          <p:cNvSpPr txBox="1">
            <a:spLocks/>
          </p:cNvSpPr>
          <p:nvPr/>
        </p:nvSpPr>
        <p:spPr>
          <a:xfrm>
            <a:off x="2483" y="152400"/>
            <a:ext cx="12189517" cy="1030220"/>
          </a:xfrm>
          <a:prstGeom prst="rect">
            <a:avLst/>
          </a:prstGeom>
        </p:spPr>
        <p:txBody>
          <a:bodyPr vert="horz" lIns="81539" tIns="40769" rIns="81539" bIns="40769"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en-US" kern="0" dirty="0">
                <a:solidFill>
                  <a:schemeClr val="bg1"/>
                </a:solidFill>
                <a:latin typeface="Calibri Light" panose="020F0302020204030204" pitchFamily="34" charset="0"/>
                <a:ea typeface="Arial" charset="0"/>
                <a:cs typeface="Calibri Light" panose="020F0302020204030204" pitchFamily="34" charset="0"/>
              </a:rPr>
              <a:t>Our Presenters</a:t>
            </a: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3" name="Text Placeholder 1">
            <a:extLst>
              <a:ext uri="{FF2B5EF4-FFF2-40B4-BE49-F238E27FC236}">
                <a16:creationId xmlns:a16="http://schemas.microsoft.com/office/drawing/2014/main" id="{6BED0766-CB59-4D68-ACA2-EC030AF1D485}"/>
              </a:ext>
            </a:extLst>
          </p:cNvPr>
          <p:cNvSpPr txBox="1">
            <a:spLocks/>
          </p:cNvSpPr>
          <p:nvPr/>
        </p:nvSpPr>
        <p:spPr>
          <a:xfrm>
            <a:off x="6818333" y="5181600"/>
            <a:ext cx="3516630" cy="1676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solidFill>
                  <a:schemeClr val="bg1"/>
                </a:solidFill>
              </a:rPr>
              <a:t>Winster Ceballos, PCC and GAT Area Leader</a:t>
            </a:r>
          </a:p>
          <a:p>
            <a:pPr marL="0" indent="0" algn="ctr">
              <a:buNone/>
            </a:pPr>
            <a:r>
              <a:rPr lang="en-US" sz="2400" kern="0" dirty="0">
                <a:solidFill>
                  <a:schemeClr val="bg1"/>
                </a:solidFill>
              </a:rPr>
              <a:t>New Jersey, USA</a:t>
            </a:r>
          </a:p>
        </p:txBody>
      </p:sp>
      <p:pic>
        <p:nvPicPr>
          <p:cNvPr id="1026" name="Picture 2">
            <a:extLst>
              <a:ext uri="{FF2B5EF4-FFF2-40B4-BE49-F238E27FC236}">
                <a16:creationId xmlns:a16="http://schemas.microsoft.com/office/drawing/2014/main" id="{154E966E-9E5F-4AB1-9A1A-01FF90141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663486"/>
            <a:ext cx="3284897" cy="328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
            <a:extLst>
              <a:ext uri="{FF2B5EF4-FFF2-40B4-BE49-F238E27FC236}">
                <a16:creationId xmlns:a16="http://schemas.microsoft.com/office/drawing/2014/main" id="{89C12F55-9245-4D13-9CBF-B5562FDCED8C}"/>
              </a:ext>
            </a:extLst>
          </p:cNvPr>
          <p:cNvSpPr txBox="1">
            <a:spLocks/>
          </p:cNvSpPr>
          <p:nvPr/>
        </p:nvSpPr>
        <p:spPr>
          <a:xfrm>
            <a:off x="1071038" y="5410200"/>
            <a:ext cx="2895600" cy="103022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solidFill>
                  <a:schemeClr val="bg1"/>
                </a:solidFill>
              </a:rPr>
              <a:t>Jennifer Ware, PID</a:t>
            </a:r>
          </a:p>
          <a:p>
            <a:pPr marL="0" indent="0" algn="ctr">
              <a:buNone/>
            </a:pPr>
            <a:r>
              <a:rPr lang="en-US" sz="2400" kern="0" dirty="0">
                <a:solidFill>
                  <a:schemeClr val="bg1"/>
                </a:solidFill>
              </a:rPr>
              <a:t>Michigan, USA</a:t>
            </a:r>
          </a:p>
        </p:txBody>
      </p:sp>
      <p:pic>
        <p:nvPicPr>
          <p:cNvPr id="4" name="Picture 3">
            <a:extLst>
              <a:ext uri="{FF2B5EF4-FFF2-40B4-BE49-F238E27FC236}">
                <a16:creationId xmlns:a16="http://schemas.microsoft.com/office/drawing/2014/main" id="{F7F23428-3F02-5D39-68F4-497A48FB02E8}"/>
              </a:ext>
            </a:extLst>
          </p:cNvPr>
          <p:cNvPicPr>
            <a:picLocks noChangeAspect="1"/>
          </p:cNvPicPr>
          <p:nvPr/>
        </p:nvPicPr>
        <p:blipFill>
          <a:blip r:embed="rId4"/>
          <a:stretch>
            <a:fillRect/>
          </a:stretch>
        </p:blipFill>
        <p:spPr>
          <a:xfrm>
            <a:off x="1371600" y="1579028"/>
            <a:ext cx="2463043" cy="3699943"/>
          </a:xfrm>
          <a:prstGeom prst="rect">
            <a:avLst/>
          </a:prstGeom>
        </p:spPr>
      </p:pic>
    </p:spTree>
    <p:extLst>
      <p:ext uri="{BB962C8B-B14F-4D97-AF65-F5344CB8AC3E}">
        <p14:creationId xmlns:p14="http://schemas.microsoft.com/office/powerpoint/2010/main" val="3519800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BUILD A PLAN TO ACHIEVE OUR GOALS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dirty="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n-US" sz="2400" kern="0" dirty="0">
                <a:solidFill>
                  <a:schemeClr val="bg1"/>
                </a:solidFill>
                <a:latin typeface="Calibri" panose="020F0502020204030204" pitchFamily="34" charset="0"/>
                <a:cs typeface="Calibri" panose="020F0502020204030204" pitchFamily="34" charset="0"/>
              </a:rPr>
              <a:t>For Each Area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What? (Goal Statement)</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How? (Action Steps)</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When? (Deadline for Completion)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Who? (Person (s) Responsible for Action)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How Will You Know? (How Will You Know It’s Accomplished)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DEVELOP YOUR </a:t>
            </a:r>
            <a:r>
              <a:rPr lang="en-US" sz="2400" b="1" i="1" dirty="0">
                <a:solidFill>
                  <a:schemeClr val="bg1"/>
                </a:solidFill>
                <a:latin typeface="Calibri" panose="020F0502020204030204" pitchFamily="34" charset="0"/>
                <a:cs typeface="Calibri" panose="020F0502020204030204" pitchFamily="34" charset="0"/>
              </a:rPr>
              <a:t>ACTION PLAN</a:t>
            </a:r>
            <a:r>
              <a:rPr lang="en-US" sz="2400" i="1" dirty="0">
                <a:solidFill>
                  <a:schemeClr val="bg1"/>
                </a:solidFill>
                <a:latin typeface="Calibri" panose="020F0502020204030204" pitchFamily="34" charset="0"/>
                <a:cs typeface="Calibri" panose="020F0502020204030204" pitchFamily="34" charset="0"/>
              </a:rPr>
              <a:t> </a:t>
            </a:r>
            <a:r>
              <a:rPr lang="en-US" sz="2400" dirty="0">
                <a:solidFill>
                  <a:schemeClr val="bg1"/>
                </a:solidFill>
                <a:latin typeface="Calibri" panose="020F0502020204030204" pitchFamily="34" charset="0"/>
                <a:cs typeface="Calibri" panose="020F0502020204030204" pitchFamily="34" charset="0"/>
              </a:rPr>
              <a:t>by outlining the steps you will take to achieve your goals.</a:t>
            </a:r>
            <a:r>
              <a:rPr lang="en-US" sz="2400" strike="sngStrike" dirty="0">
                <a:solidFill>
                  <a:schemeClr val="bg1"/>
                </a:solidFill>
                <a:latin typeface="Calibri" panose="020F0502020204030204" pitchFamily="34" charset="0"/>
                <a:cs typeface="Calibri" panose="020F0502020204030204" pitchFamily="34" charset="0"/>
              </a:rPr>
              <a:t> </a:t>
            </a:r>
            <a:endParaRPr lang="en-US" sz="2400" dirty="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This step outlines how the goal will be achieved (action steps), when each step will be completed, who will be responsible for the step, and how you can determine each step has been completed. The Action Plan Worksheet is a tool you can use as you develop a plan to achieve each goal. Together, the plans for each goal comprise your </a:t>
            </a:r>
            <a:r>
              <a:rPr lang="en-US" sz="2400" i="1" dirty="0">
                <a:solidFill>
                  <a:schemeClr val="bg1"/>
                </a:solidFill>
                <a:latin typeface="Calibri" panose="020F0502020204030204" pitchFamily="34" charset="0"/>
                <a:cs typeface="Calibri" panose="020F0502020204030204" pitchFamily="34" charset="0"/>
              </a:rPr>
              <a:t>Vision.</a:t>
            </a:r>
            <a:endParaRPr lang="en-US" sz="2400" dirty="0">
              <a:solidFill>
                <a:schemeClr val="bg1"/>
              </a:solidFill>
              <a:latin typeface="Calibri" panose="020F0502020204030204" pitchFamily="34" charset="0"/>
              <a:cs typeface="Calibri" panose="020F0502020204030204" pitchFamily="34" charset="0"/>
            </a:endParaRP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Build A Plan to Achieve Our Goals</a:t>
            </a:r>
            <a:endParaRPr lang="en-US" kern="0" dirty="0">
              <a:solidFill>
                <a:schemeClr val="accent1"/>
              </a:solidFill>
            </a:endParaRP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EBB700"/>
                </a:solidFill>
                <a:latin typeface="Calibri" panose="020F0502020204030204" pitchFamily="34" charset="0"/>
                <a:cs typeface="Calibri" panose="020F0502020204030204" pitchFamily="34" charset="0"/>
              </a:rPr>
              <a:t>Action Plan Worksheet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13" name="Picture 12">
            <a:extLst>
              <a:ext uri="{FF2B5EF4-FFF2-40B4-BE49-F238E27FC236}">
                <a16:creationId xmlns:a16="http://schemas.microsoft.com/office/drawing/2014/main" id="{605BAA35-6F4F-4F74-ABEF-9DAA420BFC4D}"/>
              </a:ext>
            </a:extLst>
          </p:cNvPr>
          <p:cNvPicPr>
            <a:picLocks noChangeAspect="1"/>
          </p:cNvPicPr>
          <p:nvPr/>
        </p:nvPicPr>
        <p:blipFill>
          <a:blip r:embed="rId4"/>
          <a:stretch>
            <a:fillRect/>
          </a:stretch>
        </p:blipFill>
        <p:spPr>
          <a:xfrm>
            <a:off x="5611645" y="404463"/>
            <a:ext cx="4495800" cy="5890821"/>
          </a:xfrm>
          <a:prstGeom prst="rect">
            <a:avLst/>
          </a:prstGeom>
          <a:effectLst>
            <a:outerShdw blurRad="63500" sx="102000" sy="102000" algn="ctr" rotWithShape="0">
              <a:schemeClr val="accent1">
                <a:alpha val="40000"/>
              </a:schemeClr>
            </a:outerShdw>
          </a:effectLst>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000" b="0" i="1"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Make a copy of this form and complete one for each goal</a:t>
            </a:r>
            <a:endParaRPr kumimoji="0" lang="ru-RU" altLang="ru-RU" sz="2000" b="0" i="1"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3403381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BUILD SUCCESS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dirty="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2"/>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7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584064"/>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dirty="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1485900" y="1600200"/>
            <a:ext cx="2514600" cy="4154984"/>
          </a:xfrm>
          <a:prstGeom prst="rect">
            <a:avLst/>
          </a:prstGeom>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To be Successful: </a:t>
            </a:r>
            <a:endParaRPr lang="en-US" sz="2400" dirty="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SHARE</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SUPPORT</a:t>
            </a:r>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RECOGNIZE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EVALUATE</a:t>
            </a:r>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CHANGE</a:t>
            </a:r>
            <a:endParaRPr lang="en-US" sz="2400" kern="0" dirty="0">
              <a:solidFill>
                <a:schemeClr val="bg1"/>
              </a:solidFill>
              <a:latin typeface="Calibri" panose="020F0502020204030204" pitchFamily="34" charset="0"/>
              <a:cs typeface="Calibri" panose="020F0502020204030204" pitchFamily="34" charset="0"/>
            </a:endParaRP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7"/>
            <a:ext cx="34875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Build Success</a:t>
            </a:r>
            <a:endParaRPr lang="en-US" kern="0" dirty="0">
              <a:solidFill>
                <a:schemeClr val="accent1"/>
              </a:solidFill>
            </a:endParaRP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24202" y="3492295"/>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265212499"/>
              </p:ext>
            </p:extLst>
          </p:nvPr>
        </p:nvGraphicFramePr>
        <p:xfrm>
          <a:off x="6858000" y="1905000"/>
          <a:ext cx="5006579" cy="322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24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1371600" y="1902888"/>
            <a:ext cx="4073582" cy="22860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REMEMBER TO </a:t>
            </a:r>
          </a:p>
          <a:p>
            <a:r>
              <a:rPr lang="en-US" kern="0" dirty="0">
                <a:latin typeface="Calibri" panose="020F0502020204030204" pitchFamily="34" charset="0"/>
                <a:cs typeface="Calibri" panose="020F0502020204030204" pitchFamily="34" charset="0"/>
              </a:rPr>
              <a:t>CELEBRATE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4">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4">
            <a:alphaModFix amt="60000"/>
          </a:blip>
          <a:srcRect/>
          <a:stretch/>
        </p:blipFill>
        <p:spPr>
          <a:xfrm rot="10800000">
            <a:off x="-1" y="4572001"/>
            <a:ext cx="2286000" cy="2286000"/>
          </a:xfrm>
          <a:prstGeom prst="rect">
            <a:avLst/>
          </a:prstGeom>
        </p:spPr>
      </p:pic>
      <p:pic>
        <p:nvPicPr>
          <p:cNvPr id="5" name="Picture 4">
            <a:extLst>
              <a:ext uri="{FF2B5EF4-FFF2-40B4-BE49-F238E27FC236}">
                <a16:creationId xmlns:a16="http://schemas.microsoft.com/office/drawing/2014/main" id="{557BB581-730E-81E3-9C0F-08EB13373CA9}"/>
              </a:ext>
            </a:extLst>
          </p:cNvPr>
          <p:cNvPicPr>
            <a:picLocks noChangeAspect="1"/>
          </p:cNvPicPr>
          <p:nvPr/>
        </p:nvPicPr>
        <p:blipFill>
          <a:blip r:embed="rId5"/>
          <a:stretch>
            <a:fillRect/>
          </a:stretch>
        </p:blipFill>
        <p:spPr>
          <a:xfrm>
            <a:off x="6476999" y="990600"/>
            <a:ext cx="4746143" cy="5519771"/>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Remember to Celebrate</a:t>
            </a:r>
            <a:endParaRPr lang="en-US" kern="0" dirty="0">
              <a:solidFill>
                <a:schemeClr val="accent1"/>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kern="0" dirty="0">
                <a:solidFill>
                  <a:schemeClr val="bg1"/>
                </a:solidFill>
                <a:latin typeface="Calibri" panose="020F0502020204030204" pitchFamily="34" charset="0"/>
                <a:cs typeface="Calibri" panose="020F0502020204030204" pitchFamily="34" charset="0"/>
              </a:rPr>
              <a:t>The </a:t>
            </a:r>
            <a:r>
              <a:rPr lang="en-US" sz="2400" u="sng" kern="0"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 Store</a:t>
            </a:r>
            <a:r>
              <a:rPr lang="en-US" sz="2400" kern="0" dirty="0">
                <a:solidFill>
                  <a:schemeClr val="bg1"/>
                </a:solidFill>
                <a:latin typeface="Calibri" panose="020F0502020204030204" pitchFamily="34" charset="0"/>
                <a:cs typeface="Calibri" panose="020F0502020204030204" pitchFamily="34" charset="0"/>
              </a:rPr>
              <a:t> is an easy way to order certificates, plaques and more to celebrate. If you have further questions regarding club supplies, please email </a:t>
            </a:r>
            <a:r>
              <a:rPr lang="en-US" sz="2400" u="sng" kern="0"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en-US" sz="2400" kern="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400" kern="0" dirty="0">
                <a:solidFill>
                  <a:schemeClr val="bg1"/>
                </a:solidFill>
                <a:latin typeface="Calibri" panose="020F0502020204030204" pitchFamily="34" charset="0"/>
                <a:cs typeface="Calibri" panose="020F0502020204030204" pitchFamily="34" charset="0"/>
              </a:rPr>
              <a:t>How will you celebrate?</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Club Excellence Award </a:t>
            </a:r>
            <a:endParaRPr lang="en-US" kern="0" dirty="0">
              <a:solidFill>
                <a:schemeClr val="accent1"/>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dirty="0">
              <a:solidFill>
                <a:schemeClr val="bg1"/>
              </a:solidFill>
            </a:endParaRPr>
          </a:p>
        </p:txBody>
      </p:sp>
      <p:pic>
        <p:nvPicPr>
          <p:cNvPr id="6" name="Picture 5">
            <a:extLst>
              <a:ext uri="{FF2B5EF4-FFF2-40B4-BE49-F238E27FC236}">
                <a16:creationId xmlns:a16="http://schemas.microsoft.com/office/drawing/2014/main" id="{A640F001-42C2-C06E-9182-3994AFCD7D50}"/>
              </a:ext>
            </a:extLst>
          </p:cNvPr>
          <p:cNvPicPr>
            <a:picLocks noChangeAspect="1"/>
          </p:cNvPicPr>
          <p:nvPr/>
        </p:nvPicPr>
        <p:blipFill>
          <a:blip r:embed="rId3"/>
          <a:stretch>
            <a:fillRect/>
          </a:stretch>
        </p:blipFill>
        <p:spPr>
          <a:xfrm>
            <a:off x="307531" y="4191000"/>
            <a:ext cx="2432936" cy="2432936"/>
          </a:xfrm>
          <a:prstGeom prst="rect">
            <a:avLst/>
          </a:prstGeom>
        </p:spPr>
      </p:pic>
      <p:grpSp>
        <p:nvGrpSpPr>
          <p:cNvPr id="16" name="Group 15">
            <a:extLst>
              <a:ext uri="{FF2B5EF4-FFF2-40B4-BE49-F238E27FC236}">
                <a16:creationId xmlns:a16="http://schemas.microsoft.com/office/drawing/2014/main" id="{33BB5E06-2751-1190-7792-F83CEF6F0F37}"/>
              </a:ext>
            </a:extLst>
          </p:cNvPr>
          <p:cNvGrpSpPr/>
          <p:nvPr/>
        </p:nvGrpSpPr>
        <p:grpSpPr>
          <a:xfrm>
            <a:off x="3816284" y="914400"/>
            <a:ext cx="7299898" cy="5399576"/>
            <a:chOff x="3505199" y="782018"/>
            <a:chExt cx="7299898" cy="5399576"/>
          </a:xfrm>
        </p:grpSpPr>
        <p:grpSp>
          <p:nvGrpSpPr>
            <p:cNvPr id="3" name="Group 2">
              <a:extLst>
                <a:ext uri="{FF2B5EF4-FFF2-40B4-BE49-F238E27FC236}">
                  <a16:creationId xmlns:a16="http://schemas.microsoft.com/office/drawing/2014/main" id="{B8C733EB-F862-846D-03F7-4E7EB74BD2D7}"/>
                </a:ext>
              </a:extLst>
            </p:cNvPr>
            <p:cNvGrpSpPr/>
            <p:nvPr/>
          </p:nvGrpSpPr>
          <p:grpSpPr>
            <a:xfrm>
              <a:off x="3505199" y="782018"/>
              <a:ext cx="7299898" cy="5399576"/>
              <a:chOff x="2590799" y="228600"/>
              <a:chExt cx="7299898" cy="5399576"/>
            </a:xfrm>
          </p:grpSpPr>
          <p:pic>
            <p:nvPicPr>
              <p:cNvPr id="4" name="Picture 3">
                <a:extLst>
                  <a:ext uri="{FF2B5EF4-FFF2-40B4-BE49-F238E27FC236}">
                    <a16:creationId xmlns:a16="http://schemas.microsoft.com/office/drawing/2014/main" id="{BF78B9F9-D639-BFF4-2574-8FF33EB68618}"/>
                  </a:ext>
                </a:extLst>
              </p:cNvPr>
              <p:cNvPicPr>
                <a:picLocks noChangeAspect="1"/>
              </p:cNvPicPr>
              <p:nvPr/>
            </p:nvPicPr>
            <p:blipFill>
              <a:blip r:embed="rId4"/>
              <a:stretch>
                <a:fillRect/>
              </a:stretch>
            </p:blipFill>
            <p:spPr>
              <a:xfrm>
                <a:off x="2590800" y="228600"/>
                <a:ext cx="7299897" cy="2772257"/>
              </a:xfrm>
              <a:prstGeom prst="rect">
                <a:avLst/>
              </a:prstGeom>
            </p:spPr>
          </p:pic>
          <p:pic>
            <p:nvPicPr>
              <p:cNvPr id="8" name="Picture 7">
                <a:extLst>
                  <a:ext uri="{FF2B5EF4-FFF2-40B4-BE49-F238E27FC236}">
                    <a16:creationId xmlns:a16="http://schemas.microsoft.com/office/drawing/2014/main" id="{C61B7EEE-8A63-A7CA-05FF-AF7E08BB4C82}"/>
                  </a:ext>
                </a:extLst>
              </p:cNvPr>
              <p:cNvPicPr>
                <a:picLocks noChangeAspect="1"/>
              </p:cNvPicPr>
              <p:nvPr/>
            </p:nvPicPr>
            <p:blipFill>
              <a:blip r:embed="rId5"/>
              <a:stretch>
                <a:fillRect/>
              </a:stretch>
            </p:blipFill>
            <p:spPr>
              <a:xfrm>
                <a:off x="2590800" y="3000857"/>
                <a:ext cx="3616859" cy="1774564"/>
              </a:xfrm>
              <a:prstGeom prst="rect">
                <a:avLst/>
              </a:prstGeom>
            </p:spPr>
          </p:pic>
          <p:pic>
            <p:nvPicPr>
              <p:cNvPr id="9" name="Picture 8">
                <a:extLst>
                  <a:ext uri="{FF2B5EF4-FFF2-40B4-BE49-F238E27FC236}">
                    <a16:creationId xmlns:a16="http://schemas.microsoft.com/office/drawing/2014/main" id="{364438B4-B742-4201-9A6D-3474121C9573}"/>
                  </a:ext>
                </a:extLst>
              </p:cNvPr>
              <p:cNvPicPr>
                <a:picLocks noChangeAspect="1"/>
              </p:cNvPicPr>
              <p:nvPr/>
            </p:nvPicPr>
            <p:blipFill>
              <a:blip r:embed="rId6"/>
              <a:stretch>
                <a:fillRect/>
              </a:stretch>
            </p:blipFill>
            <p:spPr>
              <a:xfrm>
                <a:off x="2590799" y="4775421"/>
                <a:ext cx="3616859" cy="852755"/>
              </a:xfrm>
              <a:prstGeom prst="rect">
                <a:avLst/>
              </a:prstGeom>
            </p:spPr>
          </p:pic>
          <p:pic>
            <p:nvPicPr>
              <p:cNvPr id="10" name="Picture 9">
                <a:extLst>
                  <a:ext uri="{FF2B5EF4-FFF2-40B4-BE49-F238E27FC236}">
                    <a16:creationId xmlns:a16="http://schemas.microsoft.com/office/drawing/2014/main" id="{9E36A6B2-01D4-BF7E-A098-6B97ADBFE809}"/>
                  </a:ext>
                </a:extLst>
              </p:cNvPr>
              <p:cNvPicPr>
                <a:picLocks noChangeAspect="1"/>
              </p:cNvPicPr>
              <p:nvPr/>
            </p:nvPicPr>
            <p:blipFill>
              <a:blip r:embed="rId7"/>
              <a:stretch>
                <a:fillRect/>
              </a:stretch>
            </p:blipFill>
            <p:spPr>
              <a:xfrm>
                <a:off x="6207655" y="3868180"/>
                <a:ext cx="3683042" cy="738525"/>
              </a:xfrm>
              <a:prstGeom prst="rect">
                <a:avLst/>
              </a:prstGeom>
            </p:spPr>
          </p:pic>
          <p:pic>
            <p:nvPicPr>
              <p:cNvPr id="11" name="Picture 10">
                <a:extLst>
                  <a:ext uri="{FF2B5EF4-FFF2-40B4-BE49-F238E27FC236}">
                    <a16:creationId xmlns:a16="http://schemas.microsoft.com/office/drawing/2014/main" id="{1FF1B688-49D0-7B1A-C559-13F4D28886E5}"/>
                  </a:ext>
                </a:extLst>
              </p:cNvPr>
              <p:cNvPicPr>
                <a:picLocks noChangeAspect="1"/>
              </p:cNvPicPr>
              <p:nvPr/>
            </p:nvPicPr>
            <p:blipFill>
              <a:blip r:embed="rId8"/>
              <a:stretch>
                <a:fillRect/>
              </a:stretch>
            </p:blipFill>
            <p:spPr>
              <a:xfrm>
                <a:off x="6207655" y="4551982"/>
                <a:ext cx="3683042" cy="1076193"/>
              </a:xfrm>
              <a:prstGeom prst="rect">
                <a:avLst/>
              </a:prstGeom>
            </p:spPr>
          </p:pic>
        </p:grpSp>
        <p:sp>
          <p:nvSpPr>
            <p:cNvPr id="13" name="TextBox 12">
              <a:extLst>
                <a:ext uri="{FF2B5EF4-FFF2-40B4-BE49-F238E27FC236}">
                  <a16:creationId xmlns:a16="http://schemas.microsoft.com/office/drawing/2014/main" id="{99A4C61D-A29B-3377-0267-846EA97544FE}"/>
                </a:ext>
              </a:extLst>
            </p:cNvPr>
            <p:cNvSpPr txBox="1"/>
            <p:nvPr/>
          </p:nvSpPr>
          <p:spPr>
            <a:xfrm>
              <a:off x="7122055" y="3571570"/>
              <a:ext cx="3683042" cy="850028"/>
            </a:xfrm>
            <a:prstGeom prst="rect">
              <a:avLst/>
            </a:prstGeom>
            <a:solidFill>
              <a:schemeClr val="bg1"/>
            </a:solidFill>
            <a:ln>
              <a:noFill/>
            </a:ln>
          </p:spPr>
          <p:txBody>
            <a:bodyPr wrap="square" rtlCol="0">
              <a:spAutoFit/>
            </a:bodyPr>
            <a:lstStyle/>
            <a:p>
              <a:endParaRPr lang="en-US" sz="3000" dirty="0" err="1"/>
            </a:p>
          </p:txBody>
        </p:sp>
      </p:grpSp>
    </p:spTree>
    <p:extLst>
      <p:ext uri="{BB962C8B-B14F-4D97-AF65-F5344CB8AC3E}">
        <p14:creationId xmlns:p14="http://schemas.microsoft.com/office/powerpoint/2010/main" val="1150077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Club Excellence Award </a:t>
            </a:r>
            <a:endParaRPr lang="en-US" kern="0" dirty="0">
              <a:solidFill>
                <a:schemeClr val="accent1"/>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dirty="0">
              <a:solidFill>
                <a:schemeClr val="bg1"/>
              </a:solidFill>
            </a:endParaRPr>
          </a:p>
        </p:txBody>
      </p:sp>
      <p:pic>
        <p:nvPicPr>
          <p:cNvPr id="8" name="Picture 7">
            <a:extLst>
              <a:ext uri="{FF2B5EF4-FFF2-40B4-BE49-F238E27FC236}">
                <a16:creationId xmlns:a16="http://schemas.microsoft.com/office/drawing/2014/main" id="{22023225-63AF-0C3F-A4BF-091434600305}"/>
              </a:ext>
            </a:extLst>
          </p:cNvPr>
          <p:cNvPicPr>
            <a:picLocks noChangeAspect="1"/>
          </p:cNvPicPr>
          <p:nvPr/>
        </p:nvPicPr>
        <p:blipFill>
          <a:blip r:embed="rId3"/>
          <a:stretch>
            <a:fillRect/>
          </a:stretch>
        </p:blipFill>
        <p:spPr>
          <a:xfrm>
            <a:off x="240867" y="2184125"/>
            <a:ext cx="1546308" cy="1865278"/>
          </a:xfrm>
          <a:prstGeom prst="rect">
            <a:avLst/>
          </a:prstGeom>
        </p:spPr>
      </p:pic>
      <p:pic>
        <p:nvPicPr>
          <p:cNvPr id="9" name="Picture 8">
            <a:extLst>
              <a:ext uri="{FF2B5EF4-FFF2-40B4-BE49-F238E27FC236}">
                <a16:creationId xmlns:a16="http://schemas.microsoft.com/office/drawing/2014/main" id="{7DB97328-5313-38BC-B671-657DA6391986}"/>
              </a:ext>
            </a:extLst>
          </p:cNvPr>
          <p:cNvPicPr>
            <a:picLocks noChangeAspect="1"/>
          </p:cNvPicPr>
          <p:nvPr/>
        </p:nvPicPr>
        <p:blipFill>
          <a:blip r:embed="rId4"/>
          <a:stretch>
            <a:fillRect/>
          </a:stretch>
        </p:blipFill>
        <p:spPr>
          <a:xfrm>
            <a:off x="2645663" y="1131651"/>
            <a:ext cx="4044617" cy="5269074"/>
          </a:xfrm>
          <a:prstGeom prst="rect">
            <a:avLst/>
          </a:prstGeom>
          <a:ln w="47625">
            <a:solidFill>
              <a:schemeClr val="accent1"/>
            </a:solidFill>
          </a:ln>
        </p:spPr>
      </p:pic>
      <p:pic>
        <p:nvPicPr>
          <p:cNvPr id="11" name="Picture 10">
            <a:extLst>
              <a:ext uri="{FF2B5EF4-FFF2-40B4-BE49-F238E27FC236}">
                <a16:creationId xmlns:a16="http://schemas.microsoft.com/office/drawing/2014/main" id="{CBA4010A-0F65-7683-451C-FA874554987A}"/>
              </a:ext>
            </a:extLst>
          </p:cNvPr>
          <p:cNvPicPr>
            <a:picLocks noChangeAspect="1"/>
          </p:cNvPicPr>
          <p:nvPr/>
        </p:nvPicPr>
        <p:blipFill>
          <a:blip r:embed="rId5"/>
          <a:stretch>
            <a:fillRect/>
          </a:stretch>
        </p:blipFill>
        <p:spPr>
          <a:xfrm>
            <a:off x="7278741" y="1144022"/>
            <a:ext cx="4044617" cy="5256704"/>
          </a:xfrm>
          <a:prstGeom prst="rect">
            <a:avLst/>
          </a:prstGeom>
          <a:ln w="47625">
            <a:solidFill>
              <a:schemeClr val="accent1"/>
            </a:solidFill>
          </a:ln>
        </p:spPr>
      </p:pic>
    </p:spTree>
    <p:extLst>
      <p:ext uri="{BB962C8B-B14F-4D97-AF65-F5344CB8AC3E}">
        <p14:creationId xmlns:p14="http://schemas.microsoft.com/office/powerpoint/2010/main" val="2552901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sp>
        <p:nvSpPr>
          <p:cNvPr id="8" name="TextBox 27">
            <a:extLst>
              <a:ext uri="{FF2B5EF4-FFF2-40B4-BE49-F238E27FC236}">
                <a16:creationId xmlns:a16="http://schemas.microsoft.com/office/drawing/2014/main" id="{25688390-C2C7-6A8D-FBA5-760AD1B246A0}"/>
              </a:ext>
            </a:extLst>
          </p:cNvPr>
          <p:cNvSpPr txBox="1"/>
          <p:nvPr/>
        </p:nvSpPr>
        <p:spPr>
          <a:xfrm>
            <a:off x="304800" y="1676400"/>
            <a:ext cx="12192000" cy="4839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en-US" sz="2400" b="1" kern="0" dirty="0">
                <a:solidFill>
                  <a:srgbClr val="FFC000"/>
                </a:solidFill>
                <a:latin typeface="Calibri Light" panose="020F0302020204030204" pitchFamily="34" charset="0"/>
                <a:ea typeface="HelveticaNeueLT Std Lt"/>
                <a:cs typeface="Calibri Light" panose="020F0302020204030204" pitchFamily="34" charset="0"/>
                <a:sym typeface="HelveticaNeueLT Std Lt"/>
              </a:rPr>
              <a:t>Phone: (630) 468-7084</a:t>
            </a: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endPar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endParaRP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rPr>
              <a:t>Email: </a:t>
            </a:r>
            <a:r>
              <a:rPr lang="en-US" sz="2400" b="1" kern="0" dirty="0">
                <a:solidFill>
                  <a:schemeClr val="bg1"/>
                </a:solidFill>
                <a:latin typeface="Calibri Light" panose="020F0302020204030204" pitchFamily="34" charset="0"/>
                <a:ea typeface="Arial"/>
                <a:cs typeface="Calibri Light" panose="020F0302020204030204" pitchFamily="34" charset="0"/>
                <a:sym typeface="HelveticaNeueLT Std Lt"/>
                <a:hlinkClick r:id="rId3">
                  <a:extLst>
                    <a:ext uri="{A12FA001-AC4F-418D-AE19-62706E023703}">
                      <ahyp:hlinkClr xmlns:ahyp="http://schemas.microsoft.com/office/drawing/2018/hyperlinkcolor" val="tx"/>
                    </a:ext>
                  </a:extLst>
                </a:hlinkClick>
              </a:rPr>
              <a:t>clubofficers@lionsclubs.org</a:t>
            </a:r>
            <a:r>
              <a:rPr lang="en-US" sz="2400" b="1" kern="0" dirty="0">
                <a:solidFill>
                  <a:schemeClr val="bg1"/>
                </a:solidFill>
                <a:latin typeface="Calibri Light" panose="020F0302020204030204" pitchFamily="34" charset="0"/>
                <a:ea typeface="Arial"/>
                <a:cs typeface="Calibri Light" panose="020F0302020204030204" pitchFamily="34" charset="0"/>
                <a:sym typeface="HelveticaNeueLT Std Lt"/>
              </a:rPr>
              <a:t> </a:t>
            </a: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endPar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endParaRP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rPr>
              <a:t>Websites: </a:t>
            </a:r>
          </a:p>
          <a:p>
            <a:pPr defTabSz="914367" hangingPunct="0">
              <a:defRPr sz="2800" b="0">
                <a:solidFill>
                  <a:srgbClr val="FFFFFF"/>
                </a:solidFill>
                <a:latin typeface="HelveticaNeueLT Std Lt"/>
                <a:ea typeface="HelveticaNeueLT Std Lt"/>
                <a:cs typeface="HelveticaNeueLT Std Lt"/>
                <a:sym typeface="HelveticaNeueLT Std Lt"/>
              </a:defRPr>
            </a:pPr>
            <a:r>
              <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rPr>
              <a:t>	Plan for Your Club’s Success</a:t>
            </a:r>
          </a:p>
          <a:p>
            <a:pPr defTabSz="914367" hangingPunct="0">
              <a:defRPr sz="2800" b="0">
                <a:solidFill>
                  <a:srgbClr val="FFFFFF"/>
                </a:solidFill>
                <a:latin typeface="HelveticaNeueLT Std Lt"/>
                <a:ea typeface="HelveticaNeueLT Std Lt"/>
                <a:cs typeface="HelveticaNeueLT Std Lt"/>
                <a:sym typeface="HelveticaNeueLT Std Lt"/>
              </a:defRPr>
            </a:pPr>
            <a:r>
              <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rPr>
              <a:t>	</a:t>
            </a:r>
            <a:r>
              <a:rPr lang="en-US" sz="2400" b="1" i="1" kern="0" dirty="0">
                <a:solidFill>
                  <a:schemeClr val="bg1"/>
                </a:solidFill>
                <a:latin typeface="Calibri Light" panose="020F0302020204030204" pitchFamily="34" charset="0"/>
                <a:ea typeface="Arial"/>
                <a:cs typeface="Calibri Light" panose="020F0302020204030204" pitchFamily="34" charset="0"/>
                <a:sym typeface="HelveticaNeueLT Std Lt"/>
              </a:rPr>
              <a:t>COMING SOON</a:t>
            </a:r>
            <a:endParaRPr lang="en-US" sz="2400" b="1" i="1" kern="0" dirty="0">
              <a:solidFill>
                <a:srgbClr val="FFC000"/>
              </a:solidFill>
              <a:latin typeface="Calibri Light" panose="020F0302020204030204" pitchFamily="34" charset="0"/>
              <a:ea typeface="Arial"/>
              <a:cs typeface="Calibri Light" panose="020F03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r>
              <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rPr>
              <a:t>	  Improving Club Quality </a:t>
            </a:r>
          </a:p>
          <a:p>
            <a:pPr indent="1028700" defTabSz="914367" hangingPunct="0">
              <a:defRPr sz="2800" b="0">
                <a:solidFill>
                  <a:srgbClr val="FFFFFF"/>
                </a:solidFill>
                <a:latin typeface="HelveticaNeueLT Std Lt"/>
                <a:ea typeface="HelveticaNeueLT Std Lt"/>
                <a:cs typeface="HelveticaNeueLT Std Lt"/>
                <a:sym typeface="HelveticaNeueLT Std Lt"/>
              </a:defRPr>
            </a:pPr>
            <a:r>
              <a:rPr lang="en-US" sz="2200" b="1" kern="0" dirty="0">
                <a:solidFill>
                  <a:schemeClr val="bg1"/>
                </a:solidFill>
                <a:latin typeface="Calibri Light" panose="020F0302020204030204" pitchFamily="34" charset="0"/>
                <a:ea typeface="Arial"/>
                <a:cs typeface="Calibri Light" panose="020F0302020204030204" pitchFamily="34" charset="0"/>
                <a:sym typeface="HelveticaNeueLT Std Lt"/>
                <a:hlinkClick r:id="rId4">
                  <a:extLst>
                    <a:ext uri="{A12FA001-AC4F-418D-AE19-62706E023703}">
                      <ahyp:hlinkClr xmlns:ahyp="http://schemas.microsoft.com/office/drawing/2018/hyperlinkcolor" val="tx"/>
                    </a:ext>
                  </a:extLst>
                </a:hlinkClick>
              </a:rPr>
              <a:t>https://www.lionsclubs.org/en/resources-for-members/resource-center/improving-club-quality</a:t>
            </a:r>
            <a:r>
              <a:rPr lang="en-US" sz="2200" b="1" kern="0" dirty="0">
                <a:solidFill>
                  <a:srgbClr val="FFC000"/>
                </a:solidFill>
                <a:latin typeface="Calibri Light" panose="020F0302020204030204" pitchFamily="34" charset="0"/>
                <a:ea typeface="Arial"/>
                <a:cs typeface="Calibri Light" panose="020F03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endParaRP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en-US" sz="2400" b="1" kern="0" dirty="0">
                <a:solidFill>
                  <a:srgbClr val="FFC000"/>
                </a:solidFill>
                <a:latin typeface="Calibri Light" panose="020F0302020204030204" pitchFamily="34" charset="0"/>
                <a:ea typeface="Arial"/>
                <a:cs typeface="Calibri Light" panose="020F0302020204030204" pitchFamily="34" charset="0"/>
                <a:sym typeface="HelveticaNeueLT Std Lt"/>
              </a:rPr>
              <a:t>Facebook Group: Improving Lions Club Quality  </a:t>
            </a:r>
            <a:r>
              <a:rPr lang="en-US" sz="2400" b="1" kern="0" dirty="0">
                <a:solidFill>
                  <a:schemeClr val="bg1"/>
                </a:solidFill>
                <a:latin typeface="Calibri Light" panose="020F0302020204030204" pitchFamily="34" charset="0"/>
                <a:ea typeface="Arial"/>
                <a:cs typeface="Calibri Light" panose="020F0302020204030204" pitchFamily="34" charset="0"/>
                <a:sym typeface="HelveticaNeueLT Std Lt"/>
                <a:hlinkClick r:id="rId5">
                  <a:extLst>
                    <a:ext uri="{A12FA001-AC4F-418D-AE19-62706E023703}">
                      <ahyp:hlinkClr xmlns:ahyp="http://schemas.microsoft.com/office/drawing/2018/hyperlinkcolor" val="tx"/>
                    </a:ext>
                  </a:extLst>
                </a:hlinkClick>
              </a:rPr>
              <a:t>https://www.facebook.com/groups/317754885360703/</a:t>
            </a:r>
            <a:r>
              <a:rPr lang="en-US" sz="2400" b="1" kern="0" dirty="0">
                <a:solidFill>
                  <a:schemeClr val="bg1"/>
                </a:solidFill>
                <a:latin typeface="Calibri Light" panose="020F0302020204030204" pitchFamily="34" charset="0"/>
                <a:ea typeface="Arial"/>
                <a:cs typeface="Calibri Light" panose="020F0302020204030204" pitchFamily="34" charset="0"/>
                <a:sym typeface="HelveticaNeueLT Std Lt"/>
              </a:rPr>
              <a:t> </a:t>
            </a:r>
            <a:endParaRPr b="1" kern="0" dirty="0">
              <a:solidFill>
                <a:schemeClr val="bg1"/>
              </a:solidFill>
              <a:latin typeface="Calibri Light" panose="020F0302020204030204" pitchFamily="34" charset="0"/>
              <a:ea typeface="Arial"/>
              <a:cs typeface="Calibri Light" panose="020F0302020204030204" pitchFamily="34" charset="0"/>
              <a:sym typeface="Arial"/>
            </a:endParaRPr>
          </a:p>
        </p:txBody>
      </p:sp>
      <p:sp>
        <p:nvSpPr>
          <p:cNvPr id="9" name="Rectangle 8">
            <a:extLst>
              <a:ext uri="{FF2B5EF4-FFF2-40B4-BE49-F238E27FC236}">
                <a16:creationId xmlns:a16="http://schemas.microsoft.com/office/drawing/2014/main" id="{9929F235-40EB-69B2-DE88-4DD171E75914}"/>
              </a:ext>
            </a:extLst>
          </p:cNvPr>
          <p:cNvSpPr/>
          <p:nvPr/>
        </p:nvSpPr>
        <p:spPr>
          <a:xfrm>
            <a:off x="4648200" y="1003336"/>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TextBox 9">
            <a:extLst>
              <a:ext uri="{FF2B5EF4-FFF2-40B4-BE49-F238E27FC236}">
                <a16:creationId xmlns:a16="http://schemas.microsoft.com/office/drawing/2014/main" id="{82AF1110-F9FD-7304-E709-B823E758214A}"/>
              </a:ext>
            </a:extLst>
          </p:cNvPr>
          <p:cNvSpPr txBox="1"/>
          <p:nvPr/>
        </p:nvSpPr>
        <p:spPr>
          <a:xfrm>
            <a:off x="3733800" y="257354"/>
            <a:ext cx="5989319" cy="646331"/>
          </a:xfrm>
          <a:prstGeom prst="rect">
            <a:avLst/>
          </a:prstGeom>
          <a:noFill/>
        </p:spPr>
        <p:txBody>
          <a:bodyPr wrap="square" rtlCol="0">
            <a:spAutoFit/>
          </a:bodyPr>
          <a:lstStyle/>
          <a:p>
            <a:r>
              <a:rPr lang="en-US" sz="3600" dirty="0">
                <a:solidFill>
                  <a:schemeClr val="bg1"/>
                </a:solidFill>
                <a:latin typeface="Calibri" panose="020F0502020204030204" pitchFamily="34" charset="0"/>
                <a:cs typeface="Calibri" panose="020F0502020204030204" pitchFamily="34" charset="0"/>
              </a:rPr>
              <a:t>LCI Contact Information </a:t>
            </a:r>
          </a:p>
        </p:txBody>
      </p:sp>
    </p:spTree>
    <p:extLst>
      <p:ext uri="{BB962C8B-B14F-4D97-AF65-F5344CB8AC3E}">
        <p14:creationId xmlns:p14="http://schemas.microsoft.com/office/powerpoint/2010/main" val="345627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i="1" dirty="0">
                <a:solidFill>
                  <a:schemeClr val="accent1"/>
                </a:solidFill>
                <a:latin typeface="Calibri" panose="020F0502020204030204" pitchFamily="34" charset="0"/>
                <a:cs typeface="Calibri" panose="020F0502020204030204" pitchFamily="34" charset="0"/>
              </a:rPr>
              <a:t>Coming together is a beginning.  Keeping together is  progress. Working together is success.</a:t>
            </a:r>
          </a:p>
          <a:p>
            <a:endParaRPr lang="en-US" i="1" kern="0" dirty="0">
              <a:solidFill>
                <a:schemeClr val="accent1"/>
              </a:solidFill>
              <a:latin typeface="Calibri" panose="020F0502020204030204" pitchFamily="34" charset="0"/>
              <a:cs typeface="Calibri" panose="020F0502020204030204" pitchFamily="34" charset="0"/>
            </a:endParaRPr>
          </a:p>
          <a:p>
            <a:pPr algn="r"/>
            <a:r>
              <a:rPr lang="en-US" i="1" kern="0"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Questions ???</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dirty="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3271205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THANK YOU!</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dirty="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764235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Global Membership Approach for Clubs</a:t>
            </a:r>
            <a:endParaRPr lang="en-US" kern="0" dirty="0">
              <a:solidFill>
                <a:schemeClr val="accent1"/>
              </a:solidFill>
              <a:latin typeface="Calibri" panose="020F0502020204030204" pitchFamily="34" charset="0"/>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pic>
        <p:nvPicPr>
          <p:cNvPr id="13" name="Picture 12">
            <a:extLst>
              <a:ext uri="{FF2B5EF4-FFF2-40B4-BE49-F238E27FC236}">
                <a16:creationId xmlns:a16="http://schemas.microsoft.com/office/drawing/2014/main" id="{F878B4CA-4364-4499-B5AB-7EC5DA92B755}"/>
              </a:ext>
            </a:extLst>
          </p:cNvPr>
          <p:cNvPicPr>
            <a:picLocks noChangeAspect="1"/>
          </p:cNvPicPr>
          <p:nvPr/>
        </p:nvPicPr>
        <p:blipFill rotWithShape="1">
          <a:blip r:embed="rId4">
            <a:extLst>
              <a:ext uri="{28A0092B-C50C-407E-A947-70E740481C1C}">
                <a14:useLocalDpi xmlns:a14="http://schemas.microsoft.com/office/drawing/2010/main" val="0"/>
              </a:ext>
            </a:extLst>
          </a:blip>
          <a:srcRect l="20485" t="-3836"/>
          <a:stretch/>
        </p:blipFill>
        <p:spPr>
          <a:xfrm>
            <a:off x="1784175" y="1447800"/>
            <a:ext cx="7997952" cy="965790"/>
          </a:xfrm>
          <a:prstGeom prst="rect">
            <a:avLst/>
          </a:prstGeom>
        </p:spPr>
      </p:pic>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5759626" cy="2768880"/>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Success</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Team of Club Leaders</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Vision, Assess Needs and Set Goals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Plan to Achieve our Goals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4</a:t>
            </a:r>
          </a:p>
        </p:txBody>
      </p:sp>
    </p:spTree>
    <p:extLst>
      <p:ext uri="{BB962C8B-B14F-4D97-AF65-F5344CB8AC3E}">
        <p14:creationId xmlns:p14="http://schemas.microsoft.com/office/powerpoint/2010/main" val="422018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a Team of Club Leaders</a:t>
            </a:r>
            <a:endParaRPr lang="en-US" kern="0" dirty="0">
              <a:solidFill>
                <a:schemeClr val="accent1"/>
              </a:solidFill>
              <a:latin typeface="Calibri" panose="020F0502020204030204" pitchFamily="34" charset="0"/>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Current Leaders: </a:t>
            </a:r>
            <a:r>
              <a:rPr lang="en-US" sz="2400" dirty="0">
                <a:solidFill>
                  <a:schemeClr val="bg1"/>
                </a:solidFill>
                <a:latin typeface="Calibri" panose="020F0502020204030204" pitchFamily="34" charset="0"/>
                <a:cs typeface="Calibri" panose="020F0502020204030204" pitchFamily="34" charset="0"/>
              </a:rPr>
              <a:t>Identify who can carry out and lead the development of the strategy. </a:t>
            </a:r>
          </a:p>
          <a:p>
            <a:endParaRPr lang="en-US" sz="2400" dirty="0">
              <a:solidFill>
                <a:schemeClr val="bg1"/>
              </a:solidFill>
              <a:latin typeface="Calibri" panose="020F0502020204030204" pitchFamily="34" charset="0"/>
              <a:cs typeface="Calibri" panose="020F0502020204030204" pitchFamily="34" charset="0"/>
            </a:endParaRPr>
          </a:p>
          <a:p>
            <a:r>
              <a:rPr lang="en-US" sz="2400" b="1" dirty="0">
                <a:solidFill>
                  <a:schemeClr val="bg1"/>
                </a:solidFill>
                <a:latin typeface="Calibri" panose="020F0502020204030204" pitchFamily="34" charset="0"/>
                <a:cs typeface="Calibri" panose="020F0502020204030204" pitchFamily="34" charset="0"/>
              </a:rPr>
              <a:t>Future Leaders: </a:t>
            </a:r>
            <a:r>
              <a:rPr lang="en-US" sz="2400" dirty="0">
                <a:solidFill>
                  <a:schemeClr val="bg1"/>
                </a:solidFill>
                <a:latin typeface="Calibri" panose="020F0502020204030204" pitchFamily="34" charset="0"/>
                <a:cs typeface="Calibri" panose="020F0502020204030204" pitchFamily="34" charset="0"/>
              </a:rPr>
              <a:t>Include Lions who can serve as future leaders.  Lions who have held leadership positions, who can provide insight, support and are interested in the future of the club. </a:t>
            </a:r>
          </a:p>
          <a:p>
            <a:endParaRPr lang="en-US" sz="2400" dirty="0">
              <a:solidFill>
                <a:schemeClr val="bg1"/>
              </a:solidFill>
              <a:latin typeface="Calibri" panose="020F0502020204030204" pitchFamily="34" charset="0"/>
              <a:cs typeface="Calibri" panose="020F0502020204030204" pitchFamily="34" charset="0"/>
            </a:endParaRPr>
          </a:p>
          <a:p>
            <a:r>
              <a:rPr lang="en-US" sz="2400" b="1" dirty="0">
                <a:solidFill>
                  <a:schemeClr val="bg1"/>
                </a:solidFill>
                <a:latin typeface="Calibri" panose="020F0502020204030204" pitchFamily="34" charset="0"/>
                <a:cs typeface="Calibri" panose="020F0502020204030204" pitchFamily="34" charset="0"/>
              </a:rPr>
              <a:t>Poll the Members: </a:t>
            </a:r>
            <a:r>
              <a:rPr lang="en-US" sz="2400" dirty="0">
                <a:solidFill>
                  <a:schemeClr val="bg1"/>
                </a:solidFill>
                <a:latin typeface="Calibri" panose="020F0502020204030204" pitchFamily="34" charset="0"/>
                <a:cs typeface="Calibri" panose="020F0502020204030204" pitchFamily="34" charset="0"/>
              </a:rPr>
              <a:t>To gain a full perspective of your club’s needs. Look for a cross section of members who represent the club or in smaller clubs involve as many members as possible (established members, new members, young Lions, professionals) to both understand their needs and engage their talent. </a:t>
            </a:r>
          </a:p>
        </p:txBody>
      </p:sp>
    </p:spTree>
    <p:extLst>
      <p:ext uri="{BB962C8B-B14F-4D97-AF65-F5344CB8AC3E}">
        <p14:creationId xmlns:p14="http://schemas.microsoft.com/office/powerpoint/2010/main" val="19134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a Vision, Assess Needs and Set Goals</a:t>
            </a:r>
            <a:endParaRPr lang="en-US" kern="0" dirty="0">
              <a:solidFill>
                <a:schemeClr val="accent1"/>
              </a:solidFill>
              <a:latin typeface="Calibri" panose="020F0502020204030204" pitchFamily="34" charset="0"/>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39607252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000" dirty="0">
                  <a:solidFill>
                    <a:schemeClr val="bg1"/>
                  </a:solidFill>
                  <a:ea typeface="ヒラギノ角ゴ Pro W3" pitchFamily="84" charset="-128"/>
                </a:rPr>
                <a:t>2</a:t>
              </a:r>
              <a:endParaRPr kumimoji="0" lang="en-US" sz="2000" b="0" i="0" u="none" strike="noStrike" cap="none" normalizeH="0" dirty="0">
                <a:ln>
                  <a:noFill/>
                </a:ln>
                <a:solidFill>
                  <a:schemeClr val="bg1"/>
                </a:solidFill>
                <a:effectLst/>
                <a:ea typeface="ヒラギノ角ゴ Pro W3" pitchFamily="84" charset="-128"/>
              </a:endParaRP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1</a:t>
            </a:r>
          </a:p>
          <a:p>
            <a:r>
              <a:rPr lang="en-US" kern="0" dirty="0">
                <a:solidFill>
                  <a:schemeClr val="bg1"/>
                </a:solidFill>
                <a:latin typeface="Calibri" panose="020F0502020204030204" pitchFamily="34" charset="0"/>
                <a:ea typeface="Arial" charset="0"/>
                <a:cs typeface="Calibri" panose="020F0502020204030204" pitchFamily="34" charset="0"/>
              </a:rPr>
              <a:t>Rejuvenate Club with New Members</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What opportunities exist to expand membership?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What do we need to do to better recruit members?</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Why are members not joining our club?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Why do people join our club?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2</a:t>
            </a:r>
          </a:p>
          <a:p>
            <a:r>
              <a:rPr lang="en-US" kern="0" dirty="0">
                <a:solidFill>
                  <a:schemeClr val="bg1"/>
                </a:solidFill>
                <a:latin typeface="Calibri" panose="020F0502020204030204" pitchFamily="34" charset="0"/>
                <a:ea typeface="Arial" charset="0"/>
                <a:cs typeface="Calibri" panose="020F0502020204030204" pitchFamily="34" charset="0"/>
              </a:rPr>
              <a:t>Revitalize Clubs with New Service Opportunities</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the club’s service projects relevant to current community needs?</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members enthusiastic and actively involved in service projects?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Is club leadership receptive to members’ ideas for new service ideas?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our service projects attract new members?</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3</a:t>
            </a:r>
          </a:p>
          <a:p>
            <a:r>
              <a:rPr lang="en-US" kern="0" dirty="0">
                <a:solidFill>
                  <a:schemeClr val="bg1"/>
                </a:solidFill>
                <a:latin typeface="Calibri" panose="020F0502020204030204" pitchFamily="34" charset="0"/>
                <a:ea typeface="Arial" charset="0"/>
                <a:cs typeface="Calibri" panose="020F0502020204030204" pitchFamily="34" charset="0"/>
              </a:rPr>
              <a:t>Excel in Leadership Development and Club Operations</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club officers participate in training for their positions?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members encouraged to take leadership positions?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members regularly attend and participate in club functions?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you need to reconsider the format of club meetings?</a:t>
            </a:r>
          </a:p>
        </p:txBody>
      </p:sp>
    </p:spTree>
    <p:extLst>
      <p:ext uri="{BB962C8B-B14F-4D97-AF65-F5344CB8AC3E}">
        <p14:creationId xmlns:p14="http://schemas.microsoft.com/office/powerpoint/2010/main" val="158008930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70832</TotalTime>
  <Words>2126</Words>
  <Application>Microsoft Office PowerPoint</Application>
  <PresentationFormat>Widescreen</PresentationFormat>
  <Paragraphs>357</Paragraphs>
  <Slides>31</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Adobe Devanagari</vt:lpstr>
      <vt:lpstr>Arial</vt:lpstr>
      <vt:lpstr>Calibri</vt:lpstr>
      <vt:lpstr>Calibri Light</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2091</cp:revision>
  <cp:lastPrinted>2018-07-23T15:21:46Z</cp:lastPrinted>
  <dcterms:created xsi:type="dcterms:W3CDTF">2016-11-15T15:12:50Z</dcterms:created>
  <dcterms:modified xsi:type="dcterms:W3CDTF">2022-09-23T12:48:22Z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