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871" r:id="rId2"/>
    <p:sldId id="874" r:id="rId3"/>
    <p:sldId id="1075" r:id="rId4"/>
    <p:sldId id="1121" r:id="rId5"/>
    <p:sldId id="974" r:id="rId6"/>
    <p:sldId id="953" r:id="rId7"/>
    <p:sldId id="1104" r:id="rId8"/>
    <p:sldId id="889" r:id="rId9"/>
    <p:sldId id="1137" r:id="rId10"/>
    <p:sldId id="1138" r:id="rId11"/>
    <p:sldId id="1133" r:id="rId12"/>
    <p:sldId id="954" r:id="rId13"/>
    <p:sldId id="1134" r:id="rId14"/>
    <p:sldId id="982" r:id="rId15"/>
    <p:sldId id="1136" r:id="rId16"/>
    <p:sldId id="955" r:id="rId17"/>
    <p:sldId id="894" r:id="rId18"/>
    <p:sldId id="952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urns, Andrea" initials="BA" lastIdx="21" clrIdx="0">
    <p:extLst>
      <p:ext uri="{19B8F6BF-5375-455C-9EA6-DF929625EA0E}">
        <p15:presenceInfo xmlns:p15="http://schemas.microsoft.com/office/powerpoint/2012/main" userId="S::aburns@lionsclubs.org::a9d9e45e-56e8-4c87-b4e0-b1ceb4907a9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2240"/>
    <a:srgbClr val="00338D"/>
    <a:srgbClr val="55565A"/>
    <a:srgbClr val="EBB700"/>
    <a:srgbClr val="7A2682"/>
    <a:srgbClr val="FF5C35"/>
    <a:srgbClr val="407CCA"/>
    <a:srgbClr val="00AC69"/>
    <a:srgbClr val="B3B2B1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09"/>
    <p:restoredTop sz="94700"/>
  </p:normalViewPr>
  <p:slideViewPr>
    <p:cSldViewPr snapToGrid="0" snapToObjects="1">
      <p:cViewPr varScale="1">
        <p:scale>
          <a:sx n="68" d="100"/>
          <a:sy n="68" d="100"/>
        </p:scale>
        <p:origin x="1014" y="60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C50FC-F9F0-994C-8ED5-9766C18DAC95}" type="datetimeFigureOut">
              <a:rPr lang="en-US" smtClean="0"/>
              <a:t>7/26/2021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F38A34-01B5-8B47-8788-985DCB17BF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4303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623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we need to say joining the same club or a sponsoring club?  For example, what happens if the Father is in the Lions club and the daughter wants to join the Leo Club, that is sponsored by the same club?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0341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Kyle question- do we want to give an example of the dues or leave in open ended?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0224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The Cub Program is the way for Lions clubs to engage youth in the community in service in the community.  More on this program in the upcoming slides.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800" spc="40" dirty="0">
                <a:solidFill>
                  <a:srgbClr val="000000"/>
                </a:solidFill>
                <a:effectLst/>
                <a:latin typeface="HelveticaNeue-Light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1800" spc="4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Leadership, Experience, Opportunity.” That’s what makes a Leo. As the youngest members of Lions Clubs International, Leos embody the best qualities of our incredible organization. More information to come on Leo’s in future slides.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Campus Clubs are a great way to engage families that a part of the campus.  By engaging a local campus, it will also open your club to the students and staff in your community.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Your Club specialty can be around family or children engagement.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Virtual Clubs give the option for people to log into meetings that may be to busy to attend traditional meetings.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F38A34-01B5-8B47-8788-985DCB17BFD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68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STER SLIDE - 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0444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973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temp.lionsclubs.org/EN/pdfs/tk30.pdf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ckground - Image">
            <a:extLst>
              <a:ext uri="{FF2B5EF4-FFF2-40B4-BE49-F238E27FC236}">
                <a16:creationId xmlns:a16="http://schemas.microsoft.com/office/drawing/2014/main" id="{EE3AF1F3-18D9-3440-8175-06C7FDC286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Background - Overlay">
            <a:extLst>
              <a:ext uri="{FF2B5EF4-FFF2-40B4-BE49-F238E27FC236}">
                <a16:creationId xmlns:a16="http://schemas.microsoft.com/office/drawing/2014/main" id="{556C90B0-9C7D-8D4F-866C-362FA58528D1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8" name="Yellow Bar">
            <a:extLst>
              <a:ext uri="{FF2B5EF4-FFF2-40B4-BE49-F238E27FC236}">
                <a16:creationId xmlns:a16="http://schemas.microsoft.com/office/drawing/2014/main" id="{64EEA7D3-3EFE-CE4D-AE89-2B7DA6B416D9}"/>
              </a:ext>
            </a:extLst>
          </p:cNvPr>
          <p:cNvSpPr/>
          <p:nvPr/>
        </p:nvSpPr>
        <p:spPr>
          <a:xfrm>
            <a:off x="5506829" y="3356240"/>
            <a:ext cx="1178336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/>
          </a:p>
        </p:txBody>
      </p:sp>
      <p:pic>
        <p:nvPicPr>
          <p:cNvPr id="9" name="Emblem - White" descr="lionlogo_white.eps">
            <a:extLst>
              <a:ext uri="{FF2B5EF4-FFF2-40B4-BE49-F238E27FC236}">
                <a16:creationId xmlns:a16="http://schemas.microsoft.com/office/drawing/2014/main" id="{1EADB74F-C5D5-A94A-9986-74C53C0606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370" y="1242318"/>
            <a:ext cx="1751259" cy="1708354"/>
          </a:xfrm>
          <a:prstGeom prst="rect">
            <a:avLst/>
          </a:prstGeom>
        </p:spPr>
      </p:pic>
      <p:sp>
        <p:nvSpPr>
          <p:cNvPr id="10" name="Headline">
            <a:extLst>
              <a:ext uri="{FF2B5EF4-FFF2-40B4-BE49-F238E27FC236}">
                <a16:creationId xmlns:a16="http://schemas.microsoft.com/office/drawing/2014/main" id="{EAD956A8-6B12-6248-8B5F-6E0746CD6E73}"/>
              </a:ext>
            </a:extLst>
          </p:cNvPr>
          <p:cNvSpPr txBox="1">
            <a:spLocks/>
          </p:cNvSpPr>
          <p:nvPr/>
        </p:nvSpPr>
        <p:spPr>
          <a:xfrm>
            <a:off x="762000" y="3608362"/>
            <a:ext cx="10668000" cy="914400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rgbClr val="EBB700"/>
                </a:solidFill>
              </a:rPr>
              <a:t>Family membership</a:t>
            </a:r>
          </a:p>
        </p:txBody>
      </p:sp>
      <p:sp>
        <p:nvSpPr>
          <p:cNvPr id="11" name="Subhead">
            <a:extLst>
              <a:ext uri="{FF2B5EF4-FFF2-40B4-BE49-F238E27FC236}">
                <a16:creationId xmlns:a16="http://schemas.microsoft.com/office/drawing/2014/main" id="{DA775879-761C-0241-882C-441AE5159163}"/>
              </a:ext>
            </a:extLst>
          </p:cNvPr>
          <p:cNvSpPr txBox="1">
            <a:spLocks/>
          </p:cNvSpPr>
          <p:nvPr/>
        </p:nvSpPr>
        <p:spPr>
          <a:xfrm>
            <a:off x="762000" y="4800600"/>
            <a:ext cx="10668000" cy="1066800"/>
          </a:xfrm>
          <a:prstGeom prst="rect">
            <a:avLst/>
          </a:prstGeom>
        </p:spPr>
        <p:txBody>
          <a:bodyPr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Helping to promote multi-generational Lions clubs to serve their communities, meet humanitarian needs, encourage peace and promote international understanding.</a:t>
            </a:r>
          </a:p>
        </p:txBody>
      </p:sp>
      <p:sp>
        <p:nvSpPr>
          <p:cNvPr id="14" name="Page Number - White">
            <a:extLst>
              <a:ext uri="{FF2B5EF4-FFF2-40B4-BE49-F238E27FC236}">
                <a16:creationId xmlns:a16="http://schemas.microsoft.com/office/drawing/2014/main" id="{F5D8EBE0-2FCF-F143-8AE5-BF5B06A0A3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5332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kern="0" dirty="0">
                <a:solidFill>
                  <a:srgbClr val="EBB700"/>
                </a:solidFill>
              </a:rPr>
              <a:t>Getting started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Lions Clubs International youth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rograms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Other community children’s activities – scouting, sports, schools, etc.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Helping senior citizens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Working with the homeless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Literacy projects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Environmental projects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 sporting events 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Teen babysitting clinics </a:t>
            </a:r>
          </a:p>
          <a:p>
            <a:pPr lvl="1"/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10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03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bg1"/>
                </a:solidFill>
              </a:rPr>
              <a:t>Possible ideas for service projects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03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0E9795-63A4-9348-B0A9-A3DEA1C69EFB}"/>
              </a:ext>
            </a:extLst>
          </p:cNvPr>
          <p:cNvGrpSpPr/>
          <p:nvPr/>
        </p:nvGrpSpPr>
        <p:grpSpPr>
          <a:xfrm>
            <a:off x="-10667" y="1214846"/>
            <a:ext cx="12202667" cy="5643154"/>
            <a:chOff x="-10667" y="0"/>
            <a:chExt cx="12202667" cy="6858000"/>
          </a:xfrm>
        </p:grpSpPr>
        <p:sp>
          <p:nvSpPr>
            <p:cNvPr id="19" name="Background - Solid">
              <a:extLst>
                <a:ext uri="{FF2B5EF4-FFF2-40B4-BE49-F238E27FC236}">
                  <a16:creationId xmlns:a16="http://schemas.microsoft.com/office/drawing/2014/main" id="{D129B19E-2B4C-3249-85E4-5E4A13456EC3}"/>
                </a:ext>
              </a:extLst>
            </p:cNvPr>
            <p:cNvSpPr/>
            <p:nvPr/>
          </p:nvSpPr>
          <p:spPr>
            <a:xfrm>
              <a:off x="4056127" y="0"/>
              <a:ext cx="4069080" cy="3429000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0" name="Background - Solid">
              <a:extLst>
                <a:ext uri="{FF2B5EF4-FFF2-40B4-BE49-F238E27FC236}">
                  <a16:creationId xmlns:a16="http://schemas.microsoft.com/office/drawing/2014/main" id="{E2392956-7547-3542-9E17-74D05BD61977}"/>
                </a:ext>
              </a:extLst>
            </p:cNvPr>
            <p:cNvSpPr/>
            <p:nvPr/>
          </p:nvSpPr>
          <p:spPr>
            <a:xfrm>
              <a:off x="8122920" y="0"/>
              <a:ext cx="4069080" cy="3429000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8" name="Background - Solid">
              <a:extLst>
                <a:ext uri="{FF2B5EF4-FFF2-40B4-BE49-F238E27FC236}">
                  <a16:creationId xmlns:a16="http://schemas.microsoft.com/office/drawing/2014/main" id="{AAEC7A52-DD5C-B640-BCE3-CD561B286312}"/>
                </a:ext>
              </a:extLst>
            </p:cNvPr>
            <p:cNvSpPr/>
            <p:nvPr/>
          </p:nvSpPr>
          <p:spPr>
            <a:xfrm>
              <a:off x="-10667" y="0"/>
              <a:ext cx="4069080" cy="3429000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1" name="Background - Solid">
              <a:extLst>
                <a:ext uri="{FF2B5EF4-FFF2-40B4-BE49-F238E27FC236}">
                  <a16:creationId xmlns:a16="http://schemas.microsoft.com/office/drawing/2014/main" id="{40D8B86D-C852-484F-8B17-BE68059ED362}"/>
                </a:ext>
              </a:extLst>
            </p:cNvPr>
            <p:cNvSpPr/>
            <p:nvPr/>
          </p:nvSpPr>
          <p:spPr>
            <a:xfrm>
              <a:off x="4056127" y="3429000"/>
              <a:ext cx="4069080" cy="3429000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2" name="Background - Solid">
              <a:extLst>
                <a:ext uri="{FF2B5EF4-FFF2-40B4-BE49-F238E27FC236}">
                  <a16:creationId xmlns:a16="http://schemas.microsoft.com/office/drawing/2014/main" id="{ED131092-7AA6-9B40-8990-B4F127F1F0DA}"/>
                </a:ext>
              </a:extLst>
            </p:cNvPr>
            <p:cNvSpPr/>
            <p:nvPr/>
          </p:nvSpPr>
          <p:spPr>
            <a:xfrm>
              <a:off x="8122920" y="3429000"/>
              <a:ext cx="4069080" cy="3429000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3" name="Background - Solid">
              <a:extLst>
                <a:ext uri="{FF2B5EF4-FFF2-40B4-BE49-F238E27FC236}">
                  <a16:creationId xmlns:a16="http://schemas.microsoft.com/office/drawing/2014/main" id="{136A74EF-2BAE-7641-9021-9ECE7056AE77}"/>
                </a:ext>
              </a:extLst>
            </p:cNvPr>
            <p:cNvSpPr/>
            <p:nvPr/>
          </p:nvSpPr>
          <p:spPr>
            <a:xfrm>
              <a:off x="-10667" y="3429000"/>
              <a:ext cx="4069080" cy="3429000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11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3" name="Body Copy">
            <a:extLst>
              <a:ext uri="{FF2B5EF4-FFF2-40B4-BE49-F238E27FC236}">
                <a16:creationId xmlns:a16="http://schemas.microsoft.com/office/drawing/2014/main" id="{E4238763-68B1-7D4A-8064-4D37CB46BB52}"/>
              </a:ext>
            </a:extLst>
          </p:cNvPr>
          <p:cNvSpPr txBox="1">
            <a:spLocks/>
          </p:cNvSpPr>
          <p:nvPr/>
        </p:nvSpPr>
        <p:spPr>
          <a:xfrm>
            <a:off x="226310" y="1476103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400" b="1" kern="0" dirty="0">
                <a:solidFill>
                  <a:schemeClr val="bg1"/>
                </a:solidFill>
              </a:rPr>
              <a:t>Speak with teachers and students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5" name="Body Copy">
            <a:extLst>
              <a:ext uri="{FF2B5EF4-FFF2-40B4-BE49-F238E27FC236}">
                <a16:creationId xmlns:a16="http://schemas.microsoft.com/office/drawing/2014/main" id="{038B1A03-491C-3A4D-979D-80D6A5D83D9F}"/>
              </a:ext>
            </a:extLst>
          </p:cNvPr>
          <p:cNvSpPr txBox="1">
            <a:spLocks/>
          </p:cNvSpPr>
          <p:nvPr/>
        </p:nvSpPr>
        <p:spPr>
          <a:xfrm>
            <a:off x="226310" y="43041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400" b="1" kern="0" dirty="0">
                <a:solidFill>
                  <a:schemeClr val="bg1"/>
                </a:solidFill>
              </a:rPr>
              <a:t>Direct family members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A88FC208-A008-1148-9E4E-77B6529AABD3}"/>
              </a:ext>
            </a:extLst>
          </p:cNvPr>
          <p:cNvSpPr txBox="1">
            <a:spLocks/>
          </p:cNvSpPr>
          <p:nvPr/>
        </p:nvSpPr>
        <p:spPr>
          <a:xfrm>
            <a:off x="4290817" y="1476103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400" b="1" kern="0" dirty="0">
                <a:solidFill>
                  <a:schemeClr val="bg1"/>
                </a:solidFill>
              </a:rPr>
              <a:t>Reach out to coaches and sports teammates 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7" name="Body Copy">
            <a:extLst>
              <a:ext uri="{FF2B5EF4-FFF2-40B4-BE49-F238E27FC236}">
                <a16:creationId xmlns:a16="http://schemas.microsoft.com/office/drawing/2014/main" id="{BD5477CE-F4DD-304C-9A9A-50C5A804F010}"/>
              </a:ext>
            </a:extLst>
          </p:cNvPr>
          <p:cNvSpPr txBox="1">
            <a:spLocks/>
          </p:cNvSpPr>
          <p:nvPr/>
        </p:nvSpPr>
        <p:spPr>
          <a:xfrm>
            <a:off x="4290817" y="43041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400" b="1" kern="0" dirty="0">
                <a:solidFill>
                  <a:schemeClr val="bg1"/>
                </a:solidFill>
              </a:rPr>
              <a:t>Speak with your neighbors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5" name="Body Copy">
            <a:extLst>
              <a:ext uri="{FF2B5EF4-FFF2-40B4-BE49-F238E27FC236}">
                <a16:creationId xmlns:a16="http://schemas.microsoft.com/office/drawing/2014/main" id="{73FBC161-6FDA-F14F-9779-F442BAC6EA99}"/>
              </a:ext>
            </a:extLst>
          </p:cNvPr>
          <p:cNvSpPr txBox="1">
            <a:spLocks/>
          </p:cNvSpPr>
          <p:nvPr/>
        </p:nvSpPr>
        <p:spPr>
          <a:xfrm>
            <a:off x="8370565" y="1476103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400" b="1" kern="0" dirty="0">
                <a:solidFill>
                  <a:schemeClr val="bg1"/>
                </a:solidFill>
              </a:rPr>
              <a:t>Talk with religious and community leaders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6" name="Body Copy">
            <a:extLst>
              <a:ext uri="{FF2B5EF4-FFF2-40B4-BE49-F238E27FC236}">
                <a16:creationId xmlns:a16="http://schemas.microsoft.com/office/drawing/2014/main" id="{7DDD5C4A-BAAA-7244-A04D-DD862C5DFE2E}"/>
              </a:ext>
            </a:extLst>
          </p:cNvPr>
          <p:cNvSpPr txBox="1">
            <a:spLocks/>
          </p:cNvSpPr>
          <p:nvPr/>
        </p:nvSpPr>
        <p:spPr>
          <a:xfrm>
            <a:off x="8370565" y="43041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2400" b="1" kern="0" dirty="0">
                <a:solidFill>
                  <a:schemeClr val="bg1"/>
                </a:solidFill>
              </a:rPr>
              <a:t>Partner with other community organizations and clubs</a:t>
            </a:r>
            <a:r>
              <a:rPr lang="en-US" sz="1800" kern="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8" name="Header Copy">
            <a:extLst>
              <a:ext uri="{FF2B5EF4-FFF2-40B4-BE49-F238E27FC236}">
                <a16:creationId xmlns:a16="http://schemas.microsoft.com/office/drawing/2014/main" id="{EBB3B6C9-877F-1A44-A330-67A1296B30E3}"/>
              </a:ext>
            </a:extLst>
          </p:cNvPr>
          <p:cNvSpPr txBox="1">
            <a:spLocks/>
          </p:cNvSpPr>
          <p:nvPr/>
        </p:nvSpPr>
        <p:spPr>
          <a:xfrm>
            <a:off x="226310" y="233780"/>
            <a:ext cx="6318869" cy="73279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kern="0" dirty="0">
                <a:solidFill>
                  <a:schemeClr val="bg1"/>
                </a:solidFill>
              </a:rPr>
              <a:t>Where can you recruit families?</a:t>
            </a:r>
          </a:p>
        </p:txBody>
      </p:sp>
    </p:spTree>
    <p:extLst>
      <p:ext uri="{BB962C8B-B14F-4D97-AF65-F5344CB8AC3E}">
        <p14:creationId xmlns:p14="http://schemas.microsoft.com/office/powerpoint/2010/main" val="2013174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4" t="8212" r="474" b="82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1934817" y="3025998"/>
            <a:ext cx="8905461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Current Lions programs to help with engaging families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B4D99EA-85AC-2A49-AB05-6DBA783E0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4132B06-5C36-C044-AC2D-1C222AC7C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A304C1A-EC23-2843-9F16-B1E11DC6D6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C937F7-38C0-A14C-8F06-ED8F191FBAD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5870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3" name="Background - Solid">
            <a:extLst>
              <a:ext uri="{FF2B5EF4-FFF2-40B4-BE49-F238E27FC236}">
                <a16:creationId xmlns:a16="http://schemas.microsoft.com/office/drawing/2014/main" id="{39DEA152-9DD4-0D44-A4E0-DE46220E5B3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10E9795-63A4-9348-B0A9-A3DEA1C69EFB}"/>
              </a:ext>
            </a:extLst>
          </p:cNvPr>
          <p:cNvGrpSpPr/>
          <p:nvPr/>
        </p:nvGrpSpPr>
        <p:grpSpPr>
          <a:xfrm>
            <a:off x="-10667" y="1214846"/>
            <a:ext cx="12202667" cy="5643154"/>
            <a:chOff x="-10667" y="0"/>
            <a:chExt cx="12202667" cy="6858000"/>
          </a:xfrm>
        </p:grpSpPr>
        <p:sp>
          <p:nvSpPr>
            <p:cNvPr id="19" name="Background - Solid">
              <a:extLst>
                <a:ext uri="{FF2B5EF4-FFF2-40B4-BE49-F238E27FC236}">
                  <a16:creationId xmlns:a16="http://schemas.microsoft.com/office/drawing/2014/main" id="{D129B19E-2B4C-3249-85E4-5E4A13456EC3}"/>
                </a:ext>
              </a:extLst>
            </p:cNvPr>
            <p:cNvSpPr/>
            <p:nvPr/>
          </p:nvSpPr>
          <p:spPr>
            <a:xfrm>
              <a:off x="4056127" y="0"/>
              <a:ext cx="4069080" cy="3429000"/>
            </a:xfrm>
            <a:prstGeom prst="rect">
              <a:avLst/>
            </a:prstGeom>
            <a:solidFill>
              <a:srgbClr val="00AC6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0" name="Background - Solid">
              <a:extLst>
                <a:ext uri="{FF2B5EF4-FFF2-40B4-BE49-F238E27FC236}">
                  <a16:creationId xmlns:a16="http://schemas.microsoft.com/office/drawing/2014/main" id="{E2392956-7547-3542-9E17-74D05BD61977}"/>
                </a:ext>
              </a:extLst>
            </p:cNvPr>
            <p:cNvSpPr/>
            <p:nvPr/>
          </p:nvSpPr>
          <p:spPr>
            <a:xfrm>
              <a:off x="8122920" y="0"/>
              <a:ext cx="4069080" cy="3429000"/>
            </a:xfrm>
            <a:prstGeom prst="rect">
              <a:avLst/>
            </a:prstGeom>
            <a:solidFill>
              <a:srgbClr val="407CC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8" name="Background - Solid">
              <a:extLst>
                <a:ext uri="{FF2B5EF4-FFF2-40B4-BE49-F238E27FC236}">
                  <a16:creationId xmlns:a16="http://schemas.microsoft.com/office/drawing/2014/main" id="{AAEC7A52-DD5C-B640-BCE3-CD561B286312}"/>
                </a:ext>
              </a:extLst>
            </p:cNvPr>
            <p:cNvSpPr/>
            <p:nvPr/>
          </p:nvSpPr>
          <p:spPr>
            <a:xfrm>
              <a:off x="-10667" y="0"/>
              <a:ext cx="4069080" cy="3429000"/>
            </a:xfrm>
            <a:prstGeom prst="rect">
              <a:avLst/>
            </a:prstGeom>
            <a:solidFill>
              <a:srgbClr val="00338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1" name="Background - Solid">
              <a:extLst>
                <a:ext uri="{FF2B5EF4-FFF2-40B4-BE49-F238E27FC236}">
                  <a16:creationId xmlns:a16="http://schemas.microsoft.com/office/drawing/2014/main" id="{40D8B86D-C852-484F-8B17-BE68059ED362}"/>
                </a:ext>
              </a:extLst>
            </p:cNvPr>
            <p:cNvSpPr/>
            <p:nvPr/>
          </p:nvSpPr>
          <p:spPr>
            <a:xfrm>
              <a:off x="4056127" y="3429000"/>
              <a:ext cx="4069080" cy="3429000"/>
            </a:xfrm>
            <a:prstGeom prst="rect">
              <a:avLst/>
            </a:prstGeom>
            <a:solidFill>
              <a:srgbClr val="EBB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2" name="Background - Solid">
              <a:extLst>
                <a:ext uri="{FF2B5EF4-FFF2-40B4-BE49-F238E27FC236}">
                  <a16:creationId xmlns:a16="http://schemas.microsoft.com/office/drawing/2014/main" id="{ED131092-7AA6-9B40-8990-B4F127F1F0DA}"/>
                </a:ext>
              </a:extLst>
            </p:cNvPr>
            <p:cNvSpPr/>
            <p:nvPr/>
          </p:nvSpPr>
          <p:spPr>
            <a:xfrm>
              <a:off x="8122920" y="3429000"/>
              <a:ext cx="4069080" cy="3429000"/>
            </a:xfrm>
            <a:prstGeom prst="rect">
              <a:avLst/>
            </a:prstGeom>
            <a:solidFill>
              <a:srgbClr val="7A268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23" name="Background - Solid">
              <a:extLst>
                <a:ext uri="{FF2B5EF4-FFF2-40B4-BE49-F238E27FC236}">
                  <a16:creationId xmlns:a16="http://schemas.microsoft.com/office/drawing/2014/main" id="{136A74EF-2BAE-7641-9021-9ECE7056AE77}"/>
                </a:ext>
              </a:extLst>
            </p:cNvPr>
            <p:cNvSpPr/>
            <p:nvPr/>
          </p:nvSpPr>
          <p:spPr>
            <a:xfrm>
              <a:off x="-10667" y="3429000"/>
              <a:ext cx="4069080" cy="3429000"/>
            </a:xfrm>
            <a:prstGeom prst="rect">
              <a:avLst/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685" tIns="47343" rIns="94685" bIns="47343" rtlCol="0" anchor="ctr"/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13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53" name="Body Copy">
            <a:extLst>
              <a:ext uri="{FF2B5EF4-FFF2-40B4-BE49-F238E27FC236}">
                <a16:creationId xmlns:a16="http://schemas.microsoft.com/office/drawing/2014/main" id="{E4238763-68B1-7D4A-8064-4D37CB46BB52}"/>
              </a:ext>
            </a:extLst>
          </p:cNvPr>
          <p:cNvSpPr txBox="1">
            <a:spLocks/>
          </p:cNvSpPr>
          <p:nvPr/>
        </p:nvSpPr>
        <p:spPr>
          <a:xfrm>
            <a:off x="226310" y="1476103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Cub program </a:t>
            </a:r>
          </a:p>
          <a:p>
            <a:endParaRPr lang="en-US" sz="2400" b="1" kern="0" dirty="0">
              <a:solidFill>
                <a:schemeClr val="bg1"/>
              </a:solidFill>
            </a:endParaRPr>
          </a:p>
        </p:txBody>
      </p:sp>
      <p:sp>
        <p:nvSpPr>
          <p:cNvPr id="25" name="Body Copy">
            <a:extLst>
              <a:ext uri="{FF2B5EF4-FFF2-40B4-BE49-F238E27FC236}">
                <a16:creationId xmlns:a16="http://schemas.microsoft.com/office/drawing/2014/main" id="{038B1A03-491C-3A4D-979D-80D6A5D83D9F}"/>
              </a:ext>
            </a:extLst>
          </p:cNvPr>
          <p:cNvSpPr txBox="1">
            <a:spLocks/>
          </p:cNvSpPr>
          <p:nvPr/>
        </p:nvSpPr>
        <p:spPr>
          <a:xfrm>
            <a:off x="226310" y="43041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Specialty clubs </a:t>
            </a:r>
          </a:p>
          <a:p>
            <a:r>
              <a:rPr lang="en-US" sz="1800" kern="0" spc="4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T</a:t>
            </a:r>
            <a:r>
              <a:rPr lang="en-US" sz="1800" spc="4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he Specialty </a:t>
            </a:r>
            <a:r>
              <a:rPr lang="en-US" sz="1800" spc="40" dirty="0">
                <a:solidFill>
                  <a:schemeClr val="bg1"/>
                </a:solidFill>
                <a:ea typeface="Calibri" panose="020F0502020204030204" pitchFamily="34" charset="0"/>
              </a:rPr>
              <a:t>C</a:t>
            </a:r>
            <a:r>
              <a:rPr lang="en-US" sz="1800" spc="4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lub program was designed to create clubs in which members share a common interest or passion, allowing them to connect with one another on a deeper level.</a:t>
            </a:r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26" name="Body Copy">
            <a:extLst>
              <a:ext uri="{FF2B5EF4-FFF2-40B4-BE49-F238E27FC236}">
                <a16:creationId xmlns:a16="http://schemas.microsoft.com/office/drawing/2014/main" id="{A88FC208-A008-1148-9E4E-77B6529AABD3}"/>
              </a:ext>
            </a:extLst>
          </p:cNvPr>
          <p:cNvSpPr txBox="1">
            <a:spLocks/>
          </p:cNvSpPr>
          <p:nvPr/>
        </p:nvSpPr>
        <p:spPr>
          <a:xfrm>
            <a:off x="4290817" y="1476103"/>
            <a:ext cx="3595125" cy="2044338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Leo clubs </a:t>
            </a:r>
          </a:p>
          <a:p>
            <a:pPr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800" spc="40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A sponsored activity of a Lions club</a:t>
            </a:r>
            <a:r>
              <a:rPr lang="en-US" sz="1800" spc="40" dirty="0">
                <a:solidFill>
                  <a:schemeClr val="bg1"/>
                </a:solidFill>
                <a:latin typeface="Arial"/>
                <a:cs typeface="Arial"/>
              </a:rPr>
              <a:t>, Leo clubs invite young adults ages 12–18 and 18–30 to create their own Leo clubs and develop life skills through service and Lions values.  </a:t>
            </a:r>
            <a:r>
              <a:rPr lang="en-US" sz="1800" kern="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27" name="Body Copy">
            <a:extLst>
              <a:ext uri="{FF2B5EF4-FFF2-40B4-BE49-F238E27FC236}">
                <a16:creationId xmlns:a16="http://schemas.microsoft.com/office/drawing/2014/main" id="{BD5477CE-F4DD-304C-9A9A-50C5A804F010}"/>
              </a:ext>
            </a:extLst>
          </p:cNvPr>
          <p:cNvSpPr txBox="1">
            <a:spLocks/>
          </p:cNvSpPr>
          <p:nvPr/>
        </p:nvSpPr>
        <p:spPr>
          <a:xfrm>
            <a:off x="4290817" y="43041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Virtual clubs </a:t>
            </a:r>
          </a:p>
          <a:p>
            <a:r>
              <a:rPr lang="en-US" sz="1800" spc="4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Many families in today's world are very busy and are not able to attend meetings in person. Consider adopting a hybrid model for your club, allowing members to join meetings online.</a:t>
            </a:r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35" name="Body Copy">
            <a:extLst>
              <a:ext uri="{FF2B5EF4-FFF2-40B4-BE49-F238E27FC236}">
                <a16:creationId xmlns:a16="http://schemas.microsoft.com/office/drawing/2014/main" id="{73FBC161-6FDA-F14F-9779-F442BAC6EA99}"/>
              </a:ext>
            </a:extLst>
          </p:cNvPr>
          <p:cNvSpPr txBox="1">
            <a:spLocks/>
          </p:cNvSpPr>
          <p:nvPr/>
        </p:nvSpPr>
        <p:spPr>
          <a:xfrm>
            <a:off x="8370565" y="1476103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2400" b="1" kern="0" dirty="0">
                <a:solidFill>
                  <a:schemeClr val="bg1"/>
                </a:solidFill>
              </a:rPr>
              <a:t>Campus clubs </a:t>
            </a:r>
          </a:p>
          <a:p>
            <a:r>
              <a:rPr lang="en-US" sz="1800" kern="0" spc="40" dirty="0">
                <a:solidFill>
                  <a:schemeClr val="bg1"/>
                </a:solidFill>
                <a:ea typeface="Calibri" panose="020F0502020204030204" pitchFamily="34" charset="0"/>
              </a:rPr>
              <a:t>Campus Lions clubs can </a:t>
            </a:r>
            <a:r>
              <a:rPr lang="en-US" sz="1800" spc="40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make an impact on both the local campus community and communities around the world while connecting students, faculty members and business leaders.</a:t>
            </a:r>
            <a:endParaRPr lang="en-US" sz="1800" dirty="0">
              <a:solidFill>
                <a:schemeClr val="bg1"/>
              </a:solidFill>
              <a:effectLst/>
              <a:ea typeface="Calibri" panose="020F0502020204030204" pitchFamily="34" charset="0"/>
            </a:endParaRPr>
          </a:p>
          <a:p>
            <a:r>
              <a:rPr lang="en-US" sz="1800" kern="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36" name="Body Copy">
            <a:extLst>
              <a:ext uri="{FF2B5EF4-FFF2-40B4-BE49-F238E27FC236}">
                <a16:creationId xmlns:a16="http://schemas.microsoft.com/office/drawing/2014/main" id="{7DDD5C4A-BAAA-7244-A04D-DD862C5DFE2E}"/>
              </a:ext>
            </a:extLst>
          </p:cNvPr>
          <p:cNvSpPr txBox="1">
            <a:spLocks/>
          </p:cNvSpPr>
          <p:nvPr/>
        </p:nvSpPr>
        <p:spPr>
          <a:xfrm>
            <a:off x="8370565" y="4304135"/>
            <a:ext cx="3595125" cy="2044338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38" name="Header Copy">
            <a:extLst>
              <a:ext uri="{FF2B5EF4-FFF2-40B4-BE49-F238E27FC236}">
                <a16:creationId xmlns:a16="http://schemas.microsoft.com/office/drawing/2014/main" id="{EBB3B6C9-877F-1A44-A330-67A1296B30E3}"/>
              </a:ext>
            </a:extLst>
          </p:cNvPr>
          <p:cNvSpPr txBox="1">
            <a:spLocks/>
          </p:cNvSpPr>
          <p:nvPr/>
        </p:nvSpPr>
        <p:spPr>
          <a:xfrm>
            <a:off x="226310" y="233780"/>
            <a:ext cx="11041912" cy="732795"/>
          </a:xfrm>
          <a:prstGeom prst="rect">
            <a:avLst/>
          </a:prstGeom>
        </p:spPr>
        <p:txBody>
          <a:bodyPr anchor="ctr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1800" b="1">
                <a:solidFill>
                  <a:srgbClr val="082E87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746107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Char char="—"/>
              <a:defRPr sz="16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1144559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598573" indent="-227008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▫"/>
              <a:defRPr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2058937" indent="-230182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◦"/>
              <a:defRPr sz="16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3200" kern="0" dirty="0">
                <a:solidFill>
                  <a:srgbClr val="00338D"/>
                </a:solidFill>
              </a:rPr>
              <a:t>Current Lions programs to help with engaging families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55F2F33-A663-42B2-9D96-A2B5E5B70640}"/>
              </a:ext>
            </a:extLst>
          </p:cNvPr>
          <p:cNvSpPr txBox="1"/>
          <p:nvPr/>
        </p:nvSpPr>
        <p:spPr>
          <a:xfrm>
            <a:off x="224024" y="1993763"/>
            <a:ext cx="3586745" cy="12003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A special program for </a:t>
            </a:r>
            <a:r>
              <a:rPr lang="en-US" sz="1800" dirty="0">
                <a:solidFill>
                  <a:schemeClr val="bg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children, ages 12 and younger, and relatives of </a:t>
            </a:r>
            <a:r>
              <a:rPr lang="en-US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Lions </a:t>
            </a:r>
            <a:r>
              <a:rPr lang="en-US" sz="1800" dirty="0">
                <a:solidFill>
                  <a:schemeClr val="bg1"/>
                </a:solidFill>
                <a:effectLst/>
                <a:latin typeface="Arial"/>
                <a:ea typeface="Calibri" panose="020F0502020204030204" pitchFamily="34" charset="0"/>
                <a:cs typeface="Arial"/>
              </a:rPr>
              <a:t>members </a:t>
            </a:r>
            <a:r>
              <a:rPr lang="en-US" dirty="0">
                <a:solidFill>
                  <a:schemeClr val="bg1"/>
                </a:solidFill>
                <a:latin typeface="Arial"/>
                <a:ea typeface="Calibri" panose="020F0502020204030204" pitchFamily="34" charset="0"/>
                <a:cs typeface="Arial"/>
              </a:rPr>
              <a:t>to serve along side the Lions club </a:t>
            </a:r>
            <a:endParaRPr lang="en-US" dirty="0">
              <a:solidFill>
                <a:schemeClr val="bg1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11906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rgbClr val="0D2240">
                  <a:alpha val="44000"/>
                </a:srgb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4A5E45F-A3AE-2E46-A663-87F532F6A4EC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4955038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4955038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5271561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rgbClr val="0D2240">
                <a:alpha val="4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810975" y="1624322"/>
            <a:ext cx="4914756" cy="351733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Helps encourage families to volunteer together by incorporating Cub members into your Lions club's meetings, activities and service projects</a:t>
            </a:r>
            <a:endParaRPr lang="en-US" kern="0" dirty="0">
              <a:solidFill>
                <a:schemeClr val="bg1"/>
              </a:solidFill>
              <a:latin typeface="Arial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Designed for children ages 12 and under</a:t>
            </a: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solidFill>
                  <a:schemeClr val="bg1"/>
                </a:solidFill>
                <a:latin typeface="Arial"/>
                <a:ea typeface="Arial" charset="0"/>
                <a:cs typeface="Arial"/>
              </a:rPr>
              <a:t>Members may order Cub patches for each of the three levels from Lions Clubs International</a:t>
            </a:r>
            <a:br>
              <a:rPr lang="en-US" kern="0" dirty="0">
                <a:latin typeface="Arial" charset="0"/>
                <a:ea typeface="Arial" charset="0"/>
                <a:cs typeface="Arial" charset="0"/>
              </a:rPr>
            </a:br>
            <a:endParaRPr lang="en-US" kern="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2164630"/>
            <a:ext cx="5092507" cy="21441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 dirty="0">
                <a:solidFill>
                  <a:srgbClr val="00338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Cub </a:t>
            </a:r>
            <a:br>
              <a:rPr lang="en-US" sz="8000" b="1" dirty="0">
                <a:solidFill>
                  <a:srgbClr val="00338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8000" b="1" dirty="0">
                <a:solidFill>
                  <a:srgbClr val="00338D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program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225A5E7C-DEA0-714B-805B-03D83CE15F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14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0D3F9F-984D-824C-9AE7-FE50AD07031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7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060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796598" y="1955001"/>
            <a:ext cx="4914756" cy="3517332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latin typeface="Arial"/>
                <a:ea typeface="Arial" charset="0"/>
                <a:cs typeface="Arial"/>
              </a:rPr>
              <a:t>Lions clubs can sponsor a Leo club to mentor and empower young leaders and foster a commitment to service</a:t>
            </a:r>
            <a:endParaRPr lang="en-US" kern="0" dirty="0">
              <a:solidFill>
                <a:srgbClr val="0D2240"/>
              </a:solidFill>
              <a:latin typeface="Arial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latin typeface="Arial"/>
                <a:ea typeface="Arial" charset="0"/>
                <a:cs typeface="Arial"/>
              </a:rPr>
              <a:t>Alpha Leos: 12–18 years old</a:t>
            </a:r>
            <a:endParaRPr lang="en-US" kern="0" dirty="0">
              <a:solidFill>
                <a:srgbClr val="0D2240"/>
              </a:solidFill>
              <a:latin typeface="Arial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latin typeface="Arial"/>
                <a:ea typeface="Arial" charset="0"/>
                <a:cs typeface="Arial"/>
              </a:rPr>
              <a:t>Omega Leos: 18–30 years old</a:t>
            </a:r>
            <a:endParaRPr lang="en-US" kern="0" dirty="0">
              <a:solidFill>
                <a:srgbClr val="0D2240"/>
              </a:solidFill>
              <a:latin typeface="Arial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latin typeface="Arial"/>
                <a:ea typeface="Arial" charset="0"/>
                <a:cs typeface="Arial"/>
              </a:rPr>
              <a:t>LEO stands for: </a:t>
            </a:r>
            <a:endParaRPr lang="en-US" kern="0" dirty="0">
              <a:solidFill>
                <a:srgbClr val="0D2240"/>
              </a:solidFill>
              <a:latin typeface="Arial"/>
              <a:ea typeface="Arial" charset="0"/>
              <a:cs typeface="Arial" charset="0"/>
            </a:endParaRPr>
          </a:p>
          <a:p>
            <a:pPr marL="861695" lvl="1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latin typeface="Arial"/>
                <a:ea typeface="Arial" charset="0"/>
                <a:cs typeface="Arial"/>
              </a:rPr>
              <a:t>Leadership</a:t>
            </a:r>
            <a:endParaRPr lang="en-US" kern="0" dirty="0">
              <a:solidFill>
                <a:srgbClr val="0D2240"/>
              </a:solidFill>
              <a:latin typeface="Arial"/>
              <a:ea typeface="Arial" charset="0"/>
              <a:cs typeface="Arial" charset="0"/>
            </a:endParaRPr>
          </a:p>
          <a:p>
            <a:pPr marL="861695" lvl="1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latin typeface="Arial"/>
                <a:ea typeface="Arial" charset="0"/>
                <a:cs typeface="Arial"/>
              </a:rPr>
              <a:t>Experience</a:t>
            </a:r>
            <a:endParaRPr lang="en-US" kern="0" dirty="0">
              <a:latin typeface="Arial"/>
              <a:ea typeface="Arial" charset="0"/>
              <a:cs typeface="Arial" charset="0"/>
            </a:endParaRPr>
          </a:p>
          <a:p>
            <a:pPr marL="861695" lvl="1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latin typeface="Arial" charset="0"/>
                <a:ea typeface="Arial" charset="0"/>
                <a:cs typeface="Arial" charset="0"/>
              </a:rPr>
              <a:t>Opportunity</a:t>
            </a:r>
            <a:br>
              <a:rPr lang="en-US" kern="0" dirty="0">
                <a:latin typeface="Arial" charset="0"/>
                <a:ea typeface="Arial" charset="0"/>
                <a:cs typeface="Arial" charset="0"/>
              </a:rPr>
            </a:b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EBB700"/>
              </a:buClr>
              <a:buSzPct val="100000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buClr>
                <a:srgbClr val="EBB700"/>
              </a:buClr>
              <a:buSzPct val="100000"/>
            </a:pP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2164630"/>
            <a:ext cx="5092507" cy="2144177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>
              <a:lnSpc>
                <a:spcPts val="8000"/>
              </a:lnSpc>
            </a:pP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Leo </a:t>
            </a:r>
            <a:b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</a:br>
            <a:r>
              <a:rPr lang="en-US" sz="8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clubs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15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02881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" t="8413" r="203" b="745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170382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Reporting family membership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914DF02-25B9-A943-9ECD-68005E5FD9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C9B824-8C4F-D949-B088-442798ED5D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sp>
        <p:nvSpPr>
          <p:cNvPr id="8" name="Page Number - White">
            <a:extLst>
              <a:ext uri="{FF2B5EF4-FFF2-40B4-BE49-F238E27FC236}">
                <a16:creationId xmlns:a16="http://schemas.microsoft.com/office/drawing/2014/main" id="{A7BA4B8B-61B5-EA4B-AFE0-E5EA026E15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E04E847-7143-DE42-9E3D-A21E4F89D1C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32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s Circles">
            <a:extLst>
              <a:ext uri="{FF2B5EF4-FFF2-40B4-BE49-F238E27FC236}">
                <a16:creationId xmlns:a16="http://schemas.microsoft.com/office/drawing/2014/main" id="{D35B8394-C793-4D43-9BCE-C3C948BD0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447" y="3429000"/>
            <a:ext cx="4824982" cy="3203252"/>
          </a:xfrm>
          <a:prstGeom prst="rect">
            <a:avLst/>
          </a:prstGeom>
        </p:spPr>
      </p:pic>
      <p:sp>
        <p:nvSpPr>
          <p:cNvPr id="7" name="Subhead">
            <a:extLst>
              <a:ext uri="{FF2B5EF4-FFF2-40B4-BE49-F238E27FC236}">
                <a16:creationId xmlns:a16="http://schemas.microsoft.com/office/drawing/2014/main" id="{6D7BD20D-3CBE-904D-BAF6-087B7453C430}"/>
              </a:ext>
            </a:extLst>
          </p:cNvPr>
          <p:cNvSpPr txBox="1">
            <a:spLocks/>
          </p:cNvSpPr>
          <p:nvPr/>
        </p:nvSpPr>
        <p:spPr>
          <a:xfrm>
            <a:off x="1746019" y="2351867"/>
            <a:ext cx="8699961" cy="838200"/>
          </a:xfrm>
          <a:prstGeom prst="rect">
            <a:avLst/>
          </a:prstGeom>
        </p:spPr>
        <p:txBody>
          <a:bodyPr anchor="t"/>
          <a:lstStyle>
            <a:lvl1pPr marL="0" indent="0" algn="ctr" rtl="0" eaLnBrk="1" fontAlgn="base" hangingPunct="1">
              <a:lnSpc>
                <a:spcPct val="105000"/>
              </a:lnSpc>
              <a:spcBef>
                <a:spcPct val="20000"/>
              </a:spcBef>
              <a:spcAft>
                <a:spcPts val="600"/>
              </a:spcAft>
              <a:buFont typeface="Arial" pitchFamily="34" charset="0"/>
              <a:buNone/>
              <a:defRPr sz="1800" b="0">
                <a:solidFill>
                  <a:schemeClr val="accent6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To be part of the Family Membership program, your club secretary must complete the </a:t>
            </a:r>
            <a:r>
              <a:rPr lang="en-US" kern="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  <a:hlinkClick r:id="rId3"/>
              </a:rPr>
              <a:t>Family Unit Certification form </a:t>
            </a:r>
            <a:r>
              <a:rPr lang="en-US" kern="0" dirty="0">
                <a:solidFill>
                  <a:srgbClr val="55565A"/>
                </a:solidFill>
                <a:latin typeface="Arial" charset="0"/>
                <a:ea typeface="Arial" charset="0"/>
                <a:cs typeface="Arial" charset="0"/>
              </a:rPr>
              <a:t>or file online.</a:t>
            </a:r>
          </a:p>
        </p:txBody>
      </p:sp>
      <p:sp>
        <p:nvSpPr>
          <p:cNvPr id="18" name="Page Number - Blue">
            <a:extLst>
              <a:ext uri="{FF2B5EF4-FFF2-40B4-BE49-F238E27FC236}">
                <a16:creationId xmlns:a16="http://schemas.microsoft.com/office/drawing/2014/main" id="{D1E2F2A6-1540-2643-B160-2A046D3CB4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17</a:t>
            </a:fld>
            <a:endParaRPr lang="en-US" sz="1000" dirty="0">
              <a:solidFill>
                <a:srgbClr val="00338D"/>
              </a:solidFill>
            </a:endParaRPr>
          </a:p>
        </p:txBody>
      </p:sp>
      <p:sp>
        <p:nvSpPr>
          <p:cNvPr id="19" name="Headline">
            <a:extLst>
              <a:ext uri="{FF2B5EF4-FFF2-40B4-BE49-F238E27FC236}">
                <a16:creationId xmlns:a16="http://schemas.microsoft.com/office/drawing/2014/main" id="{740A47B8-6F7F-0345-A738-FF471743261F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376661" cy="37449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kern="0" dirty="0">
                <a:solidFill>
                  <a:srgbClr val="EBB700"/>
                </a:solidFill>
              </a:rPr>
              <a:t>Reporting family membership</a:t>
            </a:r>
          </a:p>
        </p:txBody>
      </p:sp>
      <p:sp>
        <p:nvSpPr>
          <p:cNvPr id="12" name="Text Placeholder 18">
            <a:extLst>
              <a:ext uri="{FF2B5EF4-FFF2-40B4-BE49-F238E27FC236}">
                <a16:creationId xmlns:a16="http://schemas.microsoft.com/office/drawing/2014/main" id="{0F44EF3A-6441-F749-AD46-F9A1FDBF6E47}"/>
              </a:ext>
            </a:extLst>
          </p:cNvPr>
          <p:cNvSpPr txBox="1">
            <a:spLocks/>
          </p:cNvSpPr>
          <p:nvPr/>
        </p:nvSpPr>
        <p:spPr>
          <a:xfrm>
            <a:off x="1997612" y="1225924"/>
            <a:ext cx="8032653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3600" b="1">
                <a:solidFill>
                  <a:srgbClr val="0A5496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>
                <a:solidFill>
                  <a:srgbClr val="00338D"/>
                </a:solidFill>
              </a:rPr>
              <a:t>Reporting family membership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123B0F2-3BA1-9B40-92FC-6873BD7D0948}"/>
              </a:ext>
            </a:extLst>
          </p:cNvPr>
          <p:cNvSpPr/>
          <p:nvPr/>
        </p:nvSpPr>
        <p:spPr>
          <a:xfrm>
            <a:off x="4724398" y="2002074"/>
            <a:ext cx="2743200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10058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ackground - Image">
            <a:extLst>
              <a:ext uri="{FF2B5EF4-FFF2-40B4-BE49-F238E27FC236}">
                <a16:creationId xmlns:a16="http://schemas.microsoft.com/office/drawing/2014/main" id="{4972701C-247A-3448-8A68-1078D203BF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Background - Overlay">
            <a:extLst>
              <a:ext uri="{FF2B5EF4-FFF2-40B4-BE49-F238E27FC236}">
                <a16:creationId xmlns:a16="http://schemas.microsoft.com/office/drawing/2014/main" id="{FE160F02-72FD-634C-A0E2-F170E78E8F17}"/>
              </a:ext>
            </a:extLst>
          </p:cNvPr>
          <p:cNvSpPr/>
          <p:nvPr/>
        </p:nvSpPr>
        <p:spPr>
          <a:xfrm>
            <a:off x="-3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pic>
        <p:nvPicPr>
          <p:cNvPr id="4" name="Emblem - White" descr="lionlogo_white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8610" y="1295401"/>
            <a:ext cx="1751259" cy="1708355"/>
          </a:xfrm>
          <a:prstGeom prst="rect">
            <a:avLst/>
          </a:prstGeom>
        </p:spPr>
      </p:pic>
      <p:sp>
        <p:nvSpPr>
          <p:cNvPr id="5" name="Headline"/>
          <p:cNvSpPr txBox="1">
            <a:spLocks/>
          </p:cNvSpPr>
          <p:nvPr/>
        </p:nvSpPr>
        <p:spPr>
          <a:xfrm>
            <a:off x="2238249" y="3034905"/>
            <a:ext cx="7772400" cy="1920033"/>
          </a:xfrm>
          <a:prstGeom prst="rect">
            <a:avLst/>
          </a:prstGeom>
        </p:spPr>
        <p:txBody>
          <a:bodyPr vert="horz" lIns="81527" tIns="40763" rIns="81527" bIns="40763" rtlCol="0" anchor="ctr">
            <a:noAutofit/>
          </a:bodyPr>
          <a:lstStyle>
            <a:lvl1pPr algn="ctr" defTabSz="40769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bg2"/>
                </a:solidFill>
                <a:latin typeface="Open Sans"/>
                <a:ea typeface="+mj-ea"/>
                <a:cs typeface="Open Sans"/>
              </a:defRPr>
            </a:lvl1pPr>
          </a:lstStyle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4800" b="1" dirty="0">
                <a:solidFill>
                  <a:schemeClr val="bg1"/>
                </a:solidFill>
                <a:latin typeface="Helvetica Neue" charset="0"/>
                <a:ea typeface="Helvetica Neue" charset="0"/>
                <a:cs typeface="Helvetica Neue" charset="0"/>
              </a:rPr>
              <a:t>Thank you</a:t>
            </a:r>
          </a:p>
        </p:txBody>
      </p:sp>
      <p:sp>
        <p:nvSpPr>
          <p:cNvPr id="6" name="Gold Bar"/>
          <p:cNvSpPr/>
          <p:nvPr/>
        </p:nvSpPr>
        <p:spPr>
          <a:xfrm>
            <a:off x="5379111" y="3321604"/>
            <a:ext cx="1450259" cy="7276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71" tIns="47336" rIns="94671" bIns="47336" rtlCol="0" anchor="ctr"/>
          <a:lstStyle/>
          <a:p>
            <a:pPr algn="ctr"/>
            <a:endParaRPr lang="en-US"/>
          </a:p>
        </p:txBody>
      </p:sp>
      <p:sp>
        <p:nvSpPr>
          <p:cNvPr id="7" name="Copyright"/>
          <p:cNvSpPr txBox="1"/>
          <p:nvPr/>
        </p:nvSpPr>
        <p:spPr>
          <a:xfrm>
            <a:off x="3171770" y="6248400"/>
            <a:ext cx="33998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© 2019 Lions Clubs International</a:t>
            </a:r>
          </a:p>
        </p:txBody>
      </p:sp>
      <p:sp>
        <p:nvSpPr>
          <p:cNvPr id="8" name="Date Lang Code"/>
          <p:cNvSpPr txBox="1"/>
          <p:nvPr/>
        </p:nvSpPr>
        <p:spPr>
          <a:xfrm>
            <a:off x="6829370" y="6248400"/>
            <a:ext cx="1752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b="1" dirty="0">
                <a:solidFill>
                  <a:schemeClr val="bg1"/>
                </a:solidFill>
              </a:rPr>
              <a:t>XXXX 00/00 EN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12" name="Page Number - White">
            <a:extLst>
              <a:ext uri="{FF2B5EF4-FFF2-40B4-BE49-F238E27FC236}">
                <a16:creationId xmlns:a16="http://schemas.microsoft.com/office/drawing/2014/main" id="{7D11791B-A09B-C447-8C0A-F079F842B6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18</a:t>
            </a:fld>
            <a:endParaRPr lang="en-US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365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359" r="936" b="805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286000" y="3206478"/>
            <a:ext cx="8050695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Basics of family membership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32F9EF3D-342F-B44E-B679-6B19F4FC880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2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B129129-D69E-474F-93F9-A060C0A1F8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B7696C6-B7AF-2A4E-93D5-D5EF0FB98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4E14198-4178-D149-9867-21BDDD8BAA2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0456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5C446A39-8E9B-6A44-A58E-9E04CA77630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bg1">
                    <a:alpha val="44000"/>
                  </a:schemeClr>
                </a:solidFill>
              </a:rPr>
              <a:t>aa</a:t>
            </a:r>
          </a:p>
        </p:txBody>
      </p:sp>
      <p:pic>
        <p:nvPicPr>
          <p:cNvPr id="21" name="Background - Image">
            <a:extLst>
              <a:ext uri="{FF2B5EF4-FFF2-40B4-BE49-F238E27FC236}">
                <a16:creationId xmlns:a16="http://schemas.microsoft.com/office/drawing/2014/main" id="{724387C4-EDA2-C547-8F28-B6C9906A09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6957" t="6712" r="37905" b="97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4" name="Freeform 23">
            <a:extLst>
              <a:ext uri="{FF2B5EF4-FFF2-40B4-BE49-F238E27FC236}">
                <a16:creationId xmlns:a16="http://schemas.microsoft.com/office/drawing/2014/main" id="{DDC8AA71-55A8-3649-9696-D505B3711E6E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5" name="Headline">
            <a:extLst>
              <a:ext uri="{FF2B5EF4-FFF2-40B4-BE49-F238E27FC236}">
                <a16:creationId xmlns:a16="http://schemas.microsoft.com/office/drawing/2014/main" id="{884D2F3C-77C4-0842-BD09-61B2F6C68A95}"/>
              </a:ext>
            </a:extLst>
          </p:cNvPr>
          <p:cNvSpPr txBox="1">
            <a:spLocks/>
          </p:cNvSpPr>
          <p:nvPr/>
        </p:nvSpPr>
        <p:spPr>
          <a:xfrm>
            <a:off x="372975" y="366728"/>
            <a:ext cx="5376661" cy="37449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kern="0" dirty="0">
                <a:solidFill>
                  <a:srgbClr val="EBB700"/>
                </a:solidFill>
              </a:rPr>
              <a:t>Basics of family membership 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F9D6FC7-2D9D-0C42-93C1-8D451E9E3DCB}"/>
              </a:ext>
            </a:extLst>
          </p:cNvPr>
          <p:cNvSpPr txBox="1">
            <a:spLocks/>
          </p:cNvSpPr>
          <p:nvPr/>
        </p:nvSpPr>
        <p:spPr>
          <a:xfrm>
            <a:off x="516836" y="2937416"/>
            <a:ext cx="5232800" cy="2303095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Increase quality family time</a:t>
            </a: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 a role model</a:t>
            </a:r>
          </a:p>
          <a:p>
            <a:pPr marL="457200" indent="-457200">
              <a:buSzPct val="120000"/>
              <a:buFont typeface="Arial" panose="020B0604020202020204" pitchFamily="34" charset="0"/>
              <a:buChar char="•"/>
            </a:pPr>
            <a:r>
              <a:rPr lang="en-US" sz="2400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Help your community</a:t>
            </a: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53D039E2-1404-564C-9861-E013CD08AEA8}"/>
              </a:ext>
            </a:extLst>
          </p:cNvPr>
          <p:cNvSpPr txBox="1">
            <a:spLocks/>
          </p:cNvSpPr>
          <p:nvPr/>
        </p:nvSpPr>
        <p:spPr>
          <a:xfrm>
            <a:off x="831160" y="1573848"/>
            <a:ext cx="5525035" cy="8373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buSzPct val="120000"/>
            </a:pPr>
            <a:r>
              <a:rPr lang="en-US" sz="3200" b="1" kern="0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Why involve family members in service?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666CF88-24DB-A642-BA4B-2D0C90D4E9A6}"/>
              </a:ext>
            </a:extLst>
          </p:cNvPr>
          <p:cNvSpPr/>
          <p:nvPr/>
        </p:nvSpPr>
        <p:spPr>
          <a:xfrm rot="5400000" flipH="1">
            <a:off x="3039510" y="612469"/>
            <a:ext cx="70852" cy="4227280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Page Number - White">
            <a:extLst>
              <a:ext uri="{FF2B5EF4-FFF2-40B4-BE49-F238E27FC236}">
                <a16:creationId xmlns:a16="http://schemas.microsoft.com/office/drawing/2014/main" id="{7CAAAE34-12FE-E746-A90B-1EE720FC6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3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AA5A05A-B830-9F4B-AF70-ADEF243B953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9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4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1" name="Body Copy">
            <a:extLst>
              <a:ext uri="{FF2B5EF4-FFF2-40B4-BE49-F238E27FC236}">
                <a16:creationId xmlns:a16="http://schemas.microsoft.com/office/drawing/2014/main" id="{14B45C99-9127-3643-92CE-5F0614EE8BA5}"/>
              </a:ext>
            </a:extLst>
          </p:cNvPr>
          <p:cNvSpPr txBox="1">
            <a:spLocks/>
          </p:cNvSpPr>
          <p:nvPr/>
        </p:nvSpPr>
        <p:spPr>
          <a:xfrm>
            <a:off x="1016063" y="1776460"/>
            <a:ext cx="10159874" cy="336396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kern="0" dirty="0">
                <a:solidFill>
                  <a:schemeClr val="bg1"/>
                </a:solidFill>
              </a:rPr>
              <a:t>The Family Membership Program applies to family members who are:</a:t>
            </a:r>
          </a:p>
          <a:p>
            <a:endParaRPr lang="en-US" sz="1800" kern="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chemeClr val="bg1"/>
                </a:solidFill>
              </a:rPr>
              <a:t>Eligible for Lions membership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chemeClr val="bg1"/>
                </a:solidFill>
              </a:rPr>
              <a:t>Currently in or joining the same Lions club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kern="0" dirty="0">
                <a:solidFill>
                  <a:schemeClr val="bg1"/>
                </a:solidFill>
              </a:rPr>
              <a:t>Living in the same household and related by birth, marriage or other legal relationship</a:t>
            </a:r>
          </a:p>
        </p:txBody>
      </p:sp>
      <p:sp>
        <p:nvSpPr>
          <p:cNvPr id="12" name="Yellow Bar">
            <a:extLst>
              <a:ext uri="{FF2B5EF4-FFF2-40B4-BE49-F238E27FC236}">
                <a16:creationId xmlns:a16="http://schemas.microsoft.com/office/drawing/2014/main" id="{AF9F7C8F-5725-4A49-B3AF-B006117735B9}"/>
              </a:ext>
            </a:extLst>
          </p:cNvPr>
          <p:cNvSpPr/>
          <p:nvPr/>
        </p:nvSpPr>
        <p:spPr>
          <a:xfrm>
            <a:off x="1137330" y="1515546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4" name="Headline">
            <a:extLst>
              <a:ext uri="{FF2B5EF4-FFF2-40B4-BE49-F238E27FC236}">
                <a16:creationId xmlns:a16="http://schemas.microsoft.com/office/drawing/2014/main" id="{8411C976-731F-9341-A82C-E53E5FB023B2}"/>
              </a:ext>
            </a:extLst>
          </p:cNvPr>
          <p:cNvSpPr txBox="1">
            <a:spLocks/>
          </p:cNvSpPr>
          <p:nvPr/>
        </p:nvSpPr>
        <p:spPr>
          <a:xfrm>
            <a:off x="1027265" y="832502"/>
            <a:ext cx="8373905" cy="533400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bg1"/>
                </a:solidFill>
              </a:rPr>
              <a:t>Who qualifies for the Family Membership Program?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F6D475C-2038-A944-B3F4-ABFDC9D76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087693" y="5446458"/>
            <a:ext cx="896739" cy="84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0519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ackground - Solid">
            <a:extLst>
              <a:ext uri="{FF2B5EF4-FFF2-40B4-BE49-F238E27FC236}">
                <a16:creationId xmlns:a16="http://schemas.microsoft.com/office/drawing/2014/main" id="{26686E2C-7ED9-1544-816E-ED77CB499B7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E39E4B24-8DD0-8746-989F-ADE4C1B100E8}"/>
              </a:ext>
            </a:extLst>
          </p:cNvPr>
          <p:cNvSpPr/>
          <p:nvPr/>
        </p:nvSpPr>
        <p:spPr>
          <a:xfrm rot="16200000" flipV="1">
            <a:off x="-105115" y="105115"/>
            <a:ext cx="6858000" cy="6647770"/>
          </a:xfrm>
          <a:custGeom>
            <a:avLst/>
            <a:gdLst>
              <a:gd name="connsiteX0" fmla="*/ 0 w 6858000"/>
              <a:gd name="connsiteY0" fmla="*/ 922089 h 6647770"/>
              <a:gd name="connsiteX1" fmla="*/ 0 w 6858000"/>
              <a:gd name="connsiteY1" fmla="*/ 2959412 h 6647770"/>
              <a:gd name="connsiteX2" fmla="*/ 0 w 6858000"/>
              <a:gd name="connsiteY2" fmla="*/ 4610448 h 6647770"/>
              <a:gd name="connsiteX3" fmla="*/ 0 w 6858000"/>
              <a:gd name="connsiteY3" fmla="*/ 6647770 h 6647770"/>
              <a:gd name="connsiteX4" fmla="*/ 6858000 w 6858000"/>
              <a:gd name="connsiteY4" fmla="*/ 6647770 h 6647770"/>
              <a:gd name="connsiteX5" fmla="*/ 6858000 w 6858000"/>
              <a:gd name="connsiteY5" fmla="*/ 4610448 h 6647770"/>
              <a:gd name="connsiteX6" fmla="*/ 6858000 w 6858000"/>
              <a:gd name="connsiteY6" fmla="*/ 2037322 h 6647770"/>
              <a:gd name="connsiteX7" fmla="*/ 6858000 w 6858000"/>
              <a:gd name="connsiteY7" fmla="*/ 0 h 66477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0" h="6647770">
                <a:moveTo>
                  <a:pt x="0" y="922089"/>
                </a:moveTo>
                <a:lnTo>
                  <a:pt x="0" y="2959412"/>
                </a:lnTo>
                <a:lnTo>
                  <a:pt x="0" y="4610448"/>
                </a:lnTo>
                <a:lnTo>
                  <a:pt x="0" y="6647770"/>
                </a:lnTo>
                <a:lnTo>
                  <a:pt x="6858000" y="6647770"/>
                </a:lnTo>
                <a:lnTo>
                  <a:pt x="6858000" y="4610448"/>
                </a:lnTo>
                <a:lnTo>
                  <a:pt x="6858000" y="2037322"/>
                </a:lnTo>
                <a:lnTo>
                  <a:pt x="6858000" y="0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4565E04-6750-604C-B216-14F6DB223BE5}"/>
              </a:ext>
            </a:extLst>
          </p:cNvPr>
          <p:cNvGrpSpPr/>
          <p:nvPr/>
        </p:nvGrpSpPr>
        <p:grpSpPr>
          <a:xfrm>
            <a:off x="4955038" y="0"/>
            <a:ext cx="1677492" cy="6858000"/>
            <a:chOff x="3697870" y="0"/>
            <a:chExt cx="1677492" cy="6858000"/>
          </a:xfrm>
        </p:grpSpPr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0ABA8735-21A0-D941-BAFF-2C6DFDE50D15}"/>
                </a:ext>
              </a:extLst>
            </p:cNvPr>
            <p:cNvSpPr/>
            <p:nvPr/>
          </p:nvSpPr>
          <p:spPr>
            <a:xfrm>
              <a:off x="3697870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1AABB41B-29AE-AA4C-A273-97195EE7BD4E}"/>
                </a:ext>
              </a:extLst>
            </p:cNvPr>
            <p:cNvSpPr/>
            <p:nvPr/>
          </p:nvSpPr>
          <p:spPr>
            <a:xfrm>
              <a:off x="4014393" y="0"/>
              <a:ext cx="1360969" cy="6858000"/>
            </a:xfrm>
            <a:custGeom>
              <a:avLst/>
              <a:gdLst>
                <a:gd name="connsiteX0" fmla="*/ 903769 w 1360969"/>
                <a:gd name="connsiteY0" fmla="*/ 0 h 6858000"/>
                <a:gd name="connsiteX1" fmla="*/ 1360969 w 1360969"/>
                <a:gd name="connsiteY1" fmla="*/ 0 h 6858000"/>
                <a:gd name="connsiteX2" fmla="*/ 457200 w 1360969"/>
                <a:gd name="connsiteY2" fmla="*/ 6858000 h 6858000"/>
                <a:gd name="connsiteX3" fmla="*/ 0 w 1360969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60969" h="6858000">
                  <a:moveTo>
                    <a:pt x="903769" y="0"/>
                  </a:moveTo>
                  <a:lnTo>
                    <a:pt x="1360969" y="0"/>
                  </a:lnTo>
                  <a:lnTo>
                    <a:pt x="457200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bg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lIns="94685" tIns="47343" rIns="94685" bIns="47343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>
                    <a:alpha val="44000"/>
                  </a:schemeClr>
                </a:solidFill>
              </a:endParaRPr>
            </a:p>
          </p:txBody>
        </p:sp>
      </p:grpSp>
      <p:sp>
        <p:nvSpPr>
          <p:cNvPr id="26" name="Body Copy">
            <a:extLst>
              <a:ext uri="{FF2B5EF4-FFF2-40B4-BE49-F238E27FC236}">
                <a16:creationId xmlns:a16="http://schemas.microsoft.com/office/drawing/2014/main" id="{2E50E5EB-D1FE-7D49-B16E-C5870ABEC04F}"/>
              </a:ext>
            </a:extLst>
          </p:cNvPr>
          <p:cNvSpPr txBox="1">
            <a:spLocks/>
          </p:cNvSpPr>
          <p:nvPr/>
        </p:nvSpPr>
        <p:spPr>
          <a:xfrm>
            <a:off x="6796598" y="1955001"/>
            <a:ext cx="4914756" cy="3517332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Family membership is a program that gives the opportunity for Lions to make it easier for other family members serve their community.</a:t>
            </a:r>
            <a:br>
              <a:rPr lang="en-US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The program makes it easier by giving family members a dues discount.</a:t>
            </a:r>
            <a:br>
              <a:rPr lang="en-US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</a:br>
            <a:endParaRPr lang="en-US" kern="0" dirty="0">
              <a:solidFill>
                <a:srgbClr val="0D2240"/>
              </a:solidFill>
              <a:latin typeface="Arial" charset="0"/>
              <a:ea typeface="Arial" charset="0"/>
              <a:cs typeface="Arial" charset="0"/>
            </a:endParaRPr>
          </a:p>
          <a:p>
            <a:pPr marL="342900" indent="-342900">
              <a:buClr>
                <a:srgbClr val="EBB700"/>
              </a:buClr>
              <a:buSzPct val="100000"/>
              <a:buFont typeface="Lucida Grande" panose="020B0600040502020204" pitchFamily="34" charset="0"/>
              <a:buChar char="▶"/>
            </a:pPr>
            <a:r>
              <a:rPr lang="en-US" kern="0" dirty="0">
                <a:solidFill>
                  <a:srgbClr val="0D2240"/>
                </a:solidFill>
                <a:latin typeface="Arial" charset="0"/>
                <a:ea typeface="Arial" charset="0"/>
                <a:cs typeface="Arial" charset="0"/>
              </a:rPr>
              <a:t>The dues discount is determined by the district.</a:t>
            </a:r>
          </a:p>
        </p:txBody>
      </p:sp>
      <p:sp>
        <p:nvSpPr>
          <p:cNvPr id="25" name="Large #">
            <a:extLst>
              <a:ext uri="{FF2B5EF4-FFF2-40B4-BE49-F238E27FC236}">
                <a16:creationId xmlns:a16="http://schemas.microsoft.com/office/drawing/2014/main" id="{2E20D425-63F8-344E-9EAF-9DA816EF30EC}"/>
              </a:ext>
            </a:extLst>
          </p:cNvPr>
          <p:cNvSpPr txBox="1"/>
          <p:nvPr/>
        </p:nvSpPr>
        <p:spPr>
          <a:xfrm>
            <a:off x="179053" y="2840984"/>
            <a:ext cx="5092507" cy="1323439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ea typeface="Arial" charset="0"/>
                <a:cs typeface="Arial" panose="020B0604020202020204" pitchFamily="34" charset="0"/>
              </a:rPr>
              <a:t>What is family membership?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1F2A9514-7C35-AB43-B22D-AC06B53DD328}"/>
              </a:ext>
            </a:extLst>
          </p:cNvPr>
          <p:cNvSpPr/>
          <p:nvPr/>
        </p:nvSpPr>
        <p:spPr>
          <a:xfrm rot="5400000">
            <a:off x="2607323" y="2431482"/>
            <a:ext cx="185822" cy="4067086"/>
          </a:xfrm>
          <a:prstGeom prst="rect">
            <a:avLst/>
          </a:prstGeom>
          <a:solidFill>
            <a:srgbClr val="FBC60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solidFill>
                <a:srgbClr val="EBB700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Page Number - Blue">
            <a:extLst>
              <a:ext uri="{FF2B5EF4-FFF2-40B4-BE49-F238E27FC236}">
                <a16:creationId xmlns:a16="http://schemas.microsoft.com/office/drawing/2014/main" id="{9EF8C11C-B97D-B04F-8EC2-671F9B1B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rgbClr val="00338D"/>
                </a:solidFill>
              </a:rPr>
              <a:pPr eaLnBrk="0" hangingPunct="0">
                <a:spcBef>
                  <a:spcPct val="50000"/>
                </a:spcBef>
                <a:defRPr/>
              </a:pPr>
              <a:t>5</a:t>
            </a:fld>
            <a:endParaRPr lang="en-US" sz="1000" dirty="0">
              <a:solidFill>
                <a:srgbClr val="00338D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71325D6-7824-F444-951E-D53971D53FB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286103" y="202119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8979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ackground - Image">
            <a:extLst>
              <a:ext uri="{FF2B5EF4-FFF2-40B4-BE49-F238E27FC236}">
                <a16:creationId xmlns:a16="http://schemas.microsoft.com/office/drawing/2014/main" id="{8BB30BA4-CC00-0C41-BC3E-81481A35DC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4" t="9867" r="630" b="677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Background - Overlay">
            <a:extLst>
              <a:ext uri="{FF2B5EF4-FFF2-40B4-BE49-F238E27FC236}">
                <a16:creationId xmlns:a16="http://schemas.microsoft.com/office/drawing/2014/main" id="{57A097A5-E818-E049-8FDC-E004EF8747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4" name="Headline">
            <a:extLst>
              <a:ext uri="{FF2B5EF4-FFF2-40B4-BE49-F238E27FC236}">
                <a16:creationId xmlns:a16="http://schemas.microsoft.com/office/drawing/2014/main" id="{83479473-9EF7-934F-8036-05F8F4131C6D}"/>
              </a:ext>
            </a:extLst>
          </p:cNvPr>
          <p:cNvSpPr txBox="1">
            <a:spLocks/>
          </p:cNvSpPr>
          <p:nvPr/>
        </p:nvSpPr>
        <p:spPr>
          <a:xfrm>
            <a:off x="2991185" y="3206478"/>
            <a:ext cx="6209629" cy="445043"/>
          </a:xfrm>
          <a:prstGeom prst="rect">
            <a:avLst/>
          </a:prstGeom>
        </p:spPr>
        <p:txBody>
          <a:bodyPr anchor="ctr"/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 b="1">
                <a:solidFill>
                  <a:schemeClr val="bg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4000">
                <a:solidFill>
                  <a:srgbClr val="F0C300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4pPr>
            <a:lvl5pPr marL="1828755" indent="0" algn="ctr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4000">
                <a:solidFill>
                  <a:srgbClr val="F0C300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/>
              <a:t>Getting started</a:t>
            </a:r>
          </a:p>
        </p:txBody>
      </p:sp>
      <p:sp>
        <p:nvSpPr>
          <p:cNvPr id="5" name="Yellow Bar">
            <a:extLst>
              <a:ext uri="{FF2B5EF4-FFF2-40B4-BE49-F238E27FC236}">
                <a16:creationId xmlns:a16="http://schemas.microsoft.com/office/drawing/2014/main" id="{04EC0EED-33A8-9346-B2E9-91432F1BB78F}"/>
              </a:ext>
            </a:extLst>
          </p:cNvPr>
          <p:cNvSpPr/>
          <p:nvPr/>
        </p:nvSpPr>
        <p:spPr>
          <a:xfrm>
            <a:off x="5370871" y="3962400"/>
            <a:ext cx="1450259" cy="72760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6" name="Page Number - White">
            <a:extLst>
              <a:ext uri="{FF2B5EF4-FFF2-40B4-BE49-F238E27FC236}">
                <a16:creationId xmlns:a16="http://schemas.microsoft.com/office/drawing/2014/main" id="{F8F7C60F-FA98-9D49-B929-50B5CCDD5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7" y="6400726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6</a:t>
            </a:fld>
            <a:endParaRPr lang="en-US" sz="1000" dirty="0">
              <a:solidFill>
                <a:schemeClr val="bg1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1FD43B3-3340-684D-889C-51B99200D3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0"/>
            <a:ext cx="2286000" cy="2286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4FFC11-E11E-0F41-9FCC-C3CEECD678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-1" y="4572001"/>
            <a:ext cx="2286000" cy="228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5FBF915-E310-5D48-96E3-416654B23B6D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73388" y="6114917"/>
            <a:ext cx="2755897" cy="463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8686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0" name="Background - Solid">
            <a:extLst>
              <a:ext uri="{FF2B5EF4-FFF2-40B4-BE49-F238E27FC236}">
                <a16:creationId xmlns:a16="http://schemas.microsoft.com/office/drawing/2014/main" id="{452DE08C-F2BF-A54D-B326-B04A101D8C30}"/>
              </a:ext>
            </a:extLst>
          </p:cNvPr>
          <p:cNvSpPr/>
          <p:nvPr/>
        </p:nvSpPr>
        <p:spPr>
          <a:xfrm>
            <a:off x="1" y="3409247"/>
            <a:ext cx="3050320" cy="3448751"/>
          </a:xfrm>
          <a:prstGeom prst="rect">
            <a:avLst/>
          </a:prstGeom>
          <a:solidFill>
            <a:srgbClr val="EBB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7" name="Background - Solid">
            <a:extLst>
              <a:ext uri="{FF2B5EF4-FFF2-40B4-BE49-F238E27FC236}">
                <a16:creationId xmlns:a16="http://schemas.microsoft.com/office/drawing/2014/main" id="{3ABBB681-35F2-E640-B821-4B731FF91872}"/>
              </a:ext>
            </a:extLst>
          </p:cNvPr>
          <p:cNvSpPr/>
          <p:nvPr/>
        </p:nvSpPr>
        <p:spPr>
          <a:xfrm>
            <a:off x="3045681" y="3409247"/>
            <a:ext cx="3050320" cy="3448751"/>
          </a:xfrm>
          <a:prstGeom prst="rect">
            <a:avLst/>
          </a:prstGeom>
          <a:solidFill>
            <a:srgbClr val="407C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8" name="Background - Solid">
            <a:extLst>
              <a:ext uri="{FF2B5EF4-FFF2-40B4-BE49-F238E27FC236}">
                <a16:creationId xmlns:a16="http://schemas.microsoft.com/office/drawing/2014/main" id="{C0A8A5F3-89AE-4044-85BB-A697E02A9A44}"/>
              </a:ext>
            </a:extLst>
          </p:cNvPr>
          <p:cNvSpPr/>
          <p:nvPr/>
        </p:nvSpPr>
        <p:spPr>
          <a:xfrm>
            <a:off x="6091361" y="3409247"/>
            <a:ext cx="3050320" cy="3448751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9" name="Background - Solid">
            <a:extLst>
              <a:ext uri="{FF2B5EF4-FFF2-40B4-BE49-F238E27FC236}">
                <a16:creationId xmlns:a16="http://schemas.microsoft.com/office/drawing/2014/main" id="{8955A863-4945-0940-9E42-DB7F1DB24754}"/>
              </a:ext>
            </a:extLst>
          </p:cNvPr>
          <p:cNvSpPr/>
          <p:nvPr/>
        </p:nvSpPr>
        <p:spPr>
          <a:xfrm>
            <a:off x="9137040" y="3409247"/>
            <a:ext cx="3050320" cy="3448751"/>
          </a:xfrm>
          <a:prstGeom prst="rect">
            <a:avLst/>
          </a:prstGeom>
          <a:solidFill>
            <a:srgbClr val="B3B2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7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1016063" y="1804467"/>
            <a:ext cx="10159874" cy="900516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algn="ctr"/>
            <a:r>
              <a:rPr lang="en-US" sz="1800" kern="0" dirty="0">
                <a:solidFill>
                  <a:schemeClr val="bg1"/>
                </a:solidFill>
              </a:rPr>
              <a:t>E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ven with its many benefits, the family concept is not right for every club. In order to successfully implement the family-friendly club concept, you need the acceptance and enthusiasm of your entire membership. Before proceeding, make sure you thoroughly understand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are prepared to make the changes necessary to include families within your Lions club. </a:t>
            </a:r>
          </a:p>
          <a:p>
            <a:pPr algn="ctr"/>
            <a:endParaRPr lang="en-US" sz="1800" kern="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4632960" y="1543553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1909048" y="860509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en-US" sz="3200" kern="0" dirty="0">
                <a:solidFill>
                  <a:schemeClr val="bg1"/>
                </a:solidFill>
              </a:rPr>
              <a:t>Where to begin?</a:t>
            </a:r>
          </a:p>
        </p:txBody>
      </p:sp>
      <p:sp>
        <p:nvSpPr>
          <p:cNvPr id="20" name="Body Copy">
            <a:extLst>
              <a:ext uri="{FF2B5EF4-FFF2-40B4-BE49-F238E27FC236}">
                <a16:creationId xmlns:a16="http://schemas.microsoft.com/office/drawing/2014/main" id="{9283FD6C-7DBF-7041-B27F-755487286E6C}"/>
              </a:ext>
            </a:extLst>
          </p:cNvPr>
          <p:cNvSpPr txBox="1">
            <a:spLocks/>
          </p:cNvSpPr>
          <p:nvPr/>
        </p:nvSpPr>
        <p:spPr>
          <a:xfrm>
            <a:off x="268932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Introduce the idea to your club. Explain the family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oncept and how it would impact your club.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21" name="Body Copy">
            <a:extLst>
              <a:ext uri="{FF2B5EF4-FFF2-40B4-BE49-F238E27FC236}">
                <a16:creationId xmlns:a16="http://schemas.microsoft.com/office/drawing/2014/main" id="{D25AA450-2FC6-294E-B094-F2FA3EE81BA9}"/>
              </a:ext>
            </a:extLst>
          </p:cNvPr>
          <p:cNvSpPr txBox="1">
            <a:spLocks/>
          </p:cNvSpPr>
          <p:nvPr/>
        </p:nvSpPr>
        <p:spPr>
          <a:xfrm>
            <a:off x="3336762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your club membership is in favor of exploring the idea further, form a committee to understand all the important issues that will impact your club. Set a deadline for the committee to present its findings.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22" name="Body Copy">
            <a:extLst>
              <a:ext uri="{FF2B5EF4-FFF2-40B4-BE49-F238E27FC236}">
                <a16:creationId xmlns:a16="http://schemas.microsoft.com/office/drawing/2014/main" id="{0BB80D65-9701-204D-BE31-1A1AF88C6587}"/>
              </a:ext>
            </a:extLst>
          </p:cNvPr>
          <p:cNvSpPr txBox="1">
            <a:spLocks/>
          </p:cNvSpPr>
          <p:nvPr/>
        </p:nvSpPr>
        <p:spPr>
          <a:xfrm>
            <a:off x="6372424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 the club membership is in favor of proceeding, list goals and create an action plan to implement the necessary changes within your club. 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sp>
        <p:nvSpPr>
          <p:cNvPr id="23" name="Body Copy">
            <a:extLst>
              <a:ext uri="{FF2B5EF4-FFF2-40B4-BE49-F238E27FC236}">
                <a16:creationId xmlns:a16="http://schemas.microsoft.com/office/drawing/2014/main" id="{4BF04623-02CB-E341-BD88-C0896F8C074B}"/>
              </a:ext>
            </a:extLst>
          </p:cNvPr>
          <p:cNvSpPr txBox="1">
            <a:spLocks/>
          </p:cNvSpPr>
          <p:nvPr/>
        </p:nvSpPr>
        <p:spPr>
          <a:xfrm>
            <a:off x="9413462" y="3755892"/>
            <a:ext cx="2470510" cy="2834479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After the changes have been made and your club has comfortably adjusted to its new schedule, plan and implement activities to promote the family friendly club.</a:t>
            </a:r>
            <a:endParaRPr lang="en-US" sz="1600" kern="0" dirty="0">
              <a:solidFill>
                <a:schemeClr val="bg1"/>
              </a:solidFill>
            </a:endParaRPr>
          </a:p>
        </p:txBody>
      </p:sp>
      <p:pic>
        <p:nvPicPr>
          <p:cNvPr id="24" name="Emblem - White" descr="lionlogo_white.eps">
            <a:extLst>
              <a:ext uri="{FF2B5EF4-FFF2-40B4-BE49-F238E27FC236}">
                <a16:creationId xmlns:a16="http://schemas.microsoft.com/office/drawing/2014/main" id="{9AE6649F-1131-9D41-90B4-68ED8B507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4534" y="238060"/>
            <a:ext cx="829848" cy="809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057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kern="0" dirty="0">
                <a:solidFill>
                  <a:srgbClr val="EBB700"/>
                </a:solidFill>
              </a:rPr>
              <a:t>Getting started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Club meetings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Club meetings would need to be altered so that they offer a hospitable environment for families while still being productive.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Club meetings will need to take place at a time that is convenient for families to be involved. The club may also adopt a virtual platform, so that members can log into the meeting from home.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meeting location will need to be appropriate for children. Consider including activities for children led by Leos in your club.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Traditional sit-down dinner meetings would not necessarily be conducive to meetings with younger children. Consider something more casual, such as a buffet or pot-luck type of meal.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Meetings should be shorter to accommodate families’ busy schedules.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1"/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8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03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bg1"/>
                </a:solidFill>
              </a:rPr>
              <a:t>Ideas for club meetings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911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ackground - Solid">
            <a:extLst>
              <a:ext uri="{FF2B5EF4-FFF2-40B4-BE49-F238E27FC236}">
                <a16:creationId xmlns:a16="http://schemas.microsoft.com/office/drawing/2014/main" id="{8B319C34-80B6-1C42-9976-109BC3094FE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solidFill>
                  <a:schemeClr val="lt1">
                    <a:alpha val="44000"/>
                  </a:schemeClr>
                </a:solidFill>
              </a:rPr>
              <a:t>aa</a:t>
            </a:r>
          </a:p>
        </p:txBody>
      </p:sp>
      <p:sp>
        <p:nvSpPr>
          <p:cNvPr id="10" name="Slice - Solid">
            <a:extLst>
              <a:ext uri="{FF2B5EF4-FFF2-40B4-BE49-F238E27FC236}">
                <a16:creationId xmlns:a16="http://schemas.microsoft.com/office/drawing/2014/main" id="{9CD3D0ED-E4E2-A049-B7B9-763B0D61FF42}"/>
              </a:ext>
            </a:extLst>
          </p:cNvPr>
          <p:cNvSpPr/>
          <p:nvPr/>
        </p:nvSpPr>
        <p:spPr>
          <a:xfrm>
            <a:off x="1004871" y="-8022"/>
            <a:ext cx="11187128" cy="6866021"/>
          </a:xfrm>
          <a:custGeom>
            <a:avLst/>
            <a:gdLst>
              <a:gd name="connsiteX0" fmla="*/ 1588447 w 11187128"/>
              <a:gd name="connsiteY0" fmla="*/ 0 h 6866021"/>
              <a:gd name="connsiteX1" fmla="*/ 5139450 w 11187128"/>
              <a:gd name="connsiteY1" fmla="*/ 4711 h 6866021"/>
              <a:gd name="connsiteX2" fmla="*/ 5140539 w 11187128"/>
              <a:gd name="connsiteY2" fmla="*/ 0 h 6866021"/>
              <a:gd name="connsiteX3" fmla="*/ 11187128 w 11187128"/>
              <a:gd name="connsiteY3" fmla="*/ 8021 h 6866021"/>
              <a:gd name="connsiteX4" fmla="*/ 11187128 w 11187128"/>
              <a:gd name="connsiteY4" fmla="*/ 6866021 h 6866021"/>
              <a:gd name="connsiteX5" fmla="*/ 7635036 w 11187128"/>
              <a:gd name="connsiteY5" fmla="*/ 6866021 h 6866021"/>
              <a:gd name="connsiteX6" fmla="*/ 3552092 w 11187128"/>
              <a:gd name="connsiteY6" fmla="*/ 6866021 h 6866021"/>
              <a:gd name="connsiteX7" fmla="*/ 0 w 11187128"/>
              <a:gd name="connsiteY7" fmla="*/ 6866021 h 68660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187128" h="6866021">
                <a:moveTo>
                  <a:pt x="1588447" y="0"/>
                </a:moveTo>
                <a:lnTo>
                  <a:pt x="5139450" y="4711"/>
                </a:lnTo>
                <a:lnTo>
                  <a:pt x="5140539" y="0"/>
                </a:lnTo>
                <a:lnTo>
                  <a:pt x="11187128" y="8021"/>
                </a:lnTo>
                <a:lnTo>
                  <a:pt x="11187128" y="6866021"/>
                </a:lnTo>
                <a:lnTo>
                  <a:pt x="7635036" y="6866021"/>
                </a:lnTo>
                <a:lnTo>
                  <a:pt x="3552092" y="6866021"/>
                </a:lnTo>
                <a:lnTo>
                  <a:pt x="0" y="6866021"/>
                </a:lnTo>
                <a:close/>
              </a:path>
            </a:pathLst>
          </a:custGeom>
          <a:solidFill>
            <a:srgbClr val="0D22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4685" tIns="47343" rIns="94685" bIns="47343" rtlCol="0" anchor="ctr">
            <a:noAutofit/>
          </a:bodyPr>
          <a:lstStyle/>
          <a:p>
            <a:pPr algn="ctr"/>
            <a:endParaRPr lang="en-US" dirty="0">
              <a:solidFill>
                <a:schemeClr val="lt1">
                  <a:alpha val="44000"/>
                </a:schemeClr>
              </a:solidFill>
            </a:endParaRPr>
          </a:p>
        </p:txBody>
      </p:sp>
      <p:sp>
        <p:nvSpPr>
          <p:cNvPr id="11" name="Headline">
            <a:extLst>
              <a:ext uri="{FF2B5EF4-FFF2-40B4-BE49-F238E27FC236}">
                <a16:creationId xmlns:a16="http://schemas.microsoft.com/office/drawing/2014/main" id="{072A05E2-273F-E24C-A99A-4B83C2AF402B}"/>
              </a:ext>
            </a:extLst>
          </p:cNvPr>
          <p:cNvSpPr txBox="1">
            <a:spLocks/>
          </p:cNvSpPr>
          <p:nvPr/>
        </p:nvSpPr>
        <p:spPr>
          <a:xfrm>
            <a:off x="372975" y="366727"/>
            <a:ext cx="1554299" cy="965362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1600" kern="0" dirty="0">
                <a:solidFill>
                  <a:srgbClr val="EBB700"/>
                </a:solidFill>
              </a:rPr>
              <a:t>Getting started</a:t>
            </a:r>
          </a:p>
        </p:txBody>
      </p:sp>
      <p:sp>
        <p:nvSpPr>
          <p:cNvPr id="7" name="Body Copy">
            <a:extLst>
              <a:ext uri="{FF2B5EF4-FFF2-40B4-BE49-F238E27FC236}">
                <a16:creationId xmlns:a16="http://schemas.microsoft.com/office/drawing/2014/main" id="{90080B9E-C426-BF41-B08F-C2859FA9C036}"/>
              </a:ext>
            </a:extLst>
          </p:cNvPr>
          <p:cNvSpPr txBox="1">
            <a:spLocks/>
          </p:cNvSpPr>
          <p:nvPr/>
        </p:nvSpPr>
        <p:spPr>
          <a:xfrm>
            <a:off x="2907733" y="1931246"/>
            <a:ext cx="8875358" cy="4241801"/>
          </a:xfrm>
          <a:prstGeom prst="rect">
            <a:avLst/>
          </a:prstGeom>
        </p:spPr>
        <p:txBody>
          <a:bodyPr/>
          <a:lstStyle>
            <a:lvl1pPr marL="0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1pPr>
            <a:lvl2pPr marL="519099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Segoe UI" panose="020B0502040204020203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2pPr>
            <a:lvl3pPr marL="914377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rial" panose="020B0604020202020204" pitchFamily="34" charset="0"/>
                <a:ea typeface="ヒラギノ角ゴ Pro W3" charset="0"/>
                <a:cs typeface="Arial" panose="020B0604020202020204" pitchFamily="34" charset="0"/>
              </a:defRPr>
            </a:lvl3pPr>
            <a:lvl4pPr marL="137156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4pPr>
            <a:lvl5pPr marL="1828755" indent="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itchFamily="34" charset="0"/>
              <a:buNone/>
              <a:defRPr sz="2000">
                <a:solidFill>
                  <a:schemeClr val="tx1"/>
                </a:solidFill>
                <a:latin typeface="+mn-lt"/>
                <a:ea typeface="ヒラギノ角ゴ Pro W3" charset="0"/>
              </a:defRPr>
            </a:lvl5pPr>
            <a:lvl6pPr marL="2285943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6pPr>
            <a:lvl7pPr marL="2743131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7pPr>
            <a:lvl8pPr marL="320032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8pPr>
            <a:lvl9pPr marL="3657509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>
                <a:solidFill>
                  <a:schemeClr val="tx1"/>
                </a:solidFill>
                <a:latin typeface="+mn-lt"/>
              </a:defRPr>
            </a:lvl9pPr>
          </a:lstStyle>
          <a:p>
            <a:pPr marL="285750" marR="0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 activities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Club service activities would need to be family-friendly. The following elements are generally NOT conducive to family-centered service activities: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Those that require involvement of the entire family all the time.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Mixing families with young children with community agencies with small children (supervision becomes an issue).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Fixed, recurrent assignments.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Single-function tasks that cannot be broken down.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Projects that take place over several hours may not be appropriate for families with young children. </a:t>
            </a:r>
          </a:p>
          <a:p>
            <a:pPr marL="804849" lvl="1" indent="-28575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Projects that have a great deal of physical movement may not be suitable for </a:t>
            </a:r>
            <a:r>
              <a:rPr lang="en-US" sz="1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older Lions or family members</a:t>
            </a:r>
            <a:r>
              <a:rPr lang="en-US" sz="1800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lvl="1"/>
            <a:endParaRPr lang="en-US" sz="18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Page Number - Blue">
            <a:extLst>
              <a:ext uri="{FF2B5EF4-FFF2-40B4-BE49-F238E27FC236}">
                <a16:creationId xmlns:a16="http://schemas.microsoft.com/office/drawing/2014/main" id="{CA5AE81C-B0D0-1E47-8317-079D20240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537156" y="6400725"/>
            <a:ext cx="654844" cy="45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ヒラギノ角ゴ Pro W3" charset="0"/>
              </a:defRPr>
            </a:lvl9pPr>
          </a:lstStyle>
          <a:p>
            <a:pPr eaLnBrk="0" hangingPunct="0">
              <a:spcBef>
                <a:spcPct val="50000"/>
              </a:spcBef>
              <a:defRPr/>
            </a:pPr>
            <a:fld id="{CD81962F-67D4-FD44-86D5-55EBF96E0DB7}" type="slidenum">
              <a:rPr lang="en-US" sz="1000" smtClean="0">
                <a:solidFill>
                  <a:schemeClr val="bg1"/>
                </a:solidFill>
              </a:rPr>
              <a:pPr eaLnBrk="0" hangingPunct="0">
                <a:spcBef>
                  <a:spcPct val="50000"/>
                </a:spcBef>
                <a:defRPr/>
              </a:pPr>
              <a:t>9</a:t>
            </a:fld>
            <a:endParaRPr lang="en-US" sz="1000" dirty="0">
              <a:solidFill>
                <a:schemeClr val="bg1"/>
              </a:solidFill>
            </a:endParaRPr>
          </a:p>
        </p:txBody>
      </p:sp>
      <p:sp>
        <p:nvSpPr>
          <p:cNvPr id="15" name="Yellow Bar">
            <a:extLst>
              <a:ext uri="{FF2B5EF4-FFF2-40B4-BE49-F238E27FC236}">
                <a16:creationId xmlns:a16="http://schemas.microsoft.com/office/drawing/2014/main" id="{E51C4DA4-A142-A94A-BC66-DF4ADD1F27BE}"/>
              </a:ext>
            </a:extLst>
          </p:cNvPr>
          <p:cNvSpPr/>
          <p:nvPr/>
        </p:nvSpPr>
        <p:spPr>
          <a:xfrm>
            <a:off x="3029000" y="1670332"/>
            <a:ext cx="2926080" cy="61227"/>
          </a:xfrm>
          <a:prstGeom prst="rect">
            <a:avLst/>
          </a:prstGeom>
          <a:solidFill>
            <a:srgbClr val="EBB7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4685" tIns="47343" rIns="94685" bIns="47343" rtlCol="0" anchor="ctr"/>
          <a:lstStyle/>
          <a:p>
            <a:pPr algn="ctr"/>
            <a:r>
              <a:rPr lang="en-US" dirty="0">
                <a:latin typeface="Arial" charset="0"/>
                <a:ea typeface="Arial" charset="0"/>
                <a:cs typeface="Arial" charset="0"/>
              </a:rPr>
              <a:t> </a:t>
            </a:r>
          </a:p>
        </p:txBody>
      </p:sp>
      <p:sp>
        <p:nvSpPr>
          <p:cNvPr id="16" name="Headline">
            <a:extLst>
              <a:ext uri="{FF2B5EF4-FFF2-40B4-BE49-F238E27FC236}">
                <a16:creationId xmlns:a16="http://schemas.microsoft.com/office/drawing/2014/main" id="{72B3B5E6-BE17-924E-B9FE-B2A587D5C568}"/>
              </a:ext>
            </a:extLst>
          </p:cNvPr>
          <p:cNvSpPr txBox="1">
            <a:spLocks/>
          </p:cNvSpPr>
          <p:nvPr/>
        </p:nvSpPr>
        <p:spPr>
          <a:xfrm>
            <a:off x="2918935" y="987288"/>
            <a:ext cx="8373905" cy="533400"/>
          </a:xfrm>
          <a:prstGeom prst="rect">
            <a:avLst/>
          </a:prstGeom>
        </p:spPr>
        <p:txBody>
          <a:bodyPr>
            <a:norm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 i="0">
                <a:solidFill>
                  <a:srgbClr val="095495"/>
                </a:solidFill>
                <a:latin typeface="Helvetica Neue" charset="0"/>
                <a:ea typeface="Helvetica Neue" charset="0"/>
                <a:cs typeface="Helvetica Neue" charset="0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800">
                <a:solidFill>
                  <a:srgbClr val="00338D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189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6pPr>
            <a:lvl7pPr marL="914377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7pPr>
            <a:lvl8pPr marL="1371566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8pPr>
            <a:lvl9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sz="3200" kern="0" dirty="0">
                <a:solidFill>
                  <a:schemeClr val="bg1"/>
                </a:solidFill>
              </a:rPr>
              <a:t>Service projects for families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0FA1A4D-4ABA-2F43-AED8-2CEFAAC3D6E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195594" y="5944675"/>
            <a:ext cx="741108" cy="702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294375"/>
      </p:ext>
    </p:extLst>
  </p:cSld>
  <p:clrMapOvr>
    <a:masterClrMapping/>
  </p:clrMapOvr>
</p:sld>
</file>

<file path=ppt/theme/theme1.xml><?xml version="1.0" encoding="utf-8"?>
<a:theme xmlns:a="http://schemas.openxmlformats.org/drawingml/2006/main" name="MASTER SLIDE - BLANK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4574</TotalTime>
  <Words>1190</Words>
  <Application>Microsoft Office PowerPoint</Application>
  <PresentationFormat>Widescreen</PresentationFormat>
  <Paragraphs>128</Paragraphs>
  <Slides>18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Helvetica Neue</vt:lpstr>
      <vt:lpstr>HelveticaNeue-Light</vt:lpstr>
      <vt:lpstr>Lucida Grande</vt:lpstr>
      <vt:lpstr>Segoe UI</vt:lpstr>
      <vt:lpstr>MASTER SLIDE - BLANK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Lynch, Jason</dc:creator>
  <cp:lastModifiedBy>Marsoun, Richard</cp:lastModifiedBy>
  <cp:revision>304</cp:revision>
  <cp:lastPrinted>2019-06-19T16:24:35Z</cp:lastPrinted>
  <dcterms:created xsi:type="dcterms:W3CDTF">2018-11-12T16:45:52Z</dcterms:created>
  <dcterms:modified xsi:type="dcterms:W3CDTF">2021-07-26T14:50:02Z</dcterms:modified>
</cp:coreProperties>
</file>