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1122" r:id="rId2"/>
    <p:sldId id="873" r:id="rId3"/>
    <p:sldId id="1090" r:id="rId4"/>
    <p:sldId id="882" r:id="rId5"/>
    <p:sldId id="974" r:id="rId6"/>
    <p:sldId id="892" r:id="rId7"/>
    <p:sldId id="1075" r:id="rId8"/>
    <p:sldId id="1123" r:id="rId9"/>
    <p:sldId id="888" r:id="rId10"/>
    <p:sldId id="1087" r:id="rId11"/>
    <p:sldId id="1121" r:id="rId12"/>
    <p:sldId id="889" r:id="rId13"/>
    <p:sldId id="885" r:id="rId14"/>
    <p:sldId id="899" r:id="rId15"/>
    <p:sldId id="1111" r:id="rId16"/>
    <p:sldId id="1088" r:id="rId17"/>
    <p:sldId id="1105" r:id="rId18"/>
    <p:sldId id="989" r:id="rId19"/>
    <p:sldId id="982" r:id="rId20"/>
    <p:sldId id="111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 id="2" name="Hartje, Kyle" initials="HK" lastIdx="2" clrIdx="1">
    <p:extLst>
      <p:ext uri="{19B8F6BF-5375-455C-9EA6-DF929625EA0E}">
        <p15:presenceInfo xmlns:p15="http://schemas.microsoft.com/office/powerpoint/2012/main" userId="S::khartje@lionsclubs.org::b4a64fda-3b88-439d-b5c6-8278c94510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9"/>
    <p:restoredTop sz="63201" autoAdjust="0"/>
  </p:normalViewPr>
  <p:slideViewPr>
    <p:cSldViewPr snapToGrid="0" snapToObjects="1">
      <p:cViewPr varScale="1">
        <p:scale>
          <a:sx n="45" d="100"/>
          <a:sy n="45" d="100"/>
        </p:scale>
        <p:origin x="1014" y="54"/>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2-02T08:39:13.109" idx="2">
    <p:pos x="1766" y="2323"/>
    <p:text>some of this is established in Policy - be sure we acknowledge that</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BB73E4-D91E-AD4D-975C-C5B65C90A583}" type="doc">
      <dgm:prSet loTypeId="urn:microsoft.com/office/officeart/2005/8/layout/chevron1" loCatId="" qsTypeId="urn:microsoft.com/office/officeart/2005/8/quickstyle/simple1" qsCatId="simple" csTypeId="urn:microsoft.com/office/officeart/2005/8/colors/accent1_2" csCatId="accent1" phldr="1"/>
      <dgm:spPr/>
    </dgm:pt>
    <dgm:pt modelId="{551A8959-1599-6541-8FB9-127084B0AD58}">
      <dgm:prSet phldrT="[Text]" custT="1"/>
      <dgm:spPr>
        <a:solidFill>
          <a:srgbClr val="EBB700"/>
        </a:solidFill>
        <a:ln>
          <a:noFill/>
        </a:ln>
      </dgm:spPr>
      <dgm:t>
        <a:bodyPr/>
        <a:lstStyle/>
        <a:p>
          <a:r>
            <a:rPr lang="en-US" sz="2000" b="1" i="0" spc="200" baseline="0" dirty="0">
              <a:latin typeface="Arial" panose="020B0604020202020204" pitchFamily="34" charset="0"/>
              <a:cs typeface="Arial" panose="020B0604020202020204" pitchFamily="34" charset="0"/>
            </a:rPr>
            <a:t>Charter Night</a:t>
          </a:r>
        </a:p>
        <a:p>
          <a:r>
            <a:rPr lang="en-US" sz="2000" b="1" i="0" spc="200" baseline="0" dirty="0">
              <a:latin typeface="Arial" panose="020B0604020202020204" pitchFamily="34" charset="0"/>
              <a:cs typeface="Arial" panose="020B0604020202020204" pitchFamily="34" charset="0"/>
            </a:rPr>
            <a:t>Feb 27, 2020</a:t>
          </a:r>
        </a:p>
      </dgm:t>
    </dgm:pt>
    <dgm:pt modelId="{C40E84AF-822D-D54D-A65D-DB800EFE9B93}" type="parTrans" cxnId="{301B5AD1-3622-2A4F-9E60-08D2BF16B8B9}">
      <dgm:prSet/>
      <dgm:spPr/>
      <dgm:t>
        <a:bodyPr/>
        <a:lstStyle/>
        <a:p>
          <a:endParaRPr lang="en-US"/>
        </a:p>
      </dgm:t>
    </dgm:pt>
    <dgm:pt modelId="{18559829-BBF0-0543-8DD5-6A5A6ADB2ACB}" type="sibTrans" cxnId="{301B5AD1-3622-2A4F-9E60-08D2BF16B8B9}">
      <dgm:prSet/>
      <dgm:spPr/>
      <dgm:t>
        <a:bodyPr/>
        <a:lstStyle/>
        <a:p>
          <a:endParaRPr lang="en-US"/>
        </a:p>
      </dgm:t>
    </dgm:pt>
    <dgm:pt modelId="{550C6806-E4D9-3642-BBEC-CC8CCEC8395E}">
      <dgm:prSet phldrT="[Text]" custT="1"/>
      <dgm:spPr>
        <a:solidFill>
          <a:srgbClr val="FF5C35"/>
        </a:solidFill>
        <a:ln>
          <a:noFill/>
        </a:ln>
      </dgm:spPr>
      <dgm:t>
        <a:bodyPr/>
        <a:lstStyle/>
        <a:p>
          <a:pPr marL="0" lvl="0" indent="0" algn="ctr" defTabSz="889000">
            <a:lnSpc>
              <a:spcPct val="90000"/>
            </a:lnSpc>
            <a:spcBef>
              <a:spcPct val="0"/>
            </a:spcBef>
            <a:spcAft>
              <a:spcPct val="35000"/>
            </a:spcAft>
            <a:buNone/>
          </a:pPr>
          <a:r>
            <a:rPr lang="en-US" sz="2000" b="1" i="0" kern="1200" spc="200" baseline="0" dirty="0">
              <a:solidFill>
                <a:prstClr val="white"/>
              </a:solidFill>
              <a:latin typeface="Arial" panose="020B0604020202020204" pitchFamily="34" charset="0"/>
              <a:ea typeface="+mn-ea"/>
              <a:cs typeface="Arial" panose="020B0604020202020204" pitchFamily="34" charset="0"/>
            </a:rPr>
            <a:t>Pandemic</a:t>
          </a:r>
        </a:p>
        <a:p>
          <a:pPr marL="0" lvl="0" indent="0" algn="ctr" defTabSz="889000">
            <a:lnSpc>
              <a:spcPct val="90000"/>
            </a:lnSpc>
            <a:spcBef>
              <a:spcPct val="0"/>
            </a:spcBef>
            <a:spcAft>
              <a:spcPct val="35000"/>
            </a:spcAft>
            <a:buNone/>
          </a:pPr>
          <a:r>
            <a:rPr lang="en-US" sz="2000" b="1" i="0" kern="1200" spc="200" baseline="0" dirty="0">
              <a:solidFill>
                <a:prstClr val="white"/>
              </a:solidFill>
              <a:latin typeface="Arial" panose="020B0604020202020204" pitchFamily="34" charset="0"/>
              <a:ea typeface="+mn-ea"/>
              <a:cs typeface="Arial" panose="020B0604020202020204" pitchFamily="34" charset="0"/>
            </a:rPr>
            <a:t>March 13, 2020</a:t>
          </a:r>
        </a:p>
      </dgm:t>
    </dgm:pt>
    <dgm:pt modelId="{6E5CD2B4-C862-4C4D-8BA5-BFB0418F3EF7}" type="parTrans" cxnId="{C39D88EF-CC5C-5544-B60A-9BC129908020}">
      <dgm:prSet/>
      <dgm:spPr/>
      <dgm:t>
        <a:bodyPr/>
        <a:lstStyle/>
        <a:p>
          <a:endParaRPr lang="en-US"/>
        </a:p>
      </dgm:t>
    </dgm:pt>
    <dgm:pt modelId="{F7944F05-A95A-B646-8099-574E5D27D8E3}" type="sibTrans" cxnId="{C39D88EF-CC5C-5544-B60A-9BC129908020}">
      <dgm:prSet/>
      <dgm:spPr/>
      <dgm:t>
        <a:bodyPr/>
        <a:lstStyle/>
        <a:p>
          <a:endParaRPr lang="en-US"/>
        </a:p>
      </dgm:t>
    </dgm:pt>
    <dgm:pt modelId="{E1DFAF1C-153E-9742-8C60-CFB561D9FA0B}">
      <dgm:prSet phldrT="[Text]" custT="1"/>
      <dgm:spPr>
        <a:solidFill>
          <a:srgbClr val="407CCA"/>
        </a:solidFill>
        <a:ln>
          <a:noFill/>
        </a:ln>
      </dgm:spPr>
      <dgm:t>
        <a:bodyPr/>
        <a:lstStyle/>
        <a:p>
          <a:pPr marL="0" lvl="0" indent="0" algn="ctr" defTabSz="889000">
            <a:lnSpc>
              <a:spcPct val="90000"/>
            </a:lnSpc>
            <a:spcBef>
              <a:spcPct val="0"/>
            </a:spcBef>
            <a:spcAft>
              <a:spcPct val="35000"/>
            </a:spcAft>
            <a:buNone/>
          </a:pPr>
          <a:r>
            <a:rPr lang="en-US" sz="2000" b="1" i="0" kern="1200" spc="200" baseline="0" dirty="0">
              <a:solidFill>
                <a:prstClr val="white"/>
              </a:solidFill>
              <a:latin typeface="Arial" panose="020B0604020202020204" pitchFamily="34" charset="0"/>
              <a:ea typeface="+mn-ea"/>
              <a:cs typeface="Arial" panose="020B0604020202020204" pitchFamily="34" charset="0"/>
            </a:rPr>
            <a:t>Now What?</a:t>
          </a:r>
        </a:p>
        <a:p>
          <a:pPr marL="0" lvl="0" indent="0" algn="ctr" defTabSz="889000">
            <a:lnSpc>
              <a:spcPct val="90000"/>
            </a:lnSpc>
            <a:spcBef>
              <a:spcPct val="0"/>
            </a:spcBef>
            <a:spcAft>
              <a:spcPct val="35000"/>
            </a:spcAft>
            <a:buNone/>
          </a:pP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a:p>
          <a:pPr marL="0" lvl="0" indent="0" algn="ctr" defTabSz="889000">
            <a:lnSpc>
              <a:spcPct val="90000"/>
            </a:lnSpc>
            <a:spcBef>
              <a:spcPct val="0"/>
            </a:spcBef>
            <a:spcAft>
              <a:spcPct val="35000"/>
            </a:spcAft>
            <a:buNone/>
          </a:pPr>
          <a:r>
            <a:rPr lang="en-US" sz="2000" b="1" i="0" kern="1200" spc="200" baseline="0" dirty="0">
              <a:solidFill>
                <a:prstClr val="white"/>
              </a:solidFill>
              <a:latin typeface="Arial" panose="020B0604020202020204" pitchFamily="34" charset="0"/>
              <a:ea typeface="+mn-ea"/>
              <a:cs typeface="Arial" panose="020B0604020202020204" pitchFamily="34" charset="0"/>
            </a:rPr>
            <a:t>Stay Tuned!</a:t>
          </a:r>
        </a:p>
      </dgm:t>
    </dgm:pt>
    <dgm:pt modelId="{67982BC9-774B-B04A-8294-CCAD4CC0F107}" type="parTrans" cxnId="{20C63DE2-192F-184B-94D3-78483B8097E6}">
      <dgm:prSet/>
      <dgm:spPr/>
      <dgm:t>
        <a:bodyPr/>
        <a:lstStyle/>
        <a:p>
          <a:endParaRPr lang="en-US"/>
        </a:p>
      </dgm:t>
    </dgm:pt>
    <dgm:pt modelId="{F1933C5D-7270-2647-9C80-C8907D104897}" type="sibTrans" cxnId="{20C63DE2-192F-184B-94D3-78483B8097E6}">
      <dgm:prSet/>
      <dgm:spPr/>
      <dgm:t>
        <a:bodyPr/>
        <a:lstStyle/>
        <a:p>
          <a:endParaRPr lang="en-US"/>
        </a:p>
      </dgm:t>
    </dgm:pt>
    <dgm:pt modelId="{8D11DDB6-F920-DA47-8E5C-51742407B6A5}" type="pres">
      <dgm:prSet presAssocID="{F3BB73E4-D91E-AD4D-975C-C5B65C90A583}" presName="Name0" presStyleCnt="0">
        <dgm:presLayoutVars>
          <dgm:dir/>
          <dgm:animLvl val="lvl"/>
          <dgm:resizeHandles val="exact"/>
        </dgm:presLayoutVars>
      </dgm:prSet>
      <dgm:spPr/>
    </dgm:pt>
    <dgm:pt modelId="{A65F049A-27C4-024C-81BC-1B83A96E93B5}" type="pres">
      <dgm:prSet presAssocID="{551A8959-1599-6541-8FB9-127084B0AD58}" presName="parTxOnly" presStyleLbl="node1" presStyleIdx="0" presStyleCnt="3">
        <dgm:presLayoutVars>
          <dgm:chMax val="0"/>
          <dgm:chPref val="0"/>
          <dgm:bulletEnabled val="1"/>
        </dgm:presLayoutVars>
      </dgm:prSet>
      <dgm:spPr/>
    </dgm:pt>
    <dgm:pt modelId="{63701D60-DB5E-2143-9E33-88E942B34FA3}" type="pres">
      <dgm:prSet presAssocID="{18559829-BBF0-0543-8DD5-6A5A6ADB2ACB}" presName="parTxOnlySpace" presStyleCnt="0"/>
      <dgm:spPr/>
    </dgm:pt>
    <dgm:pt modelId="{FA8E262E-0277-BD4C-8A56-0A077E375EE1}" type="pres">
      <dgm:prSet presAssocID="{550C6806-E4D9-3642-BBEC-CC8CCEC8395E}" presName="parTxOnly" presStyleLbl="node1" presStyleIdx="1" presStyleCnt="3">
        <dgm:presLayoutVars>
          <dgm:chMax val="0"/>
          <dgm:chPref val="0"/>
          <dgm:bulletEnabled val="1"/>
        </dgm:presLayoutVars>
      </dgm:prSet>
      <dgm:spPr/>
    </dgm:pt>
    <dgm:pt modelId="{ECF710E4-2844-7542-B3B4-5B8681E29F58}" type="pres">
      <dgm:prSet presAssocID="{F7944F05-A95A-B646-8099-574E5D27D8E3}" presName="parTxOnlySpace" presStyleCnt="0"/>
      <dgm:spPr/>
    </dgm:pt>
    <dgm:pt modelId="{5A152D1C-3F93-CE48-93D2-A9658D721AA9}" type="pres">
      <dgm:prSet presAssocID="{E1DFAF1C-153E-9742-8C60-CFB561D9FA0B}" presName="parTxOnly" presStyleLbl="node1" presStyleIdx="2" presStyleCnt="3">
        <dgm:presLayoutVars>
          <dgm:chMax val="0"/>
          <dgm:chPref val="0"/>
          <dgm:bulletEnabled val="1"/>
        </dgm:presLayoutVars>
      </dgm:prSet>
      <dgm:spPr/>
    </dgm:pt>
  </dgm:ptLst>
  <dgm:cxnLst>
    <dgm:cxn modelId="{D2458E26-EA87-EB4B-BDF5-47811A598D1A}" type="presOf" srcId="{F3BB73E4-D91E-AD4D-975C-C5B65C90A583}" destId="{8D11DDB6-F920-DA47-8E5C-51742407B6A5}" srcOrd="0" destOrd="0" presId="urn:microsoft.com/office/officeart/2005/8/layout/chevron1"/>
    <dgm:cxn modelId="{A7F6C452-6B89-C14C-98BF-9C3DEE859CFD}" type="presOf" srcId="{551A8959-1599-6541-8FB9-127084B0AD58}" destId="{A65F049A-27C4-024C-81BC-1B83A96E93B5}" srcOrd="0" destOrd="0" presId="urn:microsoft.com/office/officeart/2005/8/layout/chevron1"/>
    <dgm:cxn modelId="{672EDE90-79BD-CE48-BE16-7F47A36B81E2}" type="presOf" srcId="{E1DFAF1C-153E-9742-8C60-CFB561D9FA0B}" destId="{5A152D1C-3F93-CE48-93D2-A9658D721AA9}" srcOrd="0" destOrd="0" presId="urn:microsoft.com/office/officeart/2005/8/layout/chevron1"/>
    <dgm:cxn modelId="{301B5AD1-3622-2A4F-9E60-08D2BF16B8B9}" srcId="{F3BB73E4-D91E-AD4D-975C-C5B65C90A583}" destId="{551A8959-1599-6541-8FB9-127084B0AD58}" srcOrd="0" destOrd="0" parTransId="{C40E84AF-822D-D54D-A65D-DB800EFE9B93}" sibTransId="{18559829-BBF0-0543-8DD5-6A5A6ADB2ACB}"/>
    <dgm:cxn modelId="{B36D72D5-5EFA-754C-9D67-37DC7B188F41}" type="presOf" srcId="{550C6806-E4D9-3642-BBEC-CC8CCEC8395E}" destId="{FA8E262E-0277-BD4C-8A56-0A077E375EE1}" srcOrd="0" destOrd="0" presId="urn:microsoft.com/office/officeart/2005/8/layout/chevron1"/>
    <dgm:cxn modelId="{20C63DE2-192F-184B-94D3-78483B8097E6}" srcId="{F3BB73E4-D91E-AD4D-975C-C5B65C90A583}" destId="{E1DFAF1C-153E-9742-8C60-CFB561D9FA0B}" srcOrd="2" destOrd="0" parTransId="{67982BC9-774B-B04A-8294-CCAD4CC0F107}" sibTransId="{F1933C5D-7270-2647-9C80-C8907D104897}"/>
    <dgm:cxn modelId="{C39D88EF-CC5C-5544-B60A-9BC129908020}" srcId="{F3BB73E4-D91E-AD4D-975C-C5B65C90A583}" destId="{550C6806-E4D9-3642-BBEC-CC8CCEC8395E}" srcOrd="1" destOrd="0" parTransId="{6E5CD2B4-C862-4C4D-8BA5-BFB0418F3EF7}" sibTransId="{F7944F05-A95A-B646-8099-574E5D27D8E3}"/>
    <dgm:cxn modelId="{36B33190-6FC3-9E4D-8E80-504BA751BC3A}" type="presParOf" srcId="{8D11DDB6-F920-DA47-8E5C-51742407B6A5}" destId="{A65F049A-27C4-024C-81BC-1B83A96E93B5}" srcOrd="0" destOrd="0" presId="urn:microsoft.com/office/officeart/2005/8/layout/chevron1"/>
    <dgm:cxn modelId="{9699BF0F-A581-E446-AD15-927BFB1CF62B}" type="presParOf" srcId="{8D11DDB6-F920-DA47-8E5C-51742407B6A5}" destId="{63701D60-DB5E-2143-9E33-88E942B34FA3}" srcOrd="1" destOrd="0" presId="urn:microsoft.com/office/officeart/2005/8/layout/chevron1"/>
    <dgm:cxn modelId="{2DA3D03B-F02D-CB4D-9CB4-FC18B9359761}" type="presParOf" srcId="{8D11DDB6-F920-DA47-8E5C-51742407B6A5}" destId="{FA8E262E-0277-BD4C-8A56-0A077E375EE1}" srcOrd="2" destOrd="0" presId="urn:microsoft.com/office/officeart/2005/8/layout/chevron1"/>
    <dgm:cxn modelId="{4F48A465-F46F-B94D-8137-BC785661C612}" type="presParOf" srcId="{8D11DDB6-F920-DA47-8E5C-51742407B6A5}" destId="{ECF710E4-2844-7542-B3B4-5B8681E29F58}" srcOrd="3" destOrd="0" presId="urn:microsoft.com/office/officeart/2005/8/layout/chevron1"/>
    <dgm:cxn modelId="{E5CFD367-C348-884E-AF1D-27ABEB1873A2}" type="presParOf" srcId="{8D11DDB6-F920-DA47-8E5C-51742407B6A5}" destId="{5A152D1C-3F93-CE48-93D2-A9658D721AA9}"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049A-27C4-024C-81BC-1B83A96E93B5}">
      <dsp:nvSpPr>
        <dsp:cNvPr id="0" name=""/>
        <dsp:cNvSpPr/>
      </dsp:nvSpPr>
      <dsp:spPr>
        <a:xfrm>
          <a:off x="3399" y="523513"/>
          <a:ext cx="4142206" cy="1656882"/>
        </a:xfrm>
        <a:prstGeom prst="chevron">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Charter Night</a:t>
          </a:r>
        </a:p>
        <a:p>
          <a:pPr marL="0" lvl="0" indent="0" algn="ctr" defTabSz="889000">
            <a:lnSpc>
              <a:spcPct val="90000"/>
            </a:lnSpc>
            <a:spcBef>
              <a:spcPct val="0"/>
            </a:spcBef>
            <a:spcAft>
              <a:spcPct val="35000"/>
            </a:spcAft>
            <a:buNone/>
          </a:pPr>
          <a:r>
            <a:rPr lang="en-US" sz="2000" b="1" i="0" kern="1200" spc="200" baseline="0" dirty="0">
              <a:latin typeface="Arial" panose="020B0604020202020204" pitchFamily="34" charset="0"/>
              <a:cs typeface="Arial" panose="020B0604020202020204" pitchFamily="34" charset="0"/>
            </a:rPr>
            <a:t>Feb 27, 2020</a:t>
          </a:r>
        </a:p>
      </dsp:txBody>
      <dsp:txXfrm>
        <a:off x="831840" y="523513"/>
        <a:ext cx="2485324" cy="1656882"/>
      </dsp:txXfrm>
    </dsp:sp>
    <dsp:sp modelId="{FA8E262E-0277-BD4C-8A56-0A077E375EE1}">
      <dsp:nvSpPr>
        <dsp:cNvPr id="0" name=""/>
        <dsp:cNvSpPr/>
      </dsp:nvSpPr>
      <dsp:spPr>
        <a:xfrm>
          <a:off x="3731386" y="523513"/>
          <a:ext cx="4142206" cy="1656882"/>
        </a:xfrm>
        <a:prstGeom prst="chevron">
          <a:avLst/>
        </a:prstGeom>
        <a:solidFill>
          <a:srgbClr val="FF5C3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solidFill>
                <a:prstClr val="white"/>
              </a:solidFill>
              <a:latin typeface="Arial" panose="020B0604020202020204" pitchFamily="34" charset="0"/>
              <a:ea typeface="+mn-ea"/>
              <a:cs typeface="Arial" panose="020B0604020202020204" pitchFamily="34" charset="0"/>
            </a:rPr>
            <a:t>Pandemic</a:t>
          </a:r>
        </a:p>
        <a:p>
          <a:pPr marL="0" lvl="0" indent="0" algn="ctr" defTabSz="889000">
            <a:lnSpc>
              <a:spcPct val="90000"/>
            </a:lnSpc>
            <a:spcBef>
              <a:spcPct val="0"/>
            </a:spcBef>
            <a:spcAft>
              <a:spcPct val="35000"/>
            </a:spcAft>
            <a:buNone/>
          </a:pPr>
          <a:r>
            <a:rPr lang="en-US" sz="2000" b="1" i="0" kern="1200" spc="200" baseline="0" dirty="0">
              <a:solidFill>
                <a:prstClr val="white"/>
              </a:solidFill>
              <a:latin typeface="Arial" panose="020B0604020202020204" pitchFamily="34" charset="0"/>
              <a:ea typeface="+mn-ea"/>
              <a:cs typeface="Arial" panose="020B0604020202020204" pitchFamily="34" charset="0"/>
            </a:rPr>
            <a:t>March 13, 2020</a:t>
          </a:r>
        </a:p>
      </dsp:txBody>
      <dsp:txXfrm>
        <a:off x="4559827" y="523513"/>
        <a:ext cx="2485324" cy="1656882"/>
      </dsp:txXfrm>
    </dsp:sp>
    <dsp:sp modelId="{5A152D1C-3F93-CE48-93D2-A9658D721AA9}">
      <dsp:nvSpPr>
        <dsp:cNvPr id="0" name=""/>
        <dsp:cNvSpPr/>
      </dsp:nvSpPr>
      <dsp:spPr>
        <a:xfrm>
          <a:off x="7459372" y="523513"/>
          <a:ext cx="4142206" cy="1656882"/>
        </a:xfrm>
        <a:prstGeom prst="chevron">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i="0" kern="1200" spc="200" baseline="0" dirty="0">
              <a:solidFill>
                <a:prstClr val="white"/>
              </a:solidFill>
              <a:latin typeface="Arial" panose="020B0604020202020204" pitchFamily="34" charset="0"/>
              <a:ea typeface="+mn-ea"/>
              <a:cs typeface="Arial" panose="020B0604020202020204" pitchFamily="34" charset="0"/>
            </a:rPr>
            <a:t>Now What?</a:t>
          </a:r>
        </a:p>
        <a:p>
          <a:pPr marL="0" lvl="0" indent="0" algn="ctr" defTabSz="889000">
            <a:lnSpc>
              <a:spcPct val="90000"/>
            </a:lnSpc>
            <a:spcBef>
              <a:spcPct val="0"/>
            </a:spcBef>
            <a:spcAft>
              <a:spcPct val="35000"/>
            </a:spcAft>
            <a:buNone/>
          </a:pPr>
          <a:endParaRPr lang="en-US" sz="2000" b="1" i="0" kern="1200" spc="200" baseline="0" dirty="0">
            <a:solidFill>
              <a:prstClr val="white"/>
            </a:solidFill>
            <a:latin typeface="Arial" panose="020B0604020202020204" pitchFamily="34" charset="0"/>
            <a:ea typeface="+mn-ea"/>
            <a:cs typeface="Arial" panose="020B0604020202020204" pitchFamily="34" charset="0"/>
          </a:endParaRPr>
        </a:p>
        <a:p>
          <a:pPr marL="0" lvl="0" indent="0" algn="ctr" defTabSz="889000">
            <a:lnSpc>
              <a:spcPct val="90000"/>
            </a:lnSpc>
            <a:spcBef>
              <a:spcPct val="0"/>
            </a:spcBef>
            <a:spcAft>
              <a:spcPct val="35000"/>
            </a:spcAft>
            <a:buNone/>
          </a:pPr>
          <a:r>
            <a:rPr lang="en-US" sz="2000" b="1" i="0" kern="1200" spc="200" baseline="0" dirty="0">
              <a:solidFill>
                <a:prstClr val="white"/>
              </a:solidFill>
              <a:latin typeface="Arial" panose="020B0604020202020204" pitchFamily="34" charset="0"/>
              <a:ea typeface="+mn-ea"/>
              <a:cs typeface="Arial" panose="020B0604020202020204" pitchFamily="34" charset="0"/>
            </a:rPr>
            <a:t>Stay Tuned!</a:t>
          </a:r>
        </a:p>
      </dsp:txBody>
      <dsp:txXfrm>
        <a:off x="8287813" y="523513"/>
        <a:ext cx="2485324" cy="16568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3/25/2021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Richard: (Intro how you see fit – explaining what cyber clubs are briefly, </a:t>
            </a:r>
            <a:r>
              <a:rPr lang="en-US" sz="3200" dirty="0" err="1"/>
              <a:t>etc</a:t>
            </a:r>
            <a:r>
              <a:rPr lang="en-US" sz="3200" dirty="0"/>
              <a:t>)….every Cyber Lions club has a rather recent origin story, and we are going to find out more about a club that is getting ready to celebrate their first anniversary, the Ohio County Virtual Lions Club.  I’m joined by their 1</a:t>
            </a:r>
            <a:r>
              <a:rPr lang="en-US" sz="3200" baseline="30000" dirty="0"/>
              <a:t>st</a:t>
            </a:r>
            <a:r>
              <a:rPr lang="en-US" sz="3200" dirty="0"/>
              <a:t> VP, Lion Matt </a:t>
            </a:r>
            <a:r>
              <a:rPr lang="en-US" sz="3200" dirty="0" err="1"/>
              <a:t>Rafa</a:t>
            </a:r>
            <a:r>
              <a:rPr lang="en-US" sz="3200" dirty="0"/>
              <a:t>, to talk about “The Decision” to start a cyber club.</a:t>
            </a:r>
          </a:p>
          <a:p>
            <a:endParaRPr lang="en-US" sz="3200" dirty="0"/>
          </a:p>
          <a:p>
            <a:r>
              <a:rPr lang="en-US" sz="3200" dirty="0"/>
              <a:t>Matt, take me through the events leading up to “The Decision” to start a Cyber club.</a:t>
            </a:r>
          </a:p>
          <a:p>
            <a:endParaRPr lang="en-US" dirty="0"/>
          </a:p>
          <a:p>
            <a:endParaRPr lang="en-US" dirty="0"/>
          </a:p>
          <a:p>
            <a:r>
              <a:rPr lang="en-US" dirty="0"/>
              <a:t>Thank you, Richard, for that introduction, and thank you Lions for giving your time today to have a conversation about Change and Virtual Engagement in our Clubs.  Tonight’s episode will focus on the mindset behind change and prepare us for the later episodes that actually dive into how we embraced change in our club and received wonderful results!</a:t>
            </a:r>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396519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is the time to examine those current traditions, eliminate traditions that have lost value or relevancy, and start NEW traditions</a:t>
            </a:r>
          </a:p>
          <a:p>
            <a:endParaRPr lang="en-US" dirty="0"/>
          </a:p>
          <a:p>
            <a:r>
              <a:rPr lang="en-US" dirty="0"/>
              <a:t> to encourage membership, </a:t>
            </a:r>
          </a:p>
          <a:p>
            <a:r>
              <a:rPr lang="en-US" dirty="0"/>
              <a:t>meet the current needs of your community, and </a:t>
            </a:r>
          </a:p>
          <a:p>
            <a:r>
              <a:rPr lang="en-US" dirty="0"/>
              <a:t>give your club a new image for the community to support.</a:t>
            </a: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892628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spending so much time talking about traditions and change in a discussion of virtual engagement? Because it’s a huge change that also has huge benefits!  </a:t>
            </a:r>
          </a:p>
          <a:p>
            <a:endParaRPr lang="en-US" dirty="0"/>
          </a:p>
          <a:p>
            <a:r>
              <a:rPr lang="en-US" dirty="0"/>
              <a:t>Ultimately, we decided to start our own club, and we had NO traditions that were preventing us from operating efficiently or recruiting.  This group of core leaders attended as many officer training retreats and read officer documents to get a better understanding of what is REQUIRED by LCI, and we found that there’s far less required than what one might think.</a:t>
            </a:r>
          </a:p>
          <a:p>
            <a:endParaRPr lang="en-US" dirty="0"/>
          </a:p>
          <a:p>
            <a:r>
              <a:rPr lang="en-US" dirty="0"/>
              <a:t>Being open to new ideas AND valuing people’s input allowed us create our club operations that would become our own traditions that have relevant, healthy roots.</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434312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many clubs still recruit by invitation only, we decided our club wanted EVERYONE in our community to join, so these are some of our tenants of recruiting.</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310090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r>
              <a:rPr lang="en-US" dirty="0"/>
              <a:t>We posted a Facebook ad to let the community know that we want them to join and what we plan to do for the community.  We felt it important to show how low cost it was to join and the types of service we do.  How many in your community could rattle off these 5 global causes of the Lions?  How many of our MEMBERS could do it? YOU NEED TO ADVERTISE all that you do because there may be one thing that resonates enough with someone to join!</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15</a:t>
            </a:fld>
            <a:endParaRPr lang="en-US" dirty="0"/>
          </a:p>
        </p:txBody>
      </p:sp>
    </p:spTree>
    <p:extLst>
      <p:ext uri="{BB962C8B-B14F-4D97-AF65-F5344CB8AC3E}">
        <p14:creationId xmlns:p14="http://schemas.microsoft.com/office/powerpoint/2010/main" val="2262532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similar ad.  Eye catching, tells them to the </a:t>
            </a:r>
            <a:r>
              <a:rPr lang="en-US" dirty="0" err="1"/>
              <a:t>pont</a:t>
            </a:r>
            <a:r>
              <a:rPr lang="en-US" dirty="0"/>
              <a:t> “We want you” and “This is what we do”.  If we even get 1% of the number of people that see this ad on Facebook, that would be a successful YEAR for most any Lions Club recruitment plan.</a:t>
            </a:r>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347410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proud to be the first virtual club in WV serving the children of Ohio County as a specialty.</a:t>
            </a:r>
          </a:p>
          <a:p>
            <a:endParaRPr lang="en-US" dirty="0"/>
          </a:p>
          <a:p>
            <a:r>
              <a:rPr lang="en-US" dirty="0"/>
              <a:t>We chartered with 34, and in less than one year, in the middle of a global pandemic, we have doubled.  Our community hears us.  They see us working.</a:t>
            </a:r>
          </a:p>
          <a:p>
            <a:endParaRPr lang="en-US" dirty="0"/>
          </a:p>
          <a:p>
            <a:r>
              <a:rPr lang="en-US" dirty="0"/>
              <a:t>We developed a winning product– people want to play for a champion club. For our US sports fans, the NY Yankees, not the Pittsburgh Pirates.  People want to play for the NE Patriots, not the Cleveland Browns. They aren’t winning teams; they are winning franchises!  Turn your franchise around by examining changes that need to be made in your organization.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388294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chartered on February 27, 2020, and less than a month later, we were scrambling to figure out how to serve our communities without money.</a:t>
            </a:r>
          </a:p>
          <a:p>
            <a:endParaRPr lang="en-US" dirty="0"/>
          </a:p>
          <a:p>
            <a:r>
              <a:rPr lang="en-US" dirty="0"/>
              <a:t>To say that it was easy would be a </a:t>
            </a:r>
            <a:r>
              <a:rPr lang="en-US" dirty="0" err="1"/>
              <a:t>lie.but</a:t>
            </a:r>
            <a:r>
              <a:rPr lang="en-US" dirty="0"/>
              <a:t> we had already planned to be a cyber club – we just had to rely on our cyber-ness a little more.  The pandemic tested most of us in operating in worst case scenarios, so the remaining episodes will showcase our efforts in fundraising, service project, and recruiting.  The last episode will showcase the online tools we used to connect us with our community when we couldn’t connect in person.</a:t>
            </a:r>
          </a:p>
          <a:p>
            <a:endParaRPr lang="en-US" baseline="300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314512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take nothing else away, I want you to take away how important it is for the future of your club and Lions International to examine the direction your club is going in and be willing to make some potentially difficult decisions to correct that direction.  Have those discussions of what traditions are valued and what changes need made now to improve recruiting, to retain current membership, and to stay relevant to your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Once the pandemic is over we look to use the lessons learned from the current virtual club stage to bring in more members and continue outstanding service projects.  We look forward to being able to have more in-person meetings and projects, but this isn’t an either or situation!  We are going to come out of the pandemic with 70 members because of how we incorporated virtual components, and built new philosophies and traditions</a:t>
            </a:r>
          </a:p>
          <a:p>
            <a:endParaRPr lang="en-US" dirty="0"/>
          </a:p>
          <a:p>
            <a:r>
              <a:rPr lang="en-US" dirty="0"/>
              <a:t>Our next episodes will discuss HOW we used virtual engagement now that we’ve opened the conversation of WHY we should be open to change overall and specifically regarding virtual engagement.</a:t>
            </a: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2560398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to the first of five webinars on </a:t>
            </a:r>
            <a:r>
              <a:rPr lang="en-US" u="sng" dirty="0"/>
              <a:t>virtual</a:t>
            </a:r>
            <a:r>
              <a:rPr lang="en-US" dirty="0"/>
              <a:t> engagement to impact your communities.  I hope you found it informative, and we hope to see you back here next week for part 2: virtual engagement and fundraising in a pandemic. You can sign up for each part in the virtual events center on the LCI website.  If you are viewing this presentation after the live broadcast, you may send questions to membership@lionsclubs.org.</a:t>
            </a:r>
          </a:p>
          <a:p>
            <a:endParaRPr lang="en-US" dirty="0"/>
          </a:p>
          <a:p>
            <a:r>
              <a:rPr lang="en-US" dirty="0"/>
              <a:t>Richard, I turn the floor back over to you!  Any comments or questions you’d like to share with us?</a:t>
            </a:r>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a:p>
        </p:txBody>
      </p:sp>
    </p:spTree>
    <p:extLst>
      <p:ext uri="{BB962C8B-B14F-4D97-AF65-F5344CB8AC3E}">
        <p14:creationId xmlns:p14="http://schemas.microsoft.com/office/powerpoint/2010/main" val="270957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be talking about a SIX letter word that scares many, CHANGE.  Hopefully, by the end of this segment, you’ll embrace it as an opportunity.</a:t>
            </a:r>
          </a:p>
          <a:p>
            <a:endParaRPr lang="en-US" dirty="0"/>
          </a:p>
          <a:p>
            <a:r>
              <a:rPr lang="en-US" dirty="0"/>
              <a:t>I like to start off with this slide because I think it helps us to realize a need to examine our clubs’ willingness to change.  If we want different results, we have to take different approaches.</a:t>
            </a:r>
          </a:p>
          <a:p>
            <a:endParaRPr lang="en-US" dirty="0"/>
          </a:p>
          <a:p>
            <a:r>
              <a:rPr lang="en-US" dirty="0"/>
              <a:t>According to LCI, membership has continued to drop over the last three decades, and yet, we still have clubs that are unable or unwilling to try new approaches to improve membership.  If you look at membership as a function of how we can best benefit the communities we serve, it’s easy to see how change is needed to correct us from continued results.</a:t>
            </a:r>
          </a:p>
          <a:p>
            <a:endParaRPr lang="en-US" dirty="0"/>
          </a:p>
          <a:p>
            <a:r>
              <a:rPr lang="en-US" dirty="0"/>
              <a:t>Simply blaming young people because “they don’t volunteer anymore and are lazy” doesn’t change the situation many of our clubs are in…and as we know from our Leo clubs, is just not correct.  We have to package it and sell it in a way that young people find attractive.  For many young people, their time is more valuable than their money, so finding ways to work efficiently may yield better results.  With all the needs in our world, we can’t waste time.</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64897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think change and tradition are opposing forces, and I hope to show you how to make both viable components of your club.</a:t>
            </a:r>
          </a:p>
          <a:p>
            <a:endParaRPr lang="en-US" dirty="0"/>
          </a:p>
          <a:p>
            <a:r>
              <a:rPr lang="en-US" dirty="0"/>
              <a:t>To start, let’s define what a tradition is.  These are a few definitions I found, and I’d like to focus on the term “passing down”.   If you don’t pass down the importance of the tradition, it’s at risk for no longer being a tradition.</a:t>
            </a: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2168421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Traditions are great when they continue to show value to the organization.  Part of that is on us to educate incoming generations of Lions about the traditions that we wish to continue.  However, some traditions no longer resonate with the members or worse yet distract people from wanting to participate/join.  What traditions do we no longer do that if we pulled out of the box today would be very unacceptable in today’s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tradition is not passed down properly, through education, it lacks identity with the membership.  It can be a practice that is viewed as slowing down meetings or the club.  And, in some cases, can be viewed as corny.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your tradition prevents you from getting work done efficiently, like this old computer, maybe it’s time to consider an upgrade.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80502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Clubs must have a delicate balance between tradition and change.  When the roots of a tradition die, and the meaning or symbolism may be lost, it’s time to consider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transformation of a caterpillar to a butterfly doesn’t happen without change.   Do we as Lions want to stay </a:t>
            </a:r>
            <a:r>
              <a:rPr lang="en-US" dirty="0" err="1"/>
              <a:t>catapillars</a:t>
            </a:r>
            <a:r>
              <a:rPr lang="en-US" dirty="0"/>
              <a:t> or emerge as butterflies?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other hand, having a regular meeting time or place may allow members to have enough consistency to plan around other work/home schedules to make regular meetings.  Too much change may make it hard to plan or lead to confusion.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6040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way of looking at it – our emblem has a rich tradition dating back to 1921, but even then, our forefathers knew the importance of looking to the future.  If we are rigid to accepting change and stay rooted in the past, we are only honoring half of the logo that represents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words of Former U.S. President John F Kennedy, “Those who look only to the past or the present are certain to miss the future.”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382544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there aren’t too many of you that are making this expression right now!  I wanted to share two small examples of how we need to be accepting of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many Lions, meetings involve dinner before or after to socialize and build fellowship.  And there’s nothing wrong with that.  However, for some newer, working Lions, they would choose to eat with their family before or after the meeting or maybe their dietary restrictions prevent them from partaking in the catered option.  As dinner reservations started to decline, the tradition was in jeopardy as the club was having trouble meeting their minimum, and one of our eldest Lions yelled “If you don’t come to dinner, you don’t need to come at all!” Is that really the most important part of being a Lion?  Is the tradition encouraging or preventing them from joining and participating?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another example, a younger Lion attended her first district convention and came back with new ideas for a fundraiser/service project that many clubs do every year to generate income and recognition for their club and community.  She presented it at the next club meeting, and again, a veteran Lion stood up and yelled “no new projects!”.  How do you think it made that Lion feel who took the time to attend the convention, got excited about a project, and was yelled at after presenting an idea that is accepted by most Lions clubs!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find yourself getting ready to look like this person, maybe grab a Snickers before you potentially say or do something that may harm your club’s ability to grow and serve in defense of a tradition.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624451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having numerous experiences like the stories I shared, a core group read a LCI publication, “Your Club, Your Way!”.  We were surprised to learn that a lot of the things we were told were REQUIRED by LCI were not, and that LCI gives us the autonomy to make the club fit our members and  our communities.</a:t>
            </a:r>
          </a:p>
          <a:p>
            <a:endParaRPr lang="en-US" dirty="0"/>
          </a:p>
          <a:p>
            <a:r>
              <a:rPr lang="en-US" dirty="0"/>
              <a:t>So if you believe now is the time for change in your club, consult the resources already available to help you make that transition.  These three documents provide a lot of tools to assess the needs of your club and your community.  Strong clubs grow and are able to take care of the needs of the communities they serve to their full potential.  There are all kinds of tools at www.lionsclubs.org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216901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rPr>
              <a:t>This paragraph is directly from Your Club your Way – *READ QUOTE*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n-lt"/>
              </a:rPr>
              <a:t>These are areas all clubs should address.</a:t>
            </a:r>
          </a:p>
          <a:p>
            <a:endParaRPr lang="en-US" sz="1200" dirty="0">
              <a:solidFill>
                <a:schemeClr val="bg1"/>
              </a:solidFill>
              <a:latin typeface="+mn-lt"/>
            </a:endParaRPr>
          </a:p>
          <a:p>
            <a:r>
              <a:rPr lang="en-US" sz="1200" dirty="0">
                <a:solidFill>
                  <a:schemeClr val="bg1"/>
                </a:solidFill>
                <a:latin typeface="+mn-lt"/>
              </a:rPr>
              <a:t>QUESTION TRADITIONS… Many clubs open with a song or a pledge, but your club does not have to! Determine the traditions that your members would like to keep and drop the others. Ask your younger members if they enjoy the club’s traditions and adjust the activities to appeal to young potential members too!</a:t>
            </a:r>
          </a:p>
          <a:p>
            <a:endParaRPr lang="en-US" sz="1200" dirty="0">
              <a:solidFill>
                <a:schemeClr val="bg1"/>
              </a:solidFill>
              <a:latin typeface="+mn-lt"/>
            </a:endParaRPr>
          </a:p>
          <a:p>
            <a:r>
              <a:rPr lang="en-US" sz="1200" dirty="0">
                <a:solidFill>
                  <a:schemeClr val="bg1"/>
                </a:solidFill>
                <a:latin typeface="+mn-lt"/>
              </a:rPr>
              <a:t>CONSIDER FAMILY MEMBERS… Does your club have (or would like to recruit) young parents or families with children? If so, discuss how the meeting format, location and time might be changed to accommodate family members.</a:t>
            </a:r>
          </a:p>
          <a:p>
            <a:endParaRPr lang="en-US" sz="1200" dirty="0">
              <a:solidFill>
                <a:schemeClr val="bg1"/>
              </a:solidFill>
              <a:latin typeface="+mn-lt"/>
            </a:endParaRPr>
          </a:p>
          <a:p>
            <a:r>
              <a:rPr lang="en-US" sz="1200" dirty="0">
                <a:solidFill>
                  <a:schemeClr val="bg1"/>
                </a:solidFill>
                <a:latin typeface="+mn-lt"/>
              </a:rPr>
              <a:t>EXAMINE PROTOCOL… Similar to traditions, the way the meeting room is set and the way club leaders are addressed can be determined by the club. The club has the authority to continue or eliminate items such as a head table for club leaders and visitors or acknowledging members in the order of importance. Some clubs prefer an atmosphere where everyone is equal.”</a:t>
            </a:r>
          </a:p>
          <a:p>
            <a:endParaRPr lang="en-US" sz="1200" dirty="0">
              <a:solidFill>
                <a:schemeClr val="bg1"/>
              </a:solidFill>
              <a:latin typeface="+mn-lt"/>
            </a:endParaRPr>
          </a:p>
          <a:p>
            <a:r>
              <a:rPr lang="en-US" sz="1200" dirty="0">
                <a:solidFill>
                  <a:schemeClr val="bg1"/>
                </a:solidFill>
                <a:latin typeface="+mn-lt"/>
              </a:rPr>
              <a:t>Why do we care about the working individual so much? Over 60% of the world is a working individual, including an all-time high number of people over 65.  People have less time to spend on extracurriculars, so we have to make Lions fit their schedule if we want to continue to grow.  It’s no longer a 9-5 working world, so we need to consider things like meeting time, structure, length, </a:t>
            </a:r>
            <a:r>
              <a:rPr lang="en-US" sz="1200" dirty="0" err="1">
                <a:solidFill>
                  <a:schemeClr val="bg1"/>
                </a:solidFill>
                <a:latin typeface="+mn-lt"/>
              </a:rPr>
              <a:t>etc</a:t>
            </a:r>
            <a:r>
              <a:rPr lang="en-US" sz="1200" dirty="0">
                <a:solidFill>
                  <a:schemeClr val="bg1"/>
                </a:solidFill>
                <a:latin typeface="+mn-lt"/>
              </a:rPr>
              <a:t> and make sure we aren’t prohibiting people from being members.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277665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3/25/2021</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084387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lionsclubs.org/en/v2/resource/download/79863807" TargetMode="External"/><Relationship Id="rId5" Type="http://schemas.openxmlformats.org/officeDocument/2006/relationships/hyperlink" Target="https://www.lionsclubs.org/en/resources-for-members/resource-center/improving-club-quality" TargetMode="External"/><Relationship Id="rId4" Type="http://schemas.openxmlformats.org/officeDocument/2006/relationships/hyperlink" Target="https://www.lionsclubs.org/en/resources-for-members/resource-center/club-quality-initiative" TargetMode="External"/><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www.ohiocountyvirtuallions.club/"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424819"/>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2000" y="2786832"/>
            <a:ext cx="7130716" cy="5113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Virtual Engagement Web Series</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3596327"/>
            <a:ext cx="7696200" cy="1892589"/>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Ohio County Virtual Lions Club</a:t>
            </a:r>
          </a:p>
          <a:p>
            <a:r>
              <a:rPr lang="en-US" kern="0" dirty="0"/>
              <a:t>Serving Locally, Thinking Globally</a:t>
            </a:r>
          </a:p>
          <a:p>
            <a:endParaRPr lang="en-US" kern="0" dirty="0"/>
          </a:p>
          <a:p>
            <a:r>
              <a:rPr lang="en-US" kern="0" dirty="0"/>
              <a:t>Episode 1 - “The Decision (To Change)”</a:t>
            </a:r>
          </a:p>
        </p:txBody>
      </p:sp>
      <p:pic>
        <p:nvPicPr>
          <p:cNvPr id="12" name="Picture 11">
            <a:extLst>
              <a:ext uri="{FF2B5EF4-FFF2-40B4-BE49-F238E27FC236}">
                <a16:creationId xmlns:a16="http://schemas.microsoft.com/office/drawing/2014/main" id="{371BAC4D-B00F-1F4C-98E2-66DE403AEEEC}"/>
              </a:ext>
            </a:extLst>
          </p:cNvPr>
          <p:cNvPicPr>
            <a:picLocks noChangeAspect="1"/>
          </p:cNvPicPr>
          <p:nvPr/>
        </p:nvPicPr>
        <p:blipFill>
          <a:blip r:embed="rId4"/>
          <a:srcRect/>
          <a:stretch/>
        </p:blipFill>
        <p:spPr>
          <a:xfrm>
            <a:off x="273388" y="6114917"/>
            <a:ext cx="2755897" cy="463609"/>
          </a:xfrm>
          <a:prstGeom prst="rect">
            <a:avLst/>
          </a:prstGeom>
        </p:spPr>
      </p:pic>
      <p:pic>
        <p:nvPicPr>
          <p:cNvPr id="9" name="Emblem - White" descr="lionlogo_white.eps">
            <a:extLst>
              <a:ext uri="{FF2B5EF4-FFF2-40B4-BE49-F238E27FC236}">
                <a16:creationId xmlns:a16="http://schemas.microsoft.com/office/drawing/2014/main" id="{A3D3E412-E87D-B74D-8781-C300F88B8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336098"/>
            <a:ext cx="1172364" cy="1143642"/>
          </a:xfrm>
          <a:prstGeom prst="rect">
            <a:avLst/>
          </a:prstGeom>
        </p:spPr>
      </p:pic>
    </p:spTree>
    <p:extLst>
      <p:ext uri="{BB962C8B-B14F-4D97-AF65-F5344CB8AC3E}">
        <p14:creationId xmlns:p14="http://schemas.microsoft.com/office/powerpoint/2010/main" val="183315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endParaRPr lang="en-US" sz="1600" kern="0" dirty="0">
              <a:solidFill>
                <a:srgbClr val="EBB700"/>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Time for Change</a:t>
            </a:r>
          </a:p>
        </p:txBody>
      </p:sp>
      <p:pic>
        <p:nvPicPr>
          <p:cNvPr id="13" name="Picture 12">
            <a:extLst>
              <a:ext uri="{FF2B5EF4-FFF2-40B4-BE49-F238E27FC236}">
                <a16:creationId xmlns:a16="http://schemas.microsoft.com/office/drawing/2014/main" id="{25335DA3-992D-9440-B1BD-2CA57DF992D3}"/>
              </a:ext>
            </a:extLst>
          </p:cNvPr>
          <p:cNvPicPr>
            <a:picLocks noChangeAspect="1"/>
          </p:cNvPicPr>
          <p:nvPr/>
        </p:nvPicPr>
        <p:blipFill>
          <a:blip r:embed="rId3"/>
          <a:srcRect/>
          <a:stretch/>
        </p:blipFill>
        <p:spPr>
          <a:xfrm>
            <a:off x="195594" y="5944675"/>
            <a:ext cx="741107" cy="702199"/>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sp>
        <p:nvSpPr>
          <p:cNvPr id="2" name="TextBox 1">
            <a:extLst>
              <a:ext uri="{FF2B5EF4-FFF2-40B4-BE49-F238E27FC236}">
                <a16:creationId xmlns:a16="http://schemas.microsoft.com/office/drawing/2014/main" id="{106CA8A8-FDB4-43D4-B8C3-0F02294F10D8}"/>
              </a:ext>
            </a:extLst>
          </p:cNvPr>
          <p:cNvSpPr txBox="1"/>
          <p:nvPr/>
        </p:nvSpPr>
        <p:spPr>
          <a:xfrm>
            <a:off x="1703540" y="5674623"/>
            <a:ext cx="9833616" cy="923330"/>
          </a:xfrm>
          <a:prstGeom prst="rect">
            <a:avLst/>
          </a:prstGeom>
          <a:noFill/>
        </p:spPr>
        <p:txBody>
          <a:bodyPr wrap="square" rtlCol="0">
            <a:spAutoFit/>
          </a:bodyPr>
          <a:lstStyle/>
          <a:p>
            <a:r>
              <a:rPr lang="en-US" dirty="0">
                <a:hlinkClick r:id="rId4"/>
              </a:rPr>
              <a:t>https://www.lionsclubs.org/en/resources-for-members/resource-center/club-quality-initiative</a:t>
            </a:r>
            <a:endParaRPr lang="en-US" dirty="0"/>
          </a:p>
          <a:p>
            <a:r>
              <a:rPr lang="en-US" dirty="0">
                <a:hlinkClick r:id="rId5"/>
              </a:rPr>
              <a:t>https://www.lionsclubs.org/en/resources-for-members/resource-center/improving-club-quality</a:t>
            </a:r>
            <a:endParaRPr lang="en-US" dirty="0"/>
          </a:p>
          <a:p>
            <a:r>
              <a:rPr lang="en-US" dirty="0">
                <a:hlinkClick r:id="rId6"/>
              </a:rPr>
              <a:t>https://www.lionsclubs.org/en/v2/resource/download/79863807%20</a:t>
            </a:r>
            <a:r>
              <a:rPr lang="en-US" dirty="0"/>
              <a:t>  (How Are Your Ratings?)</a:t>
            </a:r>
          </a:p>
        </p:txBody>
      </p:sp>
      <p:pic>
        <p:nvPicPr>
          <p:cNvPr id="4" name="Picture 3">
            <a:extLst>
              <a:ext uri="{FF2B5EF4-FFF2-40B4-BE49-F238E27FC236}">
                <a16:creationId xmlns:a16="http://schemas.microsoft.com/office/drawing/2014/main" id="{BF5BB5CF-F7DA-458F-A54F-5DFD1843C732}"/>
              </a:ext>
            </a:extLst>
          </p:cNvPr>
          <p:cNvPicPr>
            <a:picLocks noChangeAspect="1"/>
          </p:cNvPicPr>
          <p:nvPr/>
        </p:nvPicPr>
        <p:blipFill>
          <a:blip r:embed="rId7"/>
          <a:stretch>
            <a:fillRect/>
          </a:stretch>
        </p:blipFill>
        <p:spPr>
          <a:xfrm>
            <a:off x="7791454" y="1734579"/>
            <a:ext cx="3020831" cy="3902397"/>
          </a:xfrm>
          <a:prstGeom prst="rect">
            <a:avLst/>
          </a:prstGeom>
        </p:spPr>
      </p:pic>
      <p:pic>
        <p:nvPicPr>
          <p:cNvPr id="1028" name="Picture 4" descr="Link to Your Club, Your Way!">
            <a:extLst>
              <a:ext uri="{FF2B5EF4-FFF2-40B4-BE49-F238E27FC236}">
                <a16:creationId xmlns:a16="http://schemas.microsoft.com/office/drawing/2014/main" id="{89C6935A-4D30-4DC7-AF26-30C8C07384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5584" y="1747571"/>
            <a:ext cx="3020831" cy="3909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nk to Club Quality Initiative">
            <a:extLst>
              <a:ext uri="{FF2B5EF4-FFF2-40B4-BE49-F238E27FC236}">
                <a16:creationId xmlns:a16="http://schemas.microsoft.com/office/drawing/2014/main" id="{F2AA81F8-097C-4347-8A79-FD18EC6009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2520" y="1747572"/>
            <a:ext cx="3020831" cy="391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510988" y="297283"/>
            <a:ext cx="11376212" cy="4587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latin typeface="+mn-lt"/>
              </a:rPr>
              <a:t>“</a:t>
            </a:r>
            <a:r>
              <a:rPr lang="en-US" dirty="0">
                <a:solidFill>
                  <a:schemeClr val="bg1"/>
                </a:solidFill>
                <a:latin typeface="+mn-lt"/>
              </a:rPr>
              <a:t>You have a choice…Your club has the freedom to structure club meetings in a way that best meets your members’ needs. While many clubs value the traditions that have been passed down from generation to generation, it is good to know that most traditions are optional, and members can choose to change the elements, frequency, and structure of their meetings to make the meeting more inviting and/or use new forms of technology to keep members connected and manage club business.</a:t>
            </a:r>
          </a:p>
          <a:p>
            <a:endParaRPr lang="en-US" dirty="0">
              <a:solidFill>
                <a:schemeClr val="bg1"/>
              </a:solidFill>
              <a:latin typeface="+mn-lt"/>
            </a:endParaRPr>
          </a:p>
          <a:p>
            <a:r>
              <a:rPr lang="en-US" dirty="0">
                <a:solidFill>
                  <a:schemeClr val="bg1"/>
                </a:solidFill>
                <a:latin typeface="+mn-lt"/>
              </a:rPr>
              <a:t>QUESTION TRADITIONS</a:t>
            </a:r>
          </a:p>
          <a:p>
            <a:endParaRPr lang="en-US" dirty="0">
              <a:solidFill>
                <a:schemeClr val="bg1"/>
              </a:solidFill>
              <a:latin typeface="+mn-lt"/>
            </a:endParaRPr>
          </a:p>
          <a:p>
            <a:r>
              <a:rPr lang="en-US" dirty="0">
                <a:solidFill>
                  <a:schemeClr val="bg1"/>
                </a:solidFill>
                <a:latin typeface="+mn-lt"/>
              </a:rPr>
              <a:t>CONSIDER FAMILY MEMBERS</a:t>
            </a:r>
          </a:p>
          <a:p>
            <a:endParaRPr lang="en-US" dirty="0">
              <a:solidFill>
                <a:schemeClr val="bg1"/>
              </a:solidFill>
              <a:latin typeface="+mn-lt"/>
            </a:endParaRPr>
          </a:p>
          <a:p>
            <a:r>
              <a:rPr lang="en-US" dirty="0">
                <a:solidFill>
                  <a:schemeClr val="bg1"/>
                </a:solidFill>
                <a:latin typeface="+mn-lt"/>
              </a:rPr>
              <a:t>EXAMINE PROTOCOL</a:t>
            </a:r>
          </a:p>
          <a:p>
            <a:endParaRPr lang="en-US" dirty="0">
              <a:solidFill>
                <a:schemeClr val="bg1"/>
              </a:solidFill>
              <a:latin typeface="+mn-lt"/>
            </a:endParaRPr>
          </a:p>
          <a:p>
            <a:r>
              <a:rPr lang="en-US" dirty="0">
                <a:solidFill>
                  <a:schemeClr val="bg1"/>
                </a:solidFill>
                <a:latin typeface="+mn-lt"/>
              </a:rPr>
              <a:t>How is your current club structure aiding or prohibiting the working individual from participation?</a:t>
            </a:r>
          </a:p>
          <a:p>
            <a:endParaRPr lang="en-US" sz="1800" kern="0" dirty="0">
              <a:solidFill>
                <a:schemeClr val="bg1"/>
              </a:solidFill>
              <a:latin typeface="+mn-lt"/>
            </a:endParaRP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 calcmode="lin" valueType="num">
                                      <p:cBhvr additive="base">
                                        <p:cTn id="17"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anim calcmode="lin" valueType="num">
                                      <p:cBhvr additive="base">
                                        <p:cTn id="23"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7"/>
            <a:ext cx="8373905" cy="468737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kern="0" dirty="0">
                <a:solidFill>
                  <a:schemeClr val="bg1"/>
                </a:solidFill>
                <a:latin typeface="+mn-lt"/>
              </a:rPr>
              <a:t>Start New</a:t>
            </a:r>
          </a:p>
          <a:p>
            <a:pPr algn="ctr"/>
            <a:r>
              <a:rPr lang="en-US" sz="9600" kern="0" dirty="0">
                <a:solidFill>
                  <a:schemeClr val="bg1"/>
                </a:solidFill>
                <a:latin typeface="+mn-lt"/>
              </a:rPr>
              <a:t>Traditions</a:t>
            </a:r>
          </a:p>
          <a:p>
            <a:pPr algn="ctr"/>
            <a:r>
              <a:rPr lang="en-US" kern="0" dirty="0">
                <a:solidFill>
                  <a:schemeClr val="bg1"/>
                </a:solidFill>
                <a:latin typeface="+mn-lt"/>
              </a:rPr>
              <a:t>Encourage Membership</a:t>
            </a:r>
          </a:p>
          <a:p>
            <a:pPr algn="ctr"/>
            <a:r>
              <a:rPr lang="en-US" kern="0" dirty="0">
                <a:solidFill>
                  <a:schemeClr val="bg1"/>
                </a:solidFill>
                <a:latin typeface="+mn-lt"/>
              </a:rPr>
              <a:t>Meet the Needs of Your Community</a:t>
            </a:r>
          </a:p>
          <a:p>
            <a:pPr algn="ctr"/>
            <a:r>
              <a:rPr lang="en-US" kern="0" dirty="0">
                <a:solidFill>
                  <a:schemeClr val="bg1"/>
                </a:solidFill>
                <a:latin typeface="+mn-lt"/>
              </a:rPr>
              <a:t>Make a New Image/ Marketability</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anim calcmode="lin" valueType="num">
                                      <p:cBhvr additive="base">
                                        <p:cTn id="11"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1000"/>
                                        <p:tgtEl>
                                          <p:spTgt spid="16">
                                            <p:txEl>
                                              <p:pRg st="4" end="4"/>
                                            </p:txEl>
                                          </p:spTgt>
                                        </p:tgtEl>
                                      </p:cBhvr>
                                    </p:animEffect>
                                    <p:anim calcmode="lin" valueType="num">
                                      <p:cBhvr>
                                        <p:cTn id="18"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D9BC90B6-0FAA-9847-9F08-9267A2D376A7}"/>
              </a:ext>
            </a:extLst>
          </p:cNvPr>
          <p:cNvSpPr/>
          <p:nvPr/>
        </p:nvSpPr>
        <p:spPr>
          <a:xfrm>
            <a:off x="-2483"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40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376519" y="510988"/>
            <a:ext cx="4572000" cy="536632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90000"/>
              </a:lnSpc>
              <a:spcBef>
                <a:spcPct val="0"/>
              </a:spcBef>
              <a:spcAft>
                <a:spcPts val="600"/>
              </a:spcAft>
            </a:pPr>
            <a:r>
              <a:rPr lang="en-US" sz="2000" dirty="0">
                <a:latin typeface="+mj-lt"/>
                <a:ea typeface="+mj-ea"/>
                <a:cs typeface="+mj-cs"/>
              </a:rPr>
              <a:t>Next steps:</a:t>
            </a:r>
          </a:p>
          <a:p>
            <a:pPr algn="l">
              <a:lnSpc>
                <a:spcPct val="90000"/>
              </a:lnSpc>
              <a:spcBef>
                <a:spcPct val="0"/>
              </a:spcBef>
              <a:spcAft>
                <a:spcPts val="600"/>
              </a:spcAft>
            </a:pPr>
            <a:r>
              <a:rPr lang="en-US" sz="2000" dirty="0">
                <a:latin typeface="+mj-lt"/>
                <a:ea typeface="+mj-ea"/>
                <a:cs typeface="+mj-cs"/>
              </a:rPr>
              <a:t>Officer trainings</a:t>
            </a:r>
          </a:p>
          <a:p>
            <a:pPr algn="l">
              <a:lnSpc>
                <a:spcPct val="90000"/>
              </a:lnSpc>
              <a:spcBef>
                <a:spcPct val="0"/>
              </a:spcBef>
              <a:spcAft>
                <a:spcPts val="600"/>
              </a:spcAft>
            </a:pPr>
            <a:r>
              <a:rPr lang="en-US" sz="2000" dirty="0">
                <a:latin typeface="+mj-lt"/>
                <a:ea typeface="+mj-ea"/>
                <a:cs typeface="+mj-cs"/>
              </a:rPr>
              <a:t>Leadership Retreat</a:t>
            </a:r>
          </a:p>
          <a:p>
            <a:pPr algn="l">
              <a:lnSpc>
                <a:spcPct val="90000"/>
              </a:lnSpc>
              <a:spcBef>
                <a:spcPct val="0"/>
              </a:spcBef>
              <a:spcAft>
                <a:spcPts val="600"/>
              </a:spcAft>
            </a:pPr>
            <a:r>
              <a:rPr lang="en-US" sz="2000" dirty="0">
                <a:latin typeface="+mj-lt"/>
                <a:ea typeface="+mj-ea"/>
                <a:cs typeface="+mj-cs"/>
              </a:rPr>
              <a:t>USA/Canada Lions University</a:t>
            </a:r>
          </a:p>
          <a:p>
            <a:pPr algn="l">
              <a:lnSpc>
                <a:spcPct val="90000"/>
              </a:lnSpc>
              <a:spcBef>
                <a:spcPct val="0"/>
              </a:spcBef>
              <a:spcAft>
                <a:spcPts val="600"/>
              </a:spcAft>
            </a:pPr>
            <a:endParaRPr lang="en-US" sz="2000" dirty="0">
              <a:latin typeface="+mj-lt"/>
              <a:ea typeface="+mj-ea"/>
              <a:cs typeface="+mj-cs"/>
            </a:endParaRPr>
          </a:p>
          <a:p>
            <a:pPr algn="l">
              <a:lnSpc>
                <a:spcPct val="90000"/>
              </a:lnSpc>
              <a:spcBef>
                <a:spcPct val="0"/>
              </a:spcBef>
              <a:spcAft>
                <a:spcPts val="600"/>
              </a:spcAft>
            </a:pPr>
            <a:r>
              <a:rPr lang="en-US" sz="2000" dirty="0">
                <a:latin typeface="+mj-lt"/>
                <a:ea typeface="+mj-ea"/>
                <a:cs typeface="+mj-cs"/>
              </a:rPr>
              <a:t>Training helped us to understand what was REQUIRED, what was OPTIONAL.</a:t>
            </a:r>
          </a:p>
          <a:p>
            <a:pPr algn="l">
              <a:lnSpc>
                <a:spcPct val="90000"/>
              </a:lnSpc>
              <a:spcBef>
                <a:spcPct val="0"/>
              </a:spcBef>
              <a:spcAft>
                <a:spcPts val="600"/>
              </a:spcAft>
            </a:pPr>
            <a:endParaRPr lang="en-US" sz="2000" dirty="0">
              <a:latin typeface="+mj-lt"/>
              <a:ea typeface="+mj-ea"/>
              <a:cs typeface="+mj-cs"/>
            </a:endParaRPr>
          </a:p>
          <a:p>
            <a:pPr algn="l">
              <a:lnSpc>
                <a:spcPct val="90000"/>
              </a:lnSpc>
              <a:spcBef>
                <a:spcPct val="0"/>
              </a:spcBef>
              <a:spcAft>
                <a:spcPts val="600"/>
              </a:spcAft>
            </a:pPr>
            <a:r>
              <a:rPr lang="en-US" sz="2000" dirty="0">
                <a:latin typeface="+mj-lt"/>
                <a:ea typeface="+mj-ea"/>
                <a:cs typeface="+mj-cs"/>
              </a:rPr>
              <a:t>Open to new ideas, no “it’s always been done that way”</a:t>
            </a:r>
          </a:p>
          <a:p>
            <a:pPr algn="l">
              <a:lnSpc>
                <a:spcPct val="90000"/>
              </a:lnSpc>
              <a:spcBef>
                <a:spcPct val="0"/>
              </a:spcBef>
              <a:spcAft>
                <a:spcPts val="600"/>
              </a:spcAft>
            </a:pPr>
            <a:endParaRPr lang="en-US" sz="2000" dirty="0">
              <a:latin typeface="+mj-lt"/>
              <a:ea typeface="+mj-ea"/>
              <a:cs typeface="+mj-cs"/>
            </a:endParaRPr>
          </a:p>
          <a:p>
            <a:pPr algn="l">
              <a:lnSpc>
                <a:spcPct val="90000"/>
              </a:lnSpc>
              <a:spcBef>
                <a:spcPct val="0"/>
              </a:spcBef>
              <a:spcAft>
                <a:spcPts val="600"/>
              </a:spcAft>
            </a:pPr>
            <a:r>
              <a:rPr lang="en-US" sz="2000" dirty="0">
                <a:latin typeface="+mj-lt"/>
                <a:ea typeface="+mj-ea"/>
                <a:cs typeface="+mj-cs"/>
              </a:rPr>
              <a:t>People’s input valued, so members feel valued and invested in the club operations.</a:t>
            </a:r>
          </a:p>
          <a:p>
            <a:endParaRPr lang="en-US" sz="2000" kern="0" dirty="0">
              <a:solidFill>
                <a:srgbClr val="00338D"/>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pic>
        <p:nvPicPr>
          <p:cNvPr id="9" name="Picture 8">
            <a:extLst>
              <a:ext uri="{FF2B5EF4-FFF2-40B4-BE49-F238E27FC236}">
                <a16:creationId xmlns:a16="http://schemas.microsoft.com/office/drawing/2014/main" id="{4FE2B370-6D40-424E-AC51-24C85CA71C88}"/>
              </a:ext>
            </a:extLst>
          </p:cNvPr>
          <p:cNvPicPr>
            <a:picLocks noChangeAspect="1"/>
          </p:cNvPicPr>
          <p:nvPr/>
        </p:nvPicPr>
        <p:blipFill>
          <a:blip r:embed="rId4"/>
          <a:srcRect/>
          <a:stretch/>
        </p:blipFill>
        <p:spPr>
          <a:xfrm>
            <a:off x="147686" y="5877313"/>
            <a:ext cx="836923" cy="836923"/>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C2CBE1F4-FE33-4903-9B77-FF69CBE37F14}"/>
              </a:ext>
            </a:extLst>
          </p:cNvPr>
          <p:cNvPicPr>
            <a:picLocks noChangeAspect="1"/>
          </p:cNvPicPr>
          <p:nvPr/>
        </p:nvPicPr>
        <p:blipFill rotWithShape="1">
          <a:blip r:embed="rId5"/>
          <a:srcRect l="5163" r="645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Tree>
    <p:extLst>
      <p:ext uri="{BB962C8B-B14F-4D97-AF65-F5344CB8AC3E}">
        <p14:creationId xmlns:p14="http://schemas.microsoft.com/office/powerpoint/2010/main" val="107257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C40D5235-22FB-DB4B-A13C-FD544AD90B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Recruiting</a:t>
            </a:r>
          </a:p>
        </p:txBody>
      </p:sp>
      <p:sp>
        <p:nvSpPr>
          <p:cNvPr id="11" name="Page Number - Blue">
            <a:extLst>
              <a:ext uri="{FF2B5EF4-FFF2-40B4-BE49-F238E27FC236}">
                <a16:creationId xmlns:a16="http://schemas.microsoft.com/office/drawing/2014/main" id="{628102FD-8B5C-B048-8691-4BA6E521D7A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685800" y="1440817"/>
            <a:ext cx="10851355" cy="448504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800" kern="0" dirty="0">
                <a:solidFill>
                  <a:schemeClr val="bg1"/>
                </a:solidFill>
                <a:latin typeface="+mn-lt"/>
              </a:rPr>
              <a:t>Every person has value and can do something to help us</a:t>
            </a:r>
          </a:p>
          <a:p>
            <a:r>
              <a:rPr lang="en-US" sz="2800" kern="0" dirty="0">
                <a:solidFill>
                  <a:schemeClr val="bg1"/>
                </a:solidFill>
                <a:latin typeface="+mn-lt"/>
              </a:rPr>
              <a:t>We are a service organization first and an elite club second.</a:t>
            </a:r>
          </a:p>
          <a:p>
            <a:r>
              <a:rPr lang="en-US" sz="2800" kern="0" dirty="0">
                <a:solidFill>
                  <a:schemeClr val="bg1"/>
                </a:solidFill>
                <a:latin typeface="+mn-lt"/>
              </a:rPr>
              <a:t>We work with the community to meet their needs</a:t>
            </a:r>
          </a:p>
          <a:p>
            <a:r>
              <a:rPr lang="en-US" sz="2800" kern="0" dirty="0">
                <a:solidFill>
                  <a:schemeClr val="bg1"/>
                </a:solidFill>
                <a:latin typeface="+mn-lt"/>
              </a:rPr>
              <a:t>We work with our members’ limitations</a:t>
            </a:r>
          </a:p>
          <a:p>
            <a:r>
              <a:rPr lang="en-US" sz="2800" kern="0" dirty="0">
                <a:solidFill>
                  <a:schemeClr val="bg1"/>
                </a:solidFill>
                <a:latin typeface="+mn-lt"/>
              </a:rPr>
              <a:t>We capitalize on our members’ strengths and talents</a:t>
            </a:r>
          </a:p>
          <a:p>
            <a:r>
              <a:rPr lang="en-US" sz="2800" kern="0" dirty="0">
                <a:solidFill>
                  <a:schemeClr val="bg1"/>
                </a:solidFill>
                <a:latin typeface="+mn-lt"/>
              </a:rPr>
              <a:t>We are a specialty club, serving children in our county</a:t>
            </a:r>
          </a:p>
          <a:p>
            <a:r>
              <a:rPr lang="en-US" sz="2800" kern="0" dirty="0">
                <a:solidFill>
                  <a:schemeClr val="bg1"/>
                </a:solidFill>
                <a:latin typeface="+mn-lt"/>
              </a:rPr>
              <a:t>Cafeteria-style volunteerism: help when/where you can</a:t>
            </a:r>
          </a:p>
          <a:p>
            <a:r>
              <a:rPr lang="en-US" sz="2800" kern="0" dirty="0">
                <a:solidFill>
                  <a:schemeClr val="bg1"/>
                </a:solidFill>
                <a:latin typeface="+mn-lt"/>
              </a:rPr>
              <a:t>More hands make light work</a:t>
            </a:r>
          </a:p>
          <a:p>
            <a:r>
              <a:rPr lang="en-US" sz="2800" kern="0" dirty="0">
                <a:solidFill>
                  <a:schemeClr val="bg1"/>
                </a:solidFill>
                <a:latin typeface="+mn-lt"/>
              </a:rPr>
              <a:t>We are a club for family, generations working together</a:t>
            </a:r>
          </a:p>
          <a:p>
            <a:pPr marL="1257300" lvl="1" indent="-342900">
              <a:spcAft>
                <a:spcPts val="3000"/>
              </a:spcAft>
              <a:buClr>
                <a:srgbClr val="EBB700"/>
              </a:buClr>
              <a:buSzPct val="50000"/>
              <a:buFont typeface="Lucida Grande" panose="020B0600040502020204" pitchFamily="34" charset="0"/>
              <a:buChar char="▶"/>
            </a:pPr>
            <a:endParaRPr lang="en-US" sz="24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3495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 calcmode="lin" valueType="num">
                                      <p:cBhvr additive="base">
                                        <p:cTn id="49"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xEl>
                                              <p:pRg st="8" end="8"/>
                                            </p:txEl>
                                          </p:spTgt>
                                        </p:tgtEl>
                                        <p:attrNameLst>
                                          <p:attrName>style.visibility</p:attrName>
                                        </p:attrNameLst>
                                      </p:cBhvr>
                                      <p:to>
                                        <p:strVal val="visible"/>
                                      </p:to>
                                    </p:set>
                                    <p:anim calcmode="lin" valueType="num">
                                      <p:cBhvr additive="base">
                                        <p:cTn id="5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11" name="Picture 10" descr="Graphical user interface, text&#10;&#10;Description automatically generated">
            <a:extLst>
              <a:ext uri="{FF2B5EF4-FFF2-40B4-BE49-F238E27FC236}">
                <a16:creationId xmlns:a16="http://schemas.microsoft.com/office/drawing/2014/main" id="{98DC1D1C-11A2-489C-BD77-16318F8A90F6}"/>
              </a:ext>
            </a:extLst>
          </p:cNvPr>
          <p:cNvPicPr>
            <a:picLocks noChangeAspect="1"/>
          </p:cNvPicPr>
          <p:nvPr/>
        </p:nvPicPr>
        <p:blipFill>
          <a:blip r:embed="rId3"/>
          <a:stretch>
            <a:fillRect/>
          </a:stretch>
        </p:blipFill>
        <p:spPr>
          <a:xfrm>
            <a:off x="0" y="145785"/>
            <a:ext cx="7030995" cy="6493775"/>
          </a:xfrm>
          <a:prstGeom prst="rect">
            <a:avLst/>
          </a:prstGeom>
        </p:spPr>
      </p:pic>
      <p:pic>
        <p:nvPicPr>
          <p:cNvPr id="12" name="Picture 11" descr="Diagram, logo&#10;&#10;Description automatically generated">
            <a:extLst>
              <a:ext uri="{FF2B5EF4-FFF2-40B4-BE49-F238E27FC236}">
                <a16:creationId xmlns:a16="http://schemas.microsoft.com/office/drawing/2014/main" id="{1448E2D1-BFC5-4A79-A414-6203A5849708}"/>
              </a:ext>
            </a:extLst>
          </p:cNvPr>
          <p:cNvPicPr>
            <a:picLocks noChangeAspect="1"/>
          </p:cNvPicPr>
          <p:nvPr/>
        </p:nvPicPr>
        <p:blipFill>
          <a:blip r:embed="rId4"/>
          <a:stretch>
            <a:fillRect/>
          </a:stretch>
        </p:blipFill>
        <p:spPr>
          <a:xfrm>
            <a:off x="7030995" y="1274806"/>
            <a:ext cx="5161005" cy="5161005"/>
          </a:xfrm>
          <a:prstGeom prst="rect">
            <a:avLst/>
          </a:prstGeom>
        </p:spPr>
      </p:pic>
    </p:spTree>
    <p:extLst>
      <p:ext uri="{BB962C8B-B14F-4D97-AF65-F5344CB8AC3E}">
        <p14:creationId xmlns:p14="http://schemas.microsoft.com/office/powerpoint/2010/main" val="2838934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C86F852A-6CE1-3047-8475-8496114515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1" name="Page Number - Blue">
            <a:extLst>
              <a:ext uri="{FF2B5EF4-FFF2-40B4-BE49-F238E27FC236}">
                <a16:creationId xmlns:a16="http://schemas.microsoft.com/office/drawing/2014/main" id="{628102FD-8B5C-B048-8691-4BA6E521D7A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dirty="0">
              <a:solidFill>
                <a:srgbClr val="00338D"/>
              </a:solidFill>
            </a:endParaRPr>
          </a:p>
        </p:txBody>
      </p:sp>
      <p:pic>
        <p:nvPicPr>
          <p:cNvPr id="8" name="Picture 7" descr="Graphical user interface, application&#10;&#10;Description automatically generated">
            <a:extLst>
              <a:ext uri="{FF2B5EF4-FFF2-40B4-BE49-F238E27FC236}">
                <a16:creationId xmlns:a16="http://schemas.microsoft.com/office/drawing/2014/main" id="{E290C7C5-86E2-44B2-AAA3-5E51A5C3EBEE}"/>
              </a:ext>
            </a:extLst>
          </p:cNvPr>
          <p:cNvPicPr>
            <a:picLocks noChangeAspect="1"/>
          </p:cNvPicPr>
          <p:nvPr/>
        </p:nvPicPr>
        <p:blipFill>
          <a:blip r:embed="rId3"/>
          <a:stretch>
            <a:fillRect/>
          </a:stretch>
        </p:blipFill>
        <p:spPr>
          <a:xfrm>
            <a:off x="91746" y="1900392"/>
            <a:ext cx="6599796" cy="2965621"/>
          </a:xfrm>
          <a:prstGeom prst="rect">
            <a:avLst/>
          </a:prstGeom>
        </p:spPr>
      </p:pic>
      <p:pic>
        <p:nvPicPr>
          <p:cNvPr id="2" name="Picture 1">
            <a:extLst>
              <a:ext uri="{FF2B5EF4-FFF2-40B4-BE49-F238E27FC236}">
                <a16:creationId xmlns:a16="http://schemas.microsoft.com/office/drawing/2014/main" id="{B4FD2C33-7C16-4AC0-875A-C159639F00BD}"/>
              </a:ext>
            </a:extLst>
          </p:cNvPr>
          <p:cNvPicPr>
            <a:picLocks noChangeAspect="1"/>
          </p:cNvPicPr>
          <p:nvPr/>
        </p:nvPicPr>
        <p:blipFill>
          <a:blip r:embed="rId4"/>
          <a:stretch>
            <a:fillRect/>
          </a:stretch>
        </p:blipFill>
        <p:spPr>
          <a:xfrm>
            <a:off x="6853232" y="1389379"/>
            <a:ext cx="5011346" cy="5011346"/>
          </a:xfrm>
          <a:prstGeom prst="rect">
            <a:avLst/>
          </a:prstGeom>
        </p:spPr>
      </p:pic>
      <p:sp>
        <p:nvSpPr>
          <p:cNvPr id="3" name="TextBox 2">
            <a:extLst>
              <a:ext uri="{FF2B5EF4-FFF2-40B4-BE49-F238E27FC236}">
                <a16:creationId xmlns:a16="http://schemas.microsoft.com/office/drawing/2014/main" id="{149E73D7-FCA0-486C-8C2B-B9F31EAEEEBD}"/>
              </a:ext>
            </a:extLst>
          </p:cNvPr>
          <p:cNvSpPr txBox="1"/>
          <p:nvPr/>
        </p:nvSpPr>
        <p:spPr>
          <a:xfrm>
            <a:off x="457200" y="5181600"/>
            <a:ext cx="5784574" cy="769441"/>
          </a:xfrm>
          <a:prstGeom prst="rect">
            <a:avLst/>
          </a:prstGeom>
          <a:noFill/>
        </p:spPr>
        <p:txBody>
          <a:bodyPr wrap="square" rtlCol="0">
            <a:spAutoFit/>
          </a:bodyPr>
          <a:lstStyle/>
          <a:p>
            <a:r>
              <a:rPr lang="en-US" sz="4400" dirty="0"/>
              <a:t>1% of 2082 = 20 people!</a:t>
            </a:r>
          </a:p>
        </p:txBody>
      </p:sp>
    </p:spTree>
    <p:extLst>
      <p:ext uri="{BB962C8B-B14F-4D97-AF65-F5344CB8AC3E}">
        <p14:creationId xmlns:p14="http://schemas.microsoft.com/office/powerpoint/2010/main" val="5536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4122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27265" y="1036157"/>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91969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027265" y="3862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As of February 28</a:t>
            </a:r>
            <a:r>
              <a:rPr lang="en-US" sz="3200" kern="0" baseline="30000" dirty="0">
                <a:solidFill>
                  <a:srgbClr val="00338D"/>
                </a:solidFill>
              </a:rPr>
              <a:t>th</a:t>
            </a:r>
            <a:r>
              <a:rPr lang="en-US" sz="3200" kern="0" dirty="0">
                <a:solidFill>
                  <a:srgbClr val="00338D"/>
                </a:solidFill>
              </a:rPr>
              <a:t>, 2020</a:t>
            </a:r>
          </a:p>
        </p:txBody>
      </p:sp>
      <p:pic>
        <p:nvPicPr>
          <p:cNvPr id="12" name="Picture 11">
            <a:extLst>
              <a:ext uri="{FF2B5EF4-FFF2-40B4-BE49-F238E27FC236}">
                <a16:creationId xmlns:a16="http://schemas.microsoft.com/office/drawing/2014/main" id="{978E6FB5-4DDB-EC4A-8E8D-B84E48ADD76F}"/>
              </a:ext>
            </a:extLst>
          </p:cNvPr>
          <p:cNvPicPr>
            <a:picLocks noChangeAspect="1"/>
          </p:cNvPicPr>
          <p:nvPr/>
        </p:nvPicPr>
        <p:blipFill>
          <a:blip r:embed="rId3"/>
          <a:srcRect/>
          <a:stretch/>
        </p:blipFill>
        <p:spPr>
          <a:xfrm>
            <a:off x="1087692" y="5446458"/>
            <a:ext cx="896741" cy="849661"/>
          </a:xfrm>
          <a:prstGeom prst="rect">
            <a:avLst/>
          </a:prstGeom>
        </p:spPr>
      </p:pic>
      <p:sp>
        <p:nvSpPr>
          <p:cNvPr id="10" name="Subhead">
            <a:extLst>
              <a:ext uri="{FF2B5EF4-FFF2-40B4-BE49-F238E27FC236}">
                <a16:creationId xmlns:a16="http://schemas.microsoft.com/office/drawing/2014/main" id="{F84FF62F-8D58-40CD-A8E6-AC7A626276C3}"/>
              </a:ext>
            </a:extLst>
          </p:cNvPr>
          <p:cNvSpPr txBox="1">
            <a:spLocks/>
          </p:cNvSpPr>
          <p:nvPr/>
        </p:nvSpPr>
        <p:spPr>
          <a:xfrm>
            <a:off x="1004861" y="1097384"/>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kern="0" dirty="0">
                <a:solidFill>
                  <a:schemeClr val="tx1"/>
                </a:solidFill>
              </a:rPr>
              <a:t>The first virtual club in West Virginia</a:t>
            </a:r>
          </a:p>
          <a:p>
            <a:r>
              <a:rPr lang="en-US" sz="2400" kern="0" dirty="0">
                <a:solidFill>
                  <a:schemeClr val="tx1"/>
                </a:solidFill>
              </a:rPr>
              <a:t>The 16</a:t>
            </a:r>
            <a:r>
              <a:rPr lang="en-US" sz="2400" kern="0" baseline="30000" dirty="0">
                <a:solidFill>
                  <a:schemeClr val="tx1"/>
                </a:solidFill>
              </a:rPr>
              <a:t>th</a:t>
            </a:r>
            <a:r>
              <a:rPr lang="en-US" sz="2400" kern="0" dirty="0">
                <a:solidFill>
                  <a:schemeClr val="tx1"/>
                </a:solidFill>
              </a:rPr>
              <a:t> virtual club in the United States</a:t>
            </a:r>
          </a:p>
          <a:p>
            <a:r>
              <a:rPr lang="en-US" sz="2400" kern="0" dirty="0">
                <a:solidFill>
                  <a:schemeClr val="tx1"/>
                </a:solidFill>
              </a:rPr>
              <a:t>One of less than 200 specialty clubs in United States</a:t>
            </a:r>
          </a:p>
          <a:p>
            <a:r>
              <a:rPr lang="en-US" sz="2400" kern="0" dirty="0">
                <a:solidFill>
                  <a:schemeClr val="tx1"/>
                </a:solidFill>
              </a:rPr>
              <a:t>Serving the children of Ohio County </a:t>
            </a:r>
          </a:p>
        </p:txBody>
      </p:sp>
      <p:pic>
        <p:nvPicPr>
          <p:cNvPr id="11" name="Picture 10" descr="A picture containing black, sitting, white&#10;&#10;Description automatically generated">
            <a:extLst>
              <a:ext uri="{FF2B5EF4-FFF2-40B4-BE49-F238E27FC236}">
                <a16:creationId xmlns:a16="http://schemas.microsoft.com/office/drawing/2014/main" id="{279FB140-3BDF-42AF-A030-49DD1AE7C436}"/>
              </a:ext>
            </a:extLst>
          </p:cNvPr>
          <p:cNvPicPr>
            <a:picLocks noChangeAspect="1"/>
          </p:cNvPicPr>
          <p:nvPr/>
        </p:nvPicPr>
        <p:blipFill>
          <a:blip r:embed="rId4"/>
          <a:stretch>
            <a:fillRect/>
          </a:stretch>
        </p:blipFill>
        <p:spPr>
          <a:xfrm>
            <a:off x="2299727" y="2941024"/>
            <a:ext cx="3527366" cy="3151114"/>
          </a:xfrm>
          <a:prstGeom prst="rect">
            <a:avLst/>
          </a:prstGeom>
        </p:spPr>
      </p:pic>
      <p:pic>
        <p:nvPicPr>
          <p:cNvPr id="13" name="Picture 12" descr="A picture containing building, window&#10;&#10;Description automatically generated">
            <a:extLst>
              <a:ext uri="{FF2B5EF4-FFF2-40B4-BE49-F238E27FC236}">
                <a16:creationId xmlns:a16="http://schemas.microsoft.com/office/drawing/2014/main" id="{A1E49110-B88E-42EC-A192-B3E08293D803}"/>
              </a:ext>
            </a:extLst>
          </p:cNvPr>
          <p:cNvPicPr>
            <a:picLocks noChangeAspect="1"/>
          </p:cNvPicPr>
          <p:nvPr/>
        </p:nvPicPr>
        <p:blipFill>
          <a:blip r:embed="rId5"/>
          <a:stretch>
            <a:fillRect/>
          </a:stretch>
        </p:blipFill>
        <p:spPr>
          <a:xfrm>
            <a:off x="6966642" y="551009"/>
            <a:ext cx="4438097" cy="5745110"/>
          </a:xfrm>
          <a:prstGeom prst="rect">
            <a:avLst/>
          </a:prstGeom>
        </p:spPr>
      </p:pic>
    </p:spTree>
    <p:extLst>
      <p:ext uri="{BB962C8B-B14F-4D97-AF65-F5344CB8AC3E}">
        <p14:creationId xmlns:p14="http://schemas.microsoft.com/office/powerpoint/2010/main" val="218013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 name="Body Copy">
            <a:extLst>
              <a:ext uri="{FF2B5EF4-FFF2-40B4-BE49-F238E27FC236}">
                <a16:creationId xmlns:a16="http://schemas.microsoft.com/office/drawing/2014/main" id="{A976928F-B454-9A49-B6F7-D7B881D56ADF}"/>
              </a:ext>
            </a:extLst>
          </p:cNvPr>
          <p:cNvSpPr txBox="1">
            <a:spLocks/>
          </p:cNvSpPr>
          <p:nvPr/>
        </p:nvSpPr>
        <p:spPr>
          <a:xfrm>
            <a:off x="2909480" y="2080443"/>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400" kern="0" dirty="0">
                <a:solidFill>
                  <a:schemeClr val="bg1"/>
                </a:solidFill>
              </a:rPr>
              <a:t>For many, the world halted on or around March 13</a:t>
            </a:r>
            <a:r>
              <a:rPr lang="en-US" sz="2400" kern="0" baseline="30000" dirty="0">
                <a:solidFill>
                  <a:schemeClr val="bg1"/>
                </a:solidFill>
              </a:rPr>
              <a:t>th</a:t>
            </a:r>
            <a:r>
              <a:rPr lang="en-US" sz="2400" kern="0" dirty="0">
                <a:solidFill>
                  <a:schemeClr val="bg1"/>
                </a:solidFill>
              </a:rPr>
              <a:t>, 2020. Although everything shut down, there was still more need for Lions’ work than ever before.  We needed to figure out how to serve our communities with almost no treasury and limited ability to meet in person.</a:t>
            </a:r>
            <a:endParaRPr lang="en-US" sz="2400" kern="0" dirty="0">
              <a:solidFill>
                <a:schemeClr val="bg1"/>
              </a:solidFill>
              <a:latin typeface="Arial" charset="0"/>
              <a:ea typeface="Arial" charset="0"/>
              <a:cs typeface="Arial" charset="0"/>
            </a:endParaRP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2909480" y="285846"/>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charset="0"/>
                <a:ea typeface="Arial" charset="0"/>
                <a:cs typeface="Arial" charset="0"/>
              </a:rPr>
              <a:t>Where was your club when the world stopped turning? </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5192700" y="-84992"/>
            <a:ext cx="87738" cy="4247574"/>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8C86EF08-743E-8646-BD2F-7E359BB00445}"/>
              </a:ext>
            </a:extLst>
          </p:cNvPr>
          <p:cNvGraphicFramePr/>
          <p:nvPr>
            <p:extLst>
              <p:ext uri="{D42A27DB-BD31-4B8C-83A1-F6EECF244321}">
                <p14:modId xmlns:p14="http://schemas.microsoft.com/office/powerpoint/2010/main" val="1669971464"/>
              </p:ext>
            </p:extLst>
          </p:nvPr>
        </p:nvGraphicFramePr>
        <p:xfrm>
          <a:off x="372975" y="3819927"/>
          <a:ext cx="11604979" cy="270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Page Number - White">
            <a:extLst>
              <a:ext uri="{FF2B5EF4-FFF2-40B4-BE49-F238E27FC236}">
                <a16:creationId xmlns:a16="http://schemas.microsoft.com/office/drawing/2014/main" id="{33B93645-69ED-8043-B49C-66ECFD491E1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dirty="0">
              <a:solidFill>
                <a:schemeClr val="bg1"/>
              </a:solidFill>
            </a:endParaRPr>
          </a:p>
        </p:txBody>
      </p:sp>
    </p:spTree>
    <p:extLst>
      <p:ext uri="{BB962C8B-B14F-4D97-AF65-F5344CB8AC3E}">
        <p14:creationId xmlns:p14="http://schemas.microsoft.com/office/powerpoint/2010/main" val="1527468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r>
              <a:rPr lang="en-US" sz="1800"/>
              <a:t>Register for next Thursday’s web episode: </a:t>
            </a:r>
            <a:r>
              <a:rPr lang="en-US" sz="1800" b="1" i="1"/>
              <a:t>Serving in a Pandemic</a:t>
            </a:r>
            <a:endParaRPr lang="en-US" sz="1800" b="1" i="1" dirty="0"/>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41900" y="241538"/>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Need a balance of tradition and change</a:t>
            </a:r>
          </a:p>
          <a:p>
            <a:pPr marL="342900" indent="-342900">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Need to examine traditions to see if they are preventing you from recruiting or retaining members.</a:t>
            </a:r>
          </a:p>
          <a:p>
            <a:pPr marL="342900" indent="-342900">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Not all clubs are one size fits all (Your Club, Your Way).</a:t>
            </a:r>
          </a:p>
          <a:p>
            <a:pPr marL="342900" indent="-342900">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Everyone is a recruit in our club.</a:t>
            </a:r>
          </a:p>
          <a:p>
            <a:pPr marL="342900" indent="-342900">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The cyber and specialty tags are advertising points, but it’s also how we function</a:t>
            </a:r>
          </a:p>
          <a:p>
            <a:pPr marL="342900" indent="-342900">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We do more to plan/coordinate outside of meetings using technology than inside meetings, which makes our meetings few and brief.</a:t>
            </a:r>
          </a:p>
          <a:p>
            <a:pPr marL="342900" indent="-342900">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We are very respectful of our members’ time and busy schedules.</a:t>
            </a:r>
          </a:p>
          <a:p>
            <a:pPr marL="342900" indent="-342900">
              <a:buClr>
                <a:srgbClr val="EBB700"/>
              </a:buClr>
              <a:buSzPct val="100000"/>
              <a:buFont typeface="Lucida Grande" panose="020B0600040502020204" pitchFamily="34" charset="0"/>
              <a:buChar char="▶"/>
            </a:pPr>
            <a:r>
              <a:rPr lang="en-US" kern="0" dirty="0">
                <a:solidFill>
                  <a:schemeClr val="bg1"/>
                </a:solidFill>
                <a:latin typeface="Arial" charset="0"/>
                <a:ea typeface="Arial" charset="0"/>
                <a:cs typeface="Arial" charset="0"/>
              </a:rPr>
              <a:t>Components can be incorporated into traditional clubs. It’s not all or none.</a:t>
            </a:r>
          </a:p>
          <a:p>
            <a:pPr>
              <a:buClr>
                <a:srgbClr val="EBB700"/>
              </a:buClr>
              <a:buSzPct val="100000"/>
            </a:pPr>
            <a:endParaRPr lang="en-US" kern="0" dirty="0">
              <a:solidFill>
                <a:schemeClr val="bg1"/>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316705" y="3439623"/>
            <a:ext cx="5092507" cy="990207"/>
          </a:xfrm>
          <a:prstGeom prst="rect">
            <a:avLst/>
          </a:prstGeom>
          <a:noFill/>
        </p:spPr>
        <p:txBody>
          <a:bodyPr wrap="square" rtlCol="0" anchor="b">
            <a:spAutoFit/>
          </a:bodyPr>
          <a:lstStyle/>
          <a:p>
            <a:pPr algn="ctr">
              <a:lnSpc>
                <a:spcPts val="8000"/>
              </a:lnSpc>
            </a:pPr>
            <a:r>
              <a:rPr lang="en-US" sz="4400" b="1" dirty="0">
                <a:solidFill>
                  <a:srgbClr val="00338D"/>
                </a:solidFill>
                <a:latin typeface="Arial" panose="020B0604020202020204" pitchFamily="34" charset="0"/>
                <a:ea typeface="Arial" charset="0"/>
                <a:cs typeface="Arial" panose="020B0604020202020204" pitchFamily="34" charset="0"/>
              </a:rPr>
              <a:t>Takeaways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46035" y="243121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269A05B-9F80-46F8-A425-47DF4144AC1A}"/>
              </a:ext>
            </a:extLst>
          </p:cNvPr>
          <p:cNvPicPr>
            <a:picLocks noChangeAspect="1"/>
          </p:cNvPicPr>
          <p:nvPr/>
        </p:nvPicPr>
        <p:blipFill>
          <a:blip r:embed="rId4"/>
          <a:stretch>
            <a:fillRect/>
          </a:stretch>
        </p:blipFill>
        <p:spPr>
          <a:xfrm>
            <a:off x="1375782" y="159440"/>
            <a:ext cx="2648903" cy="3429000"/>
          </a:xfrm>
          <a:prstGeom prst="rect">
            <a:avLst/>
          </a:prstGeom>
        </p:spPr>
      </p:pic>
      <p:sp>
        <p:nvSpPr>
          <p:cNvPr id="2" name="TextBox 1">
            <a:extLst>
              <a:ext uri="{FF2B5EF4-FFF2-40B4-BE49-F238E27FC236}">
                <a16:creationId xmlns:a16="http://schemas.microsoft.com/office/drawing/2014/main" id="{9D8E2BCE-6999-4BA9-BD41-8853D294446D}"/>
              </a:ext>
            </a:extLst>
          </p:cNvPr>
          <p:cNvSpPr txBox="1"/>
          <p:nvPr/>
        </p:nvSpPr>
        <p:spPr>
          <a:xfrm>
            <a:off x="1020399" y="4557666"/>
            <a:ext cx="4223954" cy="923330"/>
          </a:xfrm>
          <a:prstGeom prst="rect">
            <a:avLst/>
          </a:prstGeom>
          <a:noFill/>
        </p:spPr>
        <p:txBody>
          <a:bodyPr wrap="square" rtlCol="0">
            <a:spAutoFit/>
          </a:bodyPr>
          <a:lstStyle/>
          <a:p>
            <a:r>
              <a:rPr lang="en-US" sz="3600" b="1">
                <a:solidFill>
                  <a:srgbClr val="0D2240"/>
                </a:solidFill>
                <a:latin typeface="Arial" panose="020B0604020202020204" pitchFamily="34" charset="0"/>
                <a:cs typeface="Arial" panose="020B0604020202020204" pitchFamily="34" charset="0"/>
              </a:rPr>
              <a:t>Questions?</a:t>
            </a:r>
          </a:p>
          <a:p>
            <a:r>
              <a:rPr lang="en-US" b="1">
                <a:solidFill>
                  <a:srgbClr val="0D2240"/>
                </a:solidFill>
                <a:latin typeface="Arial" panose="020B0604020202020204" pitchFamily="34" charset="0"/>
                <a:cs typeface="Arial" panose="020B0604020202020204" pitchFamily="34" charset="0"/>
                <a:hlinkClick r:id="rId5"/>
              </a:rPr>
              <a:t>www.Ohiocountyvirtuallions.club</a:t>
            </a:r>
            <a:endParaRPr lang="en-US" b="1" dirty="0">
              <a:solidFill>
                <a:srgbClr val="0D224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5A21F6A-EEED-411E-AB4E-C29E610C25F7}"/>
              </a:ext>
            </a:extLst>
          </p:cNvPr>
          <p:cNvSpPr txBox="1"/>
          <p:nvPr/>
        </p:nvSpPr>
        <p:spPr>
          <a:xfrm>
            <a:off x="225469" y="5536616"/>
            <a:ext cx="5386192" cy="830997"/>
          </a:xfrm>
          <a:prstGeom prst="rect">
            <a:avLst/>
          </a:prstGeom>
          <a:noFill/>
        </p:spPr>
        <p:txBody>
          <a:bodyPr wrap="square" rtlCol="0">
            <a:spAutoFit/>
          </a:bodyPr>
          <a:lstStyle/>
          <a:p>
            <a:r>
              <a:rPr lang="en-US" sz="2400" dirty="0"/>
              <a:t>Register for next Thursday’s web episode: </a:t>
            </a:r>
            <a:r>
              <a:rPr lang="en-US" sz="2400" b="1" i="1" dirty="0"/>
              <a:t>Fundraising in a Pandemic</a:t>
            </a:r>
          </a:p>
        </p:txBody>
      </p:sp>
    </p:spTree>
    <p:extLst>
      <p:ext uri="{BB962C8B-B14F-4D97-AF65-F5344CB8AC3E}">
        <p14:creationId xmlns:p14="http://schemas.microsoft.com/office/powerpoint/2010/main" val="419490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886693" y="1762125"/>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1" y="1207292"/>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Note</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0" y="1570429"/>
            <a:ext cx="10373637"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3600" b="0" cap="none" spc="0" dirty="0">
              <a:ln w="0"/>
              <a:effectLst>
                <a:outerShdw blurRad="38100" dist="19050" dir="2700000" algn="tl" rotWithShape="0">
                  <a:schemeClr val="dk1">
                    <a:alpha val="40000"/>
                  </a:schemeClr>
                </a:outerShdw>
              </a:effectLst>
            </a:endParaRPr>
          </a:p>
          <a:p>
            <a:r>
              <a:rPr lang="en-US" sz="3600" dirty="0">
                <a:ln w="0"/>
                <a:effectLst>
                  <a:outerShdw blurRad="38100" dist="19050" dir="2700000" algn="tl" rotWithShape="0">
                    <a:schemeClr val="dk1">
                      <a:alpha val="40000"/>
                    </a:schemeClr>
                  </a:outerShdw>
                </a:effectLst>
              </a:rPr>
              <a:t>Our goal is to show how to incorporate virtual components to attain connection with more people for recruiting and service in the community you serve.</a:t>
            </a:r>
          </a:p>
          <a:p>
            <a:endParaRPr lang="en-US" sz="3600" dirty="0">
              <a:ln w="0"/>
              <a:effectLst>
                <a:outerShdw blurRad="38100" dist="19050" dir="2700000" algn="tl" rotWithShape="0">
                  <a:schemeClr val="dk1">
                    <a:alpha val="40000"/>
                  </a:schemeClr>
                </a:outerShdw>
              </a:effectLst>
            </a:endParaRPr>
          </a:p>
          <a:p>
            <a:r>
              <a:rPr lang="en-US" sz="3600" b="0" cap="none" spc="0" dirty="0">
                <a:ln w="0"/>
                <a:effectLst>
                  <a:outerShdw blurRad="38100" dist="19050" dir="2700000" algn="tl" rotWithShape="0">
                    <a:schemeClr val="dk1">
                      <a:alpha val="40000"/>
                    </a:schemeClr>
                  </a:outerShdw>
                </a:effectLst>
              </a:rPr>
              <a:t>We serve w</a:t>
            </a:r>
            <a:r>
              <a:rPr lang="en-US" sz="3600" dirty="0">
                <a:ln w="0"/>
                <a:effectLst>
                  <a:outerShdw blurRad="38100" dist="19050" dir="2700000" algn="tl" rotWithShape="0">
                    <a:schemeClr val="dk1">
                      <a:alpha val="40000"/>
                    </a:schemeClr>
                  </a:outerShdw>
                </a:effectLst>
              </a:rPr>
              <a:t>ith traditional clubs, not in competition.</a:t>
            </a:r>
            <a:endParaRPr lang="en-US" sz="3600" b="0" cap="none" spc="0" dirty="0">
              <a:ln w="0"/>
              <a:effectLst>
                <a:outerShdw blurRad="38100" dist="19050" dir="2700000" algn="tl" rotWithShape="0">
                  <a:schemeClr val="dk1">
                    <a:alpha val="40000"/>
                  </a:schemeClr>
                </a:outerShdw>
              </a:effectLst>
            </a:endParaRPr>
          </a:p>
          <a:p>
            <a:endParaRPr lang="en-US" kern="0"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algn="ctr"/>
            <a:endParaRPr lang="en-US" dirty="0">
              <a:solidFill>
                <a:prstClr val="white">
                  <a:alpha val="44000"/>
                </a:prstClr>
              </a:solidFill>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69"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748746" y="3638079"/>
            <a:ext cx="10694503"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a:p>
            <a:pPr>
              <a:lnSpc>
                <a:spcPct val="80000"/>
              </a:lnSpc>
              <a:spcAft>
                <a:spcPts val="600"/>
              </a:spcAft>
            </a:pPr>
            <a:endParaRPr lang="en-US" sz="4800" b="1" dirty="0">
              <a:solidFill>
                <a:schemeClr val="bg1"/>
              </a:solidFill>
              <a:latin typeface="Helvetica Neue" charset="0"/>
              <a:ea typeface="Helvetica Neue" charset="0"/>
              <a:cs typeface="Helvetica Neue" charset="0"/>
            </a:endParaRPr>
          </a:p>
          <a:p>
            <a:pPr>
              <a:lnSpc>
                <a:spcPct val="80000"/>
              </a:lnSpc>
              <a:spcAft>
                <a:spcPts val="600"/>
              </a:spcAft>
            </a:pPr>
            <a:r>
              <a:rPr lang="en-US" sz="4800" b="1" dirty="0">
                <a:solidFill>
                  <a:schemeClr val="bg1"/>
                </a:solidFill>
                <a:latin typeface="Helvetica Neue" charset="0"/>
                <a:ea typeface="Helvetica Neue" charset="0"/>
                <a:cs typeface="Helvetica Neue" charset="0"/>
              </a:rPr>
              <a:t>For any further questions, e-mail membership@lionsclubs.org</a:t>
            </a:r>
          </a:p>
        </p:txBody>
      </p:sp>
      <p:sp>
        <p:nvSpPr>
          <p:cNvPr id="13" name="Gold Bar">
            <a:extLst>
              <a:ext uri="{FF2B5EF4-FFF2-40B4-BE49-F238E27FC236}">
                <a16:creationId xmlns:a16="http://schemas.microsoft.com/office/drawing/2014/main" id="{5F431583-0746-B24E-B80F-830E8311DF40}"/>
              </a:ext>
            </a:extLst>
          </p:cNvPr>
          <p:cNvSpPr/>
          <p:nvPr/>
        </p:nvSpPr>
        <p:spPr>
          <a:xfrm>
            <a:off x="5370870" y="32063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4" name="Copyright">
            <a:extLst>
              <a:ext uri="{FF2B5EF4-FFF2-40B4-BE49-F238E27FC236}">
                <a16:creationId xmlns:a16="http://schemas.microsoft.com/office/drawing/2014/main" id="{CC81DC29-6F17-4845-88B2-999CB75943AA}"/>
              </a:ext>
            </a:extLst>
          </p:cNvPr>
          <p:cNvSpPr txBox="1"/>
          <p:nvPr/>
        </p:nvSpPr>
        <p:spPr>
          <a:xfrm>
            <a:off x="3171770" y="6248400"/>
            <a:ext cx="3399810" cy="338554"/>
          </a:xfrm>
          <a:prstGeom prst="rect">
            <a:avLst/>
          </a:prstGeom>
          <a:noFill/>
        </p:spPr>
        <p:txBody>
          <a:bodyPr wrap="square" rtlCol="0">
            <a:spAutoFit/>
          </a:bodyPr>
          <a:lstStyle/>
          <a:p>
            <a:r>
              <a:rPr lang="en-US" sz="1600" b="1">
                <a:solidFill>
                  <a:schemeClr val="bg1"/>
                </a:solidFill>
              </a:rPr>
              <a:t>© 2021 </a:t>
            </a:r>
            <a:r>
              <a:rPr lang="en-US" sz="1600" b="1" dirty="0">
                <a:solidFill>
                  <a:schemeClr val="bg1"/>
                </a:solidFill>
              </a:rPr>
              <a:t>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r>
              <a:rPr lang="de-DE" sz="1600" b="1" dirty="0">
                <a:solidFill>
                  <a:schemeClr val="bg1"/>
                </a:solidFill>
              </a:rPr>
              <a:t>3/25/2021</a:t>
            </a:r>
            <a:endParaRPr lang="en-US" sz="1600" b="1" dirty="0">
              <a:solidFill>
                <a:schemeClr val="bg1"/>
              </a:solidFill>
            </a:endParaRPr>
          </a:p>
        </p:txBody>
      </p:sp>
    </p:spTree>
    <p:extLst>
      <p:ext uri="{BB962C8B-B14F-4D97-AF65-F5344CB8AC3E}">
        <p14:creationId xmlns:p14="http://schemas.microsoft.com/office/powerpoint/2010/main" val="7003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dline">
            <a:extLst>
              <a:ext uri="{FF2B5EF4-FFF2-40B4-BE49-F238E27FC236}">
                <a16:creationId xmlns:a16="http://schemas.microsoft.com/office/drawing/2014/main" id="{EAEC98EF-6F75-A94B-BFFE-3B41383F9583}"/>
              </a:ext>
            </a:extLst>
          </p:cNvPr>
          <p:cNvSpPr txBox="1">
            <a:spLocks/>
          </p:cNvSpPr>
          <p:nvPr/>
        </p:nvSpPr>
        <p:spPr>
          <a:xfrm>
            <a:off x="1198181" y="557189"/>
            <a:ext cx="9795637" cy="1104857"/>
          </a:xfrm>
          <a:prstGeom prst="rect">
            <a:avLst/>
          </a:prstGeom>
        </p:spPr>
        <p:txBody>
          <a:bodyPr vert="horz" lIns="91440" tIns="45720" rIns="91440" bIns="45720" rtlCol="0" anchor="b">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spcAft>
                <a:spcPts val="600"/>
              </a:spcAft>
            </a:pPr>
            <a:r>
              <a:rPr lang="en-US" sz="3300">
                <a:solidFill>
                  <a:schemeClr val="tx1"/>
                </a:solidFill>
                <a:latin typeface="+mj-lt"/>
                <a:ea typeface="+mj-ea"/>
                <a:cs typeface="+mj-cs"/>
              </a:rPr>
              <a:t>The most dangerous phrase in the language is “We’ve always done it this way”- Admiral Grace Hooper</a:t>
            </a:r>
          </a:p>
        </p:txBody>
      </p:sp>
      <p:pic>
        <p:nvPicPr>
          <p:cNvPr id="15" name="Picture 14" descr="lionlogo_white.eps">
            <a:extLst>
              <a:ext uri="{FF2B5EF4-FFF2-40B4-BE49-F238E27FC236}">
                <a16:creationId xmlns:a16="http://schemas.microsoft.com/office/drawing/2014/main" id="{CD112DF5-7C2E-504D-8727-DD6D80229265}"/>
              </a:ext>
            </a:extLst>
          </p:cNvPr>
          <p:cNvPicPr>
            <a:picLocks noChangeAspect="1"/>
          </p:cNvPicPr>
          <p:nvPr/>
        </p:nvPicPr>
        <p:blipFill rotWithShape="1">
          <a:blip r:embed="rId3">
            <a:extLst>
              <a:ext uri="{28A0092B-C50C-407E-A947-70E740481C1C}">
                <a14:useLocalDpi xmlns:a14="http://schemas.microsoft.com/office/drawing/2010/main" val="0"/>
              </a:ext>
            </a:extLst>
          </a:blip>
          <a:srcRect r="30925" b="3441"/>
          <a:stretch/>
        </p:blipFill>
        <p:spPr>
          <a:xfrm>
            <a:off x="766613" y="2785950"/>
            <a:ext cx="2652508" cy="3514855"/>
          </a:xfrm>
          <a:prstGeom prst="rect">
            <a:avLst/>
          </a:prstGeom>
        </p:spPr>
      </p:pic>
      <p:pic>
        <p:nvPicPr>
          <p:cNvPr id="10" name="Picture 9" descr="Text, whiteboard&#10;&#10;Description automatically generated">
            <a:extLst>
              <a:ext uri="{FF2B5EF4-FFF2-40B4-BE49-F238E27FC236}">
                <a16:creationId xmlns:a16="http://schemas.microsoft.com/office/drawing/2014/main" id="{3B514B92-5259-47C4-B40C-090642ED1A77}"/>
              </a:ext>
            </a:extLst>
          </p:cNvPr>
          <p:cNvPicPr>
            <a:picLocks noChangeAspect="1"/>
          </p:cNvPicPr>
          <p:nvPr/>
        </p:nvPicPr>
        <p:blipFill rotWithShape="1">
          <a:blip r:embed="rId4"/>
          <a:srcRect l="1007" r="2" b="2"/>
          <a:stretch/>
        </p:blipFill>
        <p:spPr>
          <a:xfrm>
            <a:off x="2180487" y="3077254"/>
            <a:ext cx="5029200" cy="3386906"/>
          </a:xfrm>
          <a:prstGeom prst="rect">
            <a:avLst/>
          </a:prstGeom>
        </p:spPr>
      </p:pic>
      <p:pic>
        <p:nvPicPr>
          <p:cNvPr id="11" name="Picture 10" descr="Text, whiteboard&#10;&#10;Description automatically generated">
            <a:extLst>
              <a:ext uri="{FF2B5EF4-FFF2-40B4-BE49-F238E27FC236}">
                <a16:creationId xmlns:a16="http://schemas.microsoft.com/office/drawing/2014/main" id="{E831B486-FAEF-4554-94CD-982C45466334}"/>
              </a:ext>
            </a:extLst>
          </p:cNvPr>
          <p:cNvPicPr>
            <a:picLocks noChangeAspect="1"/>
          </p:cNvPicPr>
          <p:nvPr/>
        </p:nvPicPr>
        <p:blipFill rotWithShape="1">
          <a:blip r:embed="rId5"/>
          <a:srcRect r="2885" b="2"/>
          <a:stretch/>
        </p:blipFill>
        <p:spPr>
          <a:xfrm>
            <a:off x="7485700" y="3262763"/>
            <a:ext cx="4504509" cy="3038042"/>
          </a:xfrm>
          <a:prstGeom prst="rect">
            <a:avLst/>
          </a:prstGeom>
        </p:spPr>
      </p:pic>
      <p:sp>
        <p:nvSpPr>
          <p:cNvPr id="12" name="Yellow Bar">
            <a:extLst>
              <a:ext uri="{FF2B5EF4-FFF2-40B4-BE49-F238E27FC236}">
                <a16:creationId xmlns:a16="http://schemas.microsoft.com/office/drawing/2014/main" id="{4E8D3514-2A19-824D-B568-A3C173F3C179}"/>
              </a:ext>
            </a:extLst>
          </p:cNvPr>
          <p:cNvSpPr/>
          <p:nvPr/>
        </p:nvSpPr>
        <p:spPr>
          <a:xfrm>
            <a:off x="838200" y="2348311"/>
            <a:ext cx="5029200" cy="74085"/>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spcAft>
                <a:spcPts val="600"/>
              </a:spcAft>
            </a:pPr>
            <a:r>
              <a:rPr lang="en-US">
                <a:latin typeface="Arial" charset="0"/>
                <a:ea typeface="Arial" charset="0"/>
                <a:cs typeface="Arial" charset="0"/>
              </a:rPr>
              <a:t> </a:t>
            </a:r>
          </a:p>
        </p:txBody>
      </p:sp>
      <p:pic>
        <p:nvPicPr>
          <p:cNvPr id="6" name="Emblem - Color">
            <a:extLst>
              <a:ext uri="{FF2B5EF4-FFF2-40B4-BE49-F238E27FC236}">
                <a16:creationId xmlns:a16="http://schemas.microsoft.com/office/drawing/2014/main" id="{83378EAA-D883-C748-BD12-70DAA369C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555068"/>
            <a:ext cx="964932" cy="914400"/>
          </a:xfrm>
          <a:prstGeom prst="rect">
            <a:avLst/>
          </a:prstGeom>
        </p:spPr>
      </p:pic>
      <p:sp>
        <p:nvSpPr>
          <p:cNvPr id="14" name="Page Number - Blue">
            <a:extLst>
              <a:ext uri="{FF2B5EF4-FFF2-40B4-BE49-F238E27FC236}">
                <a16:creationId xmlns:a16="http://schemas.microsoft.com/office/drawing/2014/main" id="{5119C2CA-F488-D54A-B112-F4C0966EA2F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Tree>
    <p:extLst>
      <p:ext uri="{BB962C8B-B14F-4D97-AF65-F5344CB8AC3E}">
        <p14:creationId xmlns:p14="http://schemas.microsoft.com/office/powerpoint/2010/main" val="1683617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991185" y="135625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Tradition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1818017"/>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753035" y="2018401"/>
            <a:ext cx="11134165" cy="1139149"/>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lgn="l">
              <a:buAutoNum type="arabicPeriod"/>
            </a:pPr>
            <a:r>
              <a:rPr lang="en-US" kern="0" dirty="0"/>
              <a:t>A time ordered practice</a:t>
            </a:r>
          </a:p>
          <a:p>
            <a:pPr marL="457200" indent="-457200" algn="l">
              <a:buAutoNum type="arabicPeriod"/>
            </a:pPr>
            <a:r>
              <a:rPr lang="en-US" kern="0" dirty="0"/>
              <a:t>The </a:t>
            </a:r>
            <a:r>
              <a:rPr lang="en-US" kern="0" dirty="0">
                <a:solidFill>
                  <a:srgbClr val="FFFF00"/>
                </a:solidFill>
              </a:rPr>
              <a:t>passing down </a:t>
            </a:r>
            <a:r>
              <a:rPr lang="en-US" kern="0" dirty="0"/>
              <a:t>of elements of a culture from generation to generation</a:t>
            </a:r>
          </a:p>
          <a:p>
            <a:pPr marL="457200" indent="-457200" algn="l">
              <a:buAutoNum type="arabicPeriod"/>
            </a:pPr>
            <a:r>
              <a:rPr lang="en-US" kern="0" dirty="0"/>
              <a:t>An inherited, established, or customary pattern of thought, action, or behavior.</a:t>
            </a: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34815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41901" y="748909"/>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en-US" sz="2800" kern="0" dirty="0">
                <a:solidFill>
                  <a:srgbClr val="0D2240"/>
                </a:solidFill>
                <a:latin typeface="Arial" charset="0"/>
                <a:ea typeface="Arial" charset="0"/>
                <a:cs typeface="Arial" charset="0"/>
              </a:rPr>
              <a:t>What happens when the tradition no longer resonates with its members?</a:t>
            </a:r>
            <a:br>
              <a:rPr lang="en-US" sz="2800" kern="0" dirty="0">
                <a:solidFill>
                  <a:srgbClr val="0D2240"/>
                </a:solidFill>
                <a:latin typeface="Arial" charset="0"/>
                <a:ea typeface="Arial" charset="0"/>
                <a:cs typeface="Arial" charset="0"/>
              </a:rPr>
            </a:br>
            <a:endParaRPr lang="en-US" sz="2800"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en-US" sz="2800" kern="0" dirty="0">
                <a:solidFill>
                  <a:srgbClr val="0D2240"/>
                </a:solidFill>
                <a:latin typeface="Arial" charset="0"/>
                <a:ea typeface="Arial" charset="0"/>
                <a:cs typeface="Arial" charset="0"/>
              </a:rPr>
              <a:t>Lack of identity </a:t>
            </a:r>
          </a:p>
          <a:p>
            <a:pPr marL="342900" indent="-342900">
              <a:buClr>
                <a:srgbClr val="EBB700"/>
              </a:buClr>
              <a:buSzPct val="100000"/>
              <a:buFont typeface="Lucida Grande" panose="020B0600040502020204" pitchFamily="34" charset="0"/>
              <a:buChar char="▶"/>
            </a:pPr>
            <a:r>
              <a:rPr lang="en-US" sz="2800" kern="0" dirty="0">
                <a:solidFill>
                  <a:srgbClr val="0D2240"/>
                </a:solidFill>
                <a:latin typeface="Arial" charset="0"/>
                <a:ea typeface="Arial" charset="0"/>
                <a:cs typeface="Arial" charset="0"/>
              </a:rPr>
              <a:t>“Inefficient” </a:t>
            </a:r>
          </a:p>
          <a:p>
            <a:pPr marL="342900" indent="-342900">
              <a:buClr>
                <a:srgbClr val="EBB700"/>
              </a:buClr>
              <a:buSzPct val="100000"/>
              <a:buFont typeface="Lucida Grande" panose="020B0600040502020204" pitchFamily="34" charset="0"/>
              <a:buChar char="▶"/>
            </a:pPr>
            <a:r>
              <a:rPr lang="en-US" sz="2800" kern="0" dirty="0">
                <a:solidFill>
                  <a:srgbClr val="0D2240"/>
                </a:solidFill>
                <a:latin typeface="Arial" charset="0"/>
                <a:ea typeface="Arial" charset="0"/>
                <a:cs typeface="Arial" charset="0"/>
              </a:rPr>
              <a:t>“Slow-Moving”</a:t>
            </a:r>
          </a:p>
          <a:p>
            <a:pPr marL="342900" indent="-342900">
              <a:buClr>
                <a:srgbClr val="EBB700"/>
              </a:buClr>
              <a:buSzPct val="100000"/>
              <a:buFont typeface="Lucida Grande" panose="020B0600040502020204" pitchFamily="34" charset="0"/>
              <a:buChar char="▶"/>
            </a:pPr>
            <a:r>
              <a:rPr lang="en-US" sz="2800" kern="0" dirty="0">
                <a:solidFill>
                  <a:srgbClr val="0D2240"/>
                </a:solidFill>
                <a:latin typeface="Arial" charset="0"/>
                <a:ea typeface="Arial" charset="0"/>
                <a:cs typeface="Arial" charset="0"/>
              </a:rPr>
              <a:t>Corny</a:t>
            </a:r>
            <a:br>
              <a:rPr lang="en-US" kern="0" dirty="0">
                <a:solidFill>
                  <a:srgbClr val="0D2240"/>
                </a:solidFill>
                <a:latin typeface="Arial" charset="0"/>
                <a:ea typeface="Arial" charset="0"/>
                <a:cs typeface="Arial" charset="0"/>
              </a:rPr>
            </a:b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12787"/>
            <a:ext cx="5092507" cy="4196020"/>
          </a:xfrm>
          <a:prstGeom prst="rect">
            <a:avLst/>
          </a:prstGeom>
          <a:noFill/>
        </p:spPr>
        <p:txBody>
          <a:bodyPr wrap="square" rtlCol="0" anchor="b">
            <a:spAutoFit/>
          </a:bodyPr>
          <a:lstStyle/>
          <a:p>
            <a:pPr algn="ctr">
              <a:lnSpc>
                <a:spcPts val="8000"/>
              </a:lnSpc>
            </a:pPr>
            <a:br>
              <a:rPr lang="en-US" sz="8000" b="1" dirty="0">
                <a:solidFill>
                  <a:schemeClr val="bg1"/>
                </a:solidFill>
                <a:latin typeface="Arial" panose="020B0604020202020204" pitchFamily="34" charset="0"/>
                <a:ea typeface="Arial" charset="0"/>
                <a:cs typeface="Arial" panose="020B0604020202020204" pitchFamily="34" charset="0"/>
              </a:rPr>
            </a:br>
            <a:r>
              <a:rPr lang="en-US" sz="7200" b="1" dirty="0">
                <a:solidFill>
                  <a:schemeClr val="bg1"/>
                </a:solidFill>
                <a:latin typeface="Arial" panose="020B0604020202020204" pitchFamily="34" charset="0"/>
                <a:ea typeface="Arial" charset="0"/>
                <a:cs typeface="Arial" panose="020B0604020202020204" pitchFamily="34" charset="0"/>
              </a:rPr>
              <a:t>Questions on tradition</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pic>
        <p:nvPicPr>
          <p:cNvPr id="13" name="Picture 12" descr="A picture containing text, electronics, computer, set&#10;&#10;Description automatically generated">
            <a:extLst>
              <a:ext uri="{FF2B5EF4-FFF2-40B4-BE49-F238E27FC236}">
                <a16:creationId xmlns:a16="http://schemas.microsoft.com/office/drawing/2014/main" id="{59468097-B6B3-44C0-BAC3-A3F26C6AF8DC}"/>
              </a:ext>
            </a:extLst>
          </p:cNvPr>
          <p:cNvPicPr>
            <a:picLocks noChangeAspect="1"/>
          </p:cNvPicPr>
          <p:nvPr/>
        </p:nvPicPr>
        <p:blipFill rotWithShape="1">
          <a:blip r:embed="rId4"/>
          <a:srcRect l="27731" t="12385" r="11432" b="-1154"/>
          <a:stretch/>
        </p:blipFill>
        <p:spPr>
          <a:xfrm>
            <a:off x="8421101" y="4536802"/>
            <a:ext cx="3181707" cy="2321198"/>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ackground - Solid">
            <a:extLst>
              <a:ext uri="{FF2B5EF4-FFF2-40B4-BE49-F238E27FC236}">
                <a16:creationId xmlns:a16="http://schemas.microsoft.com/office/drawing/2014/main" id="{56198968-542F-FC49-BEFC-71BAA6A408E0}"/>
              </a:ext>
            </a:extLst>
          </p:cNvPr>
          <p:cNvSpPr/>
          <p:nvPr/>
        </p:nvSpPr>
        <p:spPr>
          <a:xfrm>
            <a:off x="-1494952" y="14791"/>
            <a:ext cx="16617886" cy="12984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3C86D470-680F-8246-A63D-55F66A46E906}"/>
              </a:ext>
            </a:extLst>
          </p:cNvPr>
          <p:cNvPicPr>
            <a:picLocks noChangeAspect="1"/>
          </p:cNvPicPr>
          <p:nvPr/>
        </p:nvPicPr>
        <p:blipFill>
          <a:blip r:embed="rId3"/>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878B4038-E8E3-AB4E-9E0A-C6F00FA4CA34}"/>
              </a:ext>
            </a:extLst>
          </p:cNvPr>
          <p:cNvPicPr>
            <a:picLocks noChangeAspect="1"/>
          </p:cNvPicPr>
          <p:nvPr/>
        </p:nvPicPr>
        <p:blipFill>
          <a:blip r:embed="rId3"/>
          <a:srcRect/>
          <a:stretch/>
        </p:blipFill>
        <p:spPr>
          <a:xfrm rot="10800000">
            <a:off x="-2" y="4572001"/>
            <a:ext cx="2286000" cy="2286000"/>
          </a:xfrm>
          <a:prstGeom prst="rect">
            <a:avLst/>
          </a:prstGeom>
        </p:spPr>
      </p:pic>
      <p:sp>
        <p:nvSpPr>
          <p:cNvPr id="13" name="Page Number - Blue">
            <a:extLst>
              <a:ext uri="{FF2B5EF4-FFF2-40B4-BE49-F238E27FC236}">
                <a16:creationId xmlns:a16="http://schemas.microsoft.com/office/drawing/2014/main" id="{405649FD-2CC6-4E48-9B14-7D53AF2956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dirty="0">
              <a:solidFill>
                <a:srgbClr val="00338D"/>
              </a:solidFill>
            </a:endParaRPr>
          </a:p>
        </p:txBody>
      </p:sp>
      <p:sp>
        <p:nvSpPr>
          <p:cNvPr id="17" name="Text Placeholder 18">
            <a:extLst>
              <a:ext uri="{FF2B5EF4-FFF2-40B4-BE49-F238E27FC236}">
                <a16:creationId xmlns:a16="http://schemas.microsoft.com/office/drawing/2014/main" id="{3D0D9F74-E242-2B4F-803F-3FD5ABE258CC}"/>
              </a:ext>
            </a:extLst>
          </p:cNvPr>
          <p:cNvSpPr txBox="1">
            <a:spLocks/>
          </p:cNvSpPr>
          <p:nvPr/>
        </p:nvSpPr>
        <p:spPr>
          <a:xfrm>
            <a:off x="2991184" y="122592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00338D"/>
                </a:solidFill>
              </a:rPr>
              <a:t>Tradition Vs Change</a:t>
            </a:r>
          </a:p>
        </p:txBody>
      </p:sp>
      <p:sp>
        <p:nvSpPr>
          <p:cNvPr id="22" name="Rectangle 21">
            <a:extLst>
              <a:ext uri="{FF2B5EF4-FFF2-40B4-BE49-F238E27FC236}">
                <a16:creationId xmlns:a16="http://schemas.microsoft.com/office/drawing/2014/main" id="{9297EE60-7EE9-FE44-ACFA-AE360B760014}"/>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4" name="Text Placeholder 3">
            <a:extLst>
              <a:ext uri="{FF2B5EF4-FFF2-40B4-BE49-F238E27FC236}">
                <a16:creationId xmlns:a16="http://schemas.microsoft.com/office/drawing/2014/main" id="{9E4CD8AC-3D74-964A-BEF9-DBC0DB762657}"/>
              </a:ext>
            </a:extLst>
          </p:cNvPr>
          <p:cNvSpPr txBox="1">
            <a:spLocks/>
          </p:cNvSpPr>
          <p:nvPr/>
        </p:nvSpPr>
        <p:spPr>
          <a:xfrm>
            <a:off x="1921931" y="2617907"/>
            <a:ext cx="5729951" cy="3028961"/>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ts val="3000"/>
              </a:lnSpc>
              <a:spcBef>
                <a:spcPts val="3000"/>
              </a:spcBef>
              <a:buClr>
                <a:srgbClr val="EBB700"/>
              </a:buClr>
              <a:buSzPct val="50000"/>
              <a:buFont typeface="Lucida Grande" panose="020B0600040502020204" pitchFamily="34" charset="0"/>
              <a:buChar char="▶"/>
              <a:defRPr/>
            </a:pPr>
            <a:endParaRPr lang="en-US" sz="3000" kern="0" dirty="0">
              <a:solidFill>
                <a:srgbClr val="55565A"/>
              </a:solidFill>
            </a:endParaRPr>
          </a:p>
        </p:txBody>
      </p:sp>
      <p:pic>
        <p:nvPicPr>
          <p:cNvPr id="1026" name="Picture 2">
            <a:extLst>
              <a:ext uri="{FF2B5EF4-FFF2-40B4-BE49-F238E27FC236}">
                <a16:creationId xmlns:a16="http://schemas.microsoft.com/office/drawing/2014/main" id="{E8FEDE45-5594-4CD7-B060-99A1ED516045}"/>
              </a:ext>
            </a:extLst>
          </p:cNvPr>
          <p:cNvPicPr>
            <a:picLocks noChangeAspect="1" noChangeArrowheads="1"/>
          </p:cNvPicPr>
          <p:nvPr/>
        </p:nvPicPr>
        <p:blipFill>
          <a:blip r:embed="rId4"/>
          <a:srcRect/>
          <a:stretch/>
        </p:blipFill>
        <p:spPr bwMode="auto">
          <a:xfrm>
            <a:off x="2122917" y="1941580"/>
            <a:ext cx="8333834" cy="46877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1A75877-724C-4AE9-BB44-DE92F41EC038}"/>
              </a:ext>
            </a:extLst>
          </p:cNvPr>
          <p:cNvPicPr>
            <a:picLocks noChangeAspect="1"/>
          </p:cNvPicPr>
          <p:nvPr/>
        </p:nvPicPr>
        <p:blipFill>
          <a:blip r:embed="rId5"/>
          <a:srcRect/>
          <a:stretch/>
        </p:blipFill>
        <p:spPr>
          <a:xfrm>
            <a:off x="11286103" y="202119"/>
            <a:ext cx="741108" cy="702199"/>
          </a:xfrm>
          <a:prstGeom prst="rect">
            <a:avLst/>
          </a:prstGeom>
        </p:spPr>
      </p:pic>
    </p:spTree>
    <p:extLst>
      <p:ext uri="{BB962C8B-B14F-4D97-AF65-F5344CB8AC3E}">
        <p14:creationId xmlns:p14="http://schemas.microsoft.com/office/powerpoint/2010/main" val="2955463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endParaRPr lang="en-US" sz="1800" dirty="0"/>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2937416"/>
            <a:ext cx="43574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endParaRPr lang="en-US" sz="2800" kern="0" dirty="0">
              <a:solidFill>
                <a:schemeClr val="bg1"/>
              </a:solidFill>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04911" y="853194"/>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chemeClr val="bg1"/>
                </a:solidFill>
                <a:latin typeface="Arial" charset="0"/>
                <a:ea typeface="Arial" charset="0"/>
                <a:cs typeface="Arial" charset="0"/>
              </a:rPr>
              <a:t>World Changes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09375" y="-431642"/>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3331B143-0A90-49FC-AA1F-74C35211A57B}"/>
              </a:ext>
            </a:extLst>
          </p:cNvPr>
          <p:cNvSpPr txBox="1"/>
          <p:nvPr/>
        </p:nvSpPr>
        <p:spPr>
          <a:xfrm>
            <a:off x="273388" y="2032772"/>
            <a:ext cx="5525035" cy="3970318"/>
          </a:xfrm>
          <a:prstGeom prst="rect">
            <a:avLst/>
          </a:prstGeom>
          <a:noFill/>
        </p:spPr>
        <p:txBody>
          <a:bodyPr wrap="square" rtlCol="0">
            <a:spAutoFit/>
          </a:bodyPr>
          <a:lstStyle/>
          <a:p>
            <a:r>
              <a:rPr lang="en-US" sz="2800" dirty="0">
                <a:solidFill>
                  <a:schemeClr val="bg1"/>
                </a:solidFill>
              </a:rPr>
              <a:t>As the world changes, shouldn’t our clubs also change in order to maintain identity with those we serve?</a:t>
            </a:r>
          </a:p>
          <a:p>
            <a:endParaRPr lang="en-US" sz="2800" dirty="0">
              <a:solidFill>
                <a:schemeClr val="bg1"/>
              </a:solidFill>
            </a:endParaRPr>
          </a:p>
          <a:p>
            <a:r>
              <a:rPr lang="en-US" sz="2800" dirty="0">
                <a:solidFill>
                  <a:schemeClr val="bg1"/>
                </a:solidFill>
              </a:rPr>
              <a:t>If our projects don’t reflect similar change to our ever-changing world, are we really doing the best we can to serve?</a:t>
            </a:r>
          </a:p>
        </p:txBody>
      </p:sp>
    </p:spTree>
    <p:extLst>
      <p:ext uri="{BB962C8B-B14F-4D97-AF65-F5344CB8AC3E}">
        <p14:creationId xmlns:p14="http://schemas.microsoft.com/office/powerpoint/2010/main" val="225345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ackground - Solid">
            <a:extLst>
              <a:ext uri="{FF2B5EF4-FFF2-40B4-BE49-F238E27FC236}">
                <a16:creationId xmlns:a16="http://schemas.microsoft.com/office/drawing/2014/main" id="{56198968-542F-FC49-BEFC-71BAA6A408E0}"/>
              </a:ext>
            </a:extLst>
          </p:cNvPr>
          <p:cNvSpPr/>
          <p:nvPr/>
        </p:nvSpPr>
        <p:spPr>
          <a:xfrm>
            <a:off x="-1494952" y="14791"/>
            <a:ext cx="16617886" cy="12984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3" name="Picture 2" descr="Diagram&#10;&#10;Description automatically generated">
            <a:extLst>
              <a:ext uri="{FF2B5EF4-FFF2-40B4-BE49-F238E27FC236}">
                <a16:creationId xmlns:a16="http://schemas.microsoft.com/office/drawing/2014/main" id="{D88F800C-313E-4940-8158-320F2578EA12}"/>
              </a:ext>
            </a:extLst>
          </p:cNvPr>
          <p:cNvPicPr>
            <a:picLocks noChangeAspect="1"/>
          </p:cNvPicPr>
          <p:nvPr/>
        </p:nvPicPr>
        <p:blipFill rotWithShape="1">
          <a:blip r:embed="rId3"/>
          <a:srcRect b="57443"/>
          <a:stretch/>
        </p:blipFill>
        <p:spPr>
          <a:xfrm>
            <a:off x="1050021" y="363831"/>
            <a:ext cx="10091958" cy="6075123"/>
          </a:xfrm>
          <a:prstGeom prst="rect">
            <a:avLst/>
          </a:prstGeom>
        </p:spPr>
      </p:pic>
      <p:pic>
        <p:nvPicPr>
          <p:cNvPr id="15" name="Picture 14">
            <a:extLst>
              <a:ext uri="{FF2B5EF4-FFF2-40B4-BE49-F238E27FC236}">
                <a16:creationId xmlns:a16="http://schemas.microsoft.com/office/drawing/2014/main" id="{3C86D470-680F-8246-A63D-55F66A46E906}"/>
              </a:ext>
            </a:extLst>
          </p:cNvPr>
          <p:cNvPicPr>
            <a:picLocks noChangeAspect="1"/>
          </p:cNvPicPr>
          <p:nvPr/>
        </p:nvPicPr>
        <p:blipFill>
          <a:blip r:embed="rId4"/>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878B4038-E8E3-AB4E-9E0A-C6F00FA4CA34}"/>
              </a:ext>
            </a:extLst>
          </p:cNvPr>
          <p:cNvPicPr>
            <a:picLocks noChangeAspect="1"/>
          </p:cNvPicPr>
          <p:nvPr/>
        </p:nvPicPr>
        <p:blipFill>
          <a:blip r:embed="rId4"/>
          <a:srcRect/>
          <a:stretch/>
        </p:blipFill>
        <p:spPr>
          <a:xfrm rot="10800000">
            <a:off x="-2" y="4572001"/>
            <a:ext cx="2286000" cy="2286000"/>
          </a:xfrm>
          <a:prstGeom prst="rect">
            <a:avLst/>
          </a:prstGeom>
        </p:spPr>
      </p:pic>
      <p:sp>
        <p:nvSpPr>
          <p:cNvPr id="13" name="Page Number - Blue">
            <a:extLst>
              <a:ext uri="{FF2B5EF4-FFF2-40B4-BE49-F238E27FC236}">
                <a16:creationId xmlns:a16="http://schemas.microsoft.com/office/drawing/2014/main" id="{405649FD-2CC6-4E48-9B14-7D53AF2956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sp>
        <p:nvSpPr>
          <p:cNvPr id="14" name="Text Placeholder 3">
            <a:extLst>
              <a:ext uri="{FF2B5EF4-FFF2-40B4-BE49-F238E27FC236}">
                <a16:creationId xmlns:a16="http://schemas.microsoft.com/office/drawing/2014/main" id="{9E4CD8AC-3D74-964A-BEF9-DBC0DB762657}"/>
              </a:ext>
            </a:extLst>
          </p:cNvPr>
          <p:cNvSpPr txBox="1">
            <a:spLocks/>
          </p:cNvSpPr>
          <p:nvPr/>
        </p:nvSpPr>
        <p:spPr>
          <a:xfrm>
            <a:off x="1921931" y="2617907"/>
            <a:ext cx="5729951" cy="3028961"/>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4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4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ts val="3000"/>
              </a:lnSpc>
              <a:spcBef>
                <a:spcPts val="3000"/>
              </a:spcBef>
              <a:buClr>
                <a:srgbClr val="EBB700"/>
              </a:buClr>
              <a:buSzPct val="50000"/>
              <a:buFont typeface="Lucida Grande" panose="020B0600040502020204" pitchFamily="34" charset="0"/>
              <a:buChar char="▶"/>
              <a:defRPr/>
            </a:pPr>
            <a:endParaRPr lang="en-US" sz="3000" kern="0" dirty="0">
              <a:solidFill>
                <a:srgbClr val="55565A"/>
              </a:solidFill>
            </a:endParaRPr>
          </a:p>
        </p:txBody>
      </p:sp>
      <p:sp>
        <p:nvSpPr>
          <p:cNvPr id="4" name="Oval 3">
            <a:extLst>
              <a:ext uri="{FF2B5EF4-FFF2-40B4-BE49-F238E27FC236}">
                <a16:creationId xmlns:a16="http://schemas.microsoft.com/office/drawing/2014/main" id="{43E06652-EE38-44BB-AA3A-A5D50C36BADF}"/>
              </a:ext>
            </a:extLst>
          </p:cNvPr>
          <p:cNvSpPr/>
          <p:nvPr/>
        </p:nvSpPr>
        <p:spPr>
          <a:xfrm>
            <a:off x="7521957" y="4165378"/>
            <a:ext cx="3620022" cy="16910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4A9F01C-AE12-4DCC-97FD-A99DC5F51873}"/>
              </a:ext>
            </a:extLst>
          </p:cNvPr>
          <p:cNvPicPr>
            <a:picLocks noChangeAspect="1"/>
          </p:cNvPicPr>
          <p:nvPr/>
        </p:nvPicPr>
        <p:blipFill>
          <a:blip r:embed="rId5"/>
          <a:srcRect/>
          <a:stretch/>
        </p:blipFill>
        <p:spPr>
          <a:xfrm>
            <a:off x="11286103" y="202119"/>
            <a:ext cx="741108" cy="702199"/>
          </a:xfrm>
          <a:prstGeom prst="rect">
            <a:avLst/>
          </a:prstGeom>
        </p:spPr>
      </p:pic>
    </p:spTree>
    <p:extLst>
      <p:ext uri="{BB962C8B-B14F-4D97-AF65-F5344CB8AC3E}">
        <p14:creationId xmlns:p14="http://schemas.microsoft.com/office/powerpoint/2010/main" val="196556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ckground - Solid">
            <a:extLst>
              <a:ext uri="{FF2B5EF4-FFF2-40B4-BE49-F238E27FC236}">
                <a16:creationId xmlns:a16="http://schemas.microsoft.com/office/drawing/2014/main" id="{5DF0635D-E74D-3C49-8904-BF5769B4A28F}"/>
              </a:ext>
            </a:extLst>
          </p:cNvPr>
          <p:cNvSpPr/>
          <p:nvPr/>
        </p:nvSpPr>
        <p:spPr bwMode="auto">
          <a:xfrm>
            <a:off x="0" y="-2"/>
            <a:ext cx="12196482"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Subhead">
            <a:extLst>
              <a:ext uri="{FF2B5EF4-FFF2-40B4-BE49-F238E27FC236}">
                <a16:creationId xmlns:a16="http://schemas.microsoft.com/office/drawing/2014/main" id="{B8C5D048-D816-984A-A65A-EE68B9AE5177}"/>
              </a:ext>
            </a:extLst>
          </p:cNvPr>
          <p:cNvSpPr txBox="1">
            <a:spLocks/>
          </p:cNvSpPr>
          <p:nvPr/>
        </p:nvSpPr>
        <p:spPr>
          <a:xfrm>
            <a:off x="7180729" y="685525"/>
            <a:ext cx="3812051" cy="2796116"/>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300"/>
              </a:spcBef>
              <a:buClr>
                <a:srgbClr val="EBB700"/>
              </a:buClr>
              <a:buSzPct val="70000"/>
            </a:pPr>
            <a:r>
              <a:rPr lang="en-US" sz="2400" b="1" dirty="0" err="1">
                <a:solidFill>
                  <a:srgbClr val="55565A"/>
                </a:solidFill>
                <a:latin typeface="Arial" charset="0"/>
                <a:ea typeface="Arial" charset="0"/>
                <a:cs typeface="Arial" charset="0"/>
              </a:rPr>
              <a:t>Excepteur</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sint</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occaecat</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cupidatat</a:t>
            </a:r>
            <a:r>
              <a:rPr lang="en-US" sz="2400" b="1" dirty="0">
                <a:solidFill>
                  <a:srgbClr val="55565A"/>
                </a:solidFill>
                <a:latin typeface="Arial" charset="0"/>
                <a:ea typeface="Arial" charset="0"/>
                <a:cs typeface="Arial" charset="0"/>
              </a:rPr>
              <a:t> non </a:t>
            </a:r>
            <a:r>
              <a:rPr lang="en-US" sz="2400" b="1" dirty="0" err="1">
                <a:solidFill>
                  <a:srgbClr val="55565A"/>
                </a:solidFill>
                <a:latin typeface="Arial" charset="0"/>
                <a:ea typeface="Arial" charset="0"/>
                <a:cs typeface="Arial" charset="0"/>
              </a:rPr>
              <a:t>proident</a:t>
            </a:r>
            <a:r>
              <a:rPr lang="en-US" sz="2400" b="1" dirty="0">
                <a:solidFill>
                  <a:srgbClr val="55565A"/>
                </a:solidFill>
                <a:latin typeface="Arial" charset="0"/>
                <a:ea typeface="Arial" charset="0"/>
                <a:cs typeface="Arial" charset="0"/>
              </a:rPr>
              <a:t>, sunt in culpa qui </a:t>
            </a:r>
            <a:r>
              <a:rPr lang="en-US" sz="2400" b="1" dirty="0" err="1">
                <a:solidFill>
                  <a:srgbClr val="55565A"/>
                </a:solidFill>
                <a:latin typeface="Arial" charset="0"/>
                <a:ea typeface="Arial" charset="0"/>
                <a:cs typeface="Arial" charset="0"/>
              </a:rPr>
              <a:t>officia</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mollit</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anim</a:t>
            </a:r>
            <a:r>
              <a:rPr lang="en-US" sz="2400" b="1" dirty="0">
                <a:solidFill>
                  <a:srgbClr val="55565A"/>
                </a:solidFill>
                <a:latin typeface="Arial" charset="0"/>
                <a:ea typeface="Arial" charset="0"/>
                <a:cs typeface="Arial" charset="0"/>
              </a:rPr>
              <a:t> id </a:t>
            </a:r>
            <a:r>
              <a:rPr lang="en-US" sz="2400" b="1" dirty="0" err="1">
                <a:solidFill>
                  <a:srgbClr val="55565A"/>
                </a:solidFill>
                <a:latin typeface="Arial" charset="0"/>
                <a:ea typeface="Arial" charset="0"/>
                <a:cs typeface="Arial" charset="0"/>
              </a:rPr>
              <a:t>est</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laborum</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proident</a:t>
            </a:r>
            <a:r>
              <a:rPr lang="en-US" sz="2400" b="1" dirty="0">
                <a:solidFill>
                  <a:srgbClr val="55565A"/>
                </a:solidFill>
                <a:latin typeface="Arial" charset="0"/>
                <a:ea typeface="Arial" charset="0"/>
                <a:cs typeface="Arial" charset="0"/>
              </a:rPr>
              <a:t>, sunt in </a:t>
            </a:r>
            <a:r>
              <a:rPr lang="en-US" sz="2400" b="1" dirty="0" err="1">
                <a:solidFill>
                  <a:srgbClr val="55565A"/>
                </a:solidFill>
                <a:latin typeface="Arial" charset="0"/>
                <a:ea typeface="Arial" charset="0"/>
                <a:cs typeface="Arial" charset="0"/>
              </a:rPr>
              <a:t>deserunt</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mollit</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anim</a:t>
            </a:r>
            <a:r>
              <a:rPr lang="en-US" sz="2400" b="1" dirty="0">
                <a:solidFill>
                  <a:srgbClr val="55565A"/>
                </a:solidFill>
                <a:latin typeface="Arial" charset="0"/>
                <a:ea typeface="Arial" charset="0"/>
                <a:cs typeface="Arial" charset="0"/>
              </a:rPr>
              <a:t> id </a:t>
            </a:r>
            <a:r>
              <a:rPr lang="en-US" sz="2400" b="1" dirty="0" err="1">
                <a:solidFill>
                  <a:srgbClr val="55565A"/>
                </a:solidFill>
                <a:latin typeface="Arial" charset="0"/>
                <a:ea typeface="Arial" charset="0"/>
                <a:cs typeface="Arial" charset="0"/>
              </a:rPr>
              <a:t>est</a:t>
            </a:r>
            <a:r>
              <a:rPr lang="en-US" sz="2400" b="1" dirty="0">
                <a:solidFill>
                  <a:srgbClr val="55565A"/>
                </a:solidFill>
                <a:latin typeface="Arial" charset="0"/>
                <a:ea typeface="Arial" charset="0"/>
                <a:cs typeface="Arial" charset="0"/>
              </a:rPr>
              <a:t> </a:t>
            </a:r>
            <a:r>
              <a:rPr lang="en-US" sz="2400" b="1" dirty="0" err="1">
                <a:solidFill>
                  <a:srgbClr val="55565A"/>
                </a:solidFill>
                <a:latin typeface="Arial" charset="0"/>
                <a:ea typeface="Arial" charset="0"/>
                <a:cs typeface="Arial" charset="0"/>
              </a:rPr>
              <a:t>laborum</a:t>
            </a:r>
            <a:r>
              <a:rPr lang="en-US" sz="2400" b="1" dirty="0">
                <a:solidFill>
                  <a:srgbClr val="55565A"/>
                </a:solidFill>
                <a:latin typeface="Arial" charset="0"/>
                <a:ea typeface="Arial" charset="0"/>
                <a:cs typeface="Arial" charset="0"/>
              </a:rPr>
              <a:t>.</a:t>
            </a:r>
            <a:br>
              <a:rPr lang="en-US" sz="2400" b="1" dirty="0">
                <a:solidFill>
                  <a:srgbClr val="55565A"/>
                </a:solidFill>
                <a:latin typeface="Arial" charset="0"/>
                <a:ea typeface="Arial" charset="0"/>
                <a:cs typeface="Arial" charset="0"/>
              </a:rPr>
            </a:br>
            <a:endParaRPr lang="en-US" sz="2400" b="1" dirty="0">
              <a:solidFill>
                <a:srgbClr val="55565A"/>
              </a:solidFill>
              <a:latin typeface="Arial" charset="0"/>
              <a:ea typeface="Arial" charset="0"/>
              <a:cs typeface="Arial" charset="0"/>
            </a:endParaRPr>
          </a:p>
          <a:p>
            <a:pPr>
              <a:spcBef>
                <a:spcPts val="300"/>
              </a:spcBef>
              <a:buClr>
                <a:srgbClr val="EBB700"/>
              </a:buClr>
              <a:buSzPct val="70000"/>
            </a:pPr>
            <a:r>
              <a:rPr lang="en-US" sz="2000" dirty="0" err="1">
                <a:solidFill>
                  <a:srgbClr val="55565A"/>
                </a:solidFill>
                <a:latin typeface="Arial" charset="0"/>
                <a:ea typeface="Arial" charset="0"/>
                <a:cs typeface="Arial" charset="0"/>
              </a:rPr>
              <a:t>Excepteur</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sint</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occaecat</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cupidatat</a:t>
            </a:r>
            <a:r>
              <a:rPr lang="en-US" sz="2000" dirty="0">
                <a:solidFill>
                  <a:srgbClr val="55565A"/>
                </a:solidFill>
                <a:latin typeface="Arial" charset="0"/>
                <a:ea typeface="Arial" charset="0"/>
                <a:cs typeface="Arial" charset="0"/>
              </a:rPr>
              <a:t> non </a:t>
            </a:r>
            <a:r>
              <a:rPr lang="en-US" sz="2000" dirty="0" err="1">
                <a:solidFill>
                  <a:srgbClr val="55565A"/>
                </a:solidFill>
                <a:latin typeface="Arial" charset="0"/>
                <a:ea typeface="Arial" charset="0"/>
                <a:cs typeface="Arial" charset="0"/>
              </a:rPr>
              <a:t>proident</a:t>
            </a:r>
            <a:r>
              <a:rPr lang="en-US" sz="2000" dirty="0">
                <a:solidFill>
                  <a:srgbClr val="55565A"/>
                </a:solidFill>
                <a:latin typeface="Arial" charset="0"/>
                <a:ea typeface="Arial" charset="0"/>
                <a:cs typeface="Arial" charset="0"/>
              </a:rPr>
              <a:t>, sunt in culpa qui </a:t>
            </a:r>
            <a:r>
              <a:rPr lang="en-US" sz="2000" dirty="0" err="1">
                <a:solidFill>
                  <a:srgbClr val="55565A"/>
                </a:solidFill>
                <a:latin typeface="Arial" charset="0"/>
                <a:ea typeface="Arial" charset="0"/>
                <a:cs typeface="Arial" charset="0"/>
              </a:rPr>
              <a:t>aute</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irure</a:t>
            </a:r>
            <a:r>
              <a:rPr lang="en-US" sz="2000" dirty="0">
                <a:solidFill>
                  <a:srgbClr val="55565A"/>
                </a:solidFill>
                <a:latin typeface="Arial" charset="0"/>
                <a:ea typeface="Arial" charset="0"/>
                <a:cs typeface="Arial" charset="0"/>
              </a:rPr>
              <a:t> dolor in </a:t>
            </a:r>
            <a:r>
              <a:rPr lang="en-US" sz="2000" dirty="0" err="1">
                <a:solidFill>
                  <a:srgbClr val="55565A"/>
                </a:solidFill>
                <a:latin typeface="Arial" charset="0"/>
                <a:ea typeface="Arial" charset="0"/>
                <a:cs typeface="Arial" charset="0"/>
              </a:rPr>
              <a:t>reprehenderit</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officia</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deserunt</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mollit</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anim</a:t>
            </a:r>
            <a:r>
              <a:rPr lang="en-US" sz="2000" dirty="0">
                <a:solidFill>
                  <a:srgbClr val="55565A"/>
                </a:solidFill>
                <a:latin typeface="Arial" charset="0"/>
                <a:ea typeface="Arial" charset="0"/>
                <a:cs typeface="Arial" charset="0"/>
              </a:rPr>
              <a:t> id </a:t>
            </a:r>
            <a:r>
              <a:rPr lang="en-US" sz="2000" dirty="0" err="1">
                <a:solidFill>
                  <a:srgbClr val="55565A"/>
                </a:solidFill>
                <a:latin typeface="Arial" charset="0"/>
                <a:ea typeface="Arial" charset="0"/>
                <a:cs typeface="Arial" charset="0"/>
              </a:rPr>
              <a:t>est</a:t>
            </a:r>
            <a:r>
              <a:rPr lang="en-US" sz="2000" dirty="0">
                <a:solidFill>
                  <a:srgbClr val="55565A"/>
                </a:solidFill>
                <a:latin typeface="Arial" charset="0"/>
                <a:ea typeface="Arial" charset="0"/>
                <a:cs typeface="Arial" charset="0"/>
              </a:rPr>
              <a:t> </a:t>
            </a:r>
            <a:r>
              <a:rPr lang="en-US" sz="2000" dirty="0" err="1">
                <a:solidFill>
                  <a:srgbClr val="55565A"/>
                </a:solidFill>
                <a:latin typeface="Arial" charset="0"/>
                <a:ea typeface="Arial" charset="0"/>
                <a:cs typeface="Arial" charset="0"/>
              </a:rPr>
              <a:t>laborum</a:t>
            </a:r>
            <a:r>
              <a:rPr lang="en-US" sz="2000" dirty="0">
                <a:solidFill>
                  <a:srgbClr val="55565A"/>
                </a:solidFill>
                <a:latin typeface="Arial" charset="0"/>
                <a:ea typeface="Arial" charset="0"/>
                <a:cs typeface="Arial" charset="0"/>
              </a:rPr>
              <a:t>.</a:t>
            </a:r>
            <a:endParaRPr lang="en-US" sz="2000" dirty="0">
              <a:solidFill>
                <a:srgbClr val="55565A"/>
              </a:solidFill>
            </a:endParaRPr>
          </a:p>
        </p:txBody>
      </p:sp>
      <p:sp>
        <p:nvSpPr>
          <p:cNvPr id="9" name="Page Number - Blue">
            <a:extLst>
              <a:ext uri="{FF2B5EF4-FFF2-40B4-BE49-F238E27FC236}">
                <a16:creationId xmlns:a16="http://schemas.microsoft.com/office/drawing/2014/main" id="{7E215774-42A4-6F4D-B682-4D6381E3B48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dirty="0">
              <a:solidFill>
                <a:srgbClr val="00338D"/>
              </a:solidFill>
            </a:endParaRPr>
          </a:p>
        </p:txBody>
      </p:sp>
      <p:pic>
        <p:nvPicPr>
          <p:cNvPr id="10" name="Picture 9" descr="A person with his mouth open&#10;&#10;Description automatically generated">
            <a:extLst>
              <a:ext uri="{FF2B5EF4-FFF2-40B4-BE49-F238E27FC236}">
                <a16:creationId xmlns:a16="http://schemas.microsoft.com/office/drawing/2014/main" id="{6D0B4A15-02DA-4837-B2FD-FA6C6ADDEABC}"/>
              </a:ext>
            </a:extLst>
          </p:cNvPr>
          <p:cNvPicPr>
            <a:picLocks noChangeAspect="1"/>
          </p:cNvPicPr>
          <p:nvPr/>
        </p:nvPicPr>
        <p:blipFill rotWithShape="1">
          <a:blip r:embed="rId3"/>
          <a:srcRect t="2068" b="13678"/>
          <a:stretch/>
        </p:blipFill>
        <p:spPr>
          <a:xfrm>
            <a:off x="0" y="-4"/>
            <a:ext cx="12191980" cy="6856718"/>
          </a:xfrm>
          <a:prstGeom prst="rect">
            <a:avLst/>
          </a:prstGeom>
        </p:spPr>
      </p:pic>
      <p:sp>
        <p:nvSpPr>
          <p:cNvPr id="2" name="TextBox 1">
            <a:extLst>
              <a:ext uri="{FF2B5EF4-FFF2-40B4-BE49-F238E27FC236}">
                <a16:creationId xmlns:a16="http://schemas.microsoft.com/office/drawing/2014/main" id="{7D29391D-0363-473B-879E-49778FF5FE4C}"/>
              </a:ext>
            </a:extLst>
          </p:cNvPr>
          <p:cNvSpPr txBox="1"/>
          <p:nvPr/>
        </p:nvSpPr>
        <p:spPr>
          <a:xfrm>
            <a:off x="530146" y="3696488"/>
            <a:ext cx="4437529" cy="523220"/>
          </a:xfrm>
          <a:prstGeom prst="rect">
            <a:avLst/>
          </a:prstGeom>
          <a:noFill/>
        </p:spPr>
        <p:txBody>
          <a:bodyPr wrap="square" rtlCol="0">
            <a:spAutoFit/>
          </a:bodyPr>
          <a:lstStyle/>
          <a:p>
            <a:r>
              <a:rPr lang="en-US" sz="2800" dirty="0"/>
              <a:t>“ No new projects!” </a:t>
            </a:r>
          </a:p>
        </p:txBody>
      </p:sp>
      <p:sp>
        <p:nvSpPr>
          <p:cNvPr id="3" name="TextBox 2">
            <a:extLst>
              <a:ext uri="{FF2B5EF4-FFF2-40B4-BE49-F238E27FC236}">
                <a16:creationId xmlns:a16="http://schemas.microsoft.com/office/drawing/2014/main" id="{032BF166-4E5C-4315-A105-284606252715}"/>
              </a:ext>
            </a:extLst>
          </p:cNvPr>
          <p:cNvSpPr txBox="1"/>
          <p:nvPr/>
        </p:nvSpPr>
        <p:spPr>
          <a:xfrm>
            <a:off x="8091815" y="338203"/>
            <a:ext cx="3118980" cy="2339102"/>
          </a:xfrm>
          <a:prstGeom prst="rect">
            <a:avLst/>
          </a:prstGeom>
          <a:noFill/>
        </p:spPr>
        <p:txBody>
          <a:bodyPr wrap="square" rtlCol="0">
            <a:spAutoFit/>
          </a:bodyPr>
          <a:lstStyle/>
          <a:p>
            <a:r>
              <a:rPr lang="en-US" sz="3200" dirty="0"/>
              <a:t>“If don’t come to dinner, you do not need to come at all”</a:t>
            </a:r>
          </a:p>
          <a:p>
            <a:endParaRPr lang="en-US" dirty="0"/>
          </a:p>
        </p:txBody>
      </p:sp>
      <p:pic>
        <p:nvPicPr>
          <p:cNvPr id="8" name="Picture 7">
            <a:extLst>
              <a:ext uri="{FF2B5EF4-FFF2-40B4-BE49-F238E27FC236}">
                <a16:creationId xmlns:a16="http://schemas.microsoft.com/office/drawing/2014/main" id="{35269B74-F905-4222-BDF6-E5134CEAD433}"/>
              </a:ext>
            </a:extLst>
          </p:cNvPr>
          <p:cNvPicPr>
            <a:picLocks noChangeAspect="1"/>
          </p:cNvPicPr>
          <p:nvPr/>
        </p:nvPicPr>
        <p:blipFill>
          <a:blip r:embed="rId4"/>
          <a:srcRect/>
          <a:stretch/>
        </p:blipFill>
        <p:spPr>
          <a:xfrm>
            <a:off x="11286103" y="202119"/>
            <a:ext cx="741108" cy="702199"/>
          </a:xfrm>
          <a:prstGeom prst="rect">
            <a:avLst/>
          </a:prstGeom>
        </p:spPr>
      </p:pic>
    </p:spTree>
    <p:extLst>
      <p:ext uri="{BB962C8B-B14F-4D97-AF65-F5344CB8AC3E}">
        <p14:creationId xmlns:p14="http://schemas.microsoft.com/office/powerpoint/2010/main" val="347635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3322</TotalTime>
  <Words>3371</Words>
  <Application>Microsoft Office PowerPoint</Application>
  <PresentationFormat>Widescreen</PresentationFormat>
  <Paragraphs>227</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Helvetica</vt:lpstr>
      <vt:lpstr>Helvetica Neue</vt:lpstr>
      <vt:lpstr>Lucida Grande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Marsoun, Richard</dc:creator>
  <cp:lastModifiedBy>Marsoun, Richard</cp:lastModifiedBy>
  <cp:revision>60</cp:revision>
  <dcterms:created xsi:type="dcterms:W3CDTF">2021-01-13T04:10:37Z</dcterms:created>
  <dcterms:modified xsi:type="dcterms:W3CDTF">2021-03-26T00:31:34Z</dcterms:modified>
</cp:coreProperties>
</file>