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870" r:id="rId10"/>
    <p:sldId id="1019" r:id="rId11"/>
    <p:sldId id="1020" r:id="rId12"/>
    <p:sldId id="1040" r:id="rId13"/>
    <p:sldId id="1081" r:id="rId14"/>
    <p:sldId id="1050" r:id="rId15"/>
    <p:sldId id="1049" r:id="rId16"/>
    <p:sldId id="1026" r:id="rId17"/>
    <p:sldId id="1047" r:id="rId18"/>
    <p:sldId id="1048" r:id="rId19"/>
    <p:sldId id="1045"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72" r:id="rId35"/>
    <p:sldId id="1064" r:id="rId36"/>
    <p:sldId id="1343" r:id="rId37"/>
    <p:sldId id="1346" r:id="rId38"/>
    <p:sldId id="1345" r:id="rId39"/>
    <p:sldId id="1344" r:id="rId40"/>
    <p:sldId id="1342" r:id="rId41"/>
    <p:sldId id="1057" r:id="rId42"/>
    <p:sldId id="1034" r:id="rId43"/>
    <p:sldId id="1160" r:id="rId44"/>
    <p:sldId id="1135"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A1F-D5BB-4CEB-F1F0-3F405A53DBC0}" name="Amanda Trella" initials="AT" userId="QC4nbSSOOyVI6j5V9l6nSt+t6jSvvhhyOrrRUlimFOY=" providerId="None"/>
  <p188:author id="{CE605437-E720-9786-01E1-D941D69FCFE4}" name="Gray, Tracy" initials="GT" userId="S::tgray@lionsclubs.org::51b47a81-9ad3-4650-aba2-57b18fa96281" providerId="AD"/>
  <p188:author id="{96D6FA3B-2216-07D5-7150-5317A7341E03}" name="Carlie Gonzales" initials="CG" userId="Qyxy9HuW3IDmXx42fDqIhY00c6ifTfXtrtdRJ7vTZpY=" providerId="None"/>
  <p188:author id="{D8064C62-1152-B373-742B-CFEE90F17EAB}" name="Gonzales, Carlie" initials="GC" userId="S::cgonzales@lionsclubs.org::c17e0e46-ecae-4531-85b6-19a7e466885c"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96"/>
    <a:srgbClr val="F76639"/>
    <a:srgbClr val="FF5C35"/>
    <a:srgbClr val="F0C300"/>
    <a:srgbClr val="CD3108"/>
    <a:srgbClr val="00338D"/>
    <a:srgbClr val="0D2240"/>
    <a:srgbClr val="457DC8"/>
    <a:srgbClr val="56565A"/>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29D5C-F072-4BD6-BB16-11CA435999C6}" v="2" dt="2023-05-16T18:19:59.425"/>
    <p1510:client id="{5193DBF5-91A4-47A5-B92C-446D9C7F888A}" v="49" dt="2023-05-19T04:13:45.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4395" autoAdjust="0"/>
  </p:normalViewPr>
  <p:slideViewPr>
    <p:cSldViewPr showGuides="1">
      <p:cViewPr varScale="1">
        <p:scale>
          <a:sx n="73" d="100"/>
          <a:sy n="73" d="100"/>
        </p:scale>
        <p:origin x="1746"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3141"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ie Gonzales" userId="Qyxy9HuW3IDmXx42fDqIhY00c6ifTfXtrtdRJ7vTZpY=" providerId="None" clId="Web-{16129D5C-F072-4BD6-BB16-11CA435999C6}"/>
    <pc:docChg chg="mod">
      <pc:chgData name="Carlie Gonzales" userId="Qyxy9HuW3IDmXx42fDqIhY00c6ifTfXtrtdRJ7vTZpY=" providerId="None" clId="Web-{16129D5C-F072-4BD6-BB16-11CA435999C6}" dt="2023-05-16T18:19:59.425" v="1"/>
      <pc:docMkLst>
        <pc:docMk/>
      </pc:docMkLst>
      <pc:sldChg chg="addCm">
        <pc:chgData name="Carlie Gonzales" userId="Qyxy9HuW3IDmXx42fDqIhY00c6ifTfXtrtdRJ7vTZpY=" providerId="None" clId="Web-{16129D5C-F072-4BD6-BB16-11CA435999C6}" dt="2023-05-16T18:19:59.425" v="1"/>
        <pc:sldMkLst>
          <pc:docMk/>
          <pc:sldMk cId="2227389323" sldId="1135"/>
        </pc:sldMkLst>
        <pc:extLst>
          <p:ext xmlns:p="http://schemas.openxmlformats.org/presentationml/2006/main" uri="{D6D511B9-2390-475A-947B-AFAB55BFBCF1}">
            <pc226:cmChg xmlns:pc226="http://schemas.microsoft.com/office/powerpoint/2022/06/main/command" chg="add">
              <pc226:chgData name="Carlie Gonzales" userId="Qyxy9HuW3IDmXx42fDqIhY00c6ifTfXtrtdRJ7vTZpY=" providerId="None" clId="Web-{16129D5C-F072-4BD6-BB16-11CA435999C6}" dt="2023-05-16T18:19:59.425" v="1"/>
              <pc2:cmMkLst xmlns:pc2="http://schemas.microsoft.com/office/powerpoint/2019/9/main/command">
                <pc:docMk/>
                <pc:sldMk cId="2227389323" sldId="1135"/>
                <pc2:cmMk id="{3A2E4AE3-0C61-4CB7-BC90-F9CF9C3AE320}"/>
              </pc2:cmMkLst>
            </pc226:cmChg>
          </p:ext>
        </pc:extLst>
      </pc:sldChg>
    </pc:docChg>
  </pc:docChgLst>
  <pc:docChgLst>
    <pc:chgData name="Amanda Trella" userId="QC4nbSSOOyVI6j5V9l6nSt+t6jSvvhhyOrrRUlimFOY=" providerId="None" clId="Web-{5193DBF5-91A4-47A5-B92C-446D9C7F888A}"/>
    <pc:docChg chg="mod modSld">
      <pc:chgData name="Amanda Trella" userId="QC4nbSSOOyVI6j5V9l6nSt+t6jSvvhhyOrrRUlimFOY=" providerId="None" clId="Web-{5193DBF5-91A4-47A5-B92C-446D9C7F888A}" dt="2023-05-19T04:14:19.081" v="151"/>
      <pc:docMkLst>
        <pc:docMk/>
      </pc:docMkLst>
      <pc:sldChg chg="modNotes">
        <pc:chgData name="Amanda Trella" userId="QC4nbSSOOyVI6j5V9l6nSt+t6jSvvhhyOrrRUlimFOY=" providerId="None" clId="Web-{5193DBF5-91A4-47A5-B92C-446D9C7F888A}" dt="2023-05-19T04:07:37.380" v="100"/>
        <pc:sldMkLst>
          <pc:docMk/>
          <pc:sldMk cId="3150401730" sldId="870"/>
        </pc:sldMkLst>
      </pc:sldChg>
      <pc:sldChg chg="modNotes">
        <pc:chgData name="Amanda Trella" userId="QC4nbSSOOyVI6j5V9l6nSt+t6jSvvhhyOrrRUlimFOY=" providerId="None" clId="Web-{5193DBF5-91A4-47A5-B92C-446D9C7F888A}" dt="2023-05-19T03:52:40.222" v="3"/>
        <pc:sldMkLst>
          <pc:docMk/>
          <pc:sldMk cId="3866213709" sldId="1020"/>
        </pc:sldMkLst>
      </pc:sldChg>
      <pc:sldChg chg="modNotes">
        <pc:chgData name="Amanda Trella" userId="QC4nbSSOOyVI6j5V9l6nSt+t6jSvvhhyOrrRUlimFOY=" providerId="None" clId="Web-{5193DBF5-91A4-47A5-B92C-446D9C7F888A}" dt="2023-05-19T03:54:06.522" v="12"/>
        <pc:sldMkLst>
          <pc:docMk/>
          <pc:sldMk cId="2225548905" sldId="1026"/>
        </pc:sldMkLst>
      </pc:sldChg>
      <pc:sldChg chg="modCm modNotes">
        <pc:chgData name="Amanda Trella" userId="QC4nbSSOOyVI6j5V9l6nSt+t6jSvvhhyOrrRUlimFOY=" providerId="None" clId="Web-{5193DBF5-91A4-47A5-B92C-446D9C7F888A}" dt="2023-05-19T04:08:35.585" v="102"/>
        <pc:sldMkLst>
          <pc:docMk/>
          <pc:sldMk cId="2501444509" sldId="1031"/>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06:27.893" v="96"/>
              <pc2:cmMkLst xmlns:pc2="http://schemas.microsoft.com/office/powerpoint/2019/9/main/command">
                <pc:docMk/>
                <pc:sldMk cId="2501444509" sldId="1031"/>
                <pc2:cmMk id="{AAD942A2-61B2-402D-A8AD-31BB0A7CA4B2}"/>
              </pc2:cmMkLst>
              <pc226:cmRplyChg chg="add">
                <pc226:chgData name="Amanda Trella" userId="QC4nbSSOOyVI6j5V9l6nSt+t6jSvvhhyOrrRUlimFOY=" providerId="None" clId="Web-{5193DBF5-91A4-47A5-B92C-446D9C7F888A}" dt="2023-05-19T04:06:27.893" v="96"/>
                <pc2:cmRplyMkLst xmlns:pc2="http://schemas.microsoft.com/office/powerpoint/2019/9/main/command">
                  <pc:docMk/>
                  <pc:sldMk cId="2501444509" sldId="1031"/>
                  <pc2:cmMk id="{AAD942A2-61B2-402D-A8AD-31BB0A7CA4B2}"/>
                  <pc2:cmRplyMk id="{9246F6DF-2909-48BA-98D8-48ED6A1FAA14}"/>
                </pc2:cmRplyMkLst>
              </pc226:cmRplyChg>
            </pc226:cmChg>
            <pc226:cmChg xmlns:pc226="http://schemas.microsoft.com/office/powerpoint/2022/06/main/command" chg="">
              <pc226:chgData name="Amanda Trella" userId="QC4nbSSOOyVI6j5V9l6nSt+t6jSvvhhyOrrRUlimFOY=" providerId="None" clId="Web-{5193DBF5-91A4-47A5-B92C-446D9C7F888A}" dt="2023-05-19T04:04:52.375" v="94"/>
              <pc2:cmMkLst xmlns:pc2="http://schemas.microsoft.com/office/powerpoint/2019/9/main/command">
                <pc:docMk/>
                <pc:sldMk cId="2501444509" sldId="1031"/>
                <pc2:cmMk id="{6E842FDF-A46D-499C-9EE5-8C87D51A602E}"/>
              </pc2:cmMkLst>
              <pc226:cmRplyChg chg="add">
                <pc226:chgData name="Amanda Trella" userId="QC4nbSSOOyVI6j5V9l6nSt+t6jSvvhhyOrrRUlimFOY=" providerId="None" clId="Web-{5193DBF5-91A4-47A5-B92C-446D9C7F888A}" dt="2023-05-19T04:04:52.375" v="94"/>
                <pc2:cmRplyMkLst xmlns:pc2="http://schemas.microsoft.com/office/powerpoint/2019/9/main/command">
                  <pc:docMk/>
                  <pc:sldMk cId="2501444509" sldId="1031"/>
                  <pc2:cmMk id="{6E842FDF-A46D-499C-9EE5-8C87D51A602E}"/>
                  <pc2:cmRplyMk id="{10D7FF1E-E83A-40DD-A2E7-20740200288C}"/>
                </pc2:cmRplyMkLst>
              </pc226:cmRplyChg>
            </pc226:cmChg>
          </p:ext>
        </pc:extLst>
      </pc:sldChg>
      <pc:sldChg chg="modCm">
        <pc:chgData name="Amanda Trella" userId="QC4nbSSOOyVI6j5V9l6nSt+t6jSvvhhyOrrRUlimFOY=" providerId="None" clId="Web-{5193DBF5-91A4-47A5-B92C-446D9C7F888A}" dt="2023-05-19T04:10:20.901" v="103"/>
        <pc:sldMkLst>
          <pc:docMk/>
          <pc:sldMk cId="2364426020" sldId="1032"/>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10:20.901" v="103"/>
              <pc2:cmMkLst xmlns:pc2="http://schemas.microsoft.com/office/powerpoint/2019/9/main/command">
                <pc:docMk/>
                <pc:sldMk cId="2364426020" sldId="1032"/>
                <pc2:cmMk id="{5BAF53B3-526E-411D-B295-CCACFF558C27}"/>
              </pc2:cmMkLst>
              <pc226:cmRplyChg chg="add">
                <pc226:chgData name="Amanda Trella" userId="QC4nbSSOOyVI6j5V9l6nSt+t6jSvvhhyOrrRUlimFOY=" providerId="None" clId="Web-{5193DBF5-91A4-47A5-B92C-446D9C7F888A}" dt="2023-05-19T04:10:20.901" v="103"/>
                <pc2:cmRplyMkLst xmlns:pc2="http://schemas.microsoft.com/office/powerpoint/2019/9/main/command">
                  <pc:docMk/>
                  <pc:sldMk cId="2364426020" sldId="1032"/>
                  <pc2:cmMk id="{5BAF53B3-526E-411D-B295-CCACFF558C27}"/>
                  <pc2:cmRplyMk id="{3926A7FF-C195-4054-961A-788069CCF50D}"/>
                </pc2:cmRplyMkLst>
              </pc226:cmRplyChg>
            </pc226:cmChg>
          </p:ext>
        </pc:extLst>
      </pc:sldChg>
      <pc:sldChg chg="modSp addCm modNotes">
        <pc:chgData name="Amanda Trella" userId="QC4nbSSOOyVI6j5V9l6nSt+t6jSvvhhyOrrRUlimFOY=" providerId="None" clId="Web-{5193DBF5-91A4-47A5-B92C-446D9C7F888A}" dt="2023-05-19T03:59:35.127" v="69"/>
        <pc:sldMkLst>
          <pc:docMk/>
          <pc:sldMk cId="689082491" sldId="1045"/>
        </pc:sldMkLst>
        <pc:spChg chg="mod">
          <ac:chgData name="Amanda Trella" userId="QC4nbSSOOyVI6j5V9l6nSt+t6jSvvhhyOrrRUlimFOY=" providerId="None" clId="Web-{5193DBF5-91A4-47A5-B92C-446D9C7F888A}" dt="2023-05-19T03:56:38.496" v="37" actId="20577"/>
          <ac:spMkLst>
            <pc:docMk/>
            <pc:sldMk cId="689082491" sldId="1045"/>
            <ac:spMk id="22" creationId="{9EEE5DF9-605E-5845-9AE6-D2F26FE5F6CA}"/>
          </ac:spMkLst>
        </pc:spChg>
        <pc:extLst>
          <p:ext xmlns:p="http://schemas.openxmlformats.org/presentationml/2006/main" uri="{D6D511B9-2390-475A-947B-AFAB55BFBCF1}">
            <pc226:cmChg xmlns:pc226="http://schemas.microsoft.com/office/powerpoint/2022/06/main/command" chg="add">
              <pc226:chgData name="Amanda Trella" userId="QC4nbSSOOyVI6j5V9l6nSt+t6jSvvhhyOrrRUlimFOY=" providerId="None" clId="Web-{5193DBF5-91A4-47A5-B92C-446D9C7F888A}" dt="2023-05-19T03:56:33.652" v="36"/>
              <pc2:cmMkLst xmlns:pc2="http://schemas.microsoft.com/office/powerpoint/2019/9/main/command">
                <pc:docMk/>
                <pc:sldMk cId="689082491" sldId="1045"/>
                <pc2:cmMk id="{D2315857-3F04-4F0C-A87A-E894EA881CDC}"/>
              </pc2:cmMkLst>
            </pc226:cmChg>
          </p:ext>
        </pc:extLst>
      </pc:sldChg>
      <pc:sldChg chg="modNotes">
        <pc:chgData name="Amanda Trella" userId="QC4nbSSOOyVI6j5V9l6nSt+t6jSvvhhyOrrRUlimFOY=" providerId="None" clId="Web-{5193DBF5-91A4-47A5-B92C-446D9C7F888A}" dt="2023-05-19T03:54:13.929" v="14"/>
        <pc:sldMkLst>
          <pc:docMk/>
          <pc:sldMk cId="3226059743" sldId="1047"/>
        </pc:sldMkLst>
      </pc:sldChg>
      <pc:sldChg chg="modNotes">
        <pc:chgData name="Amanda Trella" userId="QC4nbSSOOyVI6j5V9l6nSt+t6jSvvhhyOrrRUlimFOY=" providerId="None" clId="Web-{5193DBF5-91A4-47A5-B92C-446D9C7F888A}" dt="2023-05-19T03:54:17.679" v="16"/>
        <pc:sldMkLst>
          <pc:docMk/>
          <pc:sldMk cId="650876286" sldId="1048"/>
        </pc:sldMkLst>
      </pc:sldChg>
      <pc:sldChg chg="addCm modNotes">
        <pc:chgData name="Amanda Trella" userId="QC4nbSSOOyVI6j5V9l6nSt+t6jSvvhhyOrrRUlimFOY=" providerId="None" clId="Web-{5193DBF5-91A4-47A5-B92C-446D9C7F888A}" dt="2023-05-19T03:53:45.146" v="10"/>
        <pc:sldMkLst>
          <pc:docMk/>
          <pc:sldMk cId="654035469" sldId="1049"/>
        </pc:sldMkLst>
        <pc:extLst>
          <p:ext xmlns:p="http://schemas.openxmlformats.org/presentationml/2006/main" uri="{D6D511B9-2390-475A-947B-AFAB55BFBCF1}">
            <pc226:cmChg xmlns:pc226="http://schemas.microsoft.com/office/powerpoint/2022/06/main/command" chg="add">
              <pc226:chgData name="Amanda Trella" userId="QC4nbSSOOyVI6j5V9l6nSt+t6jSvvhhyOrrRUlimFOY=" providerId="None" clId="Web-{5193DBF5-91A4-47A5-B92C-446D9C7F888A}" dt="2023-05-19T03:53:45.146" v="10"/>
              <pc2:cmMkLst xmlns:pc2="http://schemas.microsoft.com/office/powerpoint/2019/9/main/command">
                <pc:docMk/>
                <pc:sldMk cId="654035469" sldId="1049"/>
                <pc2:cmMk id="{878979A2-B0EE-412C-85C5-6326DD52BD51}"/>
              </pc2:cmMkLst>
            </pc226:cmChg>
          </p:ext>
        </pc:extLst>
      </pc:sldChg>
      <pc:sldChg chg="addCm modNotes">
        <pc:chgData name="Amanda Trella" userId="QC4nbSSOOyVI6j5V9l6nSt+t6jSvvhhyOrrRUlimFOY=" providerId="None" clId="Web-{5193DBF5-91A4-47A5-B92C-446D9C7F888A}" dt="2023-05-19T03:53:21.583" v="7"/>
        <pc:sldMkLst>
          <pc:docMk/>
          <pc:sldMk cId="1319949215" sldId="1050"/>
        </pc:sldMkLst>
        <pc:extLst>
          <p:ext xmlns:p="http://schemas.openxmlformats.org/presentationml/2006/main" uri="{D6D511B9-2390-475A-947B-AFAB55BFBCF1}">
            <pc226:cmChg xmlns:pc226="http://schemas.microsoft.com/office/powerpoint/2022/06/main/command" chg="add">
              <pc226:chgData name="Amanda Trella" userId="QC4nbSSOOyVI6j5V9l6nSt+t6jSvvhhyOrrRUlimFOY=" providerId="None" clId="Web-{5193DBF5-91A4-47A5-B92C-446D9C7F888A}" dt="2023-05-19T03:53:21.583" v="7"/>
              <pc2:cmMkLst xmlns:pc2="http://schemas.microsoft.com/office/powerpoint/2019/9/main/command">
                <pc:docMk/>
                <pc:sldMk cId="1319949215" sldId="1050"/>
                <pc2:cmMk id="{FB3FC220-DD81-487A-8589-E84E4A25D479}"/>
              </pc2:cmMkLst>
            </pc226:cmChg>
          </p:ext>
        </pc:extLst>
      </pc:sldChg>
      <pc:sldChg chg="modCm">
        <pc:chgData name="Amanda Trella" userId="QC4nbSSOOyVI6j5V9l6nSt+t6jSvvhhyOrrRUlimFOY=" providerId="None" clId="Web-{5193DBF5-91A4-47A5-B92C-446D9C7F888A}" dt="2023-05-19T04:11:44.404" v="104"/>
        <pc:sldMkLst>
          <pc:docMk/>
          <pc:sldMk cId="2952078245" sldId="1057"/>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11:44.404" v="104"/>
              <pc2:cmMkLst xmlns:pc2="http://schemas.microsoft.com/office/powerpoint/2019/9/main/command">
                <pc:docMk/>
                <pc:sldMk cId="2952078245" sldId="1057"/>
                <pc2:cmMk id="{A08B74A0-9C3C-4DF4-9DBC-299E454CB16E}"/>
              </pc2:cmMkLst>
              <pc226:cmRplyChg chg="add">
                <pc226:chgData name="Amanda Trella" userId="QC4nbSSOOyVI6j5V9l6nSt+t6jSvvhhyOrrRUlimFOY=" providerId="None" clId="Web-{5193DBF5-91A4-47A5-B92C-446D9C7F888A}" dt="2023-05-19T04:11:44.404" v="104"/>
                <pc2:cmRplyMkLst xmlns:pc2="http://schemas.microsoft.com/office/powerpoint/2019/9/main/command">
                  <pc:docMk/>
                  <pc:sldMk cId="2952078245" sldId="1057"/>
                  <pc2:cmMk id="{A08B74A0-9C3C-4DF4-9DBC-299E454CB16E}"/>
                  <pc2:cmRplyMk id="{2706A46D-08F1-4758-A3D3-BC8965AF7BBC}"/>
                </pc2:cmRplyMkLst>
              </pc226:cmRplyChg>
            </pc226:cmChg>
          </p:ext>
        </pc:extLst>
      </pc:sldChg>
      <pc:sldChg chg="modCm">
        <pc:chgData name="Amanda Trella" userId="QC4nbSSOOyVI6j5V9l6nSt+t6jSvvhhyOrrRUlimFOY=" providerId="None" clId="Web-{5193DBF5-91A4-47A5-B92C-446D9C7F888A}" dt="2023-05-19T04:03:03.371" v="91"/>
        <pc:sldMkLst>
          <pc:docMk/>
          <pc:sldMk cId="1934757122" sldId="1066"/>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02:58.183" v="90"/>
              <pc2:cmMkLst xmlns:pc2="http://schemas.microsoft.com/office/powerpoint/2019/9/main/command">
                <pc:docMk/>
                <pc:sldMk cId="1934757122" sldId="1066"/>
                <pc2:cmMk id="{AC1BBF43-DB04-4EAC-AD2B-8CE6BD749D94}"/>
              </pc2:cmMkLst>
              <pc226:cmRplyChg chg="add">
                <pc226:chgData name="Amanda Trella" userId="QC4nbSSOOyVI6j5V9l6nSt+t6jSvvhhyOrrRUlimFOY=" providerId="None" clId="Web-{5193DBF5-91A4-47A5-B92C-446D9C7F888A}" dt="2023-05-19T04:02:58.183" v="90"/>
                <pc2:cmRplyMkLst xmlns:pc2="http://schemas.microsoft.com/office/powerpoint/2019/9/main/command">
                  <pc:docMk/>
                  <pc:sldMk cId="1934757122" sldId="1066"/>
                  <pc2:cmMk id="{AC1BBF43-DB04-4EAC-AD2B-8CE6BD749D94}"/>
                  <pc2:cmRplyMk id="{8373B7C8-02FD-449F-A0AF-D634BABCBA79}"/>
                </pc2:cmRplyMkLst>
              </pc226:cmRplyChg>
            </pc226:cmChg>
            <pc226:cmChg xmlns:pc226="http://schemas.microsoft.com/office/powerpoint/2022/06/main/command" chg="">
              <pc226:chgData name="Amanda Trella" userId="QC4nbSSOOyVI6j5V9l6nSt+t6jSvvhhyOrrRUlimFOY=" providerId="None" clId="Web-{5193DBF5-91A4-47A5-B92C-446D9C7F888A}" dt="2023-05-19T04:03:03.371" v="91"/>
              <pc2:cmMkLst xmlns:pc2="http://schemas.microsoft.com/office/powerpoint/2019/9/main/command">
                <pc:docMk/>
                <pc:sldMk cId="1934757122" sldId="1066"/>
                <pc2:cmMk id="{C8B7244B-75CF-4DA8-9379-C287F6E61DC8}"/>
              </pc2:cmMkLst>
              <pc226:cmRplyChg chg="add">
                <pc226:chgData name="Amanda Trella" userId="QC4nbSSOOyVI6j5V9l6nSt+t6jSvvhhyOrrRUlimFOY=" providerId="None" clId="Web-{5193DBF5-91A4-47A5-B92C-446D9C7F888A}" dt="2023-05-19T04:01:51.853" v="86"/>
                <pc2:cmRplyMkLst xmlns:pc2="http://schemas.microsoft.com/office/powerpoint/2019/9/main/command">
                  <pc:docMk/>
                  <pc:sldMk cId="1934757122" sldId="1066"/>
                  <pc2:cmMk id="{C8B7244B-75CF-4DA8-9379-C287F6E61DC8}"/>
                  <pc2:cmRplyMk id="{C0969B97-8BEB-46D3-B5A0-E589F77F528B}"/>
                </pc2:cmRplyMkLst>
              </pc226:cmRplyChg>
              <pc226:cmRplyChg chg="add">
                <pc226:chgData name="Amanda Trella" userId="QC4nbSSOOyVI6j5V9l6nSt+t6jSvvhhyOrrRUlimFOY=" providerId="None" clId="Web-{5193DBF5-91A4-47A5-B92C-446D9C7F888A}" dt="2023-05-19T04:03:03.371" v="91"/>
                <pc2:cmRplyMkLst xmlns:pc2="http://schemas.microsoft.com/office/powerpoint/2019/9/main/command">
                  <pc:docMk/>
                  <pc:sldMk cId="1934757122" sldId="1066"/>
                  <pc2:cmMk id="{C8B7244B-75CF-4DA8-9379-C287F6E61DC8}"/>
                  <pc2:cmRplyMk id="{26D42EA9-7F0D-4C0C-BD9A-2646213F82A1}"/>
                </pc2:cmRplyMkLst>
              </pc226:cmRplyChg>
            </pc226:cmChg>
            <pc226:cmChg xmlns:pc226="http://schemas.microsoft.com/office/powerpoint/2022/06/main/command" chg="">
              <pc226:chgData name="Amanda Trella" userId="QC4nbSSOOyVI6j5V9l6nSt+t6jSvvhhyOrrRUlimFOY=" providerId="None" clId="Web-{5193DBF5-91A4-47A5-B92C-446D9C7F888A}" dt="2023-05-19T04:01:58.025" v="87"/>
              <pc2:cmMkLst xmlns:pc2="http://schemas.microsoft.com/office/powerpoint/2019/9/main/command">
                <pc:docMk/>
                <pc:sldMk cId="1934757122" sldId="1066"/>
                <pc2:cmMk id="{D821AC7D-3C94-4BDF-9233-A7A8D82C9B50}"/>
              </pc2:cmMkLst>
              <pc226:cmRplyChg chg="add">
                <pc226:chgData name="Amanda Trella" userId="QC4nbSSOOyVI6j5V9l6nSt+t6jSvvhhyOrrRUlimFOY=" providerId="None" clId="Web-{5193DBF5-91A4-47A5-B92C-446D9C7F888A}" dt="2023-05-19T04:01:58.025" v="87"/>
                <pc2:cmRplyMkLst xmlns:pc2="http://schemas.microsoft.com/office/powerpoint/2019/9/main/command">
                  <pc:docMk/>
                  <pc:sldMk cId="1934757122" sldId="1066"/>
                  <pc2:cmMk id="{D821AC7D-3C94-4BDF-9233-A7A8D82C9B50}"/>
                  <pc2:cmRplyMk id="{72A553ED-53EC-450F-B96F-4080436C6699}"/>
                </pc2:cmRplyMkLst>
              </pc226:cmRplyChg>
            </pc226:cmChg>
            <pc226:cmChg xmlns:pc226="http://schemas.microsoft.com/office/powerpoint/2022/06/main/command" chg="">
              <pc226:chgData name="Amanda Trella" userId="QC4nbSSOOyVI6j5V9l6nSt+t6jSvvhhyOrrRUlimFOY=" providerId="None" clId="Web-{5193DBF5-91A4-47A5-B92C-446D9C7F888A}" dt="2023-05-19T04:02:17.619" v="88"/>
              <pc2:cmMkLst xmlns:pc2="http://schemas.microsoft.com/office/powerpoint/2019/9/main/command">
                <pc:docMk/>
                <pc:sldMk cId="1934757122" sldId="1066"/>
                <pc2:cmMk id="{AC5016B2-25FB-4628-992C-B08E5001CCAA}"/>
              </pc2:cmMkLst>
              <pc226:cmRplyChg chg="add">
                <pc226:chgData name="Amanda Trella" userId="QC4nbSSOOyVI6j5V9l6nSt+t6jSvvhhyOrrRUlimFOY=" providerId="None" clId="Web-{5193DBF5-91A4-47A5-B92C-446D9C7F888A}" dt="2023-05-19T04:02:17.619" v="88"/>
                <pc2:cmRplyMkLst xmlns:pc2="http://schemas.microsoft.com/office/powerpoint/2019/9/main/command">
                  <pc:docMk/>
                  <pc:sldMk cId="1934757122" sldId="1066"/>
                  <pc2:cmMk id="{AC5016B2-25FB-4628-992C-B08E5001CCAA}"/>
                  <pc2:cmRplyMk id="{C60863AA-0B26-4B29-8157-58498A388731}"/>
                </pc2:cmRplyMkLst>
              </pc226:cmRplyChg>
            </pc226:cmChg>
          </p:ext>
        </pc:extLst>
      </pc:sldChg>
      <pc:sldChg chg="modSp addCm modNotes">
        <pc:chgData name="Amanda Trella" userId="QC4nbSSOOyVI6j5V9l6nSt+t6jSvvhhyOrrRUlimFOY=" providerId="None" clId="Web-{5193DBF5-91A4-47A5-B92C-446D9C7F888A}" dt="2023-05-19T04:14:19.081" v="151"/>
        <pc:sldMkLst>
          <pc:docMk/>
          <pc:sldMk cId="2227389323" sldId="1135"/>
        </pc:sldMkLst>
        <pc:spChg chg="mod">
          <ac:chgData name="Amanda Trella" userId="QC4nbSSOOyVI6j5V9l6nSt+t6jSvvhhyOrrRUlimFOY=" providerId="None" clId="Web-{5193DBF5-91A4-47A5-B92C-446D9C7F888A}" dt="2023-05-19T04:13:45.736" v="109" actId="20577"/>
          <ac:spMkLst>
            <pc:docMk/>
            <pc:sldMk cId="2227389323" sldId="1135"/>
            <ac:spMk id="9" creationId="{4F9D6FC7-2D9D-0C42-93C1-8D451E9E3DCB}"/>
          </ac:spMkLst>
        </pc:spChg>
        <pc:extLst>
          <p:ext xmlns:p="http://schemas.openxmlformats.org/presentationml/2006/main" uri="{D6D511B9-2390-475A-947B-AFAB55BFBCF1}">
            <pc226:cmChg xmlns:pc226="http://schemas.microsoft.com/office/powerpoint/2022/06/main/command" chg="add">
              <pc226:chgData name="Amanda Trella" userId="QC4nbSSOOyVI6j5V9l6nSt+t6jSvvhhyOrrRUlimFOY=" providerId="None" clId="Web-{5193DBF5-91A4-47A5-B92C-446D9C7F888A}" dt="2023-05-19T04:12:57.328" v="108"/>
              <pc2:cmMkLst xmlns:pc2="http://schemas.microsoft.com/office/powerpoint/2019/9/main/command">
                <pc:docMk/>
                <pc:sldMk cId="2227389323" sldId="1135"/>
                <pc2:cmMk id="{541B8682-AB01-4F4D-86E0-555B91D48286}"/>
              </pc2:cmMkLst>
            </pc226:cmChg>
          </p:ext>
        </pc:extLst>
      </pc:sldChg>
      <pc:sldChg chg="modCm">
        <pc:chgData name="Amanda Trella" userId="QC4nbSSOOyVI6j5V9l6nSt+t6jSvvhhyOrrRUlimFOY=" providerId="None" clId="Web-{5193DBF5-91A4-47A5-B92C-446D9C7F888A}" dt="2023-05-19T04:02:50.871" v="89"/>
        <pc:sldMkLst>
          <pc:docMk/>
          <pc:sldMk cId="1731860499" sldId="1154"/>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02:50.871" v="89"/>
              <pc2:cmMkLst xmlns:pc2="http://schemas.microsoft.com/office/powerpoint/2019/9/main/command">
                <pc:docMk/>
                <pc:sldMk cId="1731860499" sldId="1154"/>
                <pc2:cmMk id="{AFC45616-A6DA-429C-ABD1-9670FDD25698}"/>
              </pc2:cmMkLst>
              <pc226:cmRplyChg chg="add">
                <pc226:chgData name="Amanda Trella" userId="QC4nbSSOOyVI6j5V9l6nSt+t6jSvvhhyOrrRUlimFOY=" providerId="None" clId="Web-{5193DBF5-91A4-47A5-B92C-446D9C7F888A}" dt="2023-05-19T04:02:50.871" v="89"/>
                <pc2:cmRplyMkLst xmlns:pc2="http://schemas.microsoft.com/office/powerpoint/2019/9/main/command">
                  <pc:docMk/>
                  <pc:sldMk cId="1731860499" sldId="1154"/>
                  <pc2:cmMk id="{AFC45616-A6DA-429C-ABD1-9670FDD25698}"/>
                  <pc2:cmRplyMk id="{E29CB5B3-275B-437E-842B-258E2BED231A}"/>
                </pc2:cmRplyMkLst>
              </pc226:cmRplyChg>
            </pc226:cmChg>
          </p:ext>
        </pc:extLst>
      </pc:sldChg>
      <pc:sldChg chg="modCm">
        <pc:chgData name="Amanda Trella" userId="QC4nbSSOOyVI6j5V9l6nSt+t6jSvvhhyOrrRUlimFOY=" providerId="None" clId="Web-{5193DBF5-91A4-47A5-B92C-446D9C7F888A}" dt="2023-05-19T04:04:16.670" v="92"/>
        <pc:sldMkLst>
          <pc:docMk/>
          <pc:sldMk cId="1778375466" sldId="1156"/>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04:16.670" v="92"/>
              <pc2:cmMkLst xmlns:pc2="http://schemas.microsoft.com/office/powerpoint/2019/9/main/command">
                <pc:docMk/>
                <pc:sldMk cId="1778375466" sldId="1156"/>
                <pc2:cmMk id="{9D4C4D88-D02D-4476-A53C-85A79CCC8E03}"/>
              </pc2:cmMkLst>
              <pc226:cmRplyChg chg="add">
                <pc226:chgData name="Amanda Trella" userId="QC4nbSSOOyVI6j5V9l6nSt+t6jSvvhhyOrrRUlimFOY=" providerId="None" clId="Web-{5193DBF5-91A4-47A5-B92C-446D9C7F888A}" dt="2023-05-19T04:04:16.670" v="92"/>
                <pc2:cmRplyMkLst xmlns:pc2="http://schemas.microsoft.com/office/powerpoint/2019/9/main/command">
                  <pc:docMk/>
                  <pc:sldMk cId="1778375466" sldId="1156"/>
                  <pc2:cmMk id="{9D4C4D88-D02D-4476-A53C-85A79CCC8E03}"/>
                  <pc2:cmRplyMk id="{E0F80B76-8713-4456-A23C-B2B171C330DF}"/>
                </pc2:cmRplyMkLst>
              </pc226:cmRplyChg>
            </pc226:cmChg>
          </p:ext>
        </pc:extLst>
      </pc:sldChg>
      <pc:sldChg chg="addCm modCm">
        <pc:chgData name="Amanda Trella" userId="QC4nbSSOOyVI6j5V9l6nSt+t6jSvvhhyOrrRUlimFOY=" providerId="None" clId="Web-{5193DBF5-91A4-47A5-B92C-446D9C7F888A}" dt="2023-05-19T04:06:04.986" v="95"/>
        <pc:sldMkLst>
          <pc:docMk/>
          <pc:sldMk cId="327164694" sldId="1158"/>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04:37.671" v="93"/>
              <pc2:cmMkLst xmlns:pc2="http://schemas.microsoft.com/office/powerpoint/2019/9/main/command">
                <pc:docMk/>
                <pc:sldMk cId="327164694" sldId="1158"/>
                <pc2:cmMk id="{91E4C43E-EB81-4E1D-A464-421C2B837180}"/>
              </pc2:cmMkLst>
              <pc226:cmRplyChg chg="add">
                <pc226:chgData name="Amanda Trella" userId="QC4nbSSOOyVI6j5V9l6nSt+t6jSvvhhyOrrRUlimFOY=" providerId="None" clId="Web-{5193DBF5-91A4-47A5-B92C-446D9C7F888A}" dt="2023-05-19T04:04:37.671" v="93"/>
                <pc2:cmRplyMkLst xmlns:pc2="http://schemas.microsoft.com/office/powerpoint/2019/9/main/command">
                  <pc:docMk/>
                  <pc:sldMk cId="327164694" sldId="1158"/>
                  <pc2:cmMk id="{91E4C43E-EB81-4E1D-A464-421C2B837180}"/>
                  <pc2:cmRplyMk id="{7077D8B7-CE13-4181-BEE3-BB14CB72C8CF}"/>
                </pc2:cmRplyMkLst>
              </pc226:cmRplyChg>
            </pc226:cmChg>
            <pc226:cmChg xmlns:pc226="http://schemas.microsoft.com/office/powerpoint/2022/06/main/command" chg="add">
              <pc226:chgData name="Amanda Trella" userId="QC4nbSSOOyVI6j5V9l6nSt+t6jSvvhhyOrrRUlimFOY=" providerId="None" clId="Web-{5193DBF5-91A4-47A5-B92C-446D9C7F888A}" dt="2023-05-19T04:06:04.986" v="95"/>
              <pc2:cmMkLst xmlns:pc2="http://schemas.microsoft.com/office/powerpoint/2019/9/main/command">
                <pc:docMk/>
                <pc:sldMk cId="327164694" sldId="1158"/>
                <pc2:cmMk id="{3AD30EBA-E521-44CA-9DA0-A7FB17F66AEA}"/>
              </pc2:cmMkLst>
            </pc226:cmChg>
          </p:ext>
        </pc:extLst>
      </pc:sldChg>
      <pc:sldChg chg="modCm modNotes">
        <pc:chgData name="Amanda Trella" userId="QC4nbSSOOyVI6j5V9l6nSt+t6jSvvhhyOrrRUlimFOY=" providerId="None" clId="Web-{5193DBF5-91A4-47A5-B92C-446D9C7F888A}" dt="2023-05-19T04:01:19.321" v="85"/>
        <pc:sldMkLst>
          <pc:docMk/>
          <pc:sldMk cId="2317275395" sldId="1341"/>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5193DBF5-91A4-47A5-B92C-446D9C7F888A}" dt="2023-05-19T04:01:01.632" v="83"/>
              <pc2:cmMkLst xmlns:pc2="http://schemas.microsoft.com/office/powerpoint/2019/9/main/command">
                <pc:docMk/>
                <pc:sldMk cId="2317275395" sldId="1341"/>
                <pc2:cmMk id="{7DC7E2D6-2E7B-406B-992B-6D9D5B2A4E03}"/>
              </pc2:cmMkLst>
              <pc226:cmRplyChg chg="add">
                <pc226:chgData name="Amanda Trella" userId="QC4nbSSOOyVI6j5V9l6nSt+t6jSvvhhyOrrRUlimFOY=" providerId="None" clId="Web-{5193DBF5-91A4-47A5-B92C-446D9C7F888A}" dt="2023-05-19T04:01:01.632" v="83"/>
                <pc2:cmRplyMkLst xmlns:pc2="http://schemas.microsoft.com/office/powerpoint/2019/9/main/command">
                  <pc:docMk/>
                  <pc:sldMk cId="2317275395" sldId="1341"/>
                  <pc2:cmMk id="{7DC7E2D6-2E7B-406B-992B-6D9D5B2A4E03}"/>
                  <pc2:cmRplyMk id="{559ABB41-1F51-4136-96F1-4CE1138E0CA2}"/>
                </pc2:cmRplyMkLst>
              </pc226:cmRplyChg>
            </pc226:cmChg>
            <pc226:cmChg xmlns:pc226="http://schemas.microsoft.com/office/powerpoint/2022/06/main/command" chg="">
              <pc226:chgData name="Amanda Trella" userId="QC4nbSSOOyVI6j5V9l6nSt+t6jSvvhhyOrrRUlimFOY=" providerId="None" clId="Web-{5193DBF5-91A4-47A5-B92C-446D9C7F888A}" dt="2023-05-19T04:01:19.321" v="85"/>
              <pc2:cmMkLst xmlns:pc2="http://schemas.microsoft.com/office/powerpoint/2019/9/main/command">
                <pc:docMk/>
                <pc:sldMk cId="2317275395" sldId="1341"/>
                <pc2:cmMk id="{9FA7AADD-37A6-4E91-80F7-CB673D69453A}"/>
              </pc2:cmMkLst>
              <pc226:cmRplyChg chg="add">
                <pc226:chgData name="Amanda Trella" userId="QC4nbSSOOyVI6j5V9l6nSt+t6jSvvhhyOrrRUlimFOY=" providerId="None" clId="Web-{5193DBF5-91A4-47A5-B92C-446D9C7F888A}" dt="2023-05-19T04:01:19.321" v="85"/>
                <pc2:cmRplyMkLst xmlns:pc2="http://schemas.microsoft.com/office/powerpoint/2019/9/main/command">
                  <pc:docMk/>
                  <pc:sldMk cId="2317275395" sldId="1341"/>
                  <pc2:cmMk id="{9FA7AADD-37A6-4E91-80F7-CB673D69453A}"/>
                  <pc2:cmRplyMk id="{B485EEE0-866E-4129-8EC3-2498EE5ABCB1}"/>
                </pc2:cmRplyMkLst>
              </pc226:cmRplyChg>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en-US" sz="4000" b="1" dirty="0">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CA Leader</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Area Leader</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MD Leaders</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District Leaders</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Arial" panose="020B0604020202020204" pitchFamily="34" charset="0"/>
              <a:cs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CA Leader</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Area Leader</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MD Leaders</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District Leaders</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u="sng" baseline="0" dirty="0"/>
              <a:t>Pre-meeting preparation:</a:t>
            </a:r>
          </a:p>
          <a:p>
            <a:pPr marL="171450" indent="-171450">
              <a:buFont typeface="Arial" panose="020B0604020202020204" pitchFamily="34" charset="0"/>
              <a:buChar char="•"/>
            </a:pPr>
            <a:r>
              <a:rPr lang="en-US" sz="1200" b="0" dirty="0"/>
              <a:t>Feel free to break this PowerPoint into multiple sessions and customize it to best fit the needs of your area. </a:t>
            </a:r>
            <a:endParaRPr lang="en-US" sz="1200" b="0" baseline="0" dirty="0"/>
          </a:p>
          <a:p>
            <a:pPr marL="171450" indent="-171450">
              <a:buFont typeface="Arial" panose="020B0604020202020204" pitchFamily="34" charset="0"/>
              <a:buChar char="•"/>
            </a:pPr>
            <a:r>
              <a:rPr lang="en-US" sz="1200" b="0" baseline="0" dirty="0"/>
              <a:t>Determine the best tool for recording notes for each discussion and activity. If you are meeting in-person, prepare a flipchart and markers. If you are meeting virtually, prepare your preferred note-taking tool and share your screen so all participants can follow along. Remember to distribute a copy of the notes with participants after the meeting. </a:t>
            </a:r>
            <a:endParaRPr lang="en-US" sz="1200" b="0" u="sng" baseline="0" dirty="0"/>
          </a:p>
          <a:p>
            <a:pPr marL="171450" indent="-171450">
              <a:buFont typeface="Arial" panose="020B0604020202020204" pitchFamily="34" charset="0"/>
              <a:buChar char="•"/>
            </a:pPr>
            <a:r>
              <a:rPr lang="en-US" b="0" dirty="0"/>
              <a:t>Have notes available from previous meetings, for example, the working groups formed and their members, the results of the SWOT analysis, Parking Lot questions and answers to be reviewed. </a:t>
            </a:r>
          </a:p>
          <a:p>
            <a:pPr marL="171450" indent="-171450">
              <a:buFont typeface="Arial" panose="020B0604020202020204" pitchFamily="34" charset="0"/>
              <a:buChar char="•"/>
            </a:pPr>
            <a:r>
              <a:rPr lang="en-US" sz="1200" b="0" baseline="0" dirty="0"/>
              <a:t>Use this information to make the following adjustments to the PowerPoint:</a:t>
            </a:r>
          </a:p>
          <a:p>
            <a:pPr marL="628650" lvl="1" indent="-171450">
              <a:buFont typeface="Arial" panose="020B0604020202020204" pitchFamily="34" charset="0"/>
              <a:buChar char="•"/>
              <a:defRPr/>
            </a:pPr>
            <a:r>
              <a:rPr lang="en-US" sz="1200" b="0" baseline="0" dirty="0">
                <a:ea typeface="ヒラギノ角ゴ Pro W3"/>
              </a:rPr>
              <a:t>Using the information collected during Build A Vision- fill-in </a:t>
            </a:r>
            <a:r>
              <a:rPr lang="en-US" sz="1200" b="0" u="sng" strike="noStrike" baseline="0" dirty="0">
                <a:ea typeface="ヒラギノ角ゴ Pro W3"/>
              </a:rPr>
              <a:t>7-10</a:t>
            </a:r>
            <a:r>
              <a:rPr lang="en-US" sz="1200" b="0" u="sng" baseline="0" dirty="0">
                <a:ea typeface="ヒラギノ角ゴ Pro W3"/>
              </a:rPr>
              <a:t> </a:t>
            </a:r>
            <a:r>
              <a:rPr lang="en-US" sz="1200" b="0" baseline="0" dirty="0">
                <a:ea typeface="ヒラギノ角ゴ Pro W3"/>
              </a:rPr>
              <a:t>by referencing your area’s SWOT analysis; and </a:t>
            </a:r>
            <a:r>
              <a:rPr lang="en-US" sz="1200" b="0" u="sng" baseline="0" dirty="0">
                <a:ea typeface="ヒラギノ角ゴ Pro W3"/>
              </a:rPr>
              <a:t>slides </a:t>
            </a:r>
            <a:r>
              <a:rPr lang="en-US" sz="1200" b="0" u="sng" strike="noStrike" baseline="0" dirty="0">
                <a:ea typeface="ヒラギノ角ゴ Pro W3"/>
              </a:rPr>
              <a:t>11, 22 and 35 </a:t>
            </a:r>
            <a:r>
              <a:rPr lang="en-US" sz="1200" b="0" baseline="0" dirty="0">
                <a:ea typeface="ヒラギノ角ゴ Pro W3"/>
              </a:rPr>
              <a:t>with your area’s established </a:t>
            </a:r>
            <a:r>
              <a:rPr lang="en-US" b="0" i="1" dirty="0">
                <a:ea typeface="ヒラギノ角ゴ Pro W3"/>
              </a:rPr>
              <a:t>MISSION</a:t>
            </a:r>
            <a:r>
              <a:rPr lang="en-US" b="0" dirty="0">
                <a:ea typeface="ヒラギノ角ゴ Pro W3"/>
              </a:rPr>
              <a:t> </a:t>
            </a:r>
            <a:r>
              <a:rPr lang="en-US" b="1" dirty="0">
                <a:ea typeface="ヒラギノ角ゴ Pro W3"/>
              </a:rPr>
              <a:t>1.5</a:t>
            </a:r>
            <a:r>
              <a:rPr lang="en-US" b="0" dirty="0">
                <a:ea typeface="ヒラギノ角ゴ Pro W3"/>
              </a:rPr>
              <a:t> </a:t>
            </a:r>
            <a:r>
              <a:rPr lang="en-US" sz="1200" b="0" strike="noStrike" baseline="0" dirty="0">
                <a:ea typeface="ヒラギノ角ゴ Pro W3"/>
              </a:rPr>
              <a:t>targets</a:t>
            </a:r>
            <a:r>
              <a:rPr lang="en-US" sz="1200" b="0" baseline="0" dirty="0">
                <a:ea typeface="ヒラギノ角ゴ Pro W3"/>
              </a:rPr>
              <a:t>.</a:t>
            </a:r>
            <a:r>
              <a:rPr lang="en-US" b="0" dirty="0">
                <a:ea typeface="ヒラギノ角ゴ Pro W3"/>
              </a:rPr>
              <a:t> </a:t>
            </a:r>
            <a:endParaRPr lang="en-US" sz="1200" b="0" baseline="0" dirty="0">
              <a:cs typeface="Calibri"/>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u="sng" baseline="0" dirty="0"/>
              <a:t>Slide 3</a:t>
            </a:r>
            <a:r>
              <a:rPr lang="en-US" sz="1200" b="0" u="sng" strike="noStrike" baseline="0" dirty="0"/>
              <a:t>6</a:t>
            </a:r>
            <a:r>
              <a:rPr lang="en-US" sz="1200" b="0" u="sng" baseline="0" dirty="0"/>
              <a:t> </a:t>
            </a:r>
            <a:r>
              <a:rPr lang="en-US" sz="1200" b="0" baseline="0" dirty="0"/>
              <a:t>references the meeting for the next Global Membership Approach step: Build Success. Discuss with your district leaders when you might hold this meeting in the next few months. </a:t>
            </a:r>
          </a:p>
          <a:p>
            <a:pPr marL="628650" lvl="1" indent="-171450">
              <a:buFont typeface="Arial" panose="020B0604020202020204" pitchFamily="34" charset="0"/>
              <a:buChar char="•"/>
            </a:pPr>
            <a:r>
              <a:rPr lang="en-US" sz="1200" b="0" i="0" u="sng" baseline="0" dirty="0"/>
              <a:t>Slide 3</a:t>
            </a:r>
            <a:r>
              <a:rPr lang="en-US" sz="1200" b="0" i="0" u="sng" strike="noStrike" baseline="0" dirty="0"/>
              <a:t>3</a:t>
            </a:r>
            <a:r>
              <a:rPr lang="en-US" sz="1200" b="0" i="0" u="sng" baseline="0" dirty="0"/>
              <a:t> </a:t>
            </a:r>
            <a:r>
              <a:rPr lang="en-US" sz="1200" b="0" baseline="0" dirty="0"/>
              <a:t>references funding your initiatives. You may wish to print a copy of the Grants Available document, located on the Global Membership Approach webpage under ‘Process’ for yourself or for all the participants. </a:t>
            </a:r>
          </a:p>
          <a:p>
            <a:pPr marL="0" lvl="0" indent="0">
              <a:buFont typeface="Arial" panose="020B0604020202020204" pitchFamily="34" charset="0"/>
              <a:buNone/>
            </a:pPr>
            <a:endParaRPr lang="en-US" sz="1200"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t>Create a “Parking Lot” to note comments and questions that may not be directly related to the task at hand. Your group may provide ideas in this meeting that would be good for your area’s Global Membership Approach plan or other initiatives. Create a specific flipchart paper or dedicated Word document for this purpose. By recording comments and questions </a:t>
            </a:r>
            <a:r>
              <a:rPr lang="en-US" b="0" dirty="0"/>
              <a:t>to be addressed later, you </a:t>
            </a:r>
            <a:r>
              <a:rPr lang="en-US" b="0" baseline="0" dirty="0"/>
              <a:t>can help your group stay focused.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t>When you are asking for input, call on Lions and Club Officers first to help this initiative resonate at the club level.  Past International Officers and </a:t>
            </a:r>
            <a:r>
              <a:rPr lang="en-US" b="0" strike="noStrike" baseline="0" dirty="0"/>
              <a:t>district t</a:t>
            </a:r>
            <a:r>
              <a:rPr lang="en-US" b="0" baseline="0" dirty="0"/>
              <a:t>eam members should wait for all other Lions to have input first.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t>Remind Lions that this is a safe space for sharing, however if some Lions are uncomfortable sharing, ask them to email or private message you their opinions and make sure to record this data when sharing the PPT/information recorded with the audience. </a:t>
            </a:r>
            <a:r>
              <a:rPr lang="en-US" b="0" dirty="0">
                <a:ea typeface="ヒラギノ角ゴ Pro W3"/>
                <a:cs typeface="Calibri"/>
              </a:rPr>
              <a:t>Consider using the free demo of </a:t>
            </a:r>
            <a:r>
              <a:rPr lang="en-US" b="0" dirty="0">
                <a:ea typeface="ヒラギノ角ゴ Pro W3"/>
                <a:cs typeface="Calibri"/>
                <a:sym typeface="Wingdings" panose="05000000000000000000" pitchFamily="2" charset="2"/>
                <a:hlinkClick r:id="rId3"/>
              </a:rPr>
              <a:t>www.sli.do</a:t>
            </a:r>
            <a:r>
              <a:rPr lang="en-US" b="0" dirty="0">
                <a:ea typeface="ヒラギノ角ゴ Pro W3"/>
                <a:cs typeface="Calibri"/>
                <a:sym typeface="Wingdings" panose="05000000000000000000" pitchFamily="2" charset="2"/>
              </a:rPr>
              <a:t> as an online polling tool. </a:t>
            </a:r>
            <a:endParaRPr lang="en-US"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t>For breakout sessions, use your best judgement on how much time to allocate to each activity based on the total meeting time available.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Some slides in this presentation include two script versions:</a:t>
            </a:r>
          </a:p>
          <a:p>
            <a:pPr marL="628650" lvl="1" indent="-171450">
              <a:buFont typeface="Arial" panose="020B0604020202020204" pitchFamily="34" charset="0"/>
              <a:buChar char="•"/>
            </a:pPr>
            <a:r>
              <a:rPr lang="en-US" b="0" baseline="0" dirty="0"/>
              <a:t>Script for GAT Area Leader to prepare district leaders to lead a Build a </a:t>
            </a:r>
            <a:r>
              <a:rPr lang="en-US" b="0" strike="noStrike" baseline="0" dirty="0"/>
              <a:t>Plan</a:t>
            </a:r>
            <a:r>
              <a:rPr lang="en-US" b="0" baseline="0" dirty="0"/>
              <a:t> workshop</a:t>
            </a:r>
          </a:p>
          <a:p>
            <a:pPr marL="628650" lvl="1" indent="-171450">
              <a:buFont typeface="Arial" panose="020B0604020202020204" pitchFamily="34" charset="0"/>
              <a:buChar char="•"/>
            </a:pPr>
            <a:r>
              <a:rPr lang="en-US" b="0" dirty="0"/>
              <a:t>Script for district leaders when leading a Build a </a:t>
            </a:r>
            <a:r>
              <a:rPr lang="en-US" b="0" strike="noStrike" dirty="0"/>
              <a:t>Plan</a:t>
            </a:r>
            <a:r>
              <a:rPr lang="en-US" b="0" dirty="0"/>
              <a:t> workshop</a:t>
            </a:r>
            <a:endParaRPr lang="en-US" b="0" baseline="0" dirty="0"/>
          </a:p>
          <a:p>
            <a:endParaRPr lang="en-US" dirty="0"/>
          </a:p>
        </p:txBody>
      </p:sp>
      <p:sp>
        <p:nvSpPr>
          <p:cNvPr id="4" name="Header Placeholder 3"/>
          <p:cNvSpPr>
            <a:spLocks noGrp="1"/>
          </p:cNvSpPr>
          <p:nvPr>
            <p:ph type="hdr" sz="quarter"/>
          </p:nvPr>
        </p:nvSpPr>
        <p:spPr/>
        <p:txBody>
          <a:bodyPr/>
          <a:lstStyle/>
          <a:p>
            <a:pPr>
              <a:defRPr/>
            </a:pPr>
            <a:r>
              <a:rPr lang="en-US"/>
              <a:t>NAMI Action Plan Development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a:t>
            </a:fld>
            <a:endParaRPr lang="en-US"/>
          </a:p>
        </p:txBody>
      </p:sp>
    </p:spTree>
    <p:extLst>
      <p:ext uri="{BB962C8B-B14F-4D97-AF65-F5344CB8AC3E}">
        <p14:creationId xmlns:p14="http://schemas.microsoft.com/office/powerpoint/2010/main" val="320146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a:t>
            </a:r>
            <a:r>
              <a:rPr lang="en-US" b="0" i="1" strike="noStrike" baseline="0" dirty="0">
                <a:ea typeface="ヒラギノ角ゴ Pro W3"/>
                <a:cs typeface="Arial" panose="020B0604020202020204" pitchFamily="34" charset="0"/>
              </a:rPr>
              <a:t>1</a:t>
            </a:r>
            <a:r>
              <a:rPr lang="en-US" i="1" baseline="0" dirty="0">
                <a:ea typeface="ヒラギノ角ゴ Pro W3"/>
                <a:cs typeface="Arial" panose="020B0604020202020204" pitchFamily="34" charset="0"/>
              </a:rPr>
              <a:t>.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Calibri"/>
              </a:rPr>
              <a:t>Prior to the meeting, review the strengths identified and have an example ready of how one or two of the strengths can apply to completing an action plan to achieve the area’s established </a:t>
            </a:r>
            <a:r>
              <a:rPr lang="en-US" b="0" i="1" dirty="0">
                <a:ea typeface="ヒラギノ角ゴ Pro W3"/>
                <a:cs typeface="Calibri"/>
              </a:rPr>
              <a:t>MISSION</a:t>
            </a:r>
            <a:r>
              <a:rPr lang="en-US" b="0" dirty="0">
                <a:ea typeface="ヒラギノ角ゴ Pro W3"/>
                <a:cs typeface="Calibri"/>
              </a:rPr>
              <a:t> </a:t>
            </a:r>
            <a:r>
              <a:rPr lang="en-US" b="1" dirty="0">
                <a:ea typeface="ヒラギノ角ゴ Pro W3"/>
                <a:cs typeface="Calibri"/>
              </a:rPr>
              <a:t>1.5</a:t>
            </a:r>
            <a:r>
              <a:rPr lang="en-US" b="0" dirty="0">
                <a:ea typeface="ヒラギノ角ゴ Pro W3"/>
                <a:cs typeface="Calibri"/>
              </a:rPr>
              <a:t> </a:t>
            </a:r>
            <a:r>
              <a:rPr lang="en-US" b="0" i="1" dirty="0">
                <a:ea typeface="ヒラギノ角ゴ Pro W3"/>
                <a:cs typeface="Calibri"/>
              </a:rPr>
              <a:t>targets</a:t>
            </a:r>
            <a:r>
              <a:rPr lang="en-US" b="0" i="1" baseline="0" dirty="0">
                <a:ea typeface="ヒラギノ角ゴ Pro W3"/>
                <a:cs typeface="Calibri"/>
              </a:rPr>
              <a:t>.</a:t>
            </a:r>
          </a:p>
          <a:p>
            <a:pPr>
              <a:defRPr/>
            </a:pPr>
            <a:endParaRPr lang="en-US" i="1" baseline="0" dirty="0">
              <a:ea typeface="ヒラギノ角ゴ Pro W3"/>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Lastly, we have our identified threats — feel free to add to the list but how can we avoid these threats, lessen their impact or turn them into opportunities?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1"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a:t>
            </a:r>
            <a:r>
              <a:rPr lang="en-US" i="1" dirty="0">
                <a:cs typeface="Arial" panose="020B0604020202020204" pitchFamily="34" charset="0"/>
              </a:rPr>
              <a:t>A</a:t>
            </a:r>
            <a:r>
              <a:rPr lang="en-US" i="1" baseline="0" dirty="0">
                <a:cs typeface="Arial" panose="020B0604020202020204" pitchFamily="34" charset="0"/>
              </a:rPr>
              <a:t>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a:t>
            </a:r>
            <a:r>
              <a:rPr lang="en-US" b="0" i="1" strike="noStrike" baseline="0" dirty="0">
                <a:ea typeface="ヒラギノ角ゴ Pro W3"/>
                <a:cs typeface="Arial" panose="020B0604020202020204" pitchFamily="34" charset="0"/>
              </a:rPr>
              <a:t>1</a:t>
            </a:r>
            <a:r>
              <a:rPr lang="en-US" i="1" baseline="0" dirty="0">
                <a:ea typeface="ヒラギノ角ゴ Pro W3"/>
                <a:cs typeface="Arial" panose="020B0604020202020204" pitchFamily="34" charset="0"/>
              </a:rPr>
              <a:t>.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You may also want to have past years’ numbers for your district to help with any questions. You can find past years’ numbers in the 5 Year Trend report: http://www8.lionsclubs.org/reports/5YearTrendReport </a:t>
            </a:r>
            <a:endParaRPr lang="en-US" i="1"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a:lnSpc>
                <a:spcPct val="107000"/>
              </a:lnSpc>
              <a:spcBef>
                <a:spcPts val="0"/>
              </a:spcBef>
              <a:spcAft>
                <a:spcPts val="800"/>
              </a:spcAft>
            </a:pPr>
            <a:r>
              <a:rPr lang="en-US" b="0" dirty="0">
                <a:ea typeface="Calibri"/>
                <a:cs typeface="Calibri"/>
              </a:rPr>
              <a:t>This is the moment to review </a:t>
            </a:r>
            <a:r>
              <a:rPr lang="en-US" b="0" strike="noStrike" dirty="0">
                <a:ea typeface="Calibri"/>
                <a:cs typeface="Calibri"/>
              </a:rPr>
              <a:t>the</a:t>
            </a:r>
            <a:r>
              <a:rPr lang="en-US" b="0" dirty="0">
                <a:ea typeface="Calibri"/>
                <a:cs typeface="Calibri"/>
              </a:rPr>
              <a:t> </a:t>
            </a:r>
            <a:r>
              <a:rPr lang="en-US" b="0" i="1" dirty="0">
                <a:ea typeface="ヒラギノ角ゴ Pro W3"/>
                <a:cs typeface="Calibri"/>
              </a:rPr>
              <a:t>MISSION</a:t>
            </a:r>
            <a:r>
              <a:rPr lang="en-US" b="0" dirty="0">
                <a:ea typeface="ヒラギノ角ゴ Pro W3"/>
                <a:cs typeface="Calibri"/>
              </a:rPr>
              <a:t> </a:t>
            </a:r>
            <a:r>
              <a:rPr lang="en-US" b="1" strike="noStrike" dirty="0">
                <a:ea typeface="ヒラギノ角ゴ Pro W3"/>
                <a:cs typeface="Calibri"/>
              </a:rPr>
              <a:t>1.5</a:t>
            </a:r>
            <a:r>
              <a:rPr lang="en-US" b="0" dirty="0">
                <a:ea typeface="Calibri"/>
                <a:cs typeface="Calibri"/>
              </a:rPr>
              <a:t> </a:t>
            </a:r>
            <a:r>
              <a:rPr lang="en-US" b="0" strike="noStrike" dirty="0">
                <a:ea typeface="Calibri"/>
                <a:cs typeface="Calibri"/>
              </a:rPr>
              <a:t>targets</a:t>
            </a:r>
            <a:r>
              <a:rPr lang="en-US" b="0" dirty="0">
                <a:ea typeface="Calibri"/>
                <a:cs typeface="Calibri"/>
              </a:rPr>
              <a:t> from  the Build a Vision workshop. Revisiting this after participants have obtained feedback from clubs in the district helps to strengthen support of the </a:t>
            </a:r>
            <a:r>
              <a:rPr lang="en-US" b="0" strike="noStrike" dirty="0">
                <a:ea typeface="Calibri"/>
                <a:cs typeface="Calibri"/>
              </a:rPr>
              <a:t>targets</a:t>
            </a:r>
            <a:r>
              <a:rPr lang="en-US" b="0" dirty="0">
                <a:ea typeface="Calibri"/>
                <a:cs typeface="Calibri"/>
              </a:rPr>
              <a:t> and plans.</a:t>
            </a:r>
          </a:p>
          <a:p>
            <a:pPr marL="0" marR="0">
              <a:lnSpc>
                <a:spcPct val="107000"/>
              </a:lnSpc>
              <a:spcBef>
                <a:spcPts val="0"/>
              </a:spcBef>
              <a:spcAft>
                <a:spcPts val="800"/>
              </a:spcAft>
            </a:pPr>
            <a:endParaRPr lang="en-US" b="0"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p>
          <a:p>
            <a:r>
              <a:rPr lang="en-US" b="0" baseline="0" dirty="0">
                <a:ea typeface="ヒラギノ角ゴ Pro W3"/>
                <a:cs typeface="Calibri"/>
              </a:rPr>
              <a:t>In the Build a Vision meeting, we </a:t>
            </a:r>
            <a:r>
              <a:rPr lang="en-US" b="0" dirty="0">
                <a:ea typeface="ヒラギノ角ゴ Pro W3"/>
                <a:cs typeface="Calibri"/>
              </a:rPr>
              <a:t>reviewed our </a:t>
            </a:r>
            <a:r>
              <a:rPr lang="en-US" b="0" i="1" dirty="0">
                <a:ea typeface="ヒラギノ角ゴ Pro W3"/>
                <a:cs typeface="Calibri"/>
              </a:rPr>
              <a:t>MISSION</a:t>
            </a:r>
            <a:r>
              <a:rPr lang="en-US" b="1" dirty="0">
                <a:ea typeface="ヒラギノ角ゴ Pro W3"/>
                <a:cs typeface="Calibri"/>
              </a:rPr>
              <a:t> </a:t>
            </a:r>
            <a:r>
              <a:rPr lang="en-US" b="1" strike="noStrike" baseline="0" dirty="0">
                <a:ea typeface="ヒラギノ角ゴ Pro W3"/>
                <a:cs typeface="Calibri"/>
              </a:rPr>
              <a:t>1.5</a:t>
            </a:r>
            <a:r>
              <a:rPr lang="en-US" b="1" dirty="0">
                <a:ea typeface="ヒラギノ角ゴ Pro W3"/>
                <a:cs typeface="Calibri"/>
              </a:rPr>
              <a:t> </a:t>
            </a:r>
            <a:r>
              <a:rPr lang="en-US" b="0" strike="noStrike" baseline="0" dirty="0">
                <a:ea typeface="ヒラギノ角ゴ Pro W3"/>
                <a:cs typeface="Calibri"/>
              </a:rPr>
              <a:t>targets </a:t>
            </a:r>
            <a:r>
              <a:rPr lang="en-US" b="0" baseline="0" dirty="0">
                <a:ea typeface="ヒラギノ角ゴ Pro W3"/>
                <a:cs typeface="Calibri"/>
              </a:rPr>
              <a:t>in order to fulfill our mission of service.</a:t>
            </a:r>
            <a:r>
              <a:rPr lang="en-US" b="0" dirty="0">
                <a:ea typeface="ヒラギノ角ゴ Pro W3"/>
                <a:cs typeface="Calibri"/>
              </a:rPr>
              <a:t> </a:t>
            </a:r>
            <a:endParaRPr lang="en-US" b="0" baseline="0" dirty="0">
              <a:cs typeface="Calibri"/>
            </a:endParaRPr>
          </a:p>
          <a:p>
            <a:endParaRPr lang="en-US" b="0" baseline="0" dirty="0">
              <a:cs typeface="Arial" panose="020B0604020202020204" pitchFamily="34" charset="0"/>
            </a:endParaRPr>
          </a:p>
          <a:p>
            <a:r>
              <a:rPr lang="en-US" b="0" baseline="0" dirty="0">
                <a:cs typeface="Arial" panose="020B0604020202020204" pitchFamily="34" charset="0"/>
              </a:rPr>
              <a:t>Any more thoughts about our </a:t>
            </a:r>
            <a:r>
              <a:rPr lang="en-US" b="0" strike="noStrike" baseline="0" dirty="0">
                <a:cs typeface="Arial" panose="020B0604020202020204" pitchFamily="34" charset="0"/>
              </a:rPr>
              <a:t>targets</a:t>
            </a:r>
            <a:r>
              <a:rPr lang="en-US" b="0" baseline="0" dirty="0">
                <a:cs typeface="Arial" panose="020B0604020202020204" pitchFamily="34" charset="0"/>
              </a:rPr>
              <a:t>?</a:t>
            </a:r>
            <a:endParaRPr lang="en-US" b="0" strike="sngStrike" baseline="0" dirty="0">
              <a:cs typeface="Arial" panose="020B0604020202020204" pitchFamily="34" charset="0"/>
            </a:endParaRPr>
          </a:p>
          <a:p>
            <a:endParaRPr lang="en-US" sz="1000" strike="sngStrike"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Arial" panose="020B0604020202020204" pitchFamily="34" charset="0"/>
              </a:rPr>
              <a:t>Allow time for audience to read the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does this quote mean to you? (pause for response)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Our established </a:t>
            </a:r>
            <a:r>
              <a:rPr lang="en-US" b="0" strike="noStrike" baseline="0" dirty="0">
                <a:cs typeface="Arial" panose="020B0604020202020204" pitchFamily="34" charset="0"/>
              </a:rPr>
              <a:t>targets</a:t>
            </a:r>
            <a:r>
              <a:rPr lang="en-US" b="1" baseline="0" dirty="0">
                <a:cs typeface="Arial" panose="020B0604020202020204" pitchFamily="34" charset="0"/>
              </a:rPr>
              <a:t> </a:t>
            </a:r>
            <a:r>
              <a:rPr lang="en-US" b="0" baseline="0" dirty="0">
                <a:cs typeface="Arial" panose="020B0604020202020204" pitchFamily="34" charset="0"/>
              </a:rPr>
              <a:t>will take a lot of planning, with a lot of steps along the way, but every step we take will bring us that much closer to success. Therefore, every step completed should be celebrated, regardless of how small the task.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Next, let’s take a moment to review all the elements of a strong action plan.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n-US" sz="1200" u="sng" dirty="0">
                <a:ea typeface="ヒラギノ角ゴ Pro W3"/>
                <a:cs typeface="Arial" panose="020B0604020202020204" pitchFamily="34" charset="0"/>
              </a:rPr>
              <a:t>Presenter notes: </a:t>
            </a:r>
          </a:p>
          <a:p>
            <a:pPr lvl="0">
              <a:defRPr/>
            </a:pPr>
            <a:r>
              <a:rPr lang="en-US" sz="1200" dirty="0">
                <a:cs typeface="Arial" panose="020B0604020202020204" pitchFamily="34" charset="0"/>
              </a:rPr>
              <a:t>____________________________________________________________</a:t>
            </a:r>
          </a:p>
          <a:p>
            <a:endParaRPr lang="en-US" sz="1200" dirty="0">
              <a:cs typeface="Arial" panose="020B0604020202020204" pitchFamily="34" charset="0"/>
            </a:endParaRPr>
          </a:p>
          <a:p>
            <a:r>
              <a:rPr lang="en-US" sz="1200" dirty="0">
                <a:cs typeface="Arial" panose="020B0604020202020204" pitchFamily="34" charset="0"/>
              </a:rPr>
              <a:t>Here you will find the primary resource that you will use to create an action plan for each of the membership </a:t>
            </a:r>
            <a:r>
              <a:rPr lang="en-US" sz="1200" strike="noStrike" dirty="0">
                <a:cs typeface="Arial" panose="020B0604020202020204" pitchFamily="34" charset="0"/>
              </a:rPr>
              <a:t>goals established</a:t>
            </a:r>
            <a:r>
              <a:rPr lang="en-US" sz="1200" dirty="0">
                <a:cs typeface="Arial" panose="020B0604020202020204" pitchFamily="34" charset="0"/>
              </a:rPr>
              <a:t>. To better understand this resource let’s dive into each section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First, we have the Area of Focus section which provides the </a:t>
            </a:r>
            <a:r>
              <a:rPr lang="en-US" dirty="0"/>
              <a:t>working group </a:t>
            </a:r>
            <a:r>
              <a:rPr lang="en-US" sz="1200" dirty="0">
                <a:cs typeface="Arial" panose="020B0604020202020204" pitchFamily="34" charset="0"/>
              </a:rPr>
              <a:t>with clear direction on the overall objective your goal statement is referring to. District teams will have the opportunity to use the Action Plan Template to complete their District Goals, which is why you’ll find service activities, membership development, leadership development, LCIF and a custom goal option in this section. For the Global Membership Approach, all of our action plans will solely focus on Membership Development. (click)</a:t>
            </a:r>
          </a:p>
          <a:p>
            <a:endParaRPr lang="en-US" sz="1200" dirty="0">
              <a:cs typeface="Arial" panose="020B0604020202020204" pitchFamily="34" charset="0"/>
            </a:endParaRPr>
          </a:p>
          <a:p>
            <a:pPr>
              <a:defRPr/>
            </a:pPr>
            <a:r>
              <a:rPr lang="en-US" sz="1200" dirty="0">
                <a:ea typeface="ヒラギノ角ゴ Pro W3"/>
                <a:cs typeface="Calibri"/>
              </a:rPr>
              <a:t>Next, we have the goal statement where you will indicate what the district intends to accomplish. </a:t>
            </a:r>
            <a:r>
              <a:rPr lang="en-US" sz="1200" b="0" dirty="0">
                <a:ea typeface="ヒラギノ角ゴ Pro W3"/>
                <a:cs typeface="Calibri"/>
              </a:rPr>
              <a:t>For membership development, you will use each</a:t>
            </a:r>
            <a:r>
              <a:rPr lang="en-US" b="0" dirty="0">
                <a:ea typeface="ヒラギノ角ゴ Pro W3"/>
                <a:cs typeface="Calibri"/>
              </a:rPr>
              <a:t> </a:t>
            </a:r>
            <a:r>
              <a:rPr lang="en-US" b="0" i="1" dirty="0">
                <a:ea typeface="ヒラギノ角ゴ Pro W3"/>
              </a:rPr>
              <a:t>MISSION</a:t>
            </a:r>
            <a:r>
              <a:rPr lang="en-US" b="0" dirty="0">
                <a:ea typeface="ヒラギノ角ゴ Pro W3"/>
              </a:rPr>
              <a:t> </a:t>
            </a:r>
            <a:r>
              <a:rPr lang="en-US" b="1" dirty="0">
                <a:ea typeface="ヒラギノ角ゴ Pro W3"/>
              </a:rPr>
              <a:t>1.5</a:t>
            </a:r>
            <a:r>
              <a:rPr lang="en-US" b="0" dirty="0">
                <a:ea typeface="ヒラギノ角ゴ Pro W3"/>
              </a:rPr>
              <a:t> </a:t>
            </a:r>
            <a:r>
              <a:rPr lang="en-US" sz="1200" b="0" dirty="0">
                <a:ea typeface="ヒラギノ角ゴ Pro W3"/>
                <a:cs typeface="Calibri"/>
              </a:rPr>
              <a:t>target </a:t>
            </a:r>
            <a:r>
              <a:rPr lang="en-US" b="0" dirty="0">
                <a:ea typeface="ヒラギノ角ゴ Pro W3"/>
                <a:cs typeface="Calibri"/>
              </a:rPr>
              <a:t>to form a</a:t>
            </a:r>
            <a:r>
              <a:rPr lang="en-US" sz="1200" b="0" dirty="0">
                <a:ea typeface="ヒラギノ角ゴ Pro W3"/>
                <a:cs typeface="Calibri"/>
              </a:rPr>
              <a:t> goal</a:t>
            </a:r>
            <a:r>
              <a:rPr lang="en-US" b="0" dirty="0">
                <a:ea typeface="ヒラギノ角ゴ Pro W3"/>
                <a:cs typeface="Calibri"/>
              </a:rPr>
              <a:t> statement</a:t>
            </a:r>
            <a:r>
              <a:rPr lang="en-US" sz="1200" b="0" dirty="0">
                <a:ea typeface="ヒラギノ角ゴ Pro W3"/>
                <a:cs typeface="Calibri"/>
              </a:rPr>
              <a:t>.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Each goal will have a number of action steps, which indicate how your </a:t>
            </a:r>
            <a:r>
              <a:rPr lang="en-US" dirty="0"/>
              <a:t>working group </a:t>
            </a:r>
            <a:r>
              <a:rPr lang="en-US" sz="1200" dirty="0">
                <a:cs typeface="Arial" panose="020B0604020202020204" pitchFamily="34" charset="0"/>
              </a:rPr>
              <a:t>will accomplish the goals. Every step of the process, from setting up a meeting to conducting training sessions in preparation for an event, should be listed in order to celebrate small successes along the way.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Each action step, should list who will be primarily responsible for overseeing the action taken, which ensures accountability and helps resolve any questions of who should be completing each task.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Required resources indicate what items, funding or people will be needed to complete each task.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Date to begin indicates when planning for the action will start, while the due date is when the task will be complete. Remember to add ample time for follow up, if needed.(click)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The Assessment portion and Alterations portions will not be completed when you initially create an action plan but should be completed throughout the year. In the assessment portion you will include any action/feedback received that might impact the overall timeline or actions needed to complete the listed goal. (click)</a:t>
            </a:r>
          </a:p>
          <a:p>
            <a:endParaRPr lang="en-US" sz="1200" dirty="0">
              <a:cs typeface="Arial" panose="020B0604020202020204" pitchFamily="34" charset="0"/>
            </a:endParaRPr>
          </a:p>
          <a:p>
            <a:r>
              <a:rPr lang="en-US" sz="1200" dirty="0">
                <a:cs typeface="Arial" panose="020B0604020202020204" pitchFamily="34" charset="0"/>
              </a:rPr>
              <a:t>On the other hand, the alterations section is based on the assessment and what modifications to the plan are needed in order to achieve the goal.</a:t>
            </a:r>
          </a:p>
          <a:p>
            <a:endParaRPr lang="en-US" sz="1200" dirty="0">
              <a:cs typeface="Arial" panose="020B0604020202020204" pitchFamily="34" charset="0"/>
            </a:endParaRPr>
          </a:p>
          <a:p>
            <a:r>
              <a:rPr lang="en-US" sz="1200" dirty="0">
                <a:cs typeface="Arial" panose="020B0604020202020204" pitchFamily="34" charset="0"/>
              </a:rPr>
              <a:t>We will run through a few examples of some action steps that can be used in a plan for each one of the focus areas shortly to help you better understand how to complete an action plan, but before we do, does anyone have any questions? (Pause)</a:t>
            </a:r>
          </a:p>
          <a:p>
            <a:endParaRPr lang="en-US" sz="1200" b="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b="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 next several slides will be an opportunity to first practice action planning by reviewing and discussing several sample goals and action plans. As we saw just now from the review of the template, action planning is a very detailed activity and each step is valuable for our success. </a:t>
            </a:r>
            <a:r>
              <a:rPr lang="en-US" b="0" dirty="0">
                <a:ea typeface="Calibri" panose="020F0502020204030204" pitchFamily="34" charset="0"/>
                <a:cs typeface="Arial" panose="020B0604020202020204" pitchFamily="34" charset="0"/>
              </a:rPr>
              <a:t>Action planning becomes easier with practice. </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 discussion also stimulates our thinking and creativity about potential action steps in each area of focus.</a:t>
            </a:r>
          </a:p>
          <a:p>
            <a:pPr marL="0" marR="0">
              <a:lnSpc>
                <a:spcPct val="107000"/>
              </a:lnSpc>
              <a:spcBef>
                <a:spcPts val="0"/>
              </a:spcBef>
              <a:spcAft>
                <a:spcPts val="800"/>
              </a:spcAft>
            </a:pPr>
            <a:endParaRPr lang="en-US"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district leaders when leading a Build a Plan workshop:</a:t>
            </a:r>
          </a:p>
          <a:p>
            <a:r>
              <a:rPr lang="en-US" b="0" dirty="0">
                <a:cs typeface="Arial" panose="020B0604020202020204" pitchFamily="34" charset="0"/>
              </a:rPr>
              <a:t>Great! Let’s move on to an example of a started action plan for focus area 1 - new clubs.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dirty="0">
                <a:cs typeface="Arial" panose="020B0604020202020204" pitchFamily="34" charset="0"/>
              </a:rPr>
              <a:t>As a reminder, this is just the start of an action plan- your completed action plan might be a lot longer. </a:t>
            </a:r>
          </a:p>
          <a:p>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For this example, we have the goal statement as </a:t>
            </a:r>
            <a:r>
              <a:rPr lang="en-US" sz="1200" b="0" dirty="0">
                <a:effectLst/>
                <a:latin typeface="Calibri" panose="020F0502020204030204" pitchFamily="34" charset="0"/>
                <a:cs typeface="Calibri" panose="020F0502020204030204" pitchFamily="34" charset="0"/>
              </a:rPr>
              <a:t>"By the end of this Lion year, our team will charter an additional 1 new club with at least 20 charter members.“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highlight>
                <a:srgbClr val="FFFF00"/>
              </a:highlight>
              <a:latin typeface="Calibri" panose="020F0502020204030204" pitchFamily="34" charset="0"/>
              <a:cs typeface="Calibri" panose="020F0502020204030204" pitchFamily="34" charset="0"/>
            </a:endParaRPr>
          </a:p>
          <a:p>
            <a:r>
              <a:rPr lang="en-US" dirty="0">
                <a:cs typeface="Arial" panose="020B0604020202020204" pitchFamily="34" charset="0"/>
              </a:rPr>
              <a:t>When reviewing the action steps, what do you notice? </a:t>
            </a:r>
            <a:r>
              <a:rPr lang="en-US" i="1" dirty="0">
                <a:cs typeface="Arial" panose="020B0604020202020204" pitchFamily="34" charset="0"/>
              </a:rPr>
              <a:t>(pause for the audience to review the example and provide a response)</a:t>
            </a:r>
          </a:p>
          <a:p>
            <a:endParaRPr lang="en-US" dirty="0">
              <a:cs typeface="Arial" panose="020B0604020202020204" pitchFamily="34" charset="0"/>
            </a:endParaRPr>
          </a:p>
          <a:p>
            <a:r>
              <a:rPr lang="en-US" dirty="0">
                <a:cs typeface="Arial" panose="020B0604020202020204" pitchFamily="34" charset="0"/>
              </a:rPr>
              <a:t>Each action steps should begin (or contain for regional variations) an action verb. We are going to</a:t>
            </a:r>
            <a:r>
              <a:rPr lang="en-US" i="0" dirty="0">
                <a:cs typeface="Arial" panose="020B0604020202020204" pitchFamily="34" charset="0"/>
              </a:rPr>
              <a:t> DO </a:t>
            </a:r>
            <a:r>
              <a:rPr lang="en-US" dirty="0">
                <a:cs typeface="Arial" panose="020B0604020202020204" pitchFamily="34" charset="0"/>
              </a:rPr>
              <a:t>these things.</a:t>
            </a:r>
          </a:p>
          <a:p>
            <a:endParaRPr lang="en-US" dirty="0">
              <a:cs typeface="Arial" panose="020B0604020202020204" pitchFamily="34" charset="0"/>
            </a:endParaRPr>
          </a:p>
          <a:p>
            <a:r>
              <a:rPr lang="en-US" dirty="0">
                <a:cs typeface="Arial" panose="020B0604020202020204" pitchFamily="34" charset="0"/>
              </a:rPr>
              <a:t>Remember to be specific when creating each action step because it will only help your </a:t>
            </a:r>
            <a:r>
              <a:rPr lang="en-US" dirty="0"/>
              <a:t>working group</a:t>
            </a:r>
            <a:r>
              <a:rPr lang="en-US" dirty="0">
                <a:cs typeface="Arial" panose="020B0604020202020204" pitchFamily="34" charset="0"/>
              </a:rPr>
              <a:t> track and monitor what has and has not been completed yet.</a:t>
            </a:r>
          </a:p>
          <a:p>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You’ll also notice that there can be a variety of other steps needed to complete this goal- this is only an example. What might need to occur before promoting a new club on social media? </a:t>
            </a:r>
            <a:r>
              <a:rPr lang="en-US" i="1" dirty="0">
                <a:cs typeface="Arial" panose="020B0604020202020204" pitchFamily="34" charset="0"/>
              </a:rPr>
              <a:t>(pause for response) </a:t>
            </a:r>
            <a:r>
              <a:rPr lang="en-US" dirty="0">
                <a:cs typeface="Arial" panose="020B0604020202020204" pitchFamily="34" charset="0"/>
              </a:rPr>
              <a:t>Maybe determining the process for how prospective members will be communicated with once they respond to the 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What other action steps will need to occur after promoting a new club on social media? What about determining where and how informational sessions will be held? Any other suggestions? </a:t>
            </a:r>
            <a:r>
              <a:rPr lang="en-US" i="1" dirty="0">
                <a:cs typeface="Arial" panose="020B0604020202020204" pitchFamily="34" charset="0"/>
              </a:rPr>
              <a:t>(pause for response) </a:t>
            </a:r>
            <a:r>
              <a:rPr lang="en-US" dirty="0">
                <a:cs typeface="Arial" panose="020B0604020202020204" pitchFamily="34" charset="0"/>
              </a:rPr>
              <a:t>Will there be any other promotion of the club? For instance, if our district wants to create a ‘Doctors and Nurses Specialty Club’ because of the large number of hospitals in the area, how will we work with hospital administration to promote the club to medical staff? Will we need to set-up a booth or have flyers printed that focus on our global causes that interest them?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This is a perfect example of how to incorporate our strengths, weaknesses, opportunities and threats as well. Going back to social media- our district’s social media presence could be very good or on the other hand, we might need help with creating social media posts because we are not as computer savvy. If social media is a strength, we can use it as our primary delivery method, while if it is a weakness, we might need to add an extra step to learn more of best practices of creating social media posts in order to convert this weakness into a strength.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 same goes for the example of creating a ‘Doctors and Nurses Specialty Club’. There might be an opportunity to form new clubs at local hospitals as they have not partnered with any other local organization yet, but a threat could include COVID-19, and the risk that we will not be able to meet with any of the hospital's administration directly so we might need to think through how else we can contact the hospital and communicate with them virtually.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 possibilities are endless and no idea on how to accomplish the goal is too big or too small as long as there are sufficient action steps to support it.</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Let’s review another example of a started action plan for focus area 2 — new members.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en-US" b="0" dirty="0">
                <a:cs typeface="Arial" panose="020B0604020202020204" pitchFamily="34" charset="0"/>
              </a:rPr>
              <a:t>For this example, we have the goal statement as </a:t>
            </a:r>
            <a:r>
              <a:rPr lang="en-US" sz="1200" kern="1200" dirty="0">
                <a:solidFill>
                  <a:schemeClr val="tx1"/>
                </a:solidFill>
                <a:effectLst/>
                <a:latin typeface="+mn-lt"/>
                <a:ea typeface="+mn-ea"/>
                <a:cs typeface="+mn-cs"/>
              </a:rPr>
              <a:t>By the end of this Lion year, our clubs will induct an additional 10 new members into existing clubs.</a:t>
            </a:r>
          </a:p>
          <a:p>
            <a:pPr marL="0" marR="0">
              <a:spcBef>
                <a:spcPts val="0"/>
              </a:spcBef>
              <a:spcAft>
                <a:spcPts val="0"/>
              </a:spcAft>
            </a:pPr>
            <a:endParaRPr lang="en-US" sz="1200" strike="sngStrike"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Let’s take a look at these action steps. </a:t>
            </a:r>
            <a:r>
              <a:rPr lang="en-US" b="0" i="1" dirty="0">
                <a:cs typeface="Arial" panose="020B0604020202020204" pitchFamily="34" charset="0"/>
              </a:rPr>
              <a:t>(pause for the audience to review)</a:t>
            </a:r>
          </a:p>
          <a:p>
            <a:endParaRPr lang="en-US" b="0" baseline="0" dirty="0">
              <a:cs typeface="Arial" panose="020B0604020202020204" pitchFamily="34" charset="0"/>
            </a:endParaRPr>
          </a:p>
          <a:p>
            <a:r>
              <a:rPr lang="en-US" b="0" baseline="0" dirty="0">
                <a:cs typeface="Arial" panose="020B0604020202020204" pitchFamily="34" charset="0"/>
              </a:rPr>
              <a:t>You’ll find that outside of containing action verbs, each action description is short, with a maximum of two sentences, being preferred. Even with short sentences, it’s important to provide specifics where possible. </a:t>
            </a:r>
          </a:p>
          <a:p>
            <a:endParaRPr lang="en-US" b="0" baseline="0" dirty="0">
              <a:cs typeface="Arial" panose="020B0604020202020204" pitchFamily="34" charset="0"/>
            </a:endParaRPr>
          </a:p>
          <a:p>
            <a:r>
              <a:rPr lang="en-US" b="0" baseline="0" dirty="0">
                <a:cs typeface="Arial" panose="020B0604020202020204" pitchFamily="34" charset="0"/>
              </a:rPr>
              <a:t>What specifics are included in this example description? </a:t>
            </a:r>
            <a:r>
              <a:rPr lang="en-US" b="0" i="1" baseline="0" dirty="0">
                <a:cs typeface="Arial" panose="020B0604020202020204" pitchFamily="34" charset="0"/>
              </a:rPr>
              <a:t>(pause for audience response. If not included in responses, discuss how the specific leader is assigned as the responsible party and how each required resource is listed.)</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other specifics would you include that aren’t listed above? (</a:t>
            </a:r>
            <a:r>
              <a:rPr lang="en-US" b="0" i="1" baseline="0" dirty="0">
                <a:cs typeface="Arial" panose="020B0604020202020204" pitchFamily="34" charset="0"/>
              </a:rPr>
              <a:t>pause)</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Moving forward, let’s take a look at another example of a started action plan for focus area 3 — member satisfaction.</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en-US" dirty="0">
                <a:cs typeface="Arial" panose="020B0604020202020204" pitchFamily="34" charset="0"/>
              </a:rPr>
              <a:t>For this example, we have the goal statement as </a:t>
            </a:r>
            <a:r>
              <a:rPr lang="en-US" sz="1200" kern="1200" dirty="0">
                <a:solidFill>
                  <a:schemeClr val="tx1"/>
                </a:solidFill>
                <a:effectLst/>
                <a:latin typeface="+mj-lt"/>
                <a:ea typeface="+mn-ea"/>
                <a:cs typeface="+mn-cs"/>
              </a:rPr>
              <a:t>By the end of this Lion year, our district will increase our net gain goal by 3 members.</a:t>
            </a:r>
            <a:endParaRPr lang="en-US" sz="1200" b="1" strike="sngStrike" dirty="0">
              <a:effectLst/>
              <a:latin typeface="+mj-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 Let’s take a look at this action plan. </a:t>
            </a:r>
            <a:r>
              <a:rPr lang="en-US" i="1" dirty="0">
                <a:cs typeface="Arial" panose="020B0604020202020204" pitchFamily="34" charset="0"/>
              </a:rPr>
              <a:t>(pause for the audience to review)</a:t>
            </a:r>
          </a:p>
          <a:p>
            <a:endParaRPr lang="en-US" baseline="0" dirty="0">
              <a:cs typeface="Arial" panose="020B0604020202020204" pitchFamily="34" charset="0"/>
            </a:endParaRPr>
          </a:p>
          <a:p>
            <a:r>
              <a:rPr lang="en-US" baseline="0" dirty="0">
                <a:cs typeface="Arial" panose="020B0604020202020204" pitchFamily="34" charset="0"/>
              </a:rPr>
              <a:t>Specifically, let’s focus on the dates. Remember date ranges should include the prep work and follow up involved, not just when the action is implemented. </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For action step 3, we have 2 weeks to schedule meetings with club leadership. Why do we think this much time should be allotted</a:t>
            </a:r>
            <a:r>
              <a:rPr lang="en-US" i="1" baseline="0" dirty="0">
                <a:cs typeface="Arial" panose="020B0604020202020204" pitchFamily="34" charset="0"/>
              </a:rPr>
              <a:t>? </a:t>
            </a:r>
            <a:r>
              <a:rPr lang="en-US" i="1" dirty="0">
                <a:cs typeface="Arial" panose="020B0604020202020204" pitchFamily="34" charset="0"/>
              </a:rPr>
              <a:t>(pause for the audience to respond. </a:t>
            </a:r>
            <a:r>
              <a:rPr lang="en-US" i="1" baseline="0" dirty="0">
                <a:cs typeface="Arial" panose="020B0604020202020204" pitchFamily="34" charset="0"/>
              </a:rPr>
              <a:t>If not included in responses, discuss how the focus area </a:t>
            </a:r>
            <a:r>
              <a:rPr lang="es-ES" i="1" baseline="0" dirty="0" err="1">
                <a:effectLst/>
                <a:cs typeface="Times New Roman" panose="02020603050405020304" pitchFamily="18" charset="0"/>
              </a:rPr>
              <a:t>w</a:t>
            </a:r>
            <a:r>
              <a:rPr lang="es-ES" i="1" dirty="0" err="1">
                <a:effectLst/>
                <a:ea typeface="Times New Roman" panose="02020603050405020304" pitchFamily="18" charset="0"/>
                <a:cs typeface="Times New Roman" panose="02020603050405020304" pitchFamily="18" charset="0"/>
              </a:rPr>
              <a:t>orking</a:t>
            </a:r>
            <a:r>
              <a:rPr lang="es-ES" i="1" dirty="0">
                <a:effectLst/>
                <a:ea typeface="Times New Roman" panose="02020603050405020304" pitchFamily="18" charset="0"/>
                <a:cs typeface="Times New Roman" panose="02020603050405020304" pitchFamily="18" charset="0"/>
              </a:rPr>
              <a:t> </a:t>
            </a:r>
            <a:r>
              <a:rPr lang="es-ES" i="1" dirty="0" err="1">
                <a:effectLst/>
                <a:ea typeface="Times New Roman" panose="02020603050405020304" pitchFamily="18" charset="0"/>
                <a:cs typeface="Times New Roman" panose="02020603050405020304" pitchFamily="18" charset="0"/>
              </a:rPr>
              <a:t>group</a:t>
            </a:r>
            <a:r>
              <a:rPr lang="es-ES" i="1" dirty="0">
                <a:effectLst/>
                <a:ea typeface="Times New Roman" panose="02020603050405020304" pitchFamily="18" charset="0"/>
                <a:cs typeface="Times New Roman" panose="02020603050405020304" pitchFamily="18" charset="0"/>
              </a:rPr>
              <a:t> </a:t>
            </a:r>
            <a:r>
              <a:rPr lang="en-US" i="1" baseline="0" dirty="0">
                <a:cs typeface="Arial" panose="020B0604020202020204" pitchFamily="34" charset="0"/>
              </a:rPr>
              <a:t>members will have to pull the contact information of club leadership from MyLCI </a:t>
            </a:r>
            <a:r>
              <a:rPr lang="en-US" b="0" i="1" baseline="0" dirty="0">
                <a:cs typeface="Arial" panose="020B0604020202020204" pitchFamily="34" charset="0"/>
              </a:rPr>
              <a:t>(the Lion Portal), contact </a:t>
            </a:r>
            <a:r>
              <a:rPr lang="en-US" i="1" baseline="0" dirty="0">
                <a:cs typeface="Arial" panose="020B0604020202020204" pitchFamily="34" charset="0"/>
              </a:rPr>
              <a:t>each individual club leadership team, find a time that works best for everyone and schedule separate meeting on a virtual meeting platform, all while ensuring the </a:t>
            </a:r>
            <a:r>
              <a:rPr lang="en-US" i="1" strike="noStrike" baseline="0" dirty="0">
                <a:cs typeface="Arial" panose="020B0604020202020204" pitchFamily="34" charset="0"/>
              </a:rPr>
              <a:t>working group </a:t>
            </a:r>
            <a:r>
              <a:rPr lang="en-US" i="1" baseline="0" dirty="0">
                <a:cs typeface="Arial" panose="020B0604020202020204" pitchFamily="34" charset="0"/>
              </a:rPr>
              <a:t>members are available at those times</a:t>
            </a:r>
            <a:r>
              <a:rPr lang="en-US" i="1" dirty="0">
                <a:cs typeface="Arial" panose="020B0604020202020204" pitchFamily="34" charset="0"/>
              </a:rPr>
              <a:t>). </a:t>
            </a:r>
          </a:p>
          <a:p>
            <a:endParaRPr lang="en-US" baseline="0" dirty="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b="0" dirty="0">
              <a:cs typeface="Arial" panose="020B0604020202020204" pitchFamily="34" charset="0"/>
            </a:endParaRPr>
          </a:p>
          <a:p>
            <a:r>
              <a:rPr lang="en-US" b="0" dirty="0">
                <a:cs typeface="Arial" panose="020B0604020202020204" pitchFamily="34" charset="0"/>
              </a:rPr>
              <a:t>Welcome to</a:t>
            </a:r>
            <a:r>
              <a:rPr lang="en-US" b="0" baseline="0" dirty="0">
                <a:cs typeface="Arial" panose="020B0604020202020204" pitchFamily="34" charset="0"/>
              </a:rPr>
              <a:t> this meeting of the Global Membership Approach. My name is ___ and I am _____.  </a:t>
            </a:r>
          </a:p>
          <a:p>
            <a:endParaRPr lang="en-US" b="0" baseline="0" dirty="0">
              <a:cs typeface="Arial" panose="020B0604020202020204" pitchFamily="34" charset="0"/>
            </a:endParaRPr>
          </a:p>
          <a:p>
            <a:r>
              <a:rPr lang="en-US" b="0" baseline="0" dirty="0">
                <a:cs typeface="Arial" panose="020B0604020202020204" pitchFamily="34" charset="0"/>
              </a:rPr>
              <a:t>We’re here to today to build our Global Membership Approach plan. </a:t>
            </a:r>
          </a:p>
          <a:p>
            <a:endParaRPr lang="en-US" baseline="0" dirty="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Lastly, let’s review an example of an action plan for Focus Area 4 — Leader Support.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endParaRPr lang="en-US" b="0"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latin typeface="+mn-lt"/>
                <a:ea typeface="Times New Roman" panose="02020603050405020304" pitchFamily="18" charset="0"/>
                <a:cs typeface="Arial" panose="020B0604020202020204" pitchFamily="34" charset="0"/>
              </a:rPr>
              <a:t>L</a:t>
            </a:r>
            <a:r>
              <a:rPr lang="en-US" sz="1200" b="0" dirty="0">
                <a:effectLst/>
                <a:latin typeface="+mn-lt"/>
                <a:ea typeface="Times New Roman" panose="02020603050405020304" pitchFamily="18" charset="0"/>
                <a:cs typeface="Segoe UI" panose="020B0502040204020203" pitchFamily="34" charset="0"/>
              </a:rPr>
              <a:t>eader support comes after the other three focus areas are put into action plans? Then, a goal for how the leaders will support the other efforts can be identified and an action plan developed.</a:t>
            </a:r>
            <a:endParaRPr lang="en-US" sz="1200" b="0"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For this example, we have the goal statement as “</a:t>
            </a:r>
            <a:r>
              <a:rPr lang="en-US" b="0" dirty="0">
                <a:effectLst/>
                <a:ea typeface="Times New Roman" panose="02020603050405020304" pitchFamily="18" charset="0"/>
                <a:cs typeface="Arial" panose="020B0604020202020204" pitchFamily="34" charset="0"/>
              </a:rPr>
              <a:t>For </a:t>
            </a:r>
            <a:r>
              <a:rPr lang="en-US" b="0" dirty="0">
                <a:effectLst/>
                <a:latin typeface="+mn-lt"/>
                <a:ea typeface="Times New Roman" panose="02020603050405020304" pitchFamily="18" charset="0"/>
                <a:cs typeface="Arial" panose="020B0604020202020204" pitchFamily="34" charset="0"/>
              </a:rPr>
              <a:t>the </a:t>
            </a:r>
            <a:r>
              <a:rPr lang="en-US" sz="1200" b="0" dirty="0">
                <a:effectLst/>
                <a:latin typeface="+mn-lt"/>
                <a:ea typeface="Times New Roman" panose="02020603050405020304" pitchFamily="18" charset="0"/>
                <a:cs typeface="Times New Roman" panose="02020603050405020304" pitchFamily="18" charset="0"/>
              </a:rPr>
              <a:t>During this Lion year, </a:t>
            </a:r>
            <a:r>
              <a:rPr lang="en-US" b="0" dirty="0">
                <a:effectLst/>
                <a:latin typeface="+mn-lt"/>
                <a:ea typeface="Times New Roman" panose="02020603050405020304" pitchFamily="18" charset="0"/>
                <a:cs typeface="Arial" panose="020B0604020202020204" pitchFamily="34" charset="0"/>
              </a:rPr>
              <a:t> our district </a:t>
            </a:r>
            <a:r>
              <a:rPr lang="en-US" b="0" dirty="0">
                <a:effectLst/>
                <a:ea typeface="Times New Roman" panose="02020603050405020304" pitchFamily="18" charset="0"/>
                <a:cs typeface="Arial" panose="020B0604020202020204" pitchFamily="34" charset="0"/>
              </a:rPr>
              <a:t>will hold quarterly webinars to support club success, such as improving member engagement or social media use.</a:t>
            </a:r>
            <a:r>
              <a:rPr lang="en-US" b="0" dirty="0">
                <a:cs typeface="Arial" panose="020B0604020202020204" pitchFamily="34" charset="0"/>
              </a:rPr>
              <a:t>” Let’s take a look at this action plan.</a:t>
            </a:r>
            <a:r>
              <a:rPr lang="en-US" b="0" i="1" dirty="0">
                <a:cs typeface="Arial" panose="020B0604020202020204" pitchFamily="34" charset="0"/>
              </a:rPr>
              <a:t> (pause for the audience to review)</a:t>
            </a:r>
          </a:p>
          <a:p>
            <a:endParaRPr lang="en-US" b="0" baseline="0" dirty="0">
              <a:cs typeface="Arial" panose="020B0604020202020204" pitchFamily="34" charset="0"/>
            </a:endParaRPr>
          </a:p>
          <a:p>
            <a:r>
              <a:rPr lang="en-US" b="0" baseline="0" dirty="0">
                <a:cs typeface="Arial" panose="020B0604020202020204" pitchFamily="34" charset="0"/>
              </a:rPr>
              <a:t>Does anyone have any questions about how we will document our actions? What’s missing here that we would want to add in our own action plans? </a:t>
            </a:r>
            <a:r>
              <a:rPr lang="en-US" b="0" i="1" baseline="0" dirty="0">
                <a:cs typeface="Arial" panose="020B0604020202020204" pitchFamily="34" charset="0"/>
              </a:rPr>
              <a:t>(pause for response)</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a:t>
            </a:r>
            <a:r>
              <a:rPr lang="en-US" b="0" i="1" baseline="0" dirty="0">
                <a:ea typeface="ヒラギノ角ゴ Pro W3"/>
                <a:cs typeface="Arial" panose="020B0604020202020204" pitchFamily="34" charset="0"/>
              </a:rPr>
              <a:t>Slide </a:t>
            </a:r>
            <a:r>
              <a:rPr lang="en-US" b="0" i="1" strike="noStrike" baseline="0" dirty="0">
                <a:ea typeface="ヒラギノ角ゴ Pro W3"/>
                <a:cs typeface="Arial" panose="020B0604020202020204" pitchFamily="34" charset="0"/>
              </a:rPr>
              <a:t>1</a:t>
            </a:r>
            <a:r>
              <a:rPr lang="en-US" b="0" i="1" baseline="0" dirty="0">
                <a:ea typeface="ヒラギノ角ゴ Pro W3"/>
                <a:cs typeface="Arial" panose="020B0604020202020204" pitchFamily="34" charset="0"/>
              </a:rPr>
              <a:t>. Complete Target Statement  before </a:t>
            </a:r>
            <a:r>
              <a:rPr lang="en-US" i="1" baseline="0" dirty="0">
                <a:ea typeface="ヒラギノ角ゴ Pro W3"/>
                <a:cs typeface="Arial" panose="020B0604020202020204" pitchFamily="34" charset="0"/>
              </a:rPr>
              <a:t>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This slide summarizes the work to be achieved during the breakout sessions. It also helps everyone to see the big picture they are building for the district.</a:t>
            </a:r>
          </a:p>
          <a:p>
            <a:pPr marL="0" marR="0">
              <a:lnSpc>
                <a:spcPct val="107000"/>
              </a:lnSpc>
              <a:spcBef>
                <a:spcPts val="0"/>
              </a:spcBef>
              <a:spcAft>
                <a:spcPts val="800"/>
              </a:spcAft>
            </a:pPr>
            <a:endParaRPr lang="en-US" b="0"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p>
          <a:p>
            <a:r>
              <a:rPr lang="en-US" b="0" dirty="0">
                <a:cs typeface="Arial" panose="020B0604020202020204" pitchFamily="34" charset="0"/>
              </a:rPr>
              <a:t>Here’s the structure</a:t>
            </a:r>
            <a:r>
              <a:rPr lang="en-US" b="0" baseline="0" dirty="0">
                <a:cs typeface="Arial" panose="020B0604020202020204" pitchFamily="34" charset="0"/>
              </a:rPr>
              <a:t> of a Global Membership Approach plan. It’s organized by the four Global Membership Approach areas of focus: New Clubs, New Members, Member Satisfaction and Leader Support. </a:t>
            </a:r>
          </a:p>
          <a:p>
            <a:endParaRPr lang="en-US" b="0" baseline="0" dirty="0">
              <a:cs typeface="Arial" panose="020B0604020202020204" pitchFamily="34" charset="0"/>
            </a:endParaRPr>
          </a:p>
          <a:p>
            <a:r>
              <a:rPr lang="en-US" b="0" baseline="0" dirty="0">
                <a:ea typeface="ヒラギノ角ゴ Pro W3"/>
                <a:cs typeface="Calibri"/>
              </a:rPr>
              <a:t>Soon, we will work in small groups and for each area of focus we’ll choose what Action Steps we will take to meet our targets. Let’s begin with 2-3 actions. We can always reconvene and add more later. Remember- no idea is too big or too small so when discussing remember we can choose more complex action steps and work our way backwards or start small with detailed actions and work our way forward.</a:t>
            </a:r>
          </a:p>
          <a:p>
            <a:endParaRPr lang="en-US" b="0" baseline="0" dirty="0">
              <a:cs typeface="Arial" panose="020B0604020202020204" pitchFamily="34" charset="0"/>
            </a:endParaRPr>
          </a:p>
          <a:p>
            <a:r>
              <a:rPr lang="en-US" b="0" baseline="0" dirty="0">
                <a:cs typeface="Arial" panose="020B0604020202020204" pitchFamily="34" charset="0"/>
              </a:rPr>
              <a:t>For example, an Action Step under Focus Area 1 could be to </a:t>
            </a:r>
            <a:r>
              <a:rPr lang="en-US" b="0" i="1" baseline="0" dirty="0">
                <a:cs typeface="Arial" panose="020B0604020202020204" pitchFamily="34" charset="0"/>
              </a:rPr>
              <a:t>conduct a new club development workshop, </a:t>
            </a:r>
            <a:r>
              <a:rPr lang="en-US" b="0" i="0" baseline="0" dirty="0">
                <a:cs typeface="Arial" panose="020B0604020202020204" pitchFamily="34" charset="0"/>
              </a:rPr>
              <a:t>which would be a more complex action step. While, f</a:t>
            </a:r>
            <a:r>
              <a:rPr lang="en-US" b="0" baseline="0" dirty="0">
                <a:cs typeface="Arial" panose="020B0604020202020204" pitchFamily="34" charset="0"/>
              </a:rPr>
              <a:t>or Focus Area 4 it could be to </a:t>
            </a:r>
            <a:r>
              <a:rPr lang="en-US" b="0" i="1" baseline="0" dirty="0">
                <a:cs typeface="Arial" panose="020B0604020202020204" pitchFamily="34" charset="0"/>
              </a:rPr>
              <a:t>meet monthly with Zone Chairpersons to better understand club needs, </a:t>
            </a:r>
            <a:r>
              <a:rPr lang="en-US" b="0" i="0" baseline="0" dirty="0">
                <a:cs typeface="Arial" panose="020B0604020202020204" pitchFamily="34" charset="0"/>
              </a:rPr>
              <a:t>which would be a more detailed action.</a:t>
            </a:r>
          </a:p>
          <a:p>
            <a:endParaRPr lang="en-US" b="0" baseline="0" dirty="0">
              <a:cs typeface="Arial" panose="020B0604020202020204" pitchFamily="34" charset="0"/>
            </a:endParaRPr>
          </a:p>
          <a:p>
            <a:r>
              <a:rPr lang="en-US" b="0" baseline="0" dirty="0">
                <a:cs typeface="Arial" panose="020B0604020202020204" pitchFamily="34" charset="0"/>
              </a:rPr>
              <a:t>We will also provide a short description for each action and specify when we’ll do it, who will be responsible, and what resources and budget will support the action. </a:t>
            </a:r>
          </a:p>
          <a:p>
            <a:endParaRPr lang="en-US" b="0" baseline="0" dirty="0">
              <a:cs typeface="Arial" panose="020B0604020202020204" pitchFamily="34" charset="0"/>
            </a:endParaRPr>
          </a:p>
          <a:p>
            <a:r>
              <a:rPr lang="en-US" b="0" baseline="0" dirty="0">
                <a:cs typeface="Arial" panose="020B0604020202020204" pitchFamily="34" charset="0"/>
              </a:rPr>
              <a:t>We will develop as many actions as we feel are valuable and achievable for each focus area. </a:t>
            </a:r>
          </a:p>
          <a:p>
            <a:endParaRPr lang="en-US" b="0" baseline="0" dirty="0">
              <a:cs typeface="Arial" panose="020B0604020202020204" pitchFamily="34" charset="0"/>
            </a:endParaRPr>
          </a:p>
          <a:p>
            <a:r>
              <a:rPr lang="en-US" b="0" baseline="0" dirty="0">
                <a:cs typeface="Arial" panose="020B0604020202020204" pitchFamily="34" charset="0"/>
              </a:rPr>
              <a:t>Remember to incorporate our information recorded from the District SWOT Analysis.</a:t>
            </a:r>
          </a:p>
          <a:p>
            <a:endParaRPr lang="en-US" b="0" baseline="0" dirty="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en-US" sz="1300" u="sng" dirty="0">
                <a:ea typeface="ヒラギノ角ゴ Pro W3"/>
                <a:cs typeface="Arial" panose="020B0604020202020204" pitchFamily="34" charset="0"/>
              </a:rPr>
              <a:t>Presenter notes: </a:t>
            </a:r>
          </a:p>
          <a:p>
            <a:pPr lvl="0">
              <a:defRPr/>
            </a:pPr>
            <a:r>
              <a:rPr lang="en-US" sz="1300" dirty="0">
                <a:cs typeface="Arial" panose="020B0604020202020204" pitchFamily="34" charset="0"/>
              </a:rPr>
              <a:t>____________________________________________________________</a:t>
            </a:r>
          </a:p>
          <a:p>
            <a:endParaRPr lang="en-US" sz="1300" dirty="0">
              <a:cs typeface="Arial" panose="020B0604020202020204" pitchFamily="34" charset="0"/>
            </a:endParaRPr>
          </a:p>
          <a:p>
            <a:r>
              <a:rPr lang="en-US" sz="1300" b="0" dirty="0">
                <a:cs typeface="Arial" panose="020B0604020202020204" pitchFamily="34" charset="0"/>
              </a:rPr>
              <a:t>We’re looking for innovative</a:t>
            </a:r>
            <a:r>
              <a:rPr lang="en-US" sz="1300" b="0" baseline="0" dirty="0">
                <a:cs typeface="Arial" panose="020B0604020202020204" pitchFamily="34" charset="0"/>
              </a:rPr>
              <a:t> ideas to spark membership. So, when any of us suggests an idea, all of us must be supportive. </a:t>
            </a:r>
          </a:p>
          <a:p>
            <a:endParaRPr lang="en-US" sz="1300" b="0" baseline="0" dirty="0">
              <a:cs typeface="Arial" panose="020B0604020202020204" pitchFamily="34" charset="0"/>
            </a:endParaRPr>
          </a:p>
          <a:p>
            <a:r>
              <a:rPr lang="en-US" sz="1300" b="0" baseline="0" dirty="0">
                <a:cs typeface="Arial" panose="020B0604020202020204" pitchFamily="34" charset="0"/>
              </a:rPr>
              <a:t>We will break into groups to generate ideas for our actions. Make sure everyone in your group contributes at least 1 idea. </a:t>
            </a:r>
          </a:p>
          <a:p>
            <a:endParaRPr lang="en-US" sz="1300" b="0" baseline="0" dirty="0">
              <a:cs typeface="Arial" panose="020B0604020202020204" pitchFamily="34" charset="0"/>
            </a:endParaRPr>
          </a:p>
          <a:p>
            <a:r>
              <a:rPr lang="en-US" sz="1300" b="0" baseline="0" dirty="0">
                <a:cs typeface="Arial" panose="020B0604020202020204" pitchFamily="34" charset="0"/>
              </a:rPr>
              <a:t>Each group needs a scribe, who will write down every idea. At this point you want many ideas to work with. </a:t>
            </a:r>
          </a:p>
          <a:p>
            <a:endParaRPr lang="en-US" sz="1300" b="0" baseline="0" dirty="0">
              <a:cs typeface="Arial" panose="020B0604020202020204" pitchFamily="34" charset="0"/>
            </a:endParaRPr>
          </a:p>
          <a:p>
            <a:r>
              <a:rPr lang="en-US" sz="1300" b="0" baseline="0" dirty="0">
                <a:cs typeface="Arial" panose="020B0604020202020204" pitchFamily="34" charset="0"/>
              </a:rPr>
              <a:t>Be positive about every idea. Discuss an idea just enough so everyone understands it. Do not pass judgement, say it won’t work or it has been tried before. Be positive or be quiet. A wild-sounding idea could become a breakthrough. Applaud it. </a:t>
            </a:r>
          </a:p>
          <a:p>
            <a:endParaRPr lang="en-US" sz="1300" b="0" baseline="0" dirty="0">
              <a:cs typeface="Arial" panose="020B0604020202020204" pitchFamily="34" charset="0"/>
            </a:endParaRPr>
          </a:p>
          <a:p>
            <a:r>
              <a:rPr lang="en-US" sz="1300" b="0" baseline="0" dirty="0">
                <a:cs typeface="Arial" panose="020B0604020202020204" pitchFamily="34" charset="0"/>
              </a:rPr>
              <a:t>Think about how your experience was when you started being a Lion. How can we recreate that feeling? What creative ideas were implemented when you began your service journey? How were you encouraged to move up the leadership ranks?</a:t>
            </a:r>
          </a:p>
          <a:p>
            <a:endParaRPr lang="en-US" sz="1300" b="0" baseline="0" dirty="0">
              <a:cs typeface="Arial" panose="020B0604020202020204" pitchFamily="34" charset="0"/>
            </a:endParaRPr>
          </a:p>
          <a:p>
            <a:r>
              <a:rPr lang="en-US" sz="1300" b="0" baseline="0" dirty="0">
                <a:cs typeface="Arial" panose="020B0604020202020204" pitchFamily="34" charset="0"/>
              </a:rPr>
              <a:t>Once you have a list of ideas, pick out the ones with the most potential. Make sure everyone has input into which those are. Then, consider if they can be combined or improved. </a:t>
            </a:r>
            <a:endParaRPr lang="en-US" sz="1300" b="0" dirty="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For breakout sessions, use your best judgement on how much time to allocate to each activity based on the total meeting time available.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These are the instructions for the breakout sessions to begin drafting action plans. </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t>
            </a:r>
            <a:r>
              <a:rPr lang="en-US" b="0" i="1" dirty="0">
                <a:effectLst/>
                <a:ea typeface="Calibri" panose="020F0502020204030204" pitchFamily="34" charset="0"/>
                <a:cs typeface="Arial" panose="020B0604020202020204" pitchFamily="34" charset="0"/>
              </a:rPr>
              <a:t>Review the instructions included on the slide and in the script below.)</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Do you have any questions about this activity?</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Do you anticipate any challenges when facilitating this activity in your district? Let’s anticipate challenges and identify some solutions together now.</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(Allow time for discussion. Reflect on potential challenges and ways to address them, for example, dealing with disruptive or disengaged participants. Also encourage participants to share strategies with each other during the discussion.)</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endParaRPr lang="en-US" b="0" i="1" dirty="0">
              <a:cs typeface="Arial" panose="020B0604020202020204" pitchFamily="34" charset="0"/>
            </a:endParaRPr>
          </a:p>
          <a:p>
            <a:r>
              <a:rPr lang="en-US" b="0" dirty="0">
                <a:cs typeface="Arial" panose="020B0604020202020204" pitchFamily="34" charset="0"/>
              </a:rPr>
              <a:t>We</a:t>
            </a:r>
            <a:r>
              <a:rPr lang="en-US" b="0" baseline="0" dirty="0">
                <a:cs typeface="Arial" panose="020B0604020202020204" pitchFamily="34" charset="0"/>
              </a:rPr>
              <a:t> will start identifying actions by breaking up into four </a:t>
            </a:r>
            <a:r>
              <a:rPr lang="en-US" b="0" dirty="0">
                <a:cs typeface="Arial" panose="020B0604020202020204" pitchFamily="34" charset="0"/>
              </a:rPr>
              <a:t>groups,</a:t>
            </a:r>
            <a:r>
              <a:rPr lang="en-US" b="0" baseline="0" dirty="0">
                <a:cs typeface="Arial" panose="020B0604020202020204" pitchFamily="34" charset="0"/>
              </a:rPr>
              <a:t> one for each focus area. </a:t>
            </a:r>
          </a:p>
          <a:p>
            <a:endParaRPr lang="en-US" b="0" baseline="0" dirty="0">
              <a:cs typeface="Arial" panose="020B0604020202020204" pitchFamily="34" charset="0"/>
            </a:endParaRPr>
          </a:p>
          <a:p>
            <a:r>
              <a:rPr lang="en-US" b="0" baseline="0" dirty="0">
                <a:cs typeface="Arial" panose="020B0604020202020204" pitchFamily="34" charset="0"/>
              </a:rPr>
              <a:t>Each group will create a brainstorming list, welcoming creative thinking. From that list, they will choose the 2-3 most promising ideas and add descriptions and a date range, so we have an idea how long it will take to implement. </a:t>
            </a:r>
          </a:p>
          <a:p>
            <a:endParaRPr lang="en-US" b="0" baseline="0" dirty="0">
              <a:cs typeface="Arial" panose="020B0604020202020204" pitchFamily="34" charset="0"/>
            </a:endParaRPr>
          </a:p>
          <a:p>
            <a:r>
              <a:rPr lang="en-US" b="0" baseline="0" dirty="0">
                <a:cs typeface="Arial" panose="020B0604020202020204" pitchFamily="34" charset="0"/>
              </a:rPr>
              <a:t>Then we’ll discuss and refine and even add to the ideas, so we end up with 2-3 of the highest priority actions for each area. </a:t>
            </a:r>
          </a:p>
          <a:p>
            <a:endParaRPr lang="en-US" b="0" baseline="0" dirty="0">
              <a:cs typeface="Arial" panose="020B0604020202020204" pitchFamily="34" charset="0"/>
            </a:endParaRPr>
          </a:p>
          <a:p>
            <a:r>
              <a:rPr lang="en-US" b="0" i="1" baseline="0" dirty="0">
                <a:cs typeface="Arial" panose="020B0604020202020204" pitchFamily="34" charset="0"/>
              </a:rPr>
              <a:t>(Organize attendees into groups.)</a:t>
            </a:r>
          </a:p>
          <a:p>
            <a:endParaRPr lang="en-US" b="0" baseline="0" dirty="0">
              <a:cs typeface="Arial" panose="020B0604020202020204" pitchFamily="34" charset="0"/>
            </a:endParaRPr>
          </a:p>
          <a:p>
            <a:r>
              <a:rPr lang="en-US" b="0" baseline="0" dirty="0">
                <a:cs typeface="Arial" panose="020B0604020202020204" pitchFamily="34" charset="0"/>
              </a:rPr>
              <a:t>Each group has 15 minutes to identify 2-3 actions and give them descriptions and date ranges.</a:t>
            </a:r>
          </a:p>
          <a:p>
            <a:endParaRPr lang="en-US" b="0" baseline="0" dirty="0">
              <a:cs typeface="Arial" panose="020B0604020202020204" pitchFamily="34" charset="0"/>
            </a:endParaRPr>
          </a:p>
          <a:p>
            <a:r>
              <a:rPr lang="en-US" b="0" baseline="0" dirty="0">
                <a:cs typeface="Arial" panose="020B0604020202020204" pitchFamily="34" charset="0"/>
              </a:rPr>
              <a:t>Any questions before we start? </a:t>
            </a:r>
          </a:p>
          <a:p>
            <a:endParaRPr lang="en-US" b="0" i="1" baseline="0" dirty="0">
              <a:cs typeface="Arial" panose="020B0604020202020204" pitchFamily="34" charset="0"/>
            </a:endParaRPr>
          </a:p>
          <a:p>
            <a:r>
              <a:rPr lang="en-US" b="0" i="1" baseline="0" dirty="0">
                <a:cs typeface="Arial" panose="020B0604020202020204" pitchFamily="34" charset="0"/>
              </a:rPr>
              <a:t>(When breakout sessions are complete, discuss the Action Steps for each area and ask for additions and changes. Document the results on slide </a:t>
            </a:r>
            <a:r>
              <a:rPr lang="en-US" b="0" i="1" strike="noStrike" baseline="0" dirty="0">
                <a:cs typeface="Arial" panose="020B0604020202020204" pitchFamily="34" charset="0"/>
              </a:rPr>
              <a:t>35</a:t>
            </a:r>
            <a:r>
              <a:rPr lang="en-US" b="0" i="1" baseline="0" dirty="0">
                <a:cs typeface="Arial" panose="020B0604020202020204" pitchFamily="34" charset="0"/>
              </a:rPr>
              <a:t>, including a list of potential ideas to be considered after the highest priority actions are implemented. )</a:t>
            </a:r>
            <a:endParaRPr lang="en-US" b="0" i="1"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Is anyone familiar with </a:t>
            </a:r>
            <a:r>
              <a:rPr lang="en-US" b="0" baseline="0" dirty="0">
                <a:cs typeface="Arial" panose="020B0604020202020204" pitchFamily="34" charset="0"/>
              </a:rPr>
              <a:t>Peter Drucker? </a:t>
            </a:r>
            <a:r>
              <a:rPr lang="en-US" b="0" i="1" baseline="0" dirty="0">
                <a:cs typeface="Arial" panose="020B0604020202020204" pitchFamily="34" charset="0"/>
              </a:rPr>
              <a:t>{He was a famous business management consultant, educator and author.} </a:t>
            </a:r>
          </a:p>
          <a:p>
            <a:endParaRPr lang="en-US" b="0" baseline="0" dirty="0">
              <a:cs typeface="Arial" panose="020B0604020202020204" pitchFamily="34" charset="0"/>
            </a:endParaRPr>
          </a:p>
          <a:p>
            <a:r>
              <a:rPr lang="en-US" b="0" dirty="0">
                <a:cs typeface="Arial" panose="020B0604020202020204" pitchFamily="34" charset="0"/>
              </a:rPr>
              <a:t>What</a:t>
            </a:r>
            <a:r>
              <a:rPr lang="en-US" b="0" baseline="0" dirty="0">
                <a:cs typeface="Arial" panose="020B0604020202020204" pitchFamily="34" charset="0"/>
              </a:rPr>
              <a:t> does this mean to you? What does it mean to our plan? </a:t>
            </a:r>
            <a:endParaRPr lang="en-US" b="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strike="noStrike" dirty="0">
                <a:cs typeface="Arial" panose="020B0604020202020204" pitchFamily="34" charset="0"/>
              </a:rPr>
              <a:t>Edit this slide to enter the names of</a:t>
            </a:r>
            <a:r>
              <a:rPr lang="en-US" i="1" strike="noStrike" baseline="0" dirty="0">
                <a:cs typeface="Arial" panose="020B0604020202020204" pitchFamily="34" charset="0"/>
              </a:rPr>
              <a:t> </a:t>
            </a:r>
            <a:r>
              <a:rPr lang="en-US" b="0" i="1" strike="noStrike" baseline="0" dirty="0">
                <a:solidFill>
                  <a:srgbClr val="FF5C35"/>
                </a:solidFill>
                <a:cs typeface="Arial" panose="020B0604020202020204" pitchFamily="34" charset="0"/>
              </a:rPr>
              <a:t>your </a:t>
            </a:r>
            <a:r>
              <a:rPr lang="en-US" b="0" i="1" strike="noStrike" baseline="0" dirty="0">
                <a:cs typeface="Arial" panose="020B0604020202020204" pitchFamily="34" charset="0"/>
              </a:rPr>
              <a:t>working group members already identified prior to the start of the meeting.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strike="noStrike" baseline="0" dirty="0">
                <a:cs typeface="Arial" panose="020B0604020202020204" pitchFamily="34" charset="0"/>
              </a:rPr>
              <a:t>The chart itself can also be modified as needed to suit your district. It also does not need to be complete, as it will be re-examined during the Build Success step. </a:t>
            </a:r>
            <a:endParaRPr lang="en-US" b="0" i="1" strike="noStrike"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This is the moment to review and possibly revise the </a:t>
            </a:r>
            <a:r>
              <a:rPr lang="en-US" b="0" dirty="0">
                <a:cs typeface="Arial" panose="020B0604020202020204" pitchFamily="34" charset="0"/>
              </a:rPr>
              <a:t>Working Group </a:t>
            </a:r>
            <a:r>
              <a:rPr lang="en-US" b="0" dirty="0">
                <a:ea typeface="Calibri" panose="020F0502020204030204" pitchFamily="34" charset="0"/>
                <a:cs typeface="Arial" panose="020B0604020202020204" pitchFamily="34" charset="0"/>
              </a:rPr>
              <a:t>structure you established during the Build a Team workshop. Revisiting this after-action planning is important to ensure that each task has the appropriate person assigned to it.</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p>
          <a:p>
            <a:r>
              <a:rPr lang="en-US" b="0" baseline="0" dirty="0">
                <a:cs typeface="Arial" panose="020B0604020202020204" pitchFamily="34" charset="0"/>
              </a:rPr>
              <a:t>These are our Global membership Approach </a:t>
            </a:r>
            <a:r>
              <a:rPr lang="en-US" b="0" dirty="0">
                <a:cs typeface="Arial" panose="020B0604020202020204" pitchFamily="34" charset="0"/>
              </a:rPr>
              <a:t>Working Group </a:t>
            </a:r>
            <a:r>
              <a:rPr lang="en-US" b="0" baseline="0" dirty="0">
                <a:cs typeface="Arial" panose="020B0604020202020204" pitchFamily="34" charset="0"/>
              </a:rPr>
              <a:t>members. We have several Lion leaders already identified, but would anyone like to volunteer their name for any of the remaining areas or suggest another way we could organize ourselves to implement the actions we have identified? </a:t>
            </a:r>
          </a:p>
          <a:p>
            <a:endParaRPr lang="en-US" b="0" baseline="0" dirty="0">
              <a:cs typeface="Arial" panose="020B0604020202020204" pitchFamily="34" charset="0"/>
            </a:endParaRPr>
          </a:p>
          <a:p>
            <a:r>
              <a:rPr lang="en-US" b="0" baseline="0" dirty="0">
                <a:cs typeface="Arial" panose="020B0604020202020204" pitchFamily="34" charset="0"/>
              </a:rPr>
              <a:t>Are there others we can ask to join us, for example Past District Governors or other Lion leaders in our district?</a:t>
            </a:r>
            <a:r>
              <a:rPr lang="en-US" b="0" i="1" baseline="0" dirty="0">
                <a:cs typeface="Arial" panose="020B0604020202020204" pitchFamily="34" charset="0"/>
              </a:rPr>
              <a:t> (Pause for input)</a:t>
            </a:r>
            <a:endParaRPr lang="en-US" b="0" i="1" dirty="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Arial" panose="020B0604020202020204" pitchFamily="34" charset="0"/>
              </a:rPr>
              <a:t>Feel free to make modifications to the leaders listed on this slide to best reflect regional adaptations</a:t>
            </a:r>
            <a:endParaRPr lang="en-US" i="1"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r>
              <a:rPr lang="en-US" b="0" dirty="0">
                <a:cs typeface="Arial" panose="020B0604020202020204" pitchFamily="34" charset="0"/>
              </a:rPr>
              <a:t>At</a:t>
            </a:r>
            <a:r>
              <a:rPr lang="en-US" b="0" baseline="0" dirty="0">
                <a:cs typeface="Arial" panose="020B0604020202020204" pitchFamily="34" charset="0"/>
              </a:rPr>
              <a:t> the beginning of this meeting, we talked about our Journey of Service. One of the great things about being a Lion is that help is always available to us. We just need to ask for it. </a:t>
            </a:r>
          </a:p>
          <a:p>
            <a:endParaRPr lang="en-US" b="0" baseline="0" dirty="0">
              <a:cs typeface="Arial" panose="020B0604020202020204" pitchFamily="34" charset="0"/>
            </a:endParaRPr>
          </a:p>
          <a:p>
            <a:pPr marL="171450" indent="-171450">
              <a:buFont typeface="Arial" panose="020B0604020202020204" pitchFamily="34" charset="0"/>
              <a:buChar char="•"/>
            </a:pPr>
            <a:r>
              <a:rPr lang="en-US" b="0" dirty="0">
                <a:cs typeface="Arial" panose="020B0604020202020204" pitchFamily="34" charset="0"/>
              </a:rPr>
              <a:t>We have our Global Action Team with </a:t>
            </a:r>
            <a:r>
              <a:rPr lang="en-US" b="0" baseline="0" dirty="0">
                <a:cs typeface="Arial" panose="020B0604020202020204" pitchFamily="34" charset="0"/>
              </a:rPr>
              <a:t>district, multiple district, area and constitutional area leaders. </a:t>
            </a:r>
            <a:endParaRPr lang="en-US" b="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cs typeface="Arial" panose="020B0604020202020204" pitchFamily="34" charset="0"/>
              </a:rPr>
              <a:t>We can call our </a:t>
            </a:r>
            <a:r>
              <a:rPr lang="en-US" b="0" dirty="0">
                <a:cs typeface="Arial" panose="020B0604020202020204" pitchFamily="34" charset="0"/>
              </a:rPr>
              <a:t>LCI</a:t>
            </a:r>
            <a:r>
              <a:rPr lang="en-US" b="0" baseline="0" dirty="0">
                <a:cs typeface="Arial" panose="020B0604020202020204" pitchFamily="34" charset="0"/>
              </a:rPr>
              <a:t> </a:t>
            </a:r>
            <a:r>
              <a:rPr lang="en-US" b="0" dirty="0">
                <a:cs typeface="Arial" panose="020B0604020202020204" pitchFamily="34" charset="0"/>
              </a:rPr>
              <a:t>GAT staff</a:t>
            </a:r>
            <a:r>
              <a:rPr lang="en-US" b="0" baseline="0" dirty="0">
                <a:cs typeface="Arial" panose="020B0604020202020204" pitchFamily="34" charset="0"/>
              </a:rPr>
              <a:t>, who can connect us with additional LCI resources.</a:t>
            </a:r>
            <a:endParaRPr lang="en-US" b="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cs typeface="Arial" panose="020B0604020202020204" pitchFamily="34" charset="0"/>
              </a:rPr>
              <a:t>We also have past international presidents, directors, council chairs and district governors with an abundance of valuable experience.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cs typeface="Arial" panose="020B0604020202020204" pitchFamily="34" charset="0"/>
              </a:rPr>
              <a:t>What about any existing committees already created like </a:t>
            </a:r>
            <a:r>
              <a:rPr lang="en-US" b="0" i="1" baseline="0" dirty="0">
                <a:cs typeface="Arial" panose="020B0604020202020204" pitchFamily="34" charset="0"/>
              </a:rPr>
              <a:t>(input regional variations such as Young Lions Task Force)?</a:t>
            </a:r>
          </a:p>
          <a:p>
            <a:pPr marL="171450" indent="-171450">
              <a:buFont typeface="Arial" panose="020B0604020202020204" pitchFamily="34" charset="0"/>
              <a:buChar char="•"/>
            </a:pPr>
            <a:r>
              <a:rPr lang="en-US" b="0" baseline="0" dirty="0">
                <a:cs typeface="Arial" panose="020B0604020202020204" pitchFamily="34" charset="0"/>
              </a:rPr>
              <a:t>And we’re going through the same process as other districts, so we can share concerns and discuss solutions with other district governors. </a:t>
            </a:r>
          </a:p>
          <a:p>
            <a:pPr marL="171450" indent="-171450">
              <a:buFont typeface="Arial" panose="020B0604020202020204" pitchFamily="34" charset="0"/>
              <a:buChar char="•"/>
            </a:pPr>
            <a:r>
              <a:rPr lang="en-US" b="0" baseline="0" dirty="0">
                <a:cs typeface="Arial" panose="020B0604020202020204" pitchFamily="34" charset="0"/>
              </a:rPr>
              <a:t>What about our Zone/Region Chairpersons and Certified Guiding Lions. How can we utilize them to support our clubs and maximize our training?</a:t>
            </a:r>
          </a:p>
          <a:p>
            <a:pPr marL="171450" indent="-171450">
              <a:buFont typeface="Arial" panose="020B0604020202020204" pitchFamily="34" charset="0"/>
              <a:buChar char="•"/>
            </a:pPr>
            <a:r>
              <a:rPr lang="en-US" b="0" baseline="0" dirty="0">
                <a:cs typeface="Arial" panose="020B0604020202020204" pitchFamily="34" charset="0"/>
              </a:rPr>
              <a:t>Lastly, let’s not forget our club leadership and members because with their help and input we can impact change for many years to come.</a:t>
            </a:r>
          </a:p>
          <a:p>
            <a:endParaRPr lang="en-US" b="0" baseline="0" dirty="0">
              <a:cs typeface="Arial" panose="020B0604020202020204" pitchFamily="34" charset="0"/>
            </a:endParaRPr>
          </a:p>
          <a:p>
            <a:r>
              <a:rPr lang="en-US" b="0" baseline="0" dirty="0">
                <a:cs typeface="Arial" panose="020B0604020202020204" pitchFamily="34" charset="0"/>
              </a:rPr>
              <a:t>Don’t forget we’re all on this journey together and we are all accountable for ensuring we reach success!</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en-US"/>
              <a:t>NAMI Action Plan Development</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0"/>
              </a:spcAft>
            </a:pPr>
            <a:r>
              <a:rPr lang="en-US" dirty="0">
                <a:effectLst/>
                <a:ea typeface="Calibri" panose="020F0502020204030204" pitchFamily="34" charset="0"/>
                <a:cs typeface="Arial" panose="020B0604020202020204" pitchFamily="34" charset="0"/>
              </a:rPr>
              <a:t>Review the resources catalogued on the next several slides in preparation for a similar review with the members of your district. Following this review, you will lead another breakout </a:t>
            </a:r>
            <a:r>
              <a:rPr lang="en-US" dirty="0">
                <a:ea typeface="Calibri" panose="020F0502020204030204" pitchFamily="34" charset="0"/>
                <a:cs typeface="Arial" panose="020B0604020202020204" pitchFamily="34" charset="0"/>
              </a:rPr>
              <a:t>activity to identify leaders and resources for each action step. Be prepared to recommend resources for the action steps your working groups identify.</a:t>
            </a: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district leaders when leading a Build a Plan workshop:</a:t>
            </a:r>
          </a:p>
          <a:p>
            <a:endParaRPr lang="en-US" dirty="0">
              <a:cs typeface="Arial" panose="020B0604020202020204" pitchFamily="34" charset="0"/>
            </a:endParaRPr>
          </a:p>
          <a:p>
            <a:r>
              <a:rPr lang="en-US" dirty="0">
                <a:cs typeface="Arial" panose="020B0604020202020204" pitchFamily="34" charset="0"/>
              </a:rPr>
              <a:t>Let’s review some of the resources available to us.</a:t>
            </a:r>
            <a:endParaRPr lang="en-US" baseline="0" dirty="0">
              <a:cs typeface="Arial" panose="020B0604020202020204" pitchFamily="34" charset="0"/>
            </a:endParaRPr>
          </a:p>
          <a:p>
            <a:endParaRPr lang="en-US" baseline="0" dirty="0">
              <a:cs typeface="Arial" panose="020B0604020202020204" pitchFamily="34" charset="0"/>
            </a:endParaRPr>
          </a:p>
          <a:p>
            <a:r>
              <a:rPr lang="en-US" baseline="0" dirty="0">
                <a:cs typeface="Arial" panose="020B0604020202020204" pitchFamily="34" charset="0"/>
              </a:rPr>
              <a:t>For our first focus area, you may already be familiar with many of these resources, such as the New Club Development guide.</a:t>
            </a:r>
          </a:p>
          <a:p>
            <a:endParaRPr lang="en-US" baseline="0" dirty="0">
              <a:cs typeface="Arial" panose="020B0604020202020204" pitchFamily="34" charset="0"/>
            </a:endParaRPr>
          </a:p>
          <a:p>
            <a:r>
              <a:rPr lang="en-US" baseline="0" dirty="0">
                <a:cs typeface="Arial" panose="020B0604020202020204" pitchFamily="34" charset="0"/>
              </a:rPr>
              <a:t>Would anyone like to mention a resource they have used or have an interest in using? </a:t>
            </a:r>
            <a:r>
              <a:rPr lang="en-US" i="1" baseline="0" dirty="0">
                <a:cs typeface="Arial" panose="020B0604020202020204" pitchFamily="34" charset="0"/>
              </a:rPr>
              <a:t>(pause for response) </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Can we use any of these in </a:t>
            </a:r>
            <a:r>
              <a:rPr lang="en-US" b="0" baseline="0" dirty="0">
                <a:cs typeface="Arial" panose="020B0604020202020204" pitchFamily="34" charset="0"/>
              </a:rPr>
              <a:t>our first </a:t>
            </a:r>
            <a:r>
              <a:rPr lang="en-US" b="0" strike="noStrike" baseline="0" dirty="0">
                <a:cs typeface="Arial" panose="020B0604020202020204" pitchFamily="34" charset="0"/>
              </a:rPr>
              <a:t>focus area?</a:t>
            </a:r>
            <a:r>
              <a:rPr lang="en-US" b="0" baseline="0" dirty="0">
                <a:cs typeface="Arial" panose="020B0604020202020204" pitchFamily="34" charset="0"/>
              </a:rPr>
              <a:t> </a:t>
            </a:r>
            <a:r>
              <a:rPr lang="en-US" b="0" i="1" baseline="0" dirty="0">
                <a:cs typeface="Arial" panose="020B0604020202020204" pitchFamily="34" charset="0"/>
              </a:rPr>
              <a:t>(pause for response</a:t>
            </a:r>
            <a:r>
              <a:rPr lang="en-US" i="1"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We also have a number of resources </a:t>
            </a:r>
            <a:r>
              <a:rPr lang="en-US" b="0" baseline="0" dirty="0">
                <a:cs typeface="Arial" panose="020B0604020202020204" pitchFamily="34" charset="0"/>
              </a:rPr>
              <a:t>to help us revitalize clubs with new members.</a:t>
            </a:r>
          </a:p>
          <a:p>
            <a:endParaRPr lang="en-US" b="0" baseline="0" dirty="0">
              <a:cs typeface="Arial" panose="020B0604020202020204" pitchFamily="34" charset="0"/>
            </a:endParaRPr>
          </a:p>
          <a:p>
            <a:r>
              <a:rPr lang="en-US" b="0" dirty="0">
                <a:cs typeface="Arial" panose="020B0604020202020204" pitchFamily="34" charset="0"/>
              </a:rPr>
              <a:t>Check out </a:t>
            </a:r>
            <a:r>
              <a:rPr lang="en-US" b="0" baseline="0" dirty="0">
                <a:cs typeface="Arial" panose="020B0604020202020204" pitchFamily="34" charset="0"/>
              </a:rPr>
              <a:t>existing materials like the </a:t>
            </a:r>
            <a:r>
              <a:rPr lang="en-US" b="0" i="1" baseline="0" dirty="0">
                <a:cs typeface="Arial" panose="020B0604020202020204" pitchFamily="34" charset="0"/>
              </a:rPr>
              <a:t>Just Ask </a:t>
            </a:r>
            <a:r>
              <a:rPr lang="en-US" b="0" baseline="0" dirty="0">
                <a:cs typeface="Arial" panose="020B0604020202020204" pitchFamily="34" charset="0"/>
              </a:rPr>
              <a:t>guide and new materials, like the </a:t>
            </a:r>
            <a:r>
              <a:rPr lang="en-US" b="0" i="1" baseline="0" dirty="0">
                <a:cs typeface="Arial" panose="020B0604020202020204" pitchFamily="34" charset="0"/>
              </a:rPr>
              <a:t>Membership Benefits </a:t>
            </a:r>
            <a:r>
              <a:rPr lang="en-US" b="0" baseline="0" dirty="0">
                <a:cs typeface="Arial" panose="020B0604020202020204" pitchFamily="34" charset="0"/>
              </a:rPr>
              <a:t>flyer.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How can we apply these to focus area 2?</a:t>
            </a:r>
            <a:r>
              <a:rPr lang="en-US" b="0" i="1" baseline="0" dirty="0">
                <a:cs typeface="Arial" panose="020B0604020202020204" pitchFamily="34" charset="0"/>
              </a:rPr>
              <a:t> (pause for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baseline="0" dirty="0">
              <a:cs typeface="Arial" panose="020B0604020202020204" pitchFamily="34" charset="0"/>
            </a:endParaRPr>
          </a:p>
          <a:p>
            <a:r>
              <a:rPr lang="en-US" i="1" baseline="0" dirty="0">
                <a:cs typeface="Arial" panose="020B0604020202020204" pitchFamily="34" charset="0"/>
              </a:rPr>
              <a:t>Script for GAT Area Leader to prepare district leaders to lead a Build a Plan workshop:</a:t>
            </a:r>
          </a:p>
          <a:p>
            <a:pPr marL="0" indent="0">
              <a:buNone/>
            </a:pPr>
            <a:r>
              <a:rPr lang="en-US" b="0" baseline="0" dirty="0">
                <a:cs typeface="Arial" panose="020B0604020202020204" pitchFamily="34" charset="0"/>
              </a:rPr>
              <a:t>This is the agenda for a Build a Plan workshop you will lead when you are back in your district. Start with a review of the district analysis you completed together during the Build a Vision workshop. </a:t>
            </a:r>
          </a:p>
          <a:p>
            <a:pPr marL="0" indent="0">
              <a:buNone/>
            </a:pPr>
            <a:r>
              <a:rPr lang="en-US" b="0" baseline="0" dirty="0">
                <a:cs typeface="Arial" panose="020B0604020202020204" pitchFamily="34" charset="0"/>
              </a:rPr>
              <a:t>Next, you will spend time on action planning, both a review of how to build an action plan as well as brainstorming actual steps to implement for your district’s action plans.</a:t>
            </a:r>
          </a:p>
          <a:p>
            <a:pPr marL="0" indent="0">
              <a:buNone/>
            </a:pPr>
            <a:r>
              <a:rPr lang="en-US" b="0" dirty="0">
                <a:cs typeface="Arial" panose="020B0604020202020204" pitchFamily="34" charset="0"/>
              </a:rPr>
              <a:t>Then, you will make sure everyone knows about the resources available to help with each action planning step. Finally, you will plan out next steps.</a:t>
            </a:r>
          </a:p>
          <a:p>
            <a:pPr marL="0" indent="0">
              <a:buNone/>
            </a:pPr>
            <a:endParaRPr lang="en-US" baseline="0" dirty="0">
              <a:cs typeface="Arial" panose="020B0604020202020204" pitchFamily="34" charset="0"/>
            </a:endParaRPr>
          </a:p>
          <a:p>
            <a:r>
              <a:rPr lang="en-US" i="1" dirty="0">
                <a:cs typeface="Arial" panose="020B0604020202020204" pitchFamily="34" charset="0"/>
              </a:rPr>
              <a:t>Script for district leaders when leading a Build a Plan workshop:</a:t>
            </a:r>
            <a:endParaRPr lang="en-US" i="1" baseline="0" dirty="0">
              <a:cs typeface="Arial" panose="020B0604020202020204" pitchFamily="34" charset="0"/>
            </a:endParaRPr>
          </a:p>
          <a:p>
            <a:pPr marL="0" indent="0">
              <a:buNone/>
            </a:pPr>
            <a:r>
              <a:rPr lang="en-US" b="0" baseline="0" dirty="0">
                <a:cs typeface="Arial" panose="020B0604020202020204" pitchFamily="34" charset="0"/>
              </a:rPr>
              <a:t>Today we’ll begin with a review of our district analysis and goals that we developed during our last meeting — Build a Vision. </a:t>
            </a:r>
          </a:p>
          <a:p>
            <a:r>
              <a:rPr lang="en-US" b="0" baseline="0" dirty="0">
                <a:ea typeface="ヒラギノ角ゴ Pro W3"/>
                <a:cs typeface="Calibri"/>
              </a:rPr>
              <a:t>Next, we’ll begin creating an action plan for each </a:t>
            </a:r>
            <a:r>
              <a:rPr lang="en-US" b="0" i="1" dirty="0">
                <a:ea typeface="ヒラギノ角ゴ Pro W3"/>
                <a:cs typeface="Calibri"/>
              </a:rPr>
              <a:t>MISSION</a:t>
            </a:r>
            <a:r>
              <a:rPr lang="en-US" b="0" dirty="0">
                <a:ea typeface="ヒラギノ角ゴ Pro W3"/>
                <a:cs typeface="Calibri"/>
              </a:rPr>
              <a:t> </a:t>
            </a:r>
            <a:r>
              <a:rPr lang="en-US" b="1" strike="noStrike" baseline="0" dirty="0">
                <a:ea typeface="ヒラギノ角ゴ Pro W3"/>
                <a:cs typeface="Calibri"/>
              </a:rPr>
              <a:t>1.5</a:t>
            </a:r>
            <a:r>
              <a:rPr lang="en-US" b="0" dirty="0">
                <a:ea typeface="ヒラギノ角ゴ Pro W3"/>
                <a:cs typeface="Calibri"/>
              </a:rPr>
              <a:t> </a:t>
            </a:r>
            <a:r>
              <a:rPr lang="en-US" b="0" strike="noStrike" baseline="0" dirty="0">
                <a:ea typeface="ヒラギノ角ゴ Pro W3"/>
                <a:cs typeface="Calibri"/>
              </a:rPr>
              <a:t>target</a:t>
            </a:r>
            <a:r>
              <a:rPr lang="en-US" b="0" baseline="0" dirty="0">
                <a:ea typeface="ヒラギノ角ゴ Pro W3"/>
                <a:cs typeface="Calibri"/>
              </a:rPr>
              <a:t>, by incorporating some of the items discussed in the District SWOT analysis.</a:t>
            </a:r>
          </a:p>
          <a:p>
            <a:pPr marL="0" indent="0">
              <a:buNone/>
            </a:pPr>
            <a:r>
              <a:rPr lang="en-US" b="0" baseline="0" dirty="0">
                <a:cs typeface="Arial" panose="020B0604020202020204" pitchFamily="34" charset="0"/>
              </a:rPr>
              <a:t>Before we close out our session today, we’ll talk about some of the resources we have available to help us execute our plan. We’ll end our session by discussing next steps.</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There are a lot of different aspects</a:t>
            </a:r>
            <a:r>
              <a:rPr lang="en-US" b="0" baseline="0" dirty="0">
                <a:cs typeface="Arial" panose="020B0604020202020204" pitchFamily="34" charset="0"/>
              </a:rPr>
              <a:t> to member satisfaction. The service resources here can help ensure our members are engaged in meaningful service activities, but we also need to pay attention to the fellowship within a club.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Has anyone used any of the tools here or is interested in a particular one? (pause for response)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Would any of these apply to </a:t>
            </a:r>
            <a:r>
              <a:rPr lang="en-US" b="0" strike="noStrike" baseline="0" dirty="0">
                <a:cs typeface="Arial" panose="020B0604020202020204" pitchFamily="34" charset="0"/>
              </a:rPr>
              <a:t>focus area 3 </a:t>
            </a:r>
            <a:r>
              <a:rPr lang="en-US" b="1" strike="sngStrike" baseline="0" dirty="0">
                <a:highlight>
                  <a:srgbClr val="FFFF00"/>
                </a:highlight>
                <a:cs typeface="Arial" panose="020B0604020202020204" pitchFamily="34" charset="0"/>
              </a:rPr>
              <a:t>our third goal</a:t>
            </a:r>
            <a:r>
              <a:rPr lang="en-US" b="0" baseline="0" dirty="0">
                <a:cs typeface="Arial" panose="020B0604020202020204" pitchFamily="34" charset="0"/>
              </a:rPr>
              <a:t>? What about (insert favorite resource)?</a:t>
            </a:r>
            <a:r>
              <a:rPr lang="en-US" b="0" i="1" baseline="0" dirty="0">
                <a:cs typeface="Arial" panose="020B0604020202020204" pitchFamily="34" charset="0"/>
              </a:rPr>
              <a:t> (pause for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The fourth focus area is leader support. What actions</a:t>
            </a:r>
            <a:r>
              <a:rPr lang="en-US" b="0" baseline="0" dirty="0">
                <a:cs typeface="Arial" panose="020B0604020202020204" pitchFamily="34" charset="0"/>
              </a:rPr>
              <a:t> are we planning that will take advantage of any of these resources? </a:t>
            </a:r>
            <a:r>
              <a:rPr lang="en-US" b="0" i="1" baseline="0" dirty="0">
                <a:cs typeface="Arial" panose="020B0604020202020204" pitchFamily="34" charset="0"/>
              </a:rPr>
              <a:t>(pause for response)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Communication</a:t>
            </a:r>
            <a:r>
              <a:rPr lang="en-US" b="0" baseline="0" dirty="0">
                <a:cs typeface="Arial" panose="020B0604020202020204" pitchFamily="34" charset="0"/>
              </a:rPr>
              <a:t> will be the key to all of our initiatives, and we have a number of marketing resources at our fingertips. Are there any resources here that you think we can use in our initiatives?</a:t>
            </a:r>
            <a:r>
              <a:rPr lang="en-US" b="0" i="1" baseline="0" dirty="0">
                <a:cs typeface="Arial" panose="020B0604020202020204" pitchFamily="34" charset="0"/>
              </a:rPr>
              <a:t> (pause for response)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en-US" b="0" dirty="0">
                <a:cs typeface="Arial" panose="020B0604020202020204" pitchFamily="34" charset="0"/>
              </a:rPr>
              <a:t>Some of our initiatives cost money.</a:t>
            </a:r>
            <a:r>
              <a:rPr lang="en-US" b="0" baseline="0" dirty="0">
                <a:cs typeface="Arial" panose="020B0604020202020204" pitchFamily="34" charset="0"/>
              </a:rPr>
              <a:t> When we are putting a price tag on our actions, we should keep in mind that funding is available from LCI and LCIF for many types of initiatives.  </a:t>
            </a:r>
          </a:p>
          <a:p>
            <a:endParaRPr lang="en-US" b="0" baseline="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For breakout sessions, use your best judgement on how much time to allocate to each activity based on the total meeting time available.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These are the instructions for the breakout sessions to help identify leaders and resources when drafting action plans. </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t>
            </a:r>
            <a:r>
              <a:rPr lang="en-US" b="0" i="1" dirty="0">
                <a:effectLst/>
                <a:ea typeface="Calibri" panose="020F0502020204030204" pitchFamily="34" charset="0"/>
                <a:cs typeface="Arial" panose="020B0604020202020204" pitchFamily="34" charset="0"/>
              </a:rPr>
              <a:t>Review the instructions included on the slide and in the script below.)</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Do you have any questions about this activity?</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Do you anticipate any challenges when facilitating this activity in your district? Let’s anticipate challenges and identify some solutions together now.</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(Allow time for discussion. Reflect on potential challenges and ways to address them, for example, motivating additional members to step up to lead action steps. Also encourage participants to share strategies with each other during the discussion.)</a:t>
            </a: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endParaRPr lang="en-US" b="0" i="1" dirty="0">
              <a:cs typeface="Arial" panose="020B0604020202020204" pitchFamily="34" charset="0"/>
            </a:endParaRPr>
          </a:p>
          <a:p>
            <a:r>
              <a:rPr lang="en-US" b="0" baseline="0" dirty="0">
                <a:cs typeface="Arial" panose="020B0604020202020204" pitchFamily="34" charset="0"/>
              </a:rPr>
              <a:t>We’ll divide again into the four areas and discuss leaders, resources and budgets for each Action. </a:t>
            </a:r>
          </a:p>
          <a:p>
            <a:endParaRPr lang="en-US" b="0" baseline="0" dirty="0">
              <a:cs typeface="Arial" panose="020B0604020202020204" pitchFamily="34" charset="0"/>
            </a:endParaRPr>
          </a:p>
          <a:p>
            <a:r>
              <a:rPr lang="en-US" b="0" i="1" baseline="0" dirty="0">
                <a:cs typeface="Arial" panose="020B0604020202020204" pitchFamily="34" charset="0"/>
              </a:rPr>
              <a:t>{Organize attendees into the four groups, based on their interests.} </a:t>
            </a:r>
          </a:p>
          <a:p>
            <a:endParaRPr lang="en-US" b="0" baseline="0" dirty="0">
              <a:cs typeface="Arial" panose="020B0604020202020204" pitchFamily="34" charset="0"/>
            </a:endParaRPr>
          </a:p>
          <a:p>
            <a:r>
              <a:rPr lang="en-US" b="0" dirty="0">
                <a:cs typeface="Arial" panose="020B0604020202020204" pitchFamily="34" charset="0"/>
              </a:rPr>
              <a:t>A few things to keep in mind: </a:t>
            </a:r>
          </a:p>
          <a:p>
            <a:endParaRPr lang="en-US" b="0" dirty="0">
              <a:cs typeface="Arial" panose="020B0604020202020204" pitchFamily="34" charset="0"/>
            </a:endParaRPr>
          </a:p>
          <a:p>
            <a:pPr marL="171450" indent="-171450">
              <a:buFont typeface="Arial" panose="020B0604020202020204" pitchFamily="34" charset="0"/>
              <a:buChar char="•"/>
            </a:pPr>
            <a:r>
              <a:rPr lang="en-US" b="0" dirty="0">
                <a:cs typeface="Arial" panose="020B0604020202020204" pitchFamily="34" charset="0"/>
              </a:rPr>
              <a:t>When thinking about leaders, everyone needs to</a:t>
            </a:r>
            <a:r>
              <a:rPr lang="en-US" b="0" baseline="0" dirty="0">
                <a:cs typeface="Arial" panose="020B0604020202020204" pitchFamily="34" charset="0"/>
              </a:rPr>
              <a:t> contribute and share the load. </a:t>
            </a:r>
          </a:p>
          <a:p>
            <a:pPr marL="171450" indent="-171450">
              <a:buFont typeface="Arial" panose="020B0604020202020204" pitchFamily="34" charset="0"/>
              <a:buChar char="•"/>
            </a:pPr>
            <a:endParaRPr lang="en-US" b="0" baseline="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cs typeface="Arial" panose="020B0604020202020204" pitchFamily="34" charset="0"/>
              </a:rPr>
              <a:t>When thinking about resources, you don’t need to be comprehensive, just list a few key items</a:t>
            </a:r>
            <a:r>
              <a:rPr lang="en-US" b="0" baseline="0" dirty="0">
                <a:cs typeface="Arial" panose="020B0604020202020204" pitchFamily="34" charset="0"/>
              </a:rPr>
              <a:t>. </a:t>
            </a:r>
          </a:p>
          <a:p>
            <a:pPr marL="171450" indent="-171450">
              <a:buFont typeface="Arial" panose="020B0604020202020204" pitchFamily="34" charset="0"/>
              <a:buChar char="•"/>
            </a:pPr>
            <a:endParaRPr lang="en-US" b="0" dirty="0">
              <a:cs typeface="Arial" panose="020B0604020202020204" pitchFamily="34" charset="0"/>
            </a:endParaRPr>
          </a:p>
          <a:p>
            <a:pPr marL="171450" indent="-171450">
              <a:buFont typeface="Arial" panose="020B0604020202020204" pitchFamily="34" charset="0"/>
              <a:buChar char="•"/>
            </a:pPr>
            <a:r>
              <a:rPr lang="en-US" b="0" dirty="0">
                <a:cs typeface="Arial" panose="020B0604020202020204" pitchFamily="34" charset="0"/>
              </a:rPr>
              <a:t>For the budget, estimate </a:t>
            </a:r>
            <a:r>
              <a:rPr lang="en-US" b="0" baseline="0" dirty="0">
                <a:cs typeface="Arial" panose="020B0604020202020204" pitchFamily="34" charset="0"/>
              </a:rPr>
              <a:t>costs for each component and then total them. </a:t>
            </a:r>
            <a:endParaRPr lang="en-US" b="0" dirty="0">
              <a:cs typeface="Arial" panose="020B0604020202020204" pitchFamily="34" charset="0"/>
            </a:endParaRPr>
          </a:p>
          <a:p>
            <a:pPr marL="0" indent="0">
              <a:buFont typeface="Arial" panose="020B0604020202020204" pitchFamily="34" charset="0"/>
              <a:buNone/>
            </a:pPr>
            <a:endParaRPr lang="en-US" b="0" baseline="0" dirty="0">
              <a:cs typeface="Arial" panose="020B0604020202020204" pitchFamily="34" charset="0"/>
            </a:endParaRPr>
          </a:p>
          <a:p>
            <a:pPr marL="0" indent="0">
              <a:buFont typeface="Arial" panose="020B0604020202020204" pitchFamily="34" charset="0"/>
              <a:buNone/>
            </a:pPr>
            <a:r>
              <a:rPr lang="en-US" b="0" baseline="0" dirty="0">
                <a:cs typeface="Arial" panose="020B0604020202020204" pitchFamily="34" charset="0"/>
              </a:rPr>
              <a:t>Finally, w</a:t>
            </a:r>
            <a:r>
              <a:rPr lang="en-US" b="0" dirty="0">
                <a:cs typeface="Arial" panose="020B0604020202020204" pitchFamily="34" charset="0"/>
              </a:rPr>
              <a:t>e don’t have</a:t>
            </a:r>
            <a:r>
              <a:rPr lang="en-US" b="0" baseline="0" dirty="0">
                <a:cs typeface="Arial" panose="020B0604020202020204" pitchFamily="34" charset="0"/>
              </a:rPr>
              <a:t> to figure out everything today. We’ll have a follow up meeting to fill in any blanks. </a:t>
            </a:r>
          </a:p>
          <a:p>
            <a:endParaRPr lang="en-US" b="0" baseline="0" dirty="0">
              <a:cs typeface="Arial" panose="020B0604020202020204" pitchFamily="34" charset="0"/>
            </a:endParaRPr>
          </a:p>
          <a:p>
            <a:r>
              <a:rPr lang="en-US" b="0" baseline="0" dirty="0">
                <a:cs typeface="Arial" panose="020B0604020202020204" pitchFamily="34" charset="0"/>
              </a:rPr>
              <a:t>We’ll take 15 minutes again to draft leaders, budgets and resources for our Action plan. Then, each group will share their ideas. Any questions before we get started?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While the working groups are conducting the breakout session. Record the information from Slide </a:t>
            </a:r>
            <a:r>
              <a:rPr lang="en-US" b="0" strike="noStrike" baseline="0" dirty="0">
                <a:cs typeface="Arial" panose="020B0604020202020204" pitchFamily="34" charset="0"/>
              </a:rPr>
              <a:t>24</a:t>
            </a:r>
            <a:r>
              <a:rPr lang="en-US" b="0" baseline="0" dirty="0">
                <a:cs typeface="Arial" panose="020B0604020202020204" pitchFamily="34" charset="0"/>
              </a:rPr>
              <a:t> on the next slide.</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a:t>
            </a:r>
            <a:r>
              <a:rPr lang="en-US" b="0" i="1" baseline="0" dirty="0">
                <a:ea typeface="ヒラギノ角ゴ Pro W3"/>
                <a:cs typeface="Arial" panose="020B0604020202020204" pitchFamily="34" charset="0"/>
              </a:rPr>
              <a:t>Slide </a:t>
            </a:r>
            <a:r>
              <a:rPr lang="en-US" b="0" i="1" strike="noStrike" baseline="0" dirty="0">
                <a:ea typeface="ヒラギノ角ゴ Pro W3"/>
                <a:cs typeface="Arial" panose="020B0604020202020204" pitchFamily="34" charset="0"/>
              </a:rPr>
              <a:t>1</a:t>
            </a:r>
            <a:r>
              <a:rPr lang="en-US" b="0" i="1" baseline="0" dirty="0">
                <a:ea typeface="ヒラギノ角ゴ Pro W3"/>
                <a:cs typeface="Arial" panose="020B0604020202020204" pitchFamily="34" charset="0"/>
              </a:rPr>
              <a:t>. Complete Target Statement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____________________________________________________</a:t>
            </a:r>
          </a:p>
          <a:p>
            <a:pPr marL="0" marR="0">
              <a:lnSpc>
                <a:spcPct val="107000"/>
              </a:lnSpc>
              <a:spcBef>
                <a:spcPts val="0"/>
              </a:spcBef>
              <a:spcAft>
                <a:spcPts val="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effectLst/>
                <a:ea typeface="Calibri" panose="020F0502020204030204" pitchFamily="34" charset="0"/>
                <a:cs typeface="Arial" panose="020B0604020202020204" pitchFamily="34" charset="0"/>
              </a:rPr>
              <a:t>Use this slide to capture notes from each breakout group’s discussion.</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district leaders when leading a Build a Plan workshop:</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Earlier, we decided on action steps and when to start and end each. </a:t>
            </a:r>
            <a:r>
              <a:rPr lang="en-US" b="0" dirty="0">
                <a:cs typeface="Arial" panose="020B0604020202020204" pitchFamily="34" charset="0"/>
              </a:rPr>
              <a:t>Now, let’s</a:t>
            </a:r>
            <a:r>
              <a:rPr lang="en-US" b="0" baseline="0" dirty="0">
                <a:cs typeface="Arial" panose="020B0604020202020204" pitchFamily="34" charset="0"/>
              </a:rPr>
              <a:t> talk </a:t>
            </a:r>
            <a:r>
              <a:rPr lang="en-US" baseline="0" dirty="0">
                <a:cs typeface="Arial" panose="020B0604020202020204" pitchFamily="34" charset="0"/>
              </a:rPr>
              <a:t>about who will be responsible, and the resources and funds needed to support each action.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cs typeface="Arial" panose="020B0604020202020204" pitchFamily="34" charset="0"/>
            </a:endParaRPr>
          </a:p>
          <a:p>
            <a:r>
              <a:rPr lang="en-US" baseline="0" dirty="0">
                <a:cs typeface="Arial" panose="020B0604020202020204" pitchFamily="34" charset="0"/>
              </a:rPr>
              <a:t>Which </a:t>
            </a:r>
            <a:r>
              <a:rPr lang="en-US" dirty="0">
                <a:cs typeface="Arial" panose="020B0604020202020204" pitchFamily="34" charset="0"/>
              </a:rPr>
              <a:t>Working Group </a:t>
            </a:r>
            <a:r>
              <a:rPr lang="en-US" baseline="0" dirty="0">
                <a:cs typeface="Arial" panose="020B0604020202020204" pitchFamily="34" charset="0"/>
              </a:rPr>
              <a:t>would like to start? </a:t>
            </a:r>
            <a:r>
              <a:rPr lang="en-US" i="1" baseline="0" dirty="0">
                <a:cs typeface="Arial" panose="020B0604020202020204" pitchFamily="34" charset="0"/>
              </a:rPr>
              <a:t>(record all information presented on slide)</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defRPr/>
            </a:pPr>
            <a:r>
              <a:rPr lang="en-US" sz="1200" u="sng" dirty="0">
                <a:ea typeface="ヒラギノ角ゴ Pro W3"/>
                <a:cs typeface="Arial" panose="020B0604020202020204" pitchFamily="34" charset="0"/>
              </a:rPr>
              <a:t>Presenter notes: </a:t>
            </a:r>
          </a:p>
          <a:p>
            <a:pPr lvl="0">
              <a:defRPr/>
            </a:pPr>
            <a:r>
              <a:rPr lang="en-US" sz="1200" dirty="0">
                <a:cs typeface="Arial" panose="020B0604020202020204" pitchFamily="34" charset="0"/>
              </a:rPr>
              <a:t>____________________________________________________________</a:t>
            </a:r>
          </a:p>
          <a:p>
            <a:endParaRPr lang="en-US" sz="1200" i="1" dirty="0">
              <a:cs typeface="Arial" panose="020B0604020202020204" pitchFamily="34" charset="0"/>
            </a:endParaRPr>
          </a:p>
          <a:p>
            <a:pPr marL="0" marR="0">
              <a:lnSpc>
                <a:spcPct val="107000"/>
              </a:lnSpc>
              <a:spcBef>
                <a:spcPts val="0"/>
              </a:spcBef>
              <a:spcAft>
                <a:spcPts val="0"/>
              </a:spcAft>
            </a:pPr>
            <a:r>
              <a:rPr lang="en-US" sz="120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0"/>
              </a:spcAft>
            </a:pPr>
            <a:r>
              <a:rPr lang="en-US" sz="1200" dirty="0">
                <a:effectLst/>
                <a:ea typeface="Calibri" panose="020F0502020204030204" pitchFamily="34" charset="0"/>
                <a:cs typeface="Arial" panose="020B0604020202020204" pitchFamily="34" charset="0"/>
              </a:rPr>
              <a:t>Conclude the session by sharing the following reminders and plans for the Build Success workshop. </a:t>
            </a:r>
          </a:p>
          <a:p>
            <a:pPr marL="0" marR="0">
              <a:lnSpc>
                <a:spcPct val="107000"/>
              </a:lnSpc>
              <a:spcBef>
                <a:spcPts val="0"/>
              </a:spcBef>
              <a:spcAft>
                <a:spcPts val="0"/>
              </a:spcAft>
            </a:pPr>
            <a:r>
              <a:rPr lang="en-US" sz="1200" dirty="0">
                <a:effectLst/>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i="1" dirty="0">
                <a:effectLst/>
                <a:ea typeface="Calibri" panose="020F0502020204030204" pitchFamily="34" charset="0"/>
                <a:cs typeface="Arial" panose="020B0604020202020204" pitchFamily="34" charset="0"/>
              </a:rPr>
              <a:t>Script for district leaders when leading a Build a Plan workshop:</a:t>
            </a:r>
          </a:p>
          <a:p>
            <a:r>
              <a:rPr lang="en-US" sz="1200" b="0" strike="noStrike" dirty="0">
                <a:cs typeface="Arial" panose="020B0604020202020204" pitchFamily="34" charset="0"/>
              </a:rPr>
              <a:t>We have </a:t>
            </a:r>
            <a:r>
              <a:rPr lang="en-US" sz="1200" b="0" dirty="0">
                <a:cs typeface="Arial" panose="020B0604020202020204" pitchFamily="34" charset="0"/>
              </a:rPr>
              <a:t>begun drafting our</a:t>
            </a:r>
            <a:r>
              <a:rPr lang="en-US" sz="1200" b="0" baseline="0" dirty="0">
                <a:cs typeface="Arial" panose="020B0604020202020204" pitchFamily="34" charset="0"/>
              </a:rPr>
              <a:t> district’s </a:t>
            </a:r>
            <a:r>
              <a:rPr lang="en-US" sz="1200" b="0" dirty="0">
                <a:cs typeface="Arial" panose="020B0604020202020204" pitchFamily="34" charset="0"/>
              </a:rPr>
              <a:t>Global Membership </a:t>
            </a:r>
            <a:r>
              <a:rPr lang="en-US" sz="1200" dirty="0">
                <a:cs typeface="Arial" panose="020B0604020202020204" pitchFamily="34" charset="0"/>
              </a:rPr>
              <a:t>Approach plan</a:t>
            </a:r>
            <a:r>
              <a:rPr lang="en-US" sz="1200" baseline="0" dirty="0">
                <a:cs typeface="Arial" panose="020B0604020202020204" pitchFamily="34" charset="0"/>
              </a:rPr>
              <a:t>. W</a:t>
            </a:r>
            <a:r>
              <a:rPr lang="en-US" sz="1200" dirty="0">
                <a:cs typeface="Arial" panose="020B0604020202020204" pitchFamily="34" charset="0"/>
              </a:rPr>
              <a:t>hat happens next? </a:t>
            </a:r>
          </a:p>
          <a:p>
            <a:endParaRPr lang="en-US" sz="1200" dirty="0">
              <a:cs typeface="Arial" panose="020B0604020202020204" pitchFamily="34" charset="0"/>
            </a:endParaRPr>
          </a:p>
          <a:p>
            <a:r>
              <a:rPr lang="en-US" sz="1200" baseline="0" dirty="0">
                <a:cs typeface="Arial" panose="020B0604020202020204" pitchFamily="34" charset="0"/>
              </a:rPr>
              <a:t>Take some time and elaborate on the action plan. Were there great ideas discussed that you would like to add? Meet with your district teams to ensure every step is planned out and thought through.</a:t>
            </a:r>
          </a:p>
          <a:p>
            <a:endParaRPr lang="en-US" sz="1200" baseline="0" dirty="0">
              <a:cs typeface="Arial" panose="020B0604020202020204" pitchFamily="34" charset="0"/>
            </a:endParaRPr>
          </a:p>
          <a:p>
            <a:pPr>
              <a:spcBef>
                <a:spcPts val="0"/>
              </a:spcBef>
              <a:spcAft>
                <a:spcPts val="0"/>
              </a:spcAft>
            </a:pPr>
            <a:r>
              <a:rPr lang="en-US" sz="1200" dirty="0">
                <a:cs typeface="Arial" panose="020B0604020202020204" pitchFamily="34" charset="0"/>
              </a:rPr>
              <a:t>Need more help with creating an action plan- review the Sample Action Plan Booklet found on the</a:t>
            </a:r>
            <a:r>
              <a:rPr lang="en-US" sz="1200" strike="noStrike" dirty="0">
                <a:cs typeface="Arial" panose="020B0604020202020204" pitchFamily="34" charset="0"/>
              </a:rPr>
              <a:t> </a:t>
            </a:r>
            <a:r>
              <a:rPr lang="en-US" sz="1200" dirty="0">
                <a:cs typeface="Arial" panose="020B0604020202020204" pitchFamily="34" charset="0"/>
              </a:rPr>
              <a:t>District Goals </a:t>
            </a:r>
            <a:r>
              <a:rPr lang="en-US" sz="1200" b="0" dirty="0">
                <a:cs typeface="Arial" panose="020B0604020202020204" pitchFamily="34" charset="0"/>
              </a:rPr>
              <a:t>web</a:t>
            </a:r>
            <a:r>
              <a:rPr lang="en-US" sz="1200" dirty="0">
                <a:cs typeface="Arial" panose="020B0604020202020204" pitchFamily="34" charset="0"/>
              </a:rPr>
              <a:t>page: </a:t>
            </a:r>
            <a:r>
              <a:rPr lang="en-US" sz="1200" strike="noStrike" dirty="0">
                <a:cs typeface="Arial" panose="020B0604020202020204" pitchFamily="34" charset="0"/>
              </a:rPr>
              <a:t>https://www.lionsclubs.org/en</a:t>
            </a:r>
            <a:r>
              <a:rPr lang="en-US" sz="1200" dirty="0">
                <a:effectLst/>
                <a:ea typeface="Times New Roman" panose="02020603050405020304" pitchFamily="18" charset="0"/>
                <a:cs typeface="Arial" panose="020B0604020202020204" pitchFamily="34" charset="0"/>
              </a:rPr>
              <a:t>/resources-for-members/resource-center/districtgoals</a:t>
            </a:r>
            <a:r>
              <a:rPr lang="en-US" sz="1200" strike="noStrike" dirty="0">
                <a:effectLst/>
                <a:ea typeface="Times New Roman" panose="02020603050405020304" pitchFamily="18" charset="0"/>
                <a:cs typeface="Arial" panose="020B0604020202020204" pitchFamily="34" charset="0"/>
              </a:rPr>
              <a:t> </a:t>
            </a:r>
            <a:r>
              <a:rPr lang="en-US" sz="1200" strike="noStrike" dirty="0">
                <a:cs typeface="Arial" panose="020B0604020202020204" pitchFamily="34" charset="0"/>
              </a:rPr>
              <a:t>under </a:t>
            </a:r>
            <a:r>
              <a:rPr lang="en-US" sz="1200" dirty="0">
                <a:effectLst/>
                <a:ea typeface="Calibri" panose="020F0502020204030204" pitchFamily="34" charset="0"/>
                <a:cs typeface="Arial" panose="020B0604020202020204" pitchFamily="34" charset="0"/>
              </a:rPr>
              <a:t>FVDG/DGE District Goals Resources.</a:t>
            </a:r>
          </a:p>
          <a:p>
            <a:pPr>
              <a:spcBef>
                <a:spcPts val="0"/>
              </a:spcBef>
              <a:spcAft>
                <a:spcPts val="0"/>
              </a:spcAft>
            </a:pPr>
            <a:endParaRPr lang="en-US" sz="1200" strike="sngStrike" dirty="0">
              <a:highlight>
                <a:srgbClr val="FFFF00"/>
              </a:highlight>
              <a:cs typeface="Arial" panose="020B0604020202020204" pitchFamily="34" charset="0"/>
            </a:endParaRPr>
          </a:p>
          <a:p>
            <a:r>
              <a:rPr lang="en-US" sz="1200" baseline="0" dirty="0">
                <a:cs typeface="Arial" panose="020B0604020202020204" pitchFamily="34" charset="0"/>
              </a:rPr>
              <a:t>Also, if you haven’t already, review the courses on Goal Setting, Action Planning to Achieve District Goals and Succession Planning on the Lions Learning Center.</a:t>
            </a:r>
          </a:p>
          <a:p>
            <a:r>
              <a:rPr lang="en-US" sz="1200" baseline="0" dirty="0">
                <a:ea typeface="ヒラギノ角ゴ Pro W3"/>
                <a:cs typeface="Calibri"/>
              </a:rPr>
              <a:t>Next, I’ll send our plan for review. We can make </a:t>
            </a:r>
            <a:r>
              <a:rPr lang="en-US" sz="1200" b="0" baseline="0" dirty="0">
                <a:ea typeface="ヒラギノ角ゴ Pro W3"/>
                <a:cs typeface="Calibri"/>
              </a:rPr>
              <a:t>improvements and then we can receive improvement suggestions from our multiple district and GAT teams. It’s important to note that as a part of the District Goals process, our district teams will be asked to submit action </a:t>
            </a:r>
            <a:r>
              <a:rPr lang="en-US" b="0" dirty="0">
                <a:ea typeface="ヒラギノ角ゴ Pro W3"/>
                <a:cs typeface="Calibri"/>
              </a:rPr>
              <a:t>in support of our </a:t>
            </a:r>
            <a:r>
              <a:rPr lang="en-US" b="0" i="1" dirty="0">
                <a:ea typeface="ヒラギノ角ゴ Pro W3"/>
                <a:cs typeface="Calibri"/>
              </a:rPr>
              <a:t>MISSION</a:t>
            </a:r>
            <a:r>
              <a:rPr lang="en-US" b="0" dirty="0">
                <a:ea typeface="ヒラギノ角ゴ Pro W3"/>
                <a:cs typeface="Calibri"/>
              </a:rPr>
              <a:t> </a:t>
            </a:r>
            <a:r>
              <a:rPr lang="en-US" b="1" dirty="0">
                <a:ea typeface="ヒラギノ角ゴ Pro W3"/>
                <a:cs typeface="Calibri"/>
              </a:rPr>
              <a:t>1.5</a:t>
            </a:r>
            <a:r>
              <a:rPr lang="en-US" b="0" dirty="0">
                <a:ea typeface="ヒラギノ角ゴ Pro W3"/>
                <a:cs typeface="Calibri"/>
              </a:rPr>
              <a:t> targets</a:t>
            </a:r>
            <a:r>
              <a:rPr lang="en-US" sz="1200" b="0" baseline="0" dirty="0">
                <a:ea typeface="ヒラギノ角ゴ Pro W3"/>
                <a:cs typeface="Calibri"/>
              </a:rPr>
              <a:t>. We can use the action plans we develop here as a part of the submission process!</a:t>
            </a:r>
          </a:p>
          <a:p>
            <a:endParaRPr lang="en-US" sz="1200"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cs typeface="Arial" panose="020B0604020202020204" pitchFamily="34" charset="0"/>
              </a:rPr>
              <a:t>Our next Global </a:t>
            </a:r>
            <a:r>
              <a:rPr lang="en-US" sz="1200" b="0" strike="noStrike" baseline="0" dirty="0">
                <a:cs typeface="Arial" panose="020B0604020202020204" pitchFamily="34" charset="0"/>
              </a:rPr>
              <a:t>M</a:t>
            </a:r>
            <a:r>
              <a:rPr lang="en-US" sz="1200" b="0" baseline="0" dirty="0">
                <a:cs typeface="Arial" panose="020B0604020202020204" pitchFamily="34" charset="0"/>
              </a:rPr>
              <a:t>embership Approach step is called Build Success. That’s where we’ll talk more about executing our plan</a:t>
            </a:r>
            <a:r>
              <a:rPr lang="en-US" sz="1200"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That meeting will be in _______ {month} and we’ll share the meeting details as we get closer.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Are there any questions about what’s next? </a:t>
            </a:r>
          </a:p>
          <a:p>
            <a:endParaRPr lang="en-US" sz="1200" b="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en-US"/>
              <a:t>NAMI Action Plan Development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baseline="0" dirty="0">
              <a:cs typeface="Arial" panose="020B0604020202020204" pitchFamily="34" charset="0"/>
            </a:endParaRPr>
          </a:p>
          <a:p>
            <a:r>
              <a:rPr lang="en-US" b="0" baseline="0" dirty="0">
                <a:cs typeface="Arial" panose="020B0604020202020204" pitchFamily="34" charset="0"/>
              </a:rPr>
              <a:t>Thank you for participating today. All the work we have done will help Lions clubs grow in our district and eventually around the world.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Would anyone like to provide feedback on this process? How did this meeting work for you? </a:t>
            </a:r>
          </a:p>
          <a:p>
            <a:endParaRPr lang="en-US" b="0" baseline="0" dirty="0">
              <a:cs typeface="Arial" panose="020B0604020202020204" pitchFamily="34" charset="0"/>
            </a:endParaRPr>
          </a:p>
          <a:p>
            <a:r>
              <a:rPr lang="en-US" b="0" baseline="0" dirty="0">
                <a:cs typeface="Arial" panose="020B0604020202020204" pitchFamily="34" charset="0"/>
              </a:rPr>
              <a:t>Thank you again for all your contributions to the Global </a:t>
            </a:r>
            <a:r>
              <a:rPr lang="en-US" b="0" dirty="0">
                <a:cs typeface="Arial" panose="020B0604020202020204" pitchFamily="34" charset="0"/>
              </a:rPr>
              <a:t>M</a:t>
            </a:r>
            <a:r>
              <a:rPr lang="en-US" b="0" baseline="0" dirty="0">
                <a:cs typeface="Arial" panose="020B0604020202020204" pitchFamily="34" charset="0"/>
              </a:rPr>
              <a:t>embership Approach and all you do for Lions clubs.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We’re on the 3rd step,</a:t>
            </a:r>
            <a:r>
              <a:rPr lang="en-US" b="0" baseline="0" dirty="0">
                <a:cs typeface="Arial" panose="020B0604020202020204" pitchFamily="34" charset="0"/>
              </a:rPr>
              <a:t> </a:t>
            </a:r>
            <a:r>
              <a:rPr lang="en-US" b="0" i="1" baseline="0" dirty="0">
                <a:cs typeface="Arial" panose="020B0604020202020204" pitchFamily="34" charset="0"/>
              </a:rPr>
              <a:t>Build a Plan</a:t>
            </a:r>
            <a:r>
              <a:rPr lang="en-US" b="0" baseline="0" dirty="0">
                <a:cs typeface="Arial" panose="020B0604020202020204" pitchFamily="34" charset="0"/>
              </a:rPr>
              <a:t>. </a:t>
            </a:r>
          </a:p>
          <a:p>
            <a:endParaRPr lang="en-US" b="0" dirty="0">
              <a:cs typeface="Arial" panose="020B0604020202020204" pitchFamily="34" charset="0"/>
            </a:endParaRPr>
          </a:p>
          <a:p>
            <a:r>
              <a:rPr lang="en-US" b="0" dirty="0">
                <a:cs typeface="Arial" panose="020B0604020202020204" pitchFamily="34" charset="0"/>
              </a:rPr>
              <a:t>It’s time</a:t>
            </a:r>
            <a:r>
              <a:rPr lang="en-US" b="0" baseline="0" dirty="0">
                <a:cs typeface="Arial" panose="020B0604020202020204" pitchFamily="34" charset="0"/>
              </a:rPr>
              <a:t> to build our plan for our district. With that plan we will move forward to building our success. </a:t>
            </a:r>
            <a:endParaRPr lang="en-US" b="0" dirty="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ea typeface="ヒラギノ角ゴ Pro W3"/>
                <a:cs typeface="Arial" panose="020B0604020202020204" pitchFamily="34" charset="0"/>
              </a:rPr>
              <a:t>For this introduction section, feel free to modify/regionalize the questions based on the size of your group and time allocated for the meeting. You may also choose to do a knowledge check based on the information presented in the LLC courses on Goal Setting, Action Planning to Achieve District Goals, and Succession Planning. Alternatively, discuss what type of feedback was received from the Lions outside of the </a:t>
            </a:r>
            <a:r>
              <a:rPr lang="en-US" dirty="0"/>
              <a:t>working group </a:t>
            </a:r>
            <a:r>
              <a:rPr lang="en-US" sz="1200" baseline="0" dirty="0">
                <a:ea typeface="ヒラギノ角ゴ Pro W3"/>
                <a:cs typeface="Arial" panose="020B0604020202020204" pitchFamily="34" charset="0"/>
              </a:rPr>
              <a:t>on the District SWOT analysis.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Let’s remember, growing membership is the primary goal of the Global Membership Approach. However, we cannot lose sight of why we grow membership. More membership means more Lions who will join us on the service journey.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Let’s introduce ourselves by providing our name, our club and our favorite type of service.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r>
              <a:rPr lang="en-US" i="1" baseline="0" dirty="0">
                <a:cs typeface="Arial" panose="020B0604020202020204" pitchFamily="34" charset="0"/>
              </a:rPr>
              <a:t>Script for GAT Area Leader to prepare district leaders to lead a Build a Plan workshop:</a:t>
            </a:r>
          </a:p>
          <a:p>
            <a:r>
              <a:rPr lang="en-US" dirty="0">
                <a:cs typeface="Arial" panose="020B0604020202020204" pitchFamily="34" charset="0"/>
              </a:rPr>
              <a:t>At the conclusion of the Build a Vision workshop, everyone was asked to share the details of the district analysis with all clubs in their district as a way to generate support for the vision and solicit feedback. Encourage participants to share that feedback during the review.</a:t>
            </a:r>
          </a:p>
          <a:p>
            <a:endParaRPr lang="en-US" dirty="0">
              <a:cs typeface="Arial" panose="020B0604020202020204" pitchFamily="34" charset="0"/>
            </a:endParaRPr>
          </a:p>
          <a:p>
            <a:r>
              <a:rPr lang="en-US" dirty="0">
                <a:cs typeface="Arial" panose="020B0604020202020204" pitchFamily="34" charset="0"/>
              </a:rPr>
              <a:t>You must prepare the next several slides prior to your local Build a Plan workshop. You will include the strengths, weaknesses, opportunities and threats captured during the Build a Vision workshop. You should also reflect on how to make connections between the district analysis and the action plans your district teams will create. As noted in the next several slides, you should prepare several examples of how to account for the district analysis details in your action plans.</a:t>
            </a:r>
          </a:p>
          <a:p>
            <a:endParaRPr lang="en-US" i="1" dirty="0">
              <a:cs typeface="Arial" panose="020B0604020202020204" pitchFamily="34" charset="0"/>
            </a:endParaRPr>
          </a:p>
          <a:p>
            <a:r>
              <a:rPr lang="en-US" i="1" dirty="0">
                <a:cs typeface="Arial" panose="020B0604020202020204" pitchFamily="34" charset="0"/>
              </a:rPr>
              <a:t>Script for district leaders when leading a Build a Plan workshop:</a:t>
            </a:r>
          </a:p>
          <a:p>
            <a:r>
              <a:rPr lang="en-US" baseline="0" dirty="0">
                <a:cs typeface="Arial" panose="020B0604020202020204" pitchFamily="34" charset="0"/>
              </a:rPr>
              <a:t>Now that you’ve reviewed the District SWOT Analysis with additional members and leaders in your area, let’s review the specific items that we included in our District SWOT Analysis exercise and discuss any feedback you received.  </a:t>
            </a:r>
          </a:p>
          <a:p>
            <a:endParaRPr lang="en-US" baseline="0" dirty="0">
              <a:cs typeface="Arial" panose="020B0604020202020204" pitchFamily="34" charset="0"/>
            </a:endParaRPr>
          </a:p>
          <a:p>
            <a:r>
              <a:rPr lang="en-US" baseline="0" dirty="0">
                <a:cs typeface="Arial" panose="020B0604020202020204" pitchFamily="34" charset="0"/>
              </a:rPr>
              <a:t>Later, we’re going to apply what we learned about our district’s Strengths, Weaknesses, Opportunities and Threats to our plan. </a:t>
            </a:r>
          </a:p>
          <a:p>
            <a:endParaRPr lang="en-US" sz="1000" b="0" baseline="0" dirty="0">
              <a:latin typeface="Arial" panose="020B0604020202020204" pitchFamily="34" charset="0"/>
              <a:cs typeface="Arial" panose="020B0604020202020204" pitchFamily="34" charset="0"/>
            </a:endParaRPr>
          </a:p>
          <a:p>
            <a:pPr>
              <a:defRPr/>
            </a:pPr>
            <a:r>
              <a:rPr lang="en-US" sz="1000" b="0" baseline="0" dirty="0">
                <a:latin typeface="Arial"/>
                <a:ea typeface="ヒラギノ角ゴ Pro W3"/>
                <a:cs typeface="Arial"/>
              </a:rPr>
              <a:t>We will use this plan to help us achieve our</a:t>
            </a:r>
            <a:r>
              <a:rPr lang="en-US" sz="1000" b="0" dirty="0">
                <a:latin typeface="Arial"/>
                <a:ea typeface="ヒラギノ角ゴ Pro W3"/>
                <a:cs typeface="Arial"/>
              </a:rPr>
              <a:t> </a:t>
            </a:r>
            <a:r>
              <a:rPr lang="en-US" b="0" i="1" dirty="0">
                <a:ea typeface="ヒラギノ角ゴ Pro W3"/>
                <a:cs typeface="Calibri"/>
              </a:rPr>
              <a:t>MISSION</a:t>
            </a:r>
            <a:r>
              <a:rPr lang="en-US" b="0" dirty="0">
                <a:ea typeface="ヒラギノ角ゴ Pro W3"/>
                <a:cs typeface="Calibri"/>
              </a:rPr>
              <a:t> </a:t>
            </a:r>
            <a:r>
              <a:rPr lang="en-US" b="1" baseline="0" dirty="0">
                <a:ea typeface="ヒラギノ角ゴ Pro W3"/>
                <a:cs typeface="Calibri"/>
              </a:rPr>
              <a:t>1.5</a:t>
            </a:r>
            <a:r>
              <a:rPr lang="en-US" sz="1000" b="0" dirty="0">
                <a:latin typeface="Arial"/>
                <a:ea typeface="ヒラギノ角ゴ Pro W3"/>
                <a:cs typeface="Arial"/>
              </a:rPr>
              <a:t> targets</a:t>
            </a:r>
            <a:r>
              <a:rPr lang="en-US" sz="1000" b="0" baseline="0" dirty="0">
                <a:latin typeface="Arial"/>
                <a:ea typeface="ヒラギノ角ゴ Pro W3"/>
                <a:cs typeface="Arial"/>
              </a:rPr>
              <a:t>.</a:t>
            </a:r>
            <a:r>
              <a:rPr lang="en-US" sz="1000" b="0" dirty="0">
                <a:latin typeface="Arial"/>
                <a:ea typeface="ヒラギノ角ゴ Pro W3"/>
                <a:cs typeface="Arial"/>
              </a:rPr>
              <a:t> </a:t>
            </a:r>
            <a:endParaRPr lang="en-US" sz="1000" b="0" baseline="0" dirty="0">
              <a:latin typeface="Arial" panose="020B0604020202020204" pitchFamily="34" charset="0"/>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a:t>
            </a:r>
            <a:r>
              <a:rPr lang="en-US" b="0" i="1" baseline="0" dirty="0">
                <a:ea typeface="ヒラギノ角ゴ Pro W3"/>
                <a:cs typeface="Arial" panose="020B0604020202020204" pitchFamily="34" charset="0"/>
              </a:rPr>
              <a:t>Slide </a:t>
            </a:r>
            <a:r>
              <a:rPr lang="en-US" b="0" i="1" strike="noStrike" baseline="0" dirty="0">
                <a:ea typeface="ヒラギノ角ゴ Pro W3"/>
                <a:cs typeface="Arial" panose="020B0604020202020204" pitchFamily="34" charset="0"/>
              </a:rPr>
              <a:t>1</a:t>
            </a:r>
            <a:r>
              <a:rPr lang="en-US" b="0" i="1" baseline="0" dirty="0">
                <a:ea typeface="ヒラギノ角ゴ Pro W3"/>
                <a:cs typeface="Arial" panose="020B0604020202020204" pitchFamily="34" charset="0"/>
              </a:rPr>
              <a:t>. Complete before presenting.</a:t>
            </a:r>
          </a:p>
          <a:p>
            <a:pPr>
              <a:defRPr/>
            </a:pPr>
            <a:r>
              <a:rPr lang="en-US" b="0" i="1" baseline="0" dirty="0">
                <a:ea typeface="ヒラギノ角ゴ Pro W3"/>
                <a:cs typeface="Calibri"/>
              </a:rPr>
              <a:t>Prior to the meeting, review the strengths identified and have an example ready of how one or two of the strengths can apply to completing an action plan to achieve the area’s established </a:t>
            </a:r>
            <a:r>
              <a:rPr lang="en-US" b="0" i="1" dirty="0">
                <a:ea typeface="ヒラギノ角ゴ Pro W3"/>
                <a:cs typeface="Calibri"/>
              </a:rPr>
              <a:t>MISSION</a:t>
            </a:r>
            <a:r>
              <a:rPr lang="en-US" b="0" dirty="0">
                <a:ea typeface="ヒラギノ角ゴ Pro W3"/>
                <a:cs typeface="Calibri"/>
              </a:rPr>
              <a:t> </a:t>
            </a:r>
            <a:r>
              <a:rPr lang="en-US" b="1" dirty="0">
                <a:ea typeface="ヒラギノ角ゴ Pro W3"/>
                <a:cs typeface="Calibri"/>
              </a:rPr>
              <a:t>1.5</a:t>
            </a:r>
            <a:r>
              <a:rPr lang="en-US" b="0" dirty="0">
                <a:ea typeface="ヒラギノ角ゴ Pro W3"/>
                <a:cs typeface="Calibri"/>
              </a:rPr>
              <a:t> </a:t>
            </a:r>
            <a:r>
              <a:rPr lang="en-US" b="0" i="1" dirty="0">
                <a:ea typeface="ヒラギノ角ゴ Pro W3"/>
                <a:cs typeface="Calibri"/>
              </a:rPr>
              <a:t>targets</a:t>
            </a:r>
            <a:r>
              <a:rPr lang="en-US" b="0" i="1" baseline="0" dirty="0">
                <a:ea typeface="ヒラギノ角ゴ Pro W3"/>
                <a:cs typeface="Calibri"/>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en-US" b="0" baseline="0" dirty="0">
                <a:cs typeface="Arial" panose="020B0604020202020204" pitchFamily="34" charset="0"/>
              </a:rPr>
              <a:t>Does anyone have anything we would like to add? (pause)</a:t>
            </a:r>
          </a:p>
          <a:p>
            <a:endParaRPr lang="en-US" b="0" baseline="0" dirty="0">
              <a:cs typeface="Arial" panose="020B0604020202020204" pitchFamily="34" charset="0"/>
            </a:endParaRPr>
          </a:p>
          <a:p>
            <a:r>
              <a:rPr lang="en-US" b="0" baseline="0" dirty="0">
                <a:cs typeface="Arial" panose="020B0604020202020204" pitchFamily="34" charset="0"/>
              </a:rPr>
              <a:t>Now let’s dive a bit deeper — which of these strengths can we leverage when building our plan? (allow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a:t>
            </a:r>
            <a:r>
              <a:rPr lang="en-US" b="0" i="1" baseline="0" dirty="0">
                <a:ea typeface="ヒラギノ角ゴ Pro W3"/>
                <a:cs typeface="Arial" panose="020B0604020202020204" pitchFamily="34" charset="0"/>
              </a:rPr>
              <a:t>Slide </a:t>
            </a:r>
            <a:r>
              <a:rPr lang="en-US" b="0" i="1" strike="noStrike" baseline="0" dirty="0">
                <a:ea typeface="ヒラギノ角ゴ Pro W3"/>
                <a:cs typeface="Arial" panose="020B0604020202020204" pitchFamily="34" charset="0"/>
              </a:rPr>
              <a:t>1</a:t>
            </a:r>
            <a:r>
              <a:rPr lang="en-US" b="0" i="1" baseline="0" dirty="0">
                <a:ea typeface="ヒラギノ角ゴ Pro W3"/>
                <a:cs typeface="Arial" panose="020B0604020202020204" pitchFamily="34" charset="0"/>
              </a:rPr>
              <a:t>. C</a:t>
            </a:r>
            <a:r>
              <a:rPr lang="en-US" i="1" baseline="0" dirty="0">
                <a:ea typeface="ヒラギノ角ゴ Pro W3"/>
                <a:cs typeface="Arial" panose="020B0604020202020204" pitchFamily="34" charset="0"/>
              </a:rPr>
              <a:t>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Calibri"/>
              </a:rPr>
              <a:t>Prior to the meeting, review the strengths identified and have an example ready of how one or two of the strengths can apply to completing an action plan to achieve the area’s established </a:t>
            </a:r>
            <a:r>
              <a:rPr lang="en-US" b="0" i="1" dirty="0">
                <a:ea typeface="ヒラギノ角ゴ Pro W3"/>
                <a:cs typeface="Calibri"/>
              </a:rPr>
              <a:t>MISSION</a:t>
            </a:r>
            <a:r>
              <a:rPr lang="en-US" b="0" dirty="0">
                <a:ea typeface="ヒラギノ角ゴ Pro W3"/>
                <a:cs typeface="Calibri"/>
              </a:rPr>
              <a:t> </a:t>
            </a:r>
            <a:r>
              <a:rPr lang="en-US" b="1" dirty="0">
                <a:ea typeface="ヒラギノ角ゴ Pro W3"/>
                <a:cs typeface="Calibri"/>
              </a:rPr>
              <a:t>1.5</a:t>
            </a:r>
            <a:r>
              <a:rPr lang="en-US" b="0" dirty="0">
                <a:ea typeface="ヒラギノ角ゴ Pro W3"/>
                <a:cs typeface="Calibri"/>
              </a:rPr>
              <a:t> </a:t>
            </a:r>
            <a:r>
              <a:rPr lang="en-US" b="0" i="1" dirty="0">
                <a:ea typeface="ヒラギノ角ゴ Pro W3"/>
                <a:cs typeface="Calibri"/>
              </a:rPr>
              <a:t>targets</a:t>
            </a:r>
            <a:r>
              <a:rPr lang="en-US" b="0" i="1" baseline="0" dirty="0">
                <a:ea typeface="ヒラギノ角ゴ Pro W3"/>
                <a:cs typeface="Calibri"/>
              </a:rPr>
              <a:t>.</a:t>
            </a:r>
          </a:p>
          <a:p>
            <a:pPr>
              <a:defRPr/>
            </a:pPr>
            <a:endParaRPr lang="en-US" b="1" i="1" baseline="0" dirty="0">
              <a:ea typeface="ヒラギノ角ゴ Pro W3"/>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Here we have our identified weaknesses within our district’s control — any others? Are all of these items still relevant? (pause)</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key improvements can we build into our plan to ensure these weaknesses turn into strengths or are planned for accordingly?</a:t>
            </a:r>
            <a:r>
              <a:rPr lang="en-US" b="0" i="1"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(Allow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a:t>
            </a:r>
            <a:r>
              <a:rPr lang="en-US" b="0" i="1" strike="noStrike" baseline="0" dirty="0">
                <a:ea typeface="ヒラギノ角ゴ Pro W3"/>
                <a:cs typeface="Arial" panose="020B0604020202020204" pitchFamily="34" charset="0"/>
              </a:rPr>
              <a:t>1</a:t>
            </a:r>
            <a:r>
              <a:rPr lang="en-US" b="0" i="1" baseline="0" dirty="0">
                <a:ea typeface="ヒラギノ角ゴ Pro W3"/>
                <a:cs typeface="Arial" panose="020B0604020202020204" pitchFamily="34" charset="0"/>
              </a:rPr>
              <a:t>.</a:t>
            </a:r>
            <a:r>
              <a:rPr lang="en-US" i="1" baseline="0" dirty="0">
                <a:ea typeface="ヒラギノ角ゴ Pro W3"/>
                <a:cs typeface="Arial" panose="020B0604020202020204" pitchFamily="34" charset="0"/>
              </a:rPr>
              <a:t> Complete before presenting.</a:t>
            </a:r>
          </a:p>
          <a:p>
            <a:pPr>
              <a:defRPr/>
            </a:pPr>
            <a:r>
              <a:rPr lang="en-US" i="1" baseline="0" dirty="0">
                <a:ea typeface="ヒラギノ角ゴ Pro W3"/>
                <a:cs typeface="Calibri"/>
              </a:rPr>
              <a:t>Prior to the meeting, review the strengths identified and have an example ready of how one or two of the strengths can apply to completing an action plan to achieve the area’s established </a:t>
            </a:r>
            <a:r>
              <a:rPr lang="en-US" b="0" i="1" dirty="0">
                <a:ea typeface="ヒラギノ角ゴ Pro W3"/>
                <a:cs typeface="Calibri"/>
              </a:rPr>
              <a:t>MISSION</a:t>
            </a:r>
            <a:r>
              <a:rPr lang="en-US" b="0" dirty="0">
                <a:ea typeface="ヒラギノ角ゴ Pro W3"/>
                <a:cs typeface="Calibri"/>
              </a:rPr>
              <a:t> </a:t>
            </a:r>
            <a:r>
              <a:rPr lang="en-US" b="1" dirty="0">
                <a:ea typeface="ヒラギノ角ゴ Pro W3"/>
                <a:cs typeface="Calibri"/>
              </a:rPr>
              <a:t>1.5</a:t>
            </a:r>
            <a:r>
              <a:rPr lang="en-US" b="0" dirty="0">
                <a:ea typeface="ヒラギノ角ゴ Pro W3"/>
                <a:cs typeface="Calibri"/>
              </a:rPr>
              <a:t> </a:t>
            </a:r>
            <a:r>
              <a:rPr lang="en-US" b="0" i="1" dirty="0">
                <a:ea typeface="ヒラギノ角ゴ Pro W3"/>
                <a:cs typeface="Calibri"/>
              </a:rPr>
              <a:t>targets</a:t>
            </a:r>
            <a:r>
              <a:rPr lang="en-US" b="0" i="1" baseline="0" dirty="0">
                <a:ea typeface="ヒラギノ角ゴ Pro W3"/>
                <a:cs typeface="Calibri"/>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Here we have our identified opportunities outside of our control — any others? (pause)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opportunities can we take advantage of? How can we leverage these opportunities to increase membership growth by implementing these actions into our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(Allow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en/resources-for-members/resource-center/guiding-lion-program" TargetMode="External"/><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hyperlink" Target="https://www.lionsclubs.org/en/resources-for-members/resource-center/join-together" TargetMode="External"/><Relationship Id="rId12"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en/v2/resource/download/118584077" TargetMode="External"/><Relationship Id="rId11" Type="http://schemas.openxmlformats.org/officeDocument/2006/relationships/hyperlink" Target="http://www.lionsclubs.org/start-a-new-club" TargetMode="External"/><Relationship Id="rId5" Type="http://schemas.openxmlformats.org/officeDocument/2006/relationships/hyperlink" Target="https://myapps.lionsclubs.org/" TargetMode="External"/><Relationship Id="rId10" Type="http://schemas.openxmlformats.org/officeDocument/2006/relationships/hyperlink" Target="https://www.lionsclubs.org/resources/102880020"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en/resources-for-members/resource-center/member-orientatio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en/resources-for-members/resource-center/member-orientation" TargetMode="External"/><Relationship Id="rId18" Type="http://schemas.openxmlformats.org/officeDocument/2006/relationships/hyperlink" Target="https://www.lionsclubs.org/en/v2/resource/download/79863771" TargetMode="External"/><Relationship Id="rId3" Type="http://schemas.openxmlformats.org/officeDocument/2006/relationships/image" Target="../media/image7.png"/><Relationship Id="rId21" Type="http://schemas.openxmlformats.org/officeDocument/2006/relationships/hyperlink" Target="http://www.lionsclubs.org/en/resources-for-members/resource-center/club-membership-chairperson" TargetMode="External"/><Relationship Id="rId7" Type="http://schemas.openxmlformats.org/officeDocument/2006/relationships/hyperlink" Target="https://www.lionsclubs.org/en/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en/resources-for-members/resource-center/womens-initiative" TargetMode="External"/><Relationship Id="rId2" Type="http://schemas.openxmlformats.org/officeDocument/2006/relationships/notesSlide" Target="../notesSlides/notesSlide29.xml"/><Relationship Id="rId16" Type="http://schemas.openxmlformats.org/officeDocument/2006/relationships/hyperlink" Target="https://www.lionsclubs.org/resources/102880917" TargetMode="External"/><Relationship Id="rId20" Type="http://schemas.openxmlformats.org/officeDocument/2006/relationships/hyperlink" Target="https://www.lionsclubs.org/en/resources-for-members/resource-center/leo-lion-program" TargetMode="External"/><Relationship Id="rId1" Type="http://schemas.openxmlformats.org/officeDocument/2006/relationships/slideLayout" Target="../slideLayouts/slideLayout8.xml"/><Relationship Id="rId6" Type="http://schemas.openxmlformats.org/officeDocument/2006/relationships/hyperlink" Target="https://www.lionsclubs.org/resources/79863797"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en/resources-for-members/resource-center/young-adults"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s://app.powerbi.com/view?r=eyJrIjoiNWVkOWMxM2YtNDBiNi00ZTZkLTg3MTktZTk2NzI2NWM0MDVhIiwidCI6ImViZTEzZTJmLTZiOTktNGJlNy1iY2EyLTc2OGNiZjVkMWU5NCIsImMiOjN9" TargetMode="External"/><Relationship Id="rId4" Type="http://schemas.openxmlformats.org/officeDocument/2006/relationships/hyperlink" Target="https://lionsclubs.org/en/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en/resources-for-members/resource-center/rebuilding-reactivation-priority-club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en/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s://cdn2.webdamdb.com/md_MQxLVoJN4oA9.jpg.pdf?v=1" TargetMode="External"/><Relationship Id="rId3" Type="http://schemas.openxmlformats.org/officeDocument/2006/relationships/image" Target="../media/image7.png"/><Relationship Id="rId21" Type="http://schemas.openxmlformats.org/officeDocument/2006/relationships/hyperlink" Target="https://www.lionsclubs.org/en/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63991" TargetMode="External"/><Relationship Id="rId2" Type="http://schemas.openxmlformats.org/officeDocument/2006/relationships/notesSlide" Target="../notesSlides/notesSlide30.xml"/><Relationship Id="rId16" Type="http://schemas.openxmlformats.org/officeDocument/2006/relationships/hyperlink" Target="https://www.lionsclubs.org/en/start-our-approach/service-journey/service-toolkit" TargetMode="External"/><Relationship Id="rId20" Type="http://schemas.openxmlformats.org/officeDocument/2006/relationships/hyperlink" Target="https://www.lionsclubs.org/en/start-our-approach/lions-advocacy-toolkit" TargetMode="External"/><Relationship Id="rId29" Type="http://schemas.openxmlformats.org/officeDocument/2006/relationships/hyperlink" Target="https://www.lionsclubs.org/resources/102881141"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en/explore-our-clubs/service-stories" TargetMode="External"/><Relationship Id="rId15" Type="http://schemas.openxmlformats.org/officeDocument/2006/relationships/hyperlink" Target="https://www.lionsclubs.org/en/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79862964"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en/resources-for-members/resource-center/improving-club-quality" TargetMode="External"/><Relationship Id="rId27" Type="http://schemas.openxmlformats.org/officeDocument/2006/relationships/hyperlink" Target="http://www8.lionsclubs.org/reports/ClubHealthAssessment/" TargetMode="External"/><Relationship Id="rId30" Type="http://schemas.openxmlformats.org/officeDocument/2006/relationships/hyperlink" Target="https://cdn2.webdamdb.com/md_IWyky0TGx5T9.jpg.pdf?v=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en/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en/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en/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en/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en/resources-for-members/brand-guidelines" TargetMode="External"/><Relationship Id="rId11" Type="http://schemas.openxmlformats.org/officeDocument/2006/relationships/hyperlink" Target="https://www.lionsclubs.org/resources/102884636" TargetMode="External"/><Relationship Id="rId5" Type="http://schemas.openxmlformats.org/officeDocument/2006/relationships/hyperlink" Target="https://cdn2.webdamdb.com/md_Qyp18jKWcU46.jpg.pdf?v=1" TargetMode="External"/><Relationship Id="rId10" Type="http://schemas.openxmlformats.org/officeDocument/2006/relationships/hyperlink" Target="https://www.lionsclubs.org/resources/102884615" TargetMode="External"/><Relationship Id="rId4" Type="http://schemas.openxmlformats.org/officeDocument/2006/relationships/hyperlink" Target="https://www.lionsclubs.org/en/resources-for-members/resource-center/club-marketing" TargetMode="External"/><Relationship Id="rId9" Type="http://schemas.openxmlformats.org/officeDocument/2006/relationships/hyperlink" Target="https://www.lionsclubs.org/resources/102884594"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lionsclubs.org/en/start-our-approach/grant-types/membership-development-grants#:~:text=To%20ensure%20global%20representation%2C%20Lions,a%20Standard%20Membership%20Development%20Grant." TargetMode="External"/><Relationship Id="rId7" Type="http://schemas.openxmlformats.org/officeDocument/2006/relationships/hyperlink" Target="https://www.lionsclubs.org/en/start-our-approach/grant-types"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en/resources-for-members/leadership-development/institute-grant-program" TargetMode="External"/><Relationship Id="rId5" Type="http://schemas.openxmlformats.org/officeDocument/2006/relationships/hyperlink" Target="https://www.lionsclubs.org/en/start-our-approach/grant-types/leadership-development-grant-program" TargetMode="External"/><Relationship Id="rId4" Type="http://schemas.openxmlformats.org/officeDocument/2006/relationships/hyperlink" Target="https://www.lionsclubs.org/en/start-our-approach/grant-types/public-relations-grant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Pre-meeting preparation</a:t>
            </a:r>
            <a:endParaRPr lang="en-US" sz="4000" kern="0" dirty="0">
              <a:solidFill>
                <a:srgbClr val="55565A"/>
              </a:solidFill>
            </a:endParaRPr>
          </a:p>
        </p:txBody>
      </p:sp>
      <p:sp>
        <p:nvSpPr>
          <p:cNvPr id="15" name="Page Number - Blue">
            <a:extLst>
              <a:ext uri="{FF2B5EF4-FFF2-40B4-BE49-F238E27FC236}">
                <a16:creationId xmlns:a16="http://schemas.microsoft.com/office/drawing/2014/main" id="{2017C7C0-DF0A-4E48-A1D9-F88CF39F5D9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a:t>
            </a:fld>
            <a:endParaRPr lang="en-US" sz="1000" dirty="0">
              <a:solidFill>
                <a:srgbClr val="00338D"/>
              </a:solidFill>
            </a:endParaRP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31504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Threats</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dirty="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609600" y="1143000"/>
            <a:ext cx="10988212"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4200" i="1" kern="0" dirty="0">
                <a:solidFill>
                  <a:srgbClr val="00338D"/>
                </a:solidFill>
                <a:latin typeface="Helvetica Neue"/>
              </a:rPr>
              <a:t>MISSION</a:t>
            </a:r>
            <a:r>
              <a:rPr lang="en-US" sz="4200" kern="0" dirty="0">
                <a:solidFill>
                  <a:srgbClr val="00338D"/>
                </a:solidFill>
                <a:latin typeface="Helvetica Neue"/>
              </a:rPr>
              <a:t> 1.5: </a:t>
            </a:r>
          </a:p>
          <a:p>
            <a:pPr algn="ctr"/>
            <a:r>
              <a:rPr lang="en-US" sz="4200" kern="0" dirty="0">
                <a:solidFill>
                  <a:srgbClr val="00338D"/>
                </a:solidFill>
                <a:latin typeface="Helvetica Neue"/>
              </a:rPr>
              <a:t>Membership Development Goal</a:t>
            </a:r>
            <a:endParaRPr lang="en-US" sz="4200" strike="sngStrike" kern="0" dirty="0">
              <a:solidFill>
                <a:srgbClr val="00338D"/>
              </a:solidFill>
              <a:latin typeface="Helvetica Neue"/>
            </a:endParaRPr>
          </a:p>
        </p:txBody>
      </p:sp>
      <p:sp>
        <p:nvSpPr>
          <p:cNvPr id="24" name="Yellow Bar">
            <a:extLst>
              <a:ext uri="{FF2B5EF4-FFF2-40B4-BE49-F238E27FC236}">
                <a16:creationId xmlns:a16="http://schemas.microsoft.com/office/drawing/2014/main" id="{C597F740-7DBB-4841-AB3D-F29DE8E44393}"/>
              </a:ext>
            </a:extLst>
          </p:cNvPr>
          <p:cNvSpPr/>
          <p:nvPr/>
        </p:nvSpPr>
        <p:spPr>
          <a:xfrm>
            <a:off x="5391283" y="24541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C40F828B-0A96-595C-F08F-D6F3D92712BC}"/>
              </a:ext>
            </a:extLst>
          </p:cNvPr>
          <p:cNvSpPr txBox="1"/>
          <p:nvPr/>
        </p:nvSpPr>
        <p:spPr>
          <a:xfrm>
            <a:off x="1384597" y="2794480"/>
            <a:ext cx="9463633" cy="3377720"/>
          </a:xfrm>
          <a:prstGeom prst="rect">
            <a:avLst/>
          </a:prstGeom>
          <a:noFill/>
        </p:spPr>
        <p:txBody>
          <a:bodyPr wrap="square" rtlCol="0">
            <a:spAutoFit/>
          </a:bodyPr>
          <a:lstStyle/>
          <a:p>
            <a:pPr marL="0" lvl="1">
              <a:lnSpc>
                <a:spcPct val="105000"/>
              </a:lnSpc>
              <a:spcAft>
                <a:spcPts val="600"/>
              </a:spcAft>
              <a:buClr>
                <a:srgbClr val="EBB700"/>
              </a:buClr>
              <a:buSzPct val="80000"/>
            </a:pPr>
            <a:r>
              <a:rPr lang="en-US" sz="1800" kern="0" dirty="0">
                <a:latin typeface="Arial" charset="0"/>
                <a:cs typeface="Arial" charset="0"/>
              </a:rPr>
              <a:t>In support of </a:t>
            </a:r>
            <a:r>
              <a:rPr lang="en-US" sz="1800" i="1" kern="0" dirty="0">
                <a:latin typeface="Arial" charset="0"/>
                <a:cs typeface="Arial" charset="0"/>
              </a:rPr>
              <a:t>Mission</a:t>
            </a:r>
            <a:r>
              <a:rPr lang="en-US" sz="1800" kern="0" dirty="0">
                <a:latin typeface="Arial" charset="0"/>
                <a:cs typeface="Arial" charset="0"/>
              </a:rPr>
              <a:t> </a:t>
            </a:r>
            <a:r>
              <a:rPr lang="en-US" sz="1800" b="1" kern="0" dirty="0">
                <a:latin typeface="Arial" charset="0"/>
                <a:cs typeface="Arial" charset="0"/>
              </a:rPr>
              <a:t>1.5</a:t>
            </a:r>
            <a:r>
              <a:rPr lang="en-US" sz="1800" kern="0" dirty="0">
                <a:latin typeface="Arial" charset="0"/>
                <a:cs typeface="Arial" charset="0"/>
              </a:rPr>
              <a:t>, during my district governor term, I commit to work with my team to achieve the membership growth targets established for our area.</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en-US" sz="1800" i="0" u="none" strike="noStrike" kern="0" cap="none" spc="0" normalizeH="0" baseline="0" noProof="0" dirty="0">
                <a:ln>
                  <a:noFill/>
                </a:ln>
                <a:effectLst/>
                <a:uLnTx/>
                <a:uFillTx/>
                <a:latin typeface="Arial" charset="0"/>
                <a:ea typeface="Arial" charset="0"/>
                <a:cs typeface="Arial" charset="0"/>
              </a:rPr>
              <a:t>Our district commits to the membership growth targets established.</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en-US" sz="1800" i="0" u="none" strike="noStrike" kern="0" cap="none" spc="0" normalizeH="0" baseline="0" noProof="0" dirty="0">
                <a:ln>
                  <a:noFill/>
                </a:ln>
                <a:effectLst/>
                <a:uLnTx/>
                <a:uFillTx/>
                <a:latin typeface="Arial" charset="0"/>
                <a:ea typeface="Arial" charset="0"/>
                <a:cs typeface="Arial" charset="0"/>
              </a:rPr>
              <a:t>Our district would like to set additional targets to be reached. </a:t>
            </a:r>
          </a:p>
          <a:p>
            <a:pPr lvl="1">
              <a:lnSpc>
                <a:spcPct val="105000"/>
              </a:lnSpc>
              <a:spcAft>
                <a:spcPts val="600"/>
              </a:spcAft>
              <a:buClr>
                <a:schemeClr val="tx1">
                  <a:lumMod val="50000"/>
                  <a:lumOff val="50000"/>
                </a:schemeClr>
              </a:buClr>
              <a:buSzPct val="80000"/>
            </a:pPr>
            <a:r>
              <a:rPr kumimoji="0" lang="en-US" sz="1600" i="1" u="none" strike="noStrike" kern="0" cap="none" spc="0" normalizeH="0" baseline="0" noProof="0" dirty="0">
                <a:ln>
                  <a:noFill/>
                </a:ln>
                <a:effectLst/>
                <a:uLnTx/>
                <a:uFillTx/>
                <a:latin typeface="Arial" charset="0"/>
                <a:ea typeface="Arial" charset="0"/>
                <a:cs typeface="Arial" charset="0"/>
              </a:rPr>
              <a:t>Please note that these targets will be added to the minimum membership growth targets established. </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en-US" sz="1800" i="0" u="none" strike="noStrike" kern="0" cap="none" spc="0" normalizeH="0" baseline="0" noProof="0" dirty="0">
                <a:ln>
                  <a:noFill/>
                </a:ln>
                <a:effectLst/>
                <a:uLnTx/>
                <a:uFillTx/>
                <a:latin typeface="Arial" charset="0"/>
                <a:ea typeface="Arial" charset="0"/>
                <a:cs typeface="Arial" charset="0"/>
              </a:rPr>
              <a:t>Our team will charter an additional _____ new club(s) with at least 20 charter members each.</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en-US" sz="1800" i="0" u="none" strike="noStrike" kern="0" cap="none" spc="0" normalizeH="0" baseline="0" noProof="0" dirty="0">
                <a:ln>
                  <a:noFill/>
                </a:ln>
                <a:effectLst/>
                <a:uLnTx/>
                <a:uFillTx/>
                <a:latin typeface="Arial" charset="0"/>
                <a:ea typeface="Arial" charset="0"/>
                <a:cs typeface="Arial" charset="0"/>
              </a:rPr>
              <a:t>Our clubs will induct an additional ______ new member(s) into existing clubs.</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en-US" sz="1800" i="0" u="none" strike="noStrike" kern="0" cap="none" spc="0" normalizeH="0" baseline="0" noProof="0" dirty="0">
                <a:ln>
                  <a:noFill/>
                </a:ln>
                <a:effectLst/>
                <a:uLnTx/>
                <a:uFillTx/>
                <a:latin typeface="Arial" charset="0"/>
                <a:ea typeface="Arial" charset="0"/>
                <a:cs typeface="Arial" charset="0"/>
              </a:rPr>
              <a:t>Our district will increase our net gain goal by ______ member(s).</a:t>
            </a:r>
            <a:endParaRPr lang="en-US" dirty="0"/>
          </a:p>
        </p:txBody>
      </p:sp>
    </p:spTree>
    <p:extLst>
      <p:ext uri="{BB962C8B-B14F-4D97-AF65-F5344CB8AC3E}">
        <p14:creationId xmlns:p14="http://schemas.microsoft.com/office/powerpoint/2010/main" val="68908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86681"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en-US" sz="4000" b="1" kern="0" dirty="0">
                <a:solidFill>
                  <a:prstClr val="white"/>
                </a:solidFill>
              </a:rPr>
              <a:t>Have a bias toward action - let’s see something happen now. </a:t>
            </a:r>
            <a:br>
              <a:rPr lang="en-US" sz="4000" b="1" kern="0" dirty="0">
                <a:solidFill>
                  <a:prstClr val="white"/>
                </a:solidFill>
              </a:rPr>
            </a:br>
            <a:r>
              <a:rPr lang="en-US" sz="4000" b="1" kern="0" dirty="0">
                <a:solidFill>
                  <a:prstClr val="white"/>
                </a:solidFill>
              </a:rPr>
              <a:t>You can break that big plan </a:t>
            </a:r>
            <a:br>
              <a:rPr lang="en-US" sz="4000" b="1" kern="0" dirty="0">
                <a:solidFill>
                  <a:prstClr val="white"/>
                </a:solidFill>
              </a:rPr>
            </a:br>
            <a:r>
              <a:rPr lang="en-US" sz="4000" b="1" kern="0" dirty="0">
                <a:solidFill>
                  <a:prstClr val="white"/>
                </a:solidFill>
              </a:rPr>
              <a:t>into small steps and take the </a:t>
            </a:r>
            <a:br>
              <a:rPr lang="en-US" sz="4000" b="1" kern="0" dirty="0">
                <a:solidFill>
                  <a:prstClr val="white"/>
                </a:solidFill>
              </a:rPr>
            </a:br>
            <a:r>
              <a:rPr lang="en-US" sz="4000" b="1" kern="0" dirty="0">
                <a:solidFill>
                  <a:prstClr val="white"/>
                </a:solidFill>
              </a:rPr>
              <a:t>first step right away.</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chemeClr val="bg1"/>
                </a:solidFill>
              </a:rPr>
              <a:t>- Indira Gandhi</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srgbClr val="33373B"/>
                </a:solidFill>
                <a:effectLst/>
                <a:uLnTx/>
                <a:uFillTx/>
                <a:ea typeface="Times New Roman" panose="02020603050405020304" pitchFamily="18" charset="0"/>
                <a:cs typeface="Arial" panose="020B0604020202020204" pitchFamily="34" charset="0"/>
              </a:rPr>
              <a:t>Action Plan </a:t>
            </a:r>
            <a:r>
              <a:rPr kumimoji="0" lang="es-ES" sz="4000" b="1" i="0" u="none" strike="noStrike" kern="1200" cap="none" spc="0" normalizeH="0" baseline="0" noProof="0" err="1">
                <a:ln>
                  <a:noFill/>
                </a:ln>
                <a:solidFill>
                  <a:srgbClr val="33373B"/>
                </a:solidFill>
                <a:effectLst/>
                <a:uLnTx/>
                <a:uFillTx/>
                <a:ea typeface="Times New Roman" panose="02020603050405020304" pitchFamily="18" charset="0"/>
                <a:cs typeface="Arial" panose="020B0604020202020204" pitchFamily="34" charset="0"/>
              </a:rPr>
              <a:t>Template</a:t>
            </a:r>
            <a:endParaRPr kumimoji="0" lang="en-US" sz="1800" b="0" i="0" u="none" strike="noStrike" kern="1200" cap="none" spc="0" normalizeH="0" baseline="0" noProof="0">
              <a:ln>
                <a:noFill/>
              </a:ln>
              <a:solidFill>
                <a:srgbClr val="33373B"/>
              </a:solidFill>
              <a:effectLst/>
              <a:uLnTx/>
              <a:uFillTx/>
              <a:ea typeface="Times New Roman" panose="02020603050405020304" pitchFamily="18"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373770632"/>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es-ES" sz="1600" b="1"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600" b="1">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err="1">
                          <a:effectLst/>
                          <a:latin typeface="Century Gothic" panose="020B0502020202020204" pitchFamily="34" charset="0"/>
                          <a:ea typeface="Times New Roman" panose="02020603050405020304" pitchFamily="18" charset="0"/>
                          <a:cs typeface="Calibri" panose="020F0502020204030204" pitchFamily="34" charset="0"/>
                        </a:rPr>
                        <a:t>of</a:t>
                      </a:r>
                      <a:r>
                        <a:rPr lang="es-ES" sz="1600" b="1">
                          <a:effectLst/>
                          <a:latin typeface="Century Gothic" panose="020B0502020202020204" pitchFamily="34" charset="0"/>
                          <a:ea typeface="Times New Roman" panose="02020603050405020304" pitchFamily="18" charset="0"/>
                          <a:cs typeface="Calibri" panose="020F0502020204030204" pitchFamily="34" charset="0"/>
                        </a:rPr>
                        <a:t> Focus </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es-ES" sz="1400" b="0" kern="1400" cap="all" spc="5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Service </a:t>
                      </a:r>
                      <a:r>
                        <a:rPr lang="es-ES" sz="14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b="0" kern="1400" cap="all" spc="5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Membership Development          </a:t>
                      </a:r>
                      <a:endParaRPr lang="en-US"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en-US" sz="14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400" b="0" kern="1400" cap="all" spc="5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es-ES" sz="1600" b="1"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6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600" b="1">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 Step</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Resources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what specifically, the district intends to accomplish.</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3" y="990600"/>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What objective is your goal statement referring to?</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Indicate how your team will accomplish the goal. The action step should be specific and measurable. Include details such as, number of Lions, specific activities, communications, etc.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the individuals who will do the work to complete each action step.</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key resources or funding needed to execute each action step.</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when the planning will need to begin to accomplish each action step. Remember to build in time to follow up with the responsible party when selecting a due date.</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To be completed throughout the year; based on the assessment, what modifications to the listed timeline/action steps need to occur to accomplish the goal statement listed above.</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To be completed throughout the year; any actions/feedback received that might affect the overall timeline and actions needed to accomplish the goal statement listed above.</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1: New Clubs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2988476007"/>
              </p:ext>
            </p:extLst>
          </p:nvPr>
        </p:nvGraphicFramePr>
        <p:xfrm>
          <a:off x="800582" y="488858"/>
          <a:ext cx="10590836" cy="5880283"/>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of </a:t>
                      </a: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Focus</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4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4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Century Gothic" panose="020B0502020202020204" pitchFamily="34" charset="0"/>
                          <a:ea typeface="+mn-ea"/>
                          <a:cs typeface="+mn-cs"/>
                        </a:rPr>
                        <a:t>By the end of this Lion year, our team will charter an additional 1 new club with at least 20 charter members.</a:t>
                      </a:r>
                    </a:p>
                    <a:p>
                      <a:pPr marL="0" marR="0">
                        <a:spcBef>
                          <a:spcPts val="0"/>
                        </a:spcBef>
                        <a:spcAft>
                          <a:spcPts val="0"/>
                        </a:spcAft>
                      </a:pPr>
                      <a:endParaRPr lang="en-US" sz="1300" b="0" strike="sngStrike"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535549">
                <a:tc>
                  <a:txBody>
                    <a:bodyPr/>
                    <a:lstStyle/>
                    <a:p>
                      <a:pPr marL="0" marR="0">
                        <a:spcBef>
                          <a:spcPts val="0"/>
                        </a:spcBef>
                        <a:spcAft>
                          <a:spcPts val="0"/>
                        </a:spcAft>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Create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 club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team</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GMT Coordinator</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List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of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interested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members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email</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5, 202</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7, 202</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Select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a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location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new club</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Team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New 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Community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Needs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Assessment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 20,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Choose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a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theme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new 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based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needs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location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selected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Team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a:latin typeface="Century Gothic" panose="020B0502020202020204" pitchFamily="34" charset="0"/>
                        </a:rPr>
                        <a:t>Specialty Clubs website, virtual meeting platform</a:t>
                      </a:r>
                    </a:p>
                    <a:p>
                      <a:pPr marL="0" marR="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 20,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Promote</a:t>
                      </a:r>
                      <a:r>
                        <a:rPr lang="es-ES" sz="1300" b="1"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new 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social media and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other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online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Team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a:latin typeface="Century Gothic" panose="020B0502020202020204" pitchFamily="34" charset="0"/>
                        </a:rPr>
                        <a:t>Social Media post templates, New Club Event Communications, New Club Development Guide, Budget $100 online advertising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 202X</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August 1, 202X</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2: New Members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79329000"/>
              </p:ext>
            </p:extLst>
          </p:nvPr>
        </p:nvGraphicFramePr>
        <p:xfrm>
          <a:off x="800582" y="561880"/>
          <a:ext cx="10590836" cy="5651871"/>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of</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Focus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6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4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4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s-ES" sz="14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400" b="0" kern="1200" dirty="0">
                          <a:solidFill>
                            <a:schemeClr val="tx1"/>
                          </a:solidFill>
                          <a:effectLst/>
                          <a:latin typeface="Century Gothic" panose="020B0502020202020204" pitchFamily="34" charset="0"/>
                          <a:ea typeface="+mn-ea"/>
                          <a:cs typeface="+mn-cs"/>
                        </a:rPr>
                        <a:t>By the end of this Lion year, our clubs will induct an additional 10 new members into existing clubs.</a:t>
                      </a:r>
                      <a:endParaRPr lang="en-US" sz="1400" b="0" strike="sngStrike"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Schedule virtual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with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Zone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Chairpersons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review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recruitment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resources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such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Just Ask!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Guide</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GLT Coordinator</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Contact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information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Zone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Chairpersons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communications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calendar, virtual meeting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May 1, 202</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May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Review recruitment resources with Zone Chairpersons and communicate request to train club leadership on resources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GLT Coordinator</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a:latin typeface="Century Gothic" panose="020B0502020202020204" pitchFamily="34" charset="0"/>
                        </a:rPr>
                        <a:t>Just Ask! Guide to New Member Recruitment</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b="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May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Begin club Leadership training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on</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recruitment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resources</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and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best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practices</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Zone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Chairpersons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a:latin typeface="Century Gothic" panose="020B0502020202020204" pitchFamily="34" charset="0"/>
                        </a:rPr>
                        <a:t>Just Ask! Guide to New Member Recruitment</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b="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August 15,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109528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3: Member Satisfaction</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768536574"/>
              </p:ext>
            </p:extLst>
          </p:nvPr>
        </p:nvGraphicFramePr>
        <p:xfrm>
          <a:off x="762482" y="685800"/>
          <a:ext cx="10667035" cy="5908384"/>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of </a:t>
                      </a: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Focus</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5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5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400" b="0" kern="1200" dirty="0">
                          <a:solidFill>
                            <a:schemeClr val="tx1"/>
                          </a:solidFill>
                          <a:effectLst/>
                          <a:latin typeface="Century Gothic" panose="020B0502020202020204" pitchFamily="34" charset="0"/>
                          <a:ea typeface="+mn-ea"/>
                          <a:cs typeface="+mn-cs"/>
                        </a:rPr>
                        <a:t>By the end of this Lion year, our district will increase our net gain goal by 3 members.</a:t>
                      </a:r>
                      <a:endParaRPr lang="en-US" sz="1400" b="0" strike="sngStrike"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Review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Member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Satisfaction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Guide and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schedule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with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members</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Lead</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Member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Satisfaction</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300" noProof="0">
                          <a:effectLst/>
                          <a:latin typeface="Century Gothic" panose="020B0502020202020204" pitchFamily="34" charset="0"/>
                          <a:ea typeface="Times New Roman" panose="02020603050405020304" pitchFamily="18" charset="0"/>
                          <a:cs typeface="Times New Roman" panose="02020603050405020304" pitchFamily="18" charset="0"/>
                        </a:rPr>
                        <a:t>Guide, contact information of focus area 3 members, email</a:t>
                      </a:r>
                      <a:endParaRPr lang="en-US" sz="13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January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January 25, 202X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Review Member Satisfaction Guide with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 members and discuss how clubs can modify it to best fit their needs.</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Lead</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a:latin typeface="Century Gothic" panose="020B0502020202020204" pitchFamily="34" charset="0"/>
                        </a:rPr>
                        <a:t>Member Satisfaction Guide</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b="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February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February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Schedule meetings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with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club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leadership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review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Member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Satisfaction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Guide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and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how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it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can be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best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applied</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Lead</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latin typeface="Century Gothic" panose="020B0502020202020204" pitchFamily="34" charset="0"/>
                        </a:rPr>
                        <a:t>Contact information of club leadership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MyLCI</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availability</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calendar</a:t>
                      </a:r>
                      <a:endParaRPr lang="en-US"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February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March 1,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EBB700"/>
                </a:solidFill>
              </a:rPr>
              <a:t>Global Membership Approach</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t>Build a Plan</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4: Leader Support</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231591020"/>
              </p:ext>
            </p:extLst>
          </p:nvPr>
        </p:nvGraphicFramePr>
        <p:xfrm>
          <a:off x="742708" y="554675"/>
          <a:ext cx="10706583" cy="5638120"/>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207536">
                  <a:extLst>
                    <a:ext uri="{9D8B030D-6E8A-4147-A177-3AD203B41FA5}">
                      <a16:colId xmlns:a16="http://schemas.microsoft.com/office/drawing/2014/main" val="2158251681"/>
                    </a:ext>
                  </a:extLst>
                </a:gridCol>
                <a:gridCol w="3564564">
                  <a:extLst>
                    <a:ext uri="{9D8B030D-6E8A-4147-A177-3AD203B41FA5}">
                      <a16:colId xmlns:a16="http://schemas.microsoft.com/office/drawing/2014/main" val="3509548971"/>
                    </a:ext>
                  </a:extLst>
                </a:gridCol>
                <a:gridCol w="193802">
                  <a:extLst>
                    <a:ext uri="{9D8B030D-6E8A-4147-A177-3AD203B41FA5}">
                      <a16:colId xmlns:a16="http://schemas.microsoft.com/office/drawing/2014/main" val="1665258561"/>
                    </a:ext>
                  </a:extLst>
                </a:gridCol>
                <a:gridCol w="1125635">
                  <a:extLst>
                    <a:ext uri="{9D8B030D-6E8A-4147-A177-3AD203B41FA5}">
                      <a16:colId xmlns:a16="http://schemas.microsoft.com/office/drawing/2014/main" val="2281054647"/>
                    </a:ext>
                  </a:extLst>
                </a:gridCol>
                <a:gridCol w="1045234">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of </a:t>
                      </a: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Focus</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5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5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During this Lion year, our district will hold quarterly webinars to support club success, such as improving member engagement or social media use.</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112975">
                <a:tc>
                  <a:txBody>
                    <a:bodyPr/>
                    <a:lstStyle/>
                    <a:p>
                      <a:pPr marL="0" marR="0">
                        <a:spcBef>
                          <a:spcPts val="0"/>
                        </a:spcBef>
                        <a:spcAft>
                          <a:spcPts val="0"/>
                        </a:spcAft>
                      </a:pP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Meet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discuss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and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choose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first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topic</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October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Club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Success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Webinar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and define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logistics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Determine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how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archive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future club use.</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4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Virtual meeting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July 1, 202X</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5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10, 202X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Collect supporting resources to be promoted during webinar</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4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member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Lion Richard</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Lionsclubs.org website, online resources</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July 25,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Request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support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chosen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webinar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host</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4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member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-Lion Jane</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latin typeface="Century Gothic" panose="020B0502020202020204" pitchFamily="34" charset="0"/>
                        </a:rPr>
                        <a:t>Contact information for webinar host, email</a:t>
                      </a:r>
                      <a:endParaRPr lang="en-US"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July 25,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Action Plan Summary</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22" name="TextBox 21">
            <a:extLst>
              <a:ext uri="{FF2B5EF4-FFF2-40B4-BE49-F238E27FC236}">
                <a16:creationId xmlns:a16="http://schemas.microsoft.com/office/drawing/2014/main" id="{35A860F9-1BA3-354B-86DA-E89FD361E4CC}"/>
              </a:ext>
            </a:extLst>
          </p:cNvPr>
          <p:cNvSpPr txBox="1"/>
          <p:nvPr/>
        </p:nvSpPr>
        <p:spPr>
          <a:xfrm>
            <a:off x="1031966" y="2239824"/>
            <a:ext cx="2286000" cy="369332"/>
          </a:xfrm>
          <a:prstGeom prst="rect">
            <a:avLst/>
          </a:prstGeom>
          <a:noFill/>
        </p:spPr>
        <p:txBody>
          <a:bodyPr wrap="square" rtlCol="0">
            <a:spAutoFit/>
          </a:bodyPr>
          <a:lstStyle/>
          <a:p>
            <a:pPr algn="ctr"/>
            <a:r>
              <a:rPr lang="en-US" b="1" dirty="0"/>
              <a:t>Target Statement</a:t>
            </a:r>
            <a:endParaRPr lang="en-US" b="1" strike="sngStrike" dirty="0"/>
          </a:p>
        </p:txBody>
      </p:sp>
      <p:sp>
        <p:nvSpPr>
          <p:cNvPr id="4" name="TextBox 3">
            <a:extLst>
              <a:ext uri="{FF2B5EF4-FFF2-40B4-BE49-F238E27FC236}">
                <a16:creationId xmlns:a16="http://schemas.microsoft.com/office/drawing/2014/main" id="{F02AA8EA-A268-6235-3FD1-AA7DF72D0213}"/>
              </a:ext>
            </a:extLst>
          </p:cNvPr>
          <p:cNvSpPr txBox="1"/>
          <p:nvPr/>
        </p:nvSpPr>
        <p:spPr>
          <a:xfrm>
            <a:off x="3610550" y="2234247"/>
            <a:ext cx="2286000" cy="369332"/>
          </a:xfrm>
          <a:prstGeom prst="rect">
            <a:avLst/>
          </a:prstGeom>
          <a:noFill/>
        </p:spPr>
        <p:txBody>
          <a:bodyPr wrap="square" rtlCol="0">
            <a:spAutoFit/>
          </a:bodyPr>
          <a:lstStyle/>
          <a:p>
            <a:pPr algn="ctr"/>
            <a:r>
              <a:rPr lang="en-US" b="1" dirty="0"/>
              <a:t>Target Statement</a:t>
            </a:r>
            <a:endParaRPr lang="en-US" b="1" strike="sngStrike" dirty="0"/>
          </a:p>
        </p:txBody>
      </p:sp>
      <p:sp>
        <p:nvSpPr>
          <p:cNvPr id="5" name="TextBox 4">
            <a:extLst>
              <a:ext uri="{FF2B5EF4-FFF2-40B4-BE49-F238E27FC236}">
                <a16:creationId xmlns:a16="http://schemas.microsoft.com/office/drawing/2014/main" id="{12E57428-C391-017C-24E0-3A0966B7A273}"/>
              </a:ext>
            </a:extLst>
          </p:cNvPr>
          <p:cNvSpPr txBox="1"/>
          <p:nvPr/>
        </p:nvSpPr>
        <p:spPr>
          <a:xfrm>
            <a:off x="6247072" y="2247306"/>
            <a:ext cx="2286000" cy="369332"/>
          </a:xfrm>
          <a:prstGeom prst="rect">
            <a:avLst/>
          </a:prstGeom>
          <a:noFill/>
        </p:spPr>
        <p:txBody>
          <a:bodyPr wrap="square" rtlCol="0">
            <a:spAutoFit/>
          </a:bodyPr>
          <a:lstStyle/>
          <a:p>
            <a:pPr algn="ctr"/>
            <a:r>
              <a:rPr lang="en-US" b="1" dirty="0"/>
              <a:t>Target Statement</a:t>
            </a:r>
            <a:endParaRPr lang="en-US" b="1" strike="sngStrike" dirty="0"/>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Strategic Planning</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Support innovation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Ensure everyone contributes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Initial focus on </a:t>
            </a:r>
            <a:r>
              <a:rPr kumimoji="0" lang="en-US" sz="2000" b="1" i="0" u="none" kern="0" cap="none" spc="0" normalizeH="0" baseline="0" noProof="0" dirty="0">
                <a:ln>
                  <a:noFill/>
                </a:ln>
                <a:solidFill>
                  <a:schemeClr val="bg1"/>
                </a:solidFill>
                <a:effectLst/>
                <a:uLnTx/>
                <a:uFillTx/>
                <a:latin typeface="Arial" panose="020B0604020202020204" pitchFamily="34" charset="0"/>
                <a:ea typeface="ヒラギノ角ゴ Pro W3" charset="0"/>
                <a:cs typeface="Arial" panose="020B0604020202020204" pitchFamily="34" charset="0"/>
              </a:rPr>
              <a:t>quantity</a:t>
            </a:r>
            <a:r>
              <a:rPr kumimoji="0" lang="en-US" sz="2000" b="0" i="0" u="none" strike="noStrike" kern="0" cap="none" spc="0" normalizeH="0" baseline="0" noProof="0" dirty="0">
                <a:ln>
                  <a:noFill/>
                </a:ln>
                <a:solidFill>
                  <a:schemeClr val="bg1"/>
                </a:solidFill>
                <a:effectLst/>
                <a:uLnTx/>
                <a:uFillTx/>
                <a:latin typeface="Arial" panose="020B0604020202020204" pitchFamily="34" charset="0"/>
                <a:ea typeface="ヒラギノ角ゴ Pro W3" charset="0"/>
                <a:cs typeface="Arial" panose="020B0604020202020204" pitchFamily="34" charset="0"/>
              </a:rPr>
              <a:t> </a:t>
            </a: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of ideas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Be positive; no negative comments</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Encourage wild ideas and challenge yourselves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Be creative</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Combine and improve ideas</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Identify Actions and Timing</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en-US" sz="2000" dirty="0"/>
              <a:t>Organize into four groups: one for each area of focus</a:t>
            </a:r>
          </a:p>
          <a:p>
            <a:pPr marL="514350" indent="-514350">
              <a:lnSpc>
                <a:spcPct val="110000"/>
              </a:lnSpc>
              <a:spcBef>
                <a:spcPts val="1200"/>
              </a:spcBef>
              <a:spcAft>
                <a:spcPts val="600"/>
              </a:spcAft>
              <a:buClr>
                <a:schemeClr val="tx1"/>
              </a:buClr>
              <a:buFont typeface="+mj-lt"/>
              <a:buAutoNum type="arabicParenR"/>
            </a:pPr>
            <a:r>
              <a:rPr lang="en-US" sz="2000" dirty="0"/>
              <a:t>Each group creates a list of possible actions, then chooses the best 2-3 and adds descriptions and date ranges</a:t>
            </a:r>
          </a:p>
          <a:p>
            <a:pPr marL="514350" indent="-514350">
              <a:lnSpc>
                <a:spcPct val="110000"/>
              </a:lnSpc>
              <a:spcBef>
                <a:spcPts val="1200"/>
              </a:spcBef>
              <a:spcAft>
                <a:spcPts val="600"/>
              </a:spcAft>
              <a:buClr>
                <a:schemeClr val="tx1"/>
              </a:buClr>
              <a:buFont typeface="+mj-lt"/>
              <a:buAutoNum type="arabicParenR"/>
            </a:pPr>
            <a:r>
              <a:rPr lang="en-US" sz="2000" dirty="0"/>
              <a:t>A spokesperson from each group shares their ideas</a:t>
            </a:r>
          </a:p>
          <a:p>
            <a:pPr marL="514350" indent="-514350">
              <a:lnSpc>
                <a:spcPct val="110000"/>
              </a:lnSpc>
              <a:spcBef>
                <a:spcPts val="1200"/>
              </a:spcBef>
              <a:spcAft>
                <a:spcPts val="600"/>
              </a:spcAft>
              <a:buClr>
                <a:schemeClr val="tx1"/>
              </a:buClr>
              <a:buFont typeface="+mj-lt"/>
              <a:buAutoNum type="arabicParenR"/>
            </a:pPr>
            <a:r>
              <a:rPr lang="en-US" sz="2000" dirty="0"/>
              <a:t>As a group, we’ll finalize our list of actions</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61097" y="766514"/>
            <a:ext cx="10788963" cy="5712510"/>
            <a:chOff x="461097" y="766514"/>
            <a:chExt cx="10788963" cy="5712510"/>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b="1" kern="0" dirty="0"/>
                <a:t>Unless commitment is made,</a:t>
              </a:r>
            </a:p>
            <a:p>
              <a:r>
                <a:rPr lang="en-US" sz="4400" b="1" kern="0" dirty="0"/>
                <a:t>there are only promises and </a:t>
              </a:r>
            </a:p>
            <a:p>
              <a:r>
                <a:rPr lang="en-US" sz="4400" b="1" kern="0" dirty="0"/>
                <a:t>hopes; but no plans.</a:t>
              </a:r>
            </a:p>
          </p:txBody>
        </p:sp>
        <p:sp>
          <p:nvSpPr>
            <p:cNvPr id="19" name="Quote">
              <a:extLst>
                <a:ext uri="{FF2B5EF4-FFF2-40B4-BE49-F238E27FC236}">
                  <a16:creationId xmlns:a16="http://schemas.microsoft.com/office/drawing/2014/main" id="{B7FB3DAC-63D4-B148-88F5-75FA7D71423D}"/>
                </a:ext>
              </a:extLst>
            </p:cNvPr>
            <p:cNvSpPr/>
            <p:nvPr/>
          </p:nvSpPr>
          <p:spPr>
            <a:xfrm>
              <a:off x="461097" y="766514"/>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chemeClr val="bg1"/>
                </a:solidFill>
              </a:rPr>
              <a:t>- Peter F. Drucker</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a:solidFill>
                  <a:srgbClr val="0A5496"/>
                </a:solidFill>
              </a:rPr>
              <a:t>Sample Working Group Organization</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Lead</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Members</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Focus Area 1:</a:t>
                    </a:r>
                  </a:p>
                  <a:p>
                    <a:r>
                      <a:rPr lang="en" dirty="0">
                        <a:solidFill>
                          <a:srgbClr val="EBB700"/>
                        </a:solidFill>
                        <a:effectLst>
                          <a:innerShdw blurRad="63500" dist="50800" dir="13500000">
                            <a:prstClr val="black">
                              <a:alpha val="50000"/>
                            </a:prstClr>
                          </a:innerShdw>
                        </a:effectLst>
                        <a:sym typeface="Fira Sans Extra Condensed Medium"/>
                      </a:rPr>
                      <a:t>New Clubs</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Focus Area 2:</a:t>
                    </a:r>
                  </a:p>
                  <a:p>
                    <a:r>
                      <a:rPr lang="en" dirty="0">
                        <a:solidFill>
                          <a:srgbClr val="407CCA"/>
                        </a:solidFill>
                        <a:effectLst>
                          <a:innerShdw blurRad="63500" dist="50800" dir="13500000">
                            <a:prstClr val="black">
                              <a:alpha val="50000"/>
                            </a:prstClr>
                          </a:innerShdw>
                        </a:effectLst>
                        <a:sym typeface="Fira Sans Extra Condensed Medium"/>
                      </a:rPr>
                      <a:t>New Members</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Focus Area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Leader Support</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Focus Area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Member Satisfaction</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Global Membership Approach Support Lead</a:t>
              </a: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dirty="0">
                <a:solidFill>
                  <a:schemeClr val="bg1"/>
                </a:solidFill>
                <a:latin typeface="Arial" panose="020B0604020202020204" pitchFamily="34" charset="0"/>
                <a:cs typeface="Arial" panose="020B0604020202020204" pitchFamily="34" charset="0"/>
              </a:rPr>
              <a:t>We’re on this journey together!</a:t>
            </a:r>
            <a:endParaRPr lang="en-US" sz="3200" kern="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en-US" sz="2400" b="1" dirty="0">
                <a:solidFill>
                  <a:schemeClr val="bg1"/>
                </a:solidFill>
              </a:rPr>
              <a:t>Support is available…</a:t>
            </a:r>
          </a:p>
          <a:p>
            <a:pPr marL="457200" indent="-457200" fontAlgn="auto">
              <a:spcAft>
                <a:spcPts val="1200"/>
              </a:spcAft>
              <a:buFont typeface="+mj-lt"/>
              <a:buAutoNum type="arabicPeriod"/>
            </a:pPr>
            <a:r>
              <a:rPr lang="en-US" sz="1800" dirty="0">
                <a:solidFill>
                  <a:schemeClr val="bg1"/>
                </a:solidFill>
                <a:latin typeface="Calibri" panose="020F0502020204030204" pitchFamily="34" charset="0"/>
                <a:cs typeface="Calibri" panose="020F0502020204030204" pitchFamily="34" charset="0"/>
              </a:rPr>
              <a:t>Global Action </a:t>
            </a:r>
            <a:r>
              <a:rPr lang="en-US" sz="1800" b="0" dirty="0">
                <a:solidFill>
                  <a:schemeClr val="bg1"/>
                </a:solidFill>
                <a:latin typeface="Calibri" panose="020F0502020204030204" pitchFamily="34" charset="0"/>
                <a:cs typeface="Calibri" panose="020F0502020204030204" pitchFamily="34" charset="0"/>
              </a:rPr>
              <a:t>Team</a:t>
            </a:r>
            <a:r>
              <a:rPr lang="en-US" sz="1800" b="1" dirty="0">
                <a:solidFill>
                  <a:schemeClr val="bg1"/>
                </a:solidFill>
                <a:latin typeface="Calibri" panose="020F0502020204030204" pitchFamily="34" charset="0"/>
                <a:cs typeface="Calibri" panose="020F0502020204030204" pitchFamily="34" charset="0"/>
              </a:rPr>
              <a:t> </a:t>
            </a:r>
            <a:r>
              <a:rPr lang="en-US" sz="1800" dirty="0">
                <a:solidFill>
                  <a:schemeClr val="bg1"/>
                </a:solidFill>
                <a:latin typeface="Calibri" panose="020F0502020204030204" pitchFamily="34" charset="0"/>
                <a:cs typeface="Calibri" panose="020F0502020204030204" pitchFamily="34" charset="0"/>
              </a:rPr>
              <a:t>leaders </a:t>
            </a:r>
          </a:p>
          <a:p>
            <a:pPr marL="457200" indent="-457200" fontAlgn="auto">
              <a:spcAft>
                <a:spcPts val="1200"/>
              </a:spcAft>
              <a:buFont typeface="+mj-lt"/>
              <a:buAutoNum type="arabicPeriod"/>
            </a:pPr>
            <a:r>
              <a:rPr lang="en-US" sz="1800" dirty="0">
                <a:solidFill>
                  <a:schemeClr val="bg1"/>
                </a:solidFill>
              </a:rPr>
              <a:t>Lions Clubs International GAT Staff</a:t>
            </a:r>
          </a:p>
          <a:p>
            <a:pPr marL="457200" indent="-457200" fontAlgn="auto">
              <a:spcAft>
                <a:spcPts val="1200"/>
              </a:spcAft>
              <a:buFont typeface="+mj-lt"/>
              <a:buAutoNum type="arabicPeriod"/>
            </a:pPr>
            <a:r>
              <a:rPr lang="en-US" sz="1800" dirty="0">
                <a:solidFill>
                  <a:schemeClr val="bg1"/>
                </a:solidFill>
              </a:rPr>
              <a:t>PIPs, PIDs, PCCs and PDGs </a:t>
            </a:r>
          </a:p>
          <a:p>
            <a:pPr marL="457200" indent="-457200" fontAlgn="auto">
              <a:spcAft>
                <a:spcPts val="1200"/>
              </a:spcAft>
              <a:buFont typeface="+mj-lt"/>
              <a:buAutoNum type="arabicPeriod"/>
            </a:pPr>
            <a:r>
              <a:rPr lang="en-US" sz="1800" dirty="0">
                <a:solidFill>
                  <a:schemeClr val="bg1"/>
                </a:solidFill>
              </a:rPr>
              <a:t>Existing Committees</a:t>
            </a:r>
          </a:p>
          <a:p>
            <a:pPr marL="489915" indent="-457200" fontAlgn="auto">
              <a:spcAft>
                <a:spcPts val="1200"/>
              </a:spcAft>
              <a:buFont typeface="+mj-lt"/>
              <a:buAutoNum type="arabicPeriod"/>
            </a:pPr>
            <a:r>
              <a:rPr lang="en-US" sz="1800" dirty="0">
                <a:solidFill>
                  <a:schemeClr val="bg1"/>
                </a:solidFill>
              </a:rPr>
              <a:t>DGs in other districts</a:t>
            </a:r>
          </a:p>
          <a:p>
            <a:pPr marL="489915" indent="-457200" fontAlgn="auto">
              <a:spcAft>
                <a:spcPts val="1200"/>
              </a:spcAft>
              <a:buFont typeface="+mj-lt"/>
              <a:buAutoNum type="arabicPeriod"/>
            </a:pPr>
            <a:r>
              <a:rPr lang="en-US" sz="1800" dirty="0">
                <a:solidFill>
                  <a:schemeClr val="bg1"/>
                </a:solidFill>
              </a:rPr>
              <a:t>Zone/Region Chairpersons and Certified Guiding Lions</a:t>
            </a:r>
          </a:p>
          <a:p>
            <a:pPr marL="489915" indent="-457200" fontAlgn="auto">
              <a:spcAft>
                <a:spcPts val="1200"/>
              </a:spcAft>
              <a:buFont typeface="+mj-lt"/>
              <a:buAutoNum type="arabicPeriod"/>
            </a:pPr>
            <a:r>
              <a:rPr lang="en-US" sz="1800" dirty="0">
                <a:solidFill>
                  <a:schemeClr val="bg1"/>
                </a:solidFill>
              </a:rPr>
              <a:t>Club Leadership and Lion Members</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1270321974"/>
              </p:ext>
            </p:extLst>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dirty="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41468" y="1177336"/>
            <a:ext cx="5031943"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Resources Available </a:t>
            </a:r>
          </a:p>
          <a:p>
            <a:pPr>
              <a:spcBef>
                <a:spcPts val="264"/>
              </a:spcBef>
              <a:buSzPct val="120000"/>
            </a:pPr>
            <a:r>
              <a:rPr lang="en-US" sz="3200" b="1" kern="0" dirty="0">
                <a:solidFill>
                  <a:srgbClr val="0A5496"/>
                </a:solidFill>
                <a:latin typeface="Arial" charset="0"/>
                <a:ea typeface="Arial" charset="0"/>
                <a:cs typeface="Arial" charset="0"/>
              </a:rPr>
              <a:t> </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641468" y="2345995"/>
            <a:ext cx="6359532" cy="4288276"/>
          </a:xfrm>
          <a:prstGeom prst="rect">
            <a:avLst/>
          </a:prstGeom>
          <a:ln w="28575">
            <a:noFill/>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Bef>
                <a:spcPts val="0"/>
              </a:spcBef>
              <a:spcAft>
                <a:spcPts val="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Getting Started</a:t>
            </a:r>
          </a:p>
          <a:p>
            <a:pPr fontAlgn="auto">
              <a:lnSpc>
                <a:spcPct val="15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fontAlgn="auto">
              <a:lnSpc>
                <a:spcPct val="15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New Club Development guide</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describes the steps for starting a new club</a:t>
            </a:r>
          </a:p>
          <a:p>
            <a:pPr fontAlgn="auto">
              <a:lnSpc>
                <a:spcPct val="150000"/>
              </a:lnSpc>
              <a:spcBef>
                <a:spcPts val="0"/>
              </a:spcBef>
              <a:spcAft>
                <a:spcPts val="0"/>
              </a:spcAft>
              <a:buClr>
                <a:srgbClr val="0A5496"/>
              </a:buClr>
            </a:pPr>
            <a:r>
              <a:rPr lang="en-US" sz="1400" dirty="0">
                <a:latin typeface="Arial" panose="020B0604020202020204" pitchFamily="34" charset="0"/>
                <a:cs typeface="Arial" panose="020B0604020202020204" pitchFamily="34" charset="0"/>
              </a:rPr>
              <a:t>New Club Development online training course in the </a:t>
            </a: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 Learning Center (LLC)</a:t>
            </a:r>
            <a:endParaRPr lang="en-US" sz="1400" b="1" dirty="0">
              <a:solidFill>
                <a:srgbClr val="0A5496"/>
              </a:solidFill>
              <a:latin typeface="Arial" panose="020B0604020202020204" pitchFamily="34" charset="0"/>
              <a:cs typeface="Arial" panose="020B0604020202020204" pitchFamily="34" charset="0"/>
            </a:endParaRPr>
          </a:p>
          <a:p>
            <a:pPr fontAlgn="auto">
              <a:lnSpc>
                <a:spcPct val="15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6"/>
              </a:rPr>
              <a:t>Hello Brochure </a:t>
            </a:r>
            <a:r>
              <a:rPr lang="en-US" sz="1400" i="0" dirty="0">
                <a:solidFill>
                  <a:srgbClr val="000000"/>
                </a:solidFill>
                <a:effectLst/>
                <a:latin typeface="Arial" panose="020B0604020202020204" pitchFamily="34" charset="0"/>
                <a:cs typeface="Arial" panose="020B0604020202020204" pitchFamily="34" charset="0"/>
              </a:rPr>
              <a:t>covers the benefits of being a Lion and our mission.</a:t>
            </a:r>
            <a:endParaRPr lang="en-US" sz="1400" dirty="0">
              <a:latin typeface="Arial" panose="020B0604020202020204" pitchFamily="34" charset="0"/>
              <a:cs typeface="Arial" panose="020B0604020202020204" pitchFamily="34" charset="0"/>
            </a:endParaRPr>
          </a:p>
          <a:p>
            <a:pPr fontAlgn="auto">
              <a:lnSpc>
                <a:spcPct val="15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Join Together Program</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 for creating clubs with other community organizations</a:t>
            </a:r>
          </a:p>
          <a:p>
            <a:pPr fontAlgn="auto">
              <a:lnSpc>
                <a:spcPct val="15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Guiding Lion Program</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 to prepare Lion leaders for club support</a:t>
            </a:r>
          </a:p>
          <a:p>
            <a:pPr fontAlgn="auto">
              <a:lnSpc>
                <a:spcPct val="15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New Member Orientation</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 and </a:t>
            </a:r>
            <a:r>
              <a:rPr lang="en-US"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video</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to provide a solid introduction for new members</a:t>
            </a:r>
          </a:p>
          <a:p>
            <a:pPr marL="0" indent="0" fontAlgn="auto">
              <a:lnSpc>
                <a:spcPct val="150000"/>
              </a:lnSpc>
              <a:spcBef>
                <a:spcPts val="0"/>
              </a:spcBef>
              <a:spcAft>
                <a:spcPts val="0"/>
              </a:spcAft>
              <a:buClr>
                <a:srgbClr val="0A5496"/>
              </a:buClr>
              <a:buNone/>
            </a:pPr>
            <a:endParaRPr lang="en-US" sz="1400" strike="sngStrike"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800A727-8AF5-411B-AB1B-ADEB8AD05D11}"/>
              </a:ext>
            </a:extLst>
          </p:cNvPr>
          <p:cNvSpPr txBox="1"/>
          <p:nvPr/>
        </p:nvSpPr>
        <p:spPr>
          <a:xfrm>
            <a:off x="8574625" y="5737424"/>
            <a:ext cx="4424912" cy="307777"/>
          </a:xfrm>
          <a:prstGeom prst="rect">
            <a:avLst/>
          </a:prstGeom>
          <a:noFill/>
        </p:spPr>
        <p:txBody>
          <a:bodyPr wrap="square" rtlCol="0">
            <a:spAutoFit/>
          </a:bodyPr>
          <a:lstStyle/>
          <a:p>
            <a:r>
              <a:rPr lang="en-US" sz="1400" dirty="0">
                <a:solidFill>
                  <a:srgbClr val="C00000"/>
                </a:solidFill>
                <a:hlinkClick r:id="rId11">
                  <a:extLst>
                    <a:ext uri="{A12FA001-AC4F-418D-AE19-62706E023703}">
                      <ahyp:hlinkClr xmlns:ahyp="http://schemas.microsoft.com/office/drawing/2018/hyperlinkcolor" val="tx"/>
                    </a:ext>
                  </a:extLst>
                </a:hlinkClick>
              </a:rPr>
              <a:t>www.lionsclubs.org/start-a-new-club</a:t>
            </a:r>
            <a:endParaRPr lang="en-US" sz="1400" dirty="0">
              <a:solidFill>
                <a:srgbClr val="C00000"/>
              </a:solidFill>
            </a:endParaRPr>
          </a:p>
        </p:txBody>
      </p:sp>
      <p:pic>
        <p:nvPicPr>
          <p:cNvPr id="4" name="Picture 3" descr="Qr code&#10;&#10;Description automatically generated">
            <a:extLst>
              <a:ext uri="{FF2B5EF4-FFF2-40B4-BE49-F238E27FC236}">
                <a16:creationId xmlns:a16="http://schemas.microsoft.com/office/drawing/2014/main" id="{1672CC79-13EC-264E-9828-BAB1EF4342C1}"/>
              </a:ext>
            </a:extLst>
          </p:cNvPr>
          <p:cNvPicPr>
            <a:picLocks noChangeAspect="1"/>
          </p:cNvPicPr>
          <p:nvPr/>
        </p:nvPicPr>
        <p:blipFill>
          <a:blip r:embed="rId12"/>
          <a:stretch>
            <a:fillRect/>
          </a:stretch>
        </p:blipFill>
        <p:spPr>
          <a:xfrm>
            <a:off x="9064740" y="3985541"/>
            <a:ext cx="1722341" cy="1737360"/>
          </a:xfrm>
          <a:prstGeom prst="rect">
            <a:avLst/>
          </a:prstGeom>
        </p:spPr>
      </p:pic>
      <p:pic>
        <p:nvPicPr>
          <p:cNvPr id="7" name="Picture 6" descr="Qr code&#10;&#10;Description automatically generated">
            <a:extLst>
              <a:ext uri="{FF2B5EF4-FFF2-40B4-BE49-F238E27FC236}">
                <a16:creationId xmlns:a16="http://schemas.microsoft.com/office/drawing/2014/main" id="{48ABF95C-EF1B-0BCA-74CD-CD5C2943F9F9}"/>
              </a:ext>
            </a:extLst>
          </p:cNvPr>
          <p:cNvPicPr>
            <a:picLocks noChangeAspect="1"/>
          </p:cNvPicPr>
          <p:nvPr/>
        </p:nvPicPr>
        <p:blipFill>
          <a:blip r:embed="rId13"/>
          <a:stretch>
            <a:fillRect/>
          </a:stretch>
        </p:blipFill>
        <p:spPr>
          <a:xfrm>
            <a:off x="9014573" y="1437786"/>
            <a:ext cx="1772508" cy="1737360"/>
          </a:xfrm>
          <a:prstGeom prst="rect">
            <a:avLst/>
          </a:prstGeom>
        </p:spPr>
      </p:pic>
      <p:sp>
        <p:nvSpPr>
          <p:cNvPr id="22" name="TextBox 21">
            <a:extLst>
              <a:ext uri="{FF2B5EF4-FFF2-40B4-BE49-F238E27FC236}">
                <a16:creationId xmlns:a16="http://schemas.microsoft.com/office/drawing/2014/main" id="{E9D20383-161D-6EF2-389C-0D3299BAFC79}"/>
              </a:ext>
            </a:extLst>
          </p:cNvPr>
          <p:cNvSpPr txBox="1"/>
          <p:nvPr/>
        </p:nvSpPr>
        <p:spPr>
          <a:xfrm>
            <a:off x="8701025" y="3275291"/>
            <a:ext cx="288969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Request new club kit materials.</a:t>
            </a:r>
            <a:endParaRPr lang="en-US" sz="1400" dirty="0"/>
          </a:p>
        </p:txBody>
      </p:sp>
      <p:sp>
        <p:nvSpPr>
          <p:cNvPr id="24" name="TextBox 23">
            <a:extLst>
              <a:ext uri="{FF2B5EF4-FFF2-40B4-BE49-F238E27FC236}">
                <a16:creationId xmlns:a16="http://schemas.microsoft.com/office/drawing/2014/main" id="{D33EE6EA-C071-B0CB-8C8B-3C4EE60F6779}"/>
              </a:ext>
            </a:extLst>
          </p:cNvPr>
          <p:cNvSpPr txBox="1"/>
          <p:nvPr/>
        </p:nvSpPr>
        <p:spPr>
          <a:xfrm>
            <a:off x="1641468" y="1874767"/>
            <a:ext cx="6093068" cy="338554"/>
          </a:xfrm>
          <a:prstGeom prst="rect">
            <a:avLst/>
          </a:prstGeom>
          <a:noFill/>
        </p:spPr>
        <p:txBody>
          <a:bodyPr wrap="square">
            <a:spAutoFit/>
          </a:bodyPr>
          <a:lstStyle/>
          <a:p>
            <a:r>
              <a:rPr lang="en-US" sz="1600" b="1" kern="0" dirty="0">
                <a:solidFill>
                  <a:srgbClr val="0A5496"/>
                </a:solidFill>
                <a:latin typeface="Arial" charset="0"/>
                <a:ea typeface="Arial" charset="0"/>
                <a:cs typeface="Arial" charset="0"/>
              </a:rPr>
              <a:t>Rejuvenate Districts with New Clubs</a:t>
            </a:r>
            <a:endParaRPr lang="en-US" sz="1600" dirty="0"/>
          </a:p>
        </p:txBody>
      </p:sp>
      <p:sp>
        <p:nvSpPr>
          <p:cNvPr id="25" name="Yellow Bar">
            <a:extLst>
              <a:ext uri="{FF2B5EF4-FFF2-40B4-BE49-F238E27FC236}">
                <a16:creationId xmlns:a16="http://schemas.microsoft.com/office/drawing/2014/main" id="{68AC8CE7-607F-2E79-94B3-53F70C082ED2}"/>
              </a:ext>
            </a:extLst>
          </p:cNvPr>
          <p:cNvSpPr/>
          <p:nvPr/>
        </p:nvSpPr>
        <p:spPr>
          <a:xfrm>
            <a:off x="1737767" y="166933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a:solidFill>
                  <a:srgbClr val="0A5496"/>
                </a:solidFill>
                <a:latin typeface="Arial" charset="0"/>
                <a:ea typeface="Arial" charset="0"/>
                <a:cs typeface="Arial" charset="0"/>
              </a:rPr>
              <a:t>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533400" y="1987433"/>
            <a:ext cx="112755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kern="0" dirty="0">
                <a:solidFill>
                  <a:srgbClr val="00338D"/>
                </a:solidFill>
                <a:latin typeface="Arial" charset="0"/>
                <a:ea typeface="Arial" charset="0"/>
                <a:cs typeface="Arial" charset="0"/>
              </a:rPr>
              <a:t>Revitalize Clubs with New Members</a:t>
            </a:r>
          </a:p>
          <a:p>
            <a:pPr marL="0" indent="0" algn="ctr" fontAlgn="auto">
              <a:lnSpc>
                <a:spcPct val="100000"/>
              </a:lnSpc>
              <a:spcBef>
                <a:spcPts val="0"/>
              </a:spcBef>
              <a:spcAft>
                <a:spcPts val="200"/>
              </a:spcAft>
              <a:buClr>
                <a:srgbClr val="FFC000"/>
              </a:buClr>
              <a:buNone/>
            </a:pPr>
            <a:endParaRPr lang="en-US" sz="16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600200" y="2612205"/>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Getting Started</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Invite Members</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 including the </a:t>
            </a: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Just Ask!</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Guide and </a:t>
            </a:r>
            <a:r>
              <a:rPr lang="en-U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Membership Application</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Mentoring Program</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a:t>
            </a: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The Benefits of Being a Lion</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Just Ask! New Member Recruiting Guide</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Membership Application Flyer</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Recruitment Night PowerPoint</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New Member Induction Ceremonies</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New Member Orientation</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4"/>
              </a:rPr>
              <a:t>Rebuilding and Reactivating Clubs</a:t>
            </a:r>
            <a:endParaRPr lang="en-US" sz="1400" b="1" dirty="0">
              <a:solidFill>
                <a:srgbClr val="0A549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3247043"/>
          </a:xfrm>
          <a:prstGeom prst="rect">
            <a:avLst/>
          </a:prstGeom>
          <a:noFill/>
        </p:spPr>
        <p:txBody>
          <a:bodyPr wrap="square" rtlCol="0">
            <a:spAutoFit/>
          </a:bodyPr>
          <a:lstStyle/>
          <a:p>
            <a:pPr algn="l"/>
            <a:r>
              <a:rPr lang="en-US" sz="1400" b="1" i="0" dirty="0">
                <a:solidFill>
                  <a:srgbClr val="000000"/>
                </a:solidFill>
                <a:effectLst/>
                <a:cs typeface="Arial" panose="020B0604020202020204" pitchFamily="34" charset="0"/>
              </a:rPr>
              <a:t>Potential Members</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5">
                  <a:extLst>
                    <a:ext uri="{A12FA001-AC4F-418D-AE19-62706E023703}">
                      <ahyp:hlinkClr xmlns:ahyp="http://schemas.microsoft.com/office/drawing/2018/hyperlinkcolor" val="tx"/>
                    </a:ext>
                  </a:extLst>
                </a:hlinkClick>
              </a:rPr>
              <a:t>Young Adults</a:t>
            </a:r>
            <a:r>
              <a:rPr lang="en-US" sz="1400" b="1" dirty="0">
                <a:solidFill>
                  <a:srgbClr val="0A5496"/>
                </a:solidFill>
                <a:cs typeface="Arial" panose="020B0604020202020204" pitchFamily="34" charset="0"/>
              </a:rPr>
              <a:t> </a:t>
            </a:r>
            <a:r>
              <a:rPr lang="en-US" sz="1400" dirty="0">
                <a:cs typeface="Arial" panose="020B0604020202020204" pitchFamily="34" charset="0"/>
              </a:rPr>
              <a:t>webpage with recruitment tools</a:t>
            </a: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rPr>
              <a:t>Recruiting Community Influencers</a:t>
            </a:r>
            <a:r>
              <a:rPr lang="en-US" sz="1400" b="1" dirty="0">
                <a:solidFill>
                  <a:srgbClr val="0A5496"/>
                </a:solidFill>
                <a:cs typeface="Arial" panose="020B0604020202020204" pitchFamily="34" charset="0"/>
              </a:rPr>
              <a:t> </a:t>
            </a:r>
            <a:r>
              <a:rPr lang="en-US" sz="1400" dirty="0">
                <a:cs typeface="Arial" panose="020B0604020202020204" pitchFamily="34" charset="0"/>
              </a:rPr>
              <a:t>ideas</a:t>
            </a: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7">
                  <a:extLst>
                    <a:ext uri="{A12FA001-AC4F-418D-AE19-62706E023703}">
                      <ahyp:hlinkClr xmlns:ahyp="http://schemas.microsoft.com/office/drawing/2018/hyperlinkcolor" val="tx"/>
                    </a:ext>
                  </a:extLst>
                </a:hlinkClick>
              </a:rPr>
              <a:t>New Voices Initiative</a:t>
            </a:r>
            <a:r>
              <a:rPr lang="en-US" sz="1400" b="1" dirty="0">
                <a:solidFill>
                  <a:srgbClr val="0A5496"/>
                </a:solidFill>
                <a:cs typeface="Arial" panose="020B0604020202020204" pitchFamily="34" charset="0"/>
              </a:rPr>
              <a:t> </a:t>
            </a:r>
            <a:r>
              <a:rPr lang="en-US" sz="1400" dirty="0">
                <a:cs typeface="Arial" panose="020B0604020202020204" pitchFamily="34" charset="0"/>
              </a:rPr>
              <a:t>webpage</a:t>
            </a:r>
          </a:p>
          <a:p>
            <a:pPr marL="285750" indent="-285750">
              <a:spcAft>
                <a:spcPts val="600"/>
              </a:spcAft>
              <a:buFont typeface="Arial" panose="020B0604020202020204" pitchFamily="34" charset="0"/>
              <a:buChar char="•"/>
            </a:pPr>
            <a:r>
              <a:rPr lang="en-US" sz="1400" b="1" dirty="0">
                <a:solidFill>
                  <a:srgbClr val="0A5496"/>
                </a:solidFill>
                <a:latin typeface="Arial" panose="020B0604020202020204" pitchFamily="34" charset="0"/>
                <a:cs typeface="Arial" panose="020B0604020202020204" pitchFamily="34" charset="0"/>
                <a:hlinkClick r:id="rId18"/>
              </a:rPr>
              <a:t>Lions Make a Difference </a:t>
            </a:r>
            <a:r>
              <a:rPr lang="en-US" sz="1400" dirty="0">
                <a:latin typeface="Arial" panose="020B0604020202020204" pitchFamily="34" charset="0"/>
                <a:cs typeface="Arial" panose="020B0604020202020204" pitchFamily="34" charset="0"/>
              </a:rPr>
              <a:t>brochure</a:t>
            </a:r>
            <a:endParaRPr lang="en-US" sz="1400" dirty="0">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endParaRP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20">
                  <a:extLst>
                    <a:ext uri="{A12FA001-AC4F-418D-AE19-62706E023703}">
                      <ahyp:hlinkClr xmlns:ahyp="http://schemas.microsoft.com/office/drawing/2018/hyperlinkcolor" val="tx"/>
                    </a:ext>
                  </a:extLst>
                </a:hlinkClick>
              </a:rPr>
              <a:t>Leo-Lion </a:t>
            </a:r>
            <a:r>
              <a:rPr lang="en-US" sz="1400" dirty="0">
                <a:cs typeface="Arial" panose="020B0604020202020204" pitchFamily="34" charset="0"/>
              </a:rPr>
              <a:t>webpage</a:t>
            </a:r>
          </a:p>
          <a:p>
            <a:br>
              <a:rPr lang="en-US" sz="1200" dirty="0"/>
            </a:br>
            <a:endParaRPr lang="en-US" sz="1200" dirty="0"/>
          </a:p>
          <a:p>
            <a:endParaRPr lang="en-US" sz="3000" dirty="0" err="1"/>
          </a:p>
        </p:txBody>
      </p:sp>
      <p:sp>
        <p:nvSpPr>
          <p:cNvPr id="3" name="TextBox 2">
            <a:extLst>
              <a:ext uri="{FF2B5EF4-FFF2-40B4-BE49-F238E27FC236}">
                <a16:creationId xmlns:a16="http://schemas.microsoft.com/office/drawing/2014/main" id="{6E83AEF9-6BEB-4D85-8362-0CDA05C74DB8}"/>
              </a:ext>
            </a:extLst>
          </p:cNvPr>
          <p:cNvSpPr txBox="1"/>
          <p:nvPr/>
        </p:nvSpPr>
        <p:spPr>
          <a:xfrm>
            <a:off x="978877" y="6150113"/>
            <a:ext cx="10245414" cy="461665"/>
          </a:xfrm>
          <a:prstGeom prst="rect">
            <a:avLst/>
          </a:prstGeom>
          <a:noFill/>
        </p:spPr>
        <p:txBody>
          <a:bodyPr wrap="square" rtlCol="0">
            <a:spAutoFit/>
          </a:bodyPr>
          <a:lstStyle/>
          <a:p>
            <a:r>
              <a:rPr lang="en-US" sz="2000" b="0" i="0" u="sng" strike="noStrike" dirty="0">
                <a:solidFill>
                  <a:srgbClr val="FF0000"/>
                </a:solidFill>
                <a:effectLst/>
                <a:latin typeface="Calibri" panose="020F0502020204030204" pitchFamily="34" charset="0"/>
                <a:hlinkClick r:id="rId21">
                  <a:extLst>
                    <a:ext uri="{A12FA001-AC4F-418D-AE19-62706E023703}">
                      <ahyp:hlinkClr xmlns:ahyp="http://schemas.microsoft.com/office/drawing/2018/hyperlinkcolor" val="tx"/>
                    </a:ext>
                  </a:extLst>
                </a:hlinkClick>
              </a:rPr>
              <a:t>www.lionsclubs.org/en/resources-for-members/resource-center/club-membership-chairperson</a:t>
            </a:r>
            <a:r>
              <a:rPr lang="en-US" sz="2400" dirty="0">
                <a:solidFill>
                  <a:srgbClr val="FF0000"/>
                </a:solidFill>
              </a:rPr>
              <a:t> </a:t>
            </a:r>
          </a:p>
        </p:txBody>
      </p:sp>
      <p:sp>
        <p:nvSpPr>
          <p:cNvPr id="2" name="Yellow Bar">
            <a:extLst>
              <a:ext uri="{FF2B5EF4-FFF2-40B4-BE49-F238E27FC236}">
                <a16:creationId xmlns:a16="http://schemas.microsoft.com/office/drawing/2014/main" id="{FFA933F0-6EC3-8478-7775-2E8F449F522D}"/>
              </a:ext>
            </a:extLst>
          </p:cNvPr>
          <p:cNvSpPr/>
          <p:nvPr/>
        </p:nvSpPr>
        <p:spPr>
          <a:xfrm>
            <a:off x="5367823" y="1827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en-US" sz="6000" b="1" dirty="0">
                <a:solidFill>
                  <a:schemeClr val="bg1"/>
                </a:solidFill>
                <a:latin typeface="Arial" panose="020B0604020202020204" pitchFamily="34" charset="0"/>
                <a:ea typeface="Arial" charset="0"/>
                <a:cs typeface="Arial" panose="020B0604020202020204" pitchFamily="34" charset="0"/>
              </a:rPr>
              <a:t>Agenda</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District Review</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Action Plan</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Resources</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Next Steps</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228600" y="1315449"/>
            <a:ext cx="11734800" cy="54021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a:solidFill>
                  <a:srgbClr val="0A5496"/>
                </a:solidFill>
                <a:latin typeface="Arial" charset="0"/>
                <a:ea typeface="Arial" charset="0"/>
                <a:cs typeface="Arial" charset="0"/>
              </a:rPr>
              <a:t>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228600" y="1964201"/>
            <a:ext cx="11658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kern="0" dirty="0">
                <a:solidFill>
                  <a:srgbClr val="00338D"/>
                </a:solidFill>
                <a:latin typeface="Arial" charset="0"/>
                <a:ea typeface="Arial" charset="0"/>
                <a:cs typeface="Arial" charset="0"/>
              </a:rPr>
              <a:t>Re-motivate Members with New Fellowships and Exciting Service</a:t>
            </a:r>
          </a:p>
          <a:p>
            <a:pPr marL="0" indent="0" algn="ctr" fontAlgn="auto">
              <a:lnSpc>
                <a:spcPct val="100000"/>
              </a:lnSpc>
              <a:spcBef>
                <a:spcPts val="0"/>
              </a:spcBef>
              <a:spcAft>
                <a:spcPts val="200"/>
              </a:spcAft>
              <a:buClr>
                <a:srgbClr val="FFC000"/>
              </a:buClr>
              <a:buNone/>
            </a:pPr>
            <a:endParaRPr lang="en-US" sz="16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1014471" y="2438395"/>
            <a:ext cx="5486400"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Service</a:t>
            </a:r>
          </a:p>
          <a:p>
            <a:pPr fontAlgn="auto">
              <a:lnSpc>
                <a:spcPct val="100000"/>
              </a:lnSpc>
              <a:spcBef>
                <a:spcPts val="0"/>
              </a:spcBef>
              <a:spcAft>
                <a:spcPts val="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Club Activity Calendar</a:t>
            </a:r>
            <a:r>
              <a:rPr lang="en-US" sz="1400" dirty="0">
                <a:solidFill>
                  <a:srgbClr val="000000"/>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Service Impact Stories</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and </a:t>
            </a:r>
            <a:r>
              <a:rPr lang="en-U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Global Causes</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poster</a:t>
            </a:r>
          </a:p>
          <a:p>
            <a:pPr fontAlgn="auto">
              <a:lnSpc>
                <a:spcPct val="10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 Service Ideas</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list and specific service project ideas for </a:t>
            </a:r>
            <a:r>
              <a:rPr lang="en-U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Childhood</a:t>
            </a:r>
            <a:r>
              <a:rPr lang="en-US" sz="1400" b="1" u="sng" dirty="0">
                <a:solidFill>
                  <a:srgbClr val="0A5496"/>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Cancer</a:t>
            </a:r>
            <a:r>
              <a:rPr lang="en-US" sz="1400" b="1" dirty="0">
                <a:solidFill>
                  <a:srgbClr val="0A5496"/>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Diabetes</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A5496"/>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Environment</a:t>
            </a:r>
            <a:r>
              <a:rPr lang="en-US" sz="1400" dirty="0">
                <a:solidFill>
                  <a:srgbClr val="000000"/>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Hunger</a:t>
            </a:r>
            <a:r>
              <a:rPr lang="en-US" sz="1400" dirty="0">
                <a:solidFill>
                  <a:srgbClr val="000000"/>
                </a:solidFill>
                <a:latin typeface="Arial" panose="020B0604020202020204" pitchFamily="34" charset="0"/>
                <a:cs typeface="Arial" panose="020B0604020202020204" pitchFamily="34" charset="0"/>
              </a:rPr>
              <a:t> and</a:t>
            </a:r>
          </a:p>
          <a:p>
            <a:pPr marL="0" indent="0" fontAlgn="auto">
              <a:lnSpc>
                <a:spcPct val="100000"/>
              </a:lnSpc>
              <a:spcBef>
                <a:spcPts val="0"/>
              </a:spcBef>
              <a:spcAft>
                <a:spcPts val="0"/>
              </a:spcAft>
              <a:buClr>
                <a:srgbClr val="0A5496"/>
              </a:buClr>
              <a:buNone/>
            </a:pPr>
            <a:r>
              <a:rPr lang="en-US" sz="1400" b="1" dirty="0">
                <a:solidFill>
                  <a:srgbClr val="000000"/>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Vision</a:t>
            </a:r>
            <a:endParaRPr lang="en-US" sz="14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400" dirty="0">
                <a:solidFill>
                  <a:srgbClr val="000000"/>
                </a:solidFill>
                <a:latin typeface="Arial" panose="020B0604020202020204" pitchFamily="34" charset="0"/>
                <a:cs typeface="Arial" panose="020B0604020202020204" pitchFamily="34" charset="0"/>
              </a:rPr>
              <a:t>The </a:t>
            </a:r>
            <a:r>
              <a:rPr lang="en-US"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Serving Safely</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webpage and webinar recording on </a:t>
            </a:r>
            <a:r>
              <a:rPr lang="en-US"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Virtual Service Activities</a:t>
            </a:r>
            <a:endParaRPr lang="en-US" sz="14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Service Project Planners</a:t>
            </a:r>
            <a:r>
              <a:rPr lang="en-US" sz="1400" dirty="0">
                <a:solidFill>
                  <a:srgbClr val="000000"/>
                </a:solidFill>
                <a:latin typeface="Arial" panose="020B0604020202020204" pitchFamily="34" charset="0"/>
                <a:cs typeface="Arial" panose="020B0604020202020204" pitchFamily="34" charset="0"/>
              </a:rPr>
              <a:t>, step-by-step guides to help your club serve in new ways</a:t>
            </a:r>
          </a:p>
          <a:p>
            <a:pPr fontAlgn="auto">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Service Toolkit</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webpage, including the </a:t>
            </a:r>
            <a:r>
              <a:rPr lang="en-US" sz="14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Community Needs Assessment</a:t>
            </a:r>
            <a:r>
              <a:rPr lang="en-US" sz="1400" dirty="0">
                <a:solidFill>
                  <a:srgbClr val="000000"/>
                </a:solidFill>
                <a:latin typeface="Arial" panose="020B0604020202020204" pitchFamily="34" charset="0"/>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Partnerships Guide</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and </a:t>
            </a:r>
            <a:r>
              <a:rPr lang="en-US" sz="14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Fundraising Guide </a:t>
            </a:r>
            <a:endParaRPr lang="en-US" sz="14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Lions Advocacy</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webpage</a:t>
            </a:r>
          </a:p>
          <a:p>
            <a:pPr fontAlgn="auto">
              <a:lnSpc>
                <a:spcPct val="100000"/>
              </a:lnSpc>
              <a:spcBef>
                <a:spcPts val="0"/>
              </a:spcBef>
              <a:spcAft>
                <a:spcPts val="600"/>
              </a:spcAft>
              <a:buClr>
                <a:srgbClr val="0A5496"/>
              </a:buClr>
            </a:pPr>
            <a:r>
              <a:rPr lang="en-US" sz="1400" dirty="0">
                <a:solidFill>
                  <a:srgbClr val="000000"/>
                </a:solidFill>
                <a:latin typeface="Arial" panose="020B0604020202020204" pitchFamily="34" charset="0"/>
                <a:cs typeface="Arial" panose="020B0604020202020204" pitchFamily="34" charset="0"/>
              </a:rPr>
              <a:t>The </a:t>
            </a:r>
            <a:r>
              <a:rPr lang="en-US" sz="1400" b="1" dirty="0">
                <a:solidFill>
                  <a:srgbClr val="0A5496"/>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lionsclubs.org/service-reporting</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webpage has all the information on why and how to report service activities</a:t>
            </a:r>
          </a:p>
          <a:p>
            <a:pPr fontAlgn="auto">
              <a:spcAft>
                <a:spcPts val="0"/>
              </a:spcAft>
            </a:pP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391400" y="2612953"/>
            <a:ext cx="3786129" cy="3785652"/>
          </a:xfrm>
          <a:prstGeom prst="rect">
            <a:avLst/>
          </a:prstGeom>
          <a:noFill/>
        </p:spPr>
        <p:txBody>
          <a:bodyPr wrap="square" rtlCol="0">
            <a:spAutoFit/>
          </a:bodyPr>
          <a:lstStyle/>
          <a:p>
            <a:pPr algn="l"/>
            <a:r>
              <a:rPr lang="en-US" sz="1400" b="1" i="0" dirty="0">
                <a:solidFill>
                  <a:srgbClr val="000000"/>
                </a:solidFill>
                <a:effectLst/>
                <a:cs typeface="Arial" panose="020B0604020202020204" pitchFamily="34" charset="0"/>
              </a:rPr>
              <a:t>Fellowship</a:t>
            </a:r>
          </a:p>
          <a:p>
            <a:pPr algn="l"/>
            <a:endParaRPr lang="en-US" sz="14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22">
                  <a:extLst>
                    <a:ext uri="{A12FA001-AC4F-418D-AE19-62706E023703}">
                      <ahyp:hlinkClr xmlns:ahyp="http://schemas.microsoft.com/office/drawing/2018/hyperlinkcolor" val="tx"/>
                    </a:ext>
                  </a:extLst>
                </a:hlinkClick>
              </a:rPr>
              <a:t>Improving Club Quality</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webpage with links to tools including </a:t>
            </a:r>
            <a:r>
              <a:rPr lang="en-US" sz="1400" b="1" i="0" dirty="0">
                <a:solidFill>
                  <a:srgbClr val="0A5496"/>
                </a:solidFill>
                <a:effectLst/>
                <a:cs typeface="Arial" panose="020B0604020202020204" pitchFamily="34" charset="0"/>
              </a:rPr>
              <a:t>the </a:t>
            </a:r>
            <a:r>
              <a:rPr lang="en-US" sz="1400" b="1" i="0" u="none" strike="noStrike" dirty="0">
                <a:solidFill>
                  <a:srgbClr val="0A5496"/>
                </a:solidFill>
                <a:effectLst/>
                <a:cs typeface="Arial" panose="020B0604020202020204" pitchFamily="34" charset="0"/>
                <a:hlinkClick r:id="rId23">
                  <a:extLst>
                    <a:ext uri="{A12FA001-AC4F-418D-AE19-62706E023703}">
                      <ahyp:hlinkClr xmlns:ahyp="http://schemas.microsoft.com/office/drawing/2018/hyperlinkcolor" val="tx"/>
                    </a:ext>
                  </a:extLst>
                </a:hlinkClick>
              </a:rPr>
              <a:t>Club Quality Initiative</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and </a:t>
            </a:r>
            <a:r>
              <a:rPr lang="en-US" sz="1400" b="1" i="0" dirty="0">
                <a:solidFill>
                  <a:srgbClr val="0A5496"/>
                </a:solidFill>
                <a:effectLst/>
                <a:cs typeface="Arial" panose="020B0604020202020204" pitchFamily="34" charset="0"/>
              </a:rPr>
              <a:t> </a:t>
            </a:r>
            <a:r>
              <a:rPr lang="en-US" sz="1400" b="1" i="0" u="none" strike="noStrike" dirty="0">
                <a:solidFill>
                  <a:srgbClr val="0A5496"/>
                </a:solidFill>
                <a:effectLst/>
                <a:cs typeface="Arial" panose="020B0604020202020204" pitchFamily="34" charset="0"/>
                <a:hlinkClick r:id="rId24">
                  <a:extLst>
                    <a:ext uri="{A12FA001-AC4F-418D-AE19-62706E023703}">
                      <ahyp:hlinkClr xmlns:ahyp="http://schemas.microsoft.com/office/drawing/2018/hyperlinkcolor" val="tx"/>
                    </a:ext>
                  </a:extLst>
                </a:hlinkClick>
              </a:rPr>
              <a:t>Your Club Your Way</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guides</a:t>
            </a:r>
          </a:p>
          <a:p>
            <a:pPr marL="171450" indent="-1714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25">
                  <a:extLst>
                    <a:ext uri="{A12FA001-AC4F-418D-AE19-62706E023703}">
                      <ahyp:hlinkClr xmlns:ahyp="http://schemas.microsoft.com/office/drawing/2018/hyperlinkcolor" val="tx"/>
                    </a:ext>
                  </a:extLst>
                </a:hlinkClick>
              </a:rPr>
              <a:t>Member Satisfaction</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guide</a:t>
            </a:r>
          </a:p>
          <a:p>
            <a:pPr marL="171450" indent="-1714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26">
                  <a:extLst>
                    <a:ext uri="{A12FA001-AC4F-418D-AE19-62706E023703}">
                      <ahyp:hlinkClr xmlns:ahyp="http://schemas.microsoft.com/office/drawing/2018/hyperlinkcolor" val="tx"/>
                    </a:ext>
                  </a:extLst>
                </a:hlinkClick>
              </a:rPr>
              <a:t>Art of Recognition</a:t>
            </a:r>
            <a:r>
              <a:rPr lang="en-US" sz="1400" b="1" i="0" u="none" strike="noStrike" dirty="0">
                <a:solidFill>
                  <a:srgbClr val="0A5496"/>
                </a:solidFill>
                <a:effectLst/>
                <a:cs typeface="Arial" panose="020B0604020202020204" pitchFamily="34" charset="0"/>
                <a:hlinkClick r:id="rId27">
                  <a:extLst>
                    <a:ext uri="{A12FA001-AC4F-418D-AE19-62706E023703}">
                      <ahyp:hlinkClr xmlns:ahyp="http://schemas.microsoft.com/office/drawing/2018/hyperlinkcolor" val="tx"/>
                    </a:ext>
                  </a:extLst>
                </a:hlinkClick>
              </a:rPr>
              <a:t> handbook</a:t>
            </a:r>
            <a:endParaRPr lang="en-US" sz="1400" b="1" i="0" dirty="0">
              <a:solidFill>
                <a:srgbClr val="0A5496"/>
              </a:solidFill>
              <a:effectLst/>
              <a:cs typeface="Arial" panose="020B0604020202020204" pitchFamily="34" charset="0"/>
            </a:endParaRPr>
          </a:p>
          <a:p>
            <a:pPr marL="171450" indent="-1714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27">
                  <a:extLst>
                    <a:ext uri="{A12FA001-AC4F-418D-AE19-62706E023703}">
                      <ahyp:hlinkClr xmlns:ahyp="http://schemas.microsoft.com/office/drawing/2018/hyperlinkcolor" val="tx"/>
                    </a:ext>
                  </a:extLst>
                </a:hlinkClick>
              </a:rPr>
              <a:t>Club Health Assessment</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reports and associated </a:t>
            </a:r>
            <a:r>
              <a:rPr lang="en-US" sz="1400" b="1" i="0" u="none" strike="noStrike" dirty="0">
                <a:solidFill>
                  <a:srgbClr val="0A5496"/>
                </a:solidFill>
                <a:effectLst/>
                <a:cs typeface="Arial" panose="020B0604020202020204" pitchFamily="34" charset="0"/>
                <a:hlinkClick r:id="rId28">
                  <a:extLst>
                    <a:ext uri="{A12FA001-AC4F-418D-AE19-62706E023703}">
                      <ahyp:hlinkClr xmlns:ahyp="http://schemas.microsoft.com/office/drawing/2018/hyperlinkcolor" val="tx"/>
                    </a:ext>
                  </a:extLst>
                </a:hlinkClick>
              </a:rPr>
              <a:t>Action Strategies</a:t>
            </a:r>
            <a:endParaRPr lang="en-US" sz="1400" b="1" i="0" dirty="0">
              <a:solidFill>
                <a:srgbClr val="0A5496"/>
              </a:solidFill>
              <a:effectLst/>
              <a:cs typeface="Arial" panose="020B0604020202020204" pitchFamily="34" charset="0"/>
            </a:endParaRPr>
          </a:p>
          <a:p>
            <a:pPr marL="171450" indent="-1714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29">
                  <a:extLst>
                    <a:ext uri="{A12FA001-AC4F-418D-AE19-62706E023703}">
                      <ahyp:hlinkClr xmlns:ahyp="http://schemas.microsoft.com/office/drawing/2018/hyperlinkcolor" val="tx"/>
                    </a:ext>
                  </a:extLst>
                </a:hlinkClick>
              </a:rPr>
              <a:t>Club Assessment</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checklist</a:t>
            </a:r>
          </a:p>
          <a:p>
            <a:pPr marL="171450" indent="-1714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30">
                  <a:extLst>
                    <a:ext uri="{A12FA001-AC4F-418D-AE19-62706E023703}">
                      <ahyp:hlinkClr xmlns:ahyp="http://schemas.microsoft.com/office/drawing/2018/hyperlinkcolor" val="tx"/>
                    </a:ext>
                  </a:extLst>
                </a:hlinkClick>
              </a:rPr>
              <a:t>Troubleshooting Guide</a:t>
            </a:r>
            <a:r>
              <a:rPr lang="en-US" sz="1400" b="1" i="0" dirty="0">
                <a:solidFill>
                  <a:srgbClr val="0A5496"/>
                </a:solidFill>
                <a:effectLst/>
                <a:cs typeface="Arial" panose="020B0604020202020204" pitchFamily="34" charset="0"/>
              </a:rPr>
              <a:t> </a:t>
            </a:r>
            <a:r>
              <a:rPr lang="en-US" sz="1400" b="0" i="0" dirty="0">
                <a:effectLst/>
                <a:cs typeface="Arial" panose="020B0604020202020204" pitchFamily="34" charset="0"/>
              </a:rPr>
              <a:t>for clubs and districts</a:t>
            </a:r>
          </a:p>
          <a:p>
            <a:br>
              <a:rPr lang="en-US" sz="1400" dirty="0"/>
            </a:br>
            <a:endParaRPr lang="en-US" sz="1400" dirty="0"/>
          </a:p>
          <a:p>
            <a:endParaRPr lang="en-US" sz="1400" dirty="0" err="1"/>
          </a:p>
        </p:txBody>
      </p:sp>
      <p:sp>
        <p:nvSpPr>
          <p:cNvPr id="2" name="Yellow Bar">
            <a:extLst>
              <a:ext uri="{FF2B5EF4-FFF2-40B4-BE49-F238E27FC236}">
                <a16:creationId xmlns:a16="http://schemas.microsoft.com/office/drawing/2014/main" id="{324BC334-86FB-FF2A-92AC-48D6E67593E8}"/>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15039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a:solidFill>
                  <a:srgbClr val="0A5496"/>
                </a:solidFill>
                <a:latin typeface="Arial" charset="0"/>
                <a:ea typeface="Arial" charset="0"/>
                <a:cs typeface="Arial" charset="0"/>
              </a:rPr>
              <a:t>Resources Available</a:t>
            </a:r>
          </a:p>
          <a:p>
            <a:pPr algn="ctr">
              <a:spcBef>
                <a:spcPts val="264"/>
              </a:spcBef>
              <a:buSzPct val="120000"/>
            </a:pPr>
            <a:endParaRPr lang="en-US" sz="1000" b="1" kern="0" dirty="0">
              <a:solidFill>
                <a:srgbClr val="0A5496"/>
              </a:solidFill>
              <a:latin typeface="Arial" charset="0"/>
              <a:ea typeface="Arial" charset="0"/>
              <a:cs typeface="Arial" charset="0"/>
            </a:endParaRPr>
          </a:p>
          <a:p>
            <a:pPr algn="ctr">
              <a:spcBef>
                <a:spcPts val="264"/>
              </a:spcBef>
              <a:buSzPct val="120000"/>
            </a:pPr>
            <a:r>
              <a:rPr lang="en-US" sz="1600" b="1" dirty="0">
                <a:solidFill>
                  <a:srgbClr val="00338D"/>
                </a:solidFill>
                <a:latin typeface="Arial" panose="020B0604020202020204" pitchFamily="34" charset="0"/>
                <a:cs typeface="Arial" panose="020B0604020202020204" pitchFamily="34" charset="0"/>
              </a:rPr>
              <a:t>Support District and Club Leaders</a:t>
            </a:r>
          </a:p>
          <a:p>
            <a:pPr algn="ctr">
              <a:spcBef>
                <a:spcPts val="264"/>
              </a:spcBef>
              <a:buSzPct val="120000"/>
            </a:pPr>
            <a:endParaRPr lang="en-US" sz="3200" b="1" kern="0" dirty="0">
              <a:solidFill>
                <a:srgbClr val="0A5496"/>
              </a:solidFill>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647699" y="2784231"/>
            <a:ext cx="10820400" cy="2934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Lions Learning Center (LLC)</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offers all Lions and Leos the opportunity to learn and sharpen their knowledge of Lions fundamentals and leadership skills through online interactive courses.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Accessing the LLC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LLC FAQs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Club Officer</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Zone and Region Chairpersons</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webpage with links to eBooks and other materials for each title</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Zone Chairperson Training Materials</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webpage</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Regional Lions Leadership Institute</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webpage</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Achievement Certificate</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template for local learning events</a:t>
            </a:r>
            <a:endParaRPr lang="en-US" sz="1400" dirty="0">
              <a:latin typeface="Helvetica Neue"/>
            </a:endParaRPr>
          </a:p>
        </p:txBody>
      </p:sp>
      <p:sp>
        <p:nvSpPr>
          <p:cNvPr id="4" name="Yellow Bar">
            <a:extLst>
              <a:ext uri="{FF2B5EF4-FFF2-40B4-BE49-F238E27FC236}">
                <a16:creationId xmlns:a16="http://schemas.microsoft.com/office/drawing/2014/main" id="{3E62836A-A298-ADC0-E62A-5DBDEB09C22A}"/>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a:solidFill>
                  <a:srgbClr val="0A5496"/>
                </a:solidFill>
                <a:latin typeface="Arial" charset="0"/>
                <a:ea typeface="Arial" charset="0"/>
                <a:cs typeface="Arial" charset="0"/>
              </a:rPr>
              <a:t>Marketing 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873238" y="2414214"/>
            <a:ext cx="66294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Bef>
                <a:spcPts val="0"/>
              </a:spcBef>
              <a:spcAft>
                <a:spcPts val="20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Lions Clubs International</a:t>
            </a:r>
          </a:p>
          <a:p>
            <a:pPr fontAlgn="auto">
              <a:lnSpc>
                <a:spcPct val="150000"/>
              </a:lnSpc>
              <a:spcBef>
                <a:spcPts val="0"/>
              </a:spcBef>
              <a:spcAft>
                <a:spcPts val="200"/>
              </a:spcAft>
            </a:pPr>
            <a:r>
              <a:rPr lang="en-US" sz="1400" b="1" dirty="0">
                <a:latin typeface="Arial" panose="020B0604020202020204" pitchFamily="34" charset="0"/>
                <a:cs typeface="Arial" panose="020B0604020202020204" pitchFamily="34" charset="0"/>
                <a:hlinkClick r:id="rId4"/>
              </a:rPr>
              <a:t>Marketing Matters </a:t>
            </a:r>
            <a:r>
              <a:rPr lang="en-US" sz="1400" dirty="0">
                <a:latin typeface="Arial" panose="020B0604020202020204" pitchFamily="34" charset="0"/>
                <a:cs typeface="Arial" panose="020B0604020202020204" pitchFamily="34" charset="0"/>
              </a:rPr>
              <a:t>webpage provides resources that can help you raise visibility of your club. So, whether you are recruiting new members or promoting a project or a fundraiser you can find what you need on this webpage.</a:t>
            </a:r>
          </a:p>
          <a:p>
            <a:pPr fontAlgn="auto">
              <a:lnSpc>
                <a:spcPct val="150000"/>
              </a:lnSpc>
              <a:spcBef>
                <a:spcPts val="0"/>
              </a:spcBef>
              <a:spcAft>
                <a:spcPts val="2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Videos Available for download</a:t>
            </a:r>
            <a:r>
              <a:rPr lang="en-US" sz="1400" b="1" dirty="0">
                <a:solidFill>
                  <a:srgbClr val="0A5496"/>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list</a:t>
            </a:r>
          </a:p>
          <a:p>
            <a:pPr fontAlgn="auto">
              <a:lnSpc>
                <a:spcPct val="150000"/>
              </a:lnSpc>
              <a:spcBef>
                <a:spcPts val="0"/>
              </a:spcBef>
              <a:spcAft>
                <a:spcPts val="2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6"/>
              </a:rPr>
              <a:t>Brand Guidelines </a:t>
            </a:r>
            <a:endParaRPr lang="en-US" sz="1400" b="1" dirty="0">
              <a:solidFill>
                <a:srgbClr val="0A5496"/>
              </a:solidFill>
              <a:latin typeface="Arial" panose="020B0604020202020204" pitchFamily="34" charset="0"/>
              <a:cs typeface="Arial" panose="020B0604020202020204" pitchFamily="34" charset="0"/>
            </a:endParaRPr>
          </a:p>
          <a:p>
            <a:pPr fontAlgn="auto">
              <a:lnSpc>
                <a:spcPct val="150000"/>
              </a:lnSpc>
              <a:spcBef>
                <a:spcPts val="0"/>
              </a:spcBef>
              <a:spcAft>
                <a:spcPts val="200"/>
              </a:spcAft>
              <a:buClr>
                <a:srgbClr val="0A5496"/>
              </a:buClr>
            </a:pPr>
            <a:endParaRPr lang="en-US" sz="1400" dirty="0">
              <a:solidFill>
                <a:srgbClr val="000000"/>
              </a:solidFill>
              <a:latin typeface="Arial" panose="020B0604020202020204" pitchFamily="34" charset="0"/>
              <a:cs typeface="Arial" panose="020B0604020202020204" pitchFamily="34" charset="0"/>
            </a:endParaRPr>
          </a:p>
          <a:p>
            <a:pPr marL="0" indent="0" fontAlgn="auto">
              <a:lnSpc>
                <a:spcPct val="100000"/>
              </a:lnSpc>
              <a:spcAft>
                <a:spcPts val="200"/>
              </a:spcAft>
              <a:buNone/>
            </a:pPr>
            <a:endParaRPr lang="en-US"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620000" y="2438395"/>
            <a:ext cx="2510697" cy="199137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Photos of Lions in Action</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Beach Cleanup</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Childhood Cancer</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Community Garden</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10">
                  <a:extLst>
                    <a:ext uri="{A12FA001-AC4F-418D-AE19-62706E023703}">
                      <ahyp:hlinkClr xmlns:ahyp="http://schemas.microsoft.com/office/drawing/2018/hyperlinkcolor" val="tx"/>
                    </a:ext>
                  </a:extLst>
                </a:hlinkClick>
              </a:rPr>
              <a:t>Diabetes</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11">
                  <a:extLst>
                    <a:ext uri="{A12FA001-AC4F-418D-AE19-62706E023703}">
                      <ahyp:hlinkClr xmlns:ahyp="http://schemas.microsoft.com/office/drawing/2018/hyperlinkcolor" val="tx"/>
                    </a:ext>
                  </a:extLst>
                </a:hlinkClick>
              </a:rPr>
              <a:t>Disaster Relief</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p:txBody>
      </p:sp>
      <p:sp>
        <p:nvSpPr>
          <p:cNvPr id="3" name="Yellow Bar">
            <a:extLst>
              <a:ext uri="{FF2B5EF4-FFF2-40B4-BE49-F238E27FC236}">
                <a16:creationId xmlns:a16="http://schemas.microsoft.com/office/drawing/2014/main" id="{002B5708-6E57-1070-CFFC-F6403182FBFF}"/>
              </a:ext>
            </a:extLst>
          </p:cNvPr>
          <p:cNvSpPr/>
          <p:nvPr/>
        </p:nvSpPr>
        <p:spPr>
          <a:xfrm>
            <a:off x="5367823" y="183084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2381484"/>
            <a:ext cx="10591800" cy="4247916"/>
          </a:xfrm>
          <a:prstGeom prst="rect">
            <a:avLst/>
          </a:prstGeom>
        </p:spPr>
        <p:txBody>
          <a:bodyPr/>
          <a:lstStyle/>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Membership Development Grant</a:t>
            </a:r>
            <a:r>
              <a:rPr lang="en-US" sz="1400" b="1" dirty="0">
                <a:latin typeface="Arial" panose="020B0604020202020204" pitchFamily="34" charset="0"/>
                <a:cs typeface="Arial" panose="020B0604020202020204" pitchFamily="34" charset="0"/>
              </a:rPr>
              <a:t> </a:t>
            </a:r>
            <a:r>
              <a:rPr lang="en-US" sz="1400" b="1" i="0" dirty="0">
                <a:solidFill>
                  <a:srgbClr val="000000"/>
                </a:solidFill>
                <a:effectLst/>
              </a:rPr>
              <a:t> </a:t>
            </a:r>
            <a:r>
              <a:rPr lang="en-US" sz="1400" i="0" dirty="0">
                <a:solidFill>
                  <a:srgbClr val="000000"/>
                </a:solidFill>
                <a:effectLst/>
              </a:rPr>
              <a:t>funds support a wide variety of membership efforts and activities to increase membership and start new clubs.</a:t>
            </a:r>
            <a:endParaRPr lang="en-US" sz="1400" dirty="0">
              <a:cs typeface="Arial" panose="020B0604020202020204" pitchFamily="34" charset="0"/>
            </a:endParaRPr>
          </a:p>
          <a:p>
            <a:pPr>
              <a:lnSpc>
                <a:spcPct val="150000"/>
              </a:lnSpc>
              <a:spcBef>
                <a:spcPts val="600"/>
              </a:spcBef>
              <a:buClr>
                <a:srgbClr val="F0C300"/>
              </a:buClr>
              <a:buFont typeface="Wingdings" pitchFamily="2" charset="2"/>
              <a:buChar char="§"/>
            </a:pPr>
            <a:r>
              <a:rPr lang="en-US" sz="1400" b="1" u="sng" dirty="0">
                <a:solidFill>
                  <a:srgbClr val="0A5496"/>
                </a:solidFill>
                <a:latin typeface="Arial" panose="020B0604020202020204" pitchFamily="34" charset="0"/>
                <a:cs typeface="Arial" panose="020B0604020202020204" pitchFamily="34" charset="0"/>
              </a:rPr>
              <a:t>Marketing </a:t>
            </a:r>
            <a:r>
              <a:rPr lang="en-US" sz="1400" b="1" u="sng"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Grant</a:t>
            </a:r>
            <a:r>
              <a:rPr lang="en-US" sz="1400" b="1" u="sng" dirty="0">
                <a:solidFill>
                  <a:srgbClr val="0A5496"/>
                </a:solidFill>
                <a:latin typeface="Arial" panose="020B0604020202020204" pitchFamily="34" charset="0"/>
                <a:cs typeface="Arial" panose="020B0604020202020204" pitchFamily="34" charset="0"/>
              </a:rPr>
              <a:t> Program </a:t>
            </a:r>
            <a:r>
              <a:rPr lang="en-US" sz="1400" i="0" dirty="0">
                <a:effectLst/>
                <a:latin typeface="HelveticaNeue-Light"/>
              </a:rPr>
              <a:t>support multiple and single district-wide marketing activities, such as advertising, social media, branding and public relations.</a:t>
            </a:r>
            <a:endParaRPr lang="en-US" sz="1400" u="sng" dirty="0">
              <a:latin typeface="Arial" panose="020B0604020202020204" pitchFamily="34" charset="0"/>
              <a:cs typeface="Arial" panose="020B0604020202020204" pitchFamily="34" charset="0"/>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Leadership Development Multiple District and District Grant Program</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funds trainings to h</a:t>
            </a:r>
            <a:r>
              <a:rPr lang="en-US" sz="1400" i="0" dirty="0">
                <a:effectLst/>
                <a:latin typeface="HelveticaNeue-Regular"/>
              </a:rPr>
              <a:t>elp the leaders in your multiple district (first and second vice district governors) or district (zone chairpersons) continue to grow and succeed.</a:t>
            </a:r>
            <a:endParaRPr lang="en-US" sz="1400" dirty="0">
              <a:latin typeface="Arial" panose="020B0604020202020204" pitchFamily="34" charset="0"/>
              <a:cs typeface="Arial" panose="020B0604020202020204" pitchFamily="34" charset="0"/>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Leadership Development Institute Grant Program</a:t>
            </a:r>
            <a:r>
              <a:rPr lang="en-US" sz="1400" b="1" dirty="0">
                <a:solidFill>
                  <a:srgbClr val="0A5496"/>
                </a:solidFill>
                <a:latin typeface="Arial" panose="020B0604020202020204" pitchFamily="34" charset="0"/>
                <a:cs typeface="Arial" panose="020B0604020202020204" pitchFamily="34" charset="0"/>
              </a:rPr>
              <a:t> </a:t>
            </a:r>
            <a:r>
              <a:rPr lang="en-US" sz="1400" i="0" dirty="0">
                <a:effectLst/>
                <a:latin typeface="HelveticaNeue-Light"/>
              </a:rPr>
              <a:t>funds an Emerging Lions Leadership Institute (ELLI) or a Regional Lions Leadership Institute (RLLI) in your area.</a:t>
            </a:r>
            <a:endParaRPr lang="en-US" sz="14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7"/>
              </a:rPr>
              <a:t>Foundation (LCIF) Grants </a:t>
            </a:r>
            <a:r>
              <a:rPr lang="en-US" sz="1400" dirty="0">
                <a:latin typeface="Arial" panose="020B0604020202020204" pitchFamily="34" charset="0"/>
                <a:cs typeface="Arial" panose="020B0604020202020204" pitchFamily="34" charset="0"/>
              </a:rPr>
              <a:t>assist Lions and Leos to expand the reach of their service projects.</a:t>
            </a: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a:solidFill>
                  <a:srgbClr val="0A5496"/>
                </a:solidFill>
                <a:latin typeface="Arial" charset="0"/>
                <a:ea typeface="Arial" charset="0"/>
                <a:cs typeface="Arial" charset="0"/>
              </a:rPr>
              <a:t>LCI / LCIF Funding Sources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33</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8"/>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95207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8077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Organize into four groups: one for each area of focus</a:t>
            </a:r>
          </a:p>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Add leaders, resources and a budget for each action</a:t>
            </a:r>
          </a:p>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A spokesperson from each group shares their ideas</a:t>
            </a:r>
          </a:p>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As a group, we’ll finalize this draft of our plan</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Identify Leaders and Resources</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Action Plan Breakdown</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580D1207-95FB-8841-36EA-ACA0CB989F02}"/>
              </a:ext>
            </a:extLst>
          </p:cNvPr>
          <p:cNvSpPr txBox="1"/>
          <p:nvPr/>
        </p:nvSpPr>
        <p:spPr>
          <a:xfrm>
            <a:off x="1121851" y="2221468"/>
            <a:ext cx="2286000" cy="369332"/>
          </a:xfrm>
          <a:prstGeom prst="rect">
            <a:avLst/>
          </a:prstGeom>
          <a:noFill/>
        </p:spPr>
        <p:txBody>
          <a:bodyPr wrap="square" rtlCol="0">
            <a:spAutoFit/>
          </a:bodyPr>
          <a:lstStyle/>
          <a:p>
            <a:pPr algn="ctr"/>
            <a:r>
              <a:rPr lang="en-US" b="1" dirty="0"/>
              <a:t>Target Statement</a:t>
            </a:r>
            <a:endParaRPr lang="en-US" b="1" strike="sngStrike" dirty="0"/>
          </a:p>
        </p:txBody>
      </p:sp>
      <p:sp>
        <p:nvSpPr>
          <p:cNvPr id="3" name="TextBox 2">
            <a:extLst>
              <a:ext uri="{FF2B5EF4-FFF2-40B4-BE49-F238E27FC236}">
                <a16:creationId xmlns:a16="http://schemas.microsoft.com/office/drawing/2014/main" id="{25B77AA8-FF45-7C01-0001-00CEF3310059}"/>
              </a:ext>
            </a:extLst>
          </p:cNvPr>
          <p:cNvSpPr txBox="1"/>
          <p:nvPr/>
        </p:nvSpPr>
        <p:spPr>
          <a:xfrm>
            <a:off x="6248400" y="2221468"/>
            <a:ext cx="2286000" cy="369332"/>
          </a:xfrm>
          <a:prstGeom prst="rect">
            <a:avLst/>
          </a:prstGeom>
          <a:noFill/>
        </p:spPr>
        <p:txBody>
          <a:bodyPr wrap="square" rtlCol="0">
            <a:spAutoFit/>
          </a:bodyPr>
          <a:lstStyle/>
          <a:p>
            <a:pPr algn="ctr"/>
            <a:r>
              <a:rPr lang="en-US" b="1" dirty="0"/>
              <a:t>Target Statement</a:t>
            </a:r>
            <a:endParaRPr lang="en-US" b="1" strike="sngStrike" dirty="0"/>
          </a:p>
        </p:txBody>
      </p:sp>
      <p:sp>
        <p:nvSpPr>
          <p:cNvPr id="4" name="TextBox 3">
            <a:extLst>
              <a:ext uri="{FF2B5EF4-FFF2-40B4-BE49-F238E27FC236}">
                <a16:creationId xmlns:a16="http://schemas.microsoft.com/office/drawing/2014/main" id="{781F5625-2616-B2BF-58EA-14220EA4754A}"/>
              </a:ext>
            </a:extLst>
          </p:cNvPr>
          <p:cNvSpPr txBox="1"/>
          <p:nvPr/>
        </p:nvSpPr>
        <p:spPr>
          <a:xfrm>
            <a:off x="3609872" y="2221468"/>
            <a:ext cx="2286000" cy="369332"/>
          </a:xfrm>
          <a:prstGeom prst="rect">
            <a:avLst/>
          </a:prstGeom>
          <a:noFill/>
        </p:spPr>
        <p:txBody>
          <a:bodyPr wrap="square" rtlCol="0">
            <a:spAutoFit/>
          </a:bodyPr>
          <a:lstStyle/>
          <a:p>
            <a:pPr algn="ctr"/>
            <a:r>
              <a:rPr lang="en-US" b="1" dirty="0"/>
              <a:t>Target Statement</a:t>
            </a:r>
            <a:endParaRPr lang="en-US" b="1" strike="sngStrike" dirty="0"/>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Meet with your </a:t>
            </a:r>
            <a:r>
              <a:rPr lang="en-US" sz="2000" dirty="0">
                <a:solidFill>
                  <a:schemeClr val="bg1"/>
                </a:solidFill>
                <a:latin typeface="Arial" panose="020B0604020202020204" pitchFamily="34" charset="0"/>
                <a:cs typeface="Arial" panose="020B0604020202020204" pitchFamily="34" charset="0"/>
              </a:rPr>
              <a:t>Working Group </a:t>
            </a:r>
            <a:r>
              <a:rPr lang="en-US" sz="2000" b="0" strike="sngStrike" dirty="0">
                <a:latin typeface="Arial" panose="020B0604020202020204" pitchFamily="34" charset="0"/>
                <a:cs typeface="Arial" panose="020B0604020202020204" pitchFamily="34" charset="0"/>
              </a:rPr>
              <a:t>Team</a:t>
            </a:r>
            <a:r>
              <a:rPr lang="en-US" sz="2000" b="1" dirty="0">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complete your action plan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 the </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Sample Action Plan Booklet</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a:ea typeface="+mn-ea"/>
                <a:cs typeface="Arial"/>
              </a:rPr>
              <a:t>Share our plan for feedback </a:t>
            </a:r>
            <a:r>
              <a:rPr kumimoji="0" lang="en-US" sz="2000" b="0" i="0" u="none" kern="1200" cap="none" spc="0" normalizeH="0" baseline="0" noProof="0" dirty="0">
                <a:ln>
                  <a:noFill/>
                </a:ln>
                <a:solidFill>
                  <a:schemeClr val="bg1"/>
                </a:solidFill>
                <a:effectLst/>
                <a:uLnTx/>
                <a:uFillTx/>
                <a:latin typeface="Arial"/>
                <a:ea typeface="+mn-ea"/>
                <a:cs typeface="Arial"/>
              </a:rPr>
              <a:t>before submitting as a part of your district goals</a:t>
            </a:r>
            <a:r>
              <a:rPr kumimoji="0" lang="en-US" sz="2000" b="0" i="0" u="none" strike="noStrike" kern="1200" cap="none" spc="0" normalizeH="0" baseline="0" noProof="0" dirty="0">
                <a:ln>
                  <a:noFill/>
                </a:ln>
                <a:solidFill>
                  <a:schemeClr val="bg1"/>
                </a:solidFill>
                <a:effectLst/>
                <a:uLnTx/>
                <a:uFillTx/>
                <a:latin typeface="Arial"/>
                <a:ea typeface="+mn-ea"/>
                <a:cs typeface="Arial"/>
              </a:rPr>
              <a:t>!</a:t>
            </a:r>
            <a:endParaRPr lang="en-US" sz="2000" b="0" i="0" u="none" strike="noStrike" kern="1200" cap="none" spc="0" normalizeH="0" baseline="0" noProof="0">
              <a:ln>
                <a:noFill/>
              </a:ln>
              <a:solidFill>
                <a:schemeClr val="bg1"/>
              </a:solidFill>
              <a:effectLst/>
              <a:uLnTx/>
              <a:uFillTx/>
              <a:latin typeface="Arial"/>
              <a:ea typeface="+mn-ea"/>
              <a:cs typeface="Arial"/>
            </a:endParaRP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 Membership Approach Seminar: Build Success</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176045"/>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6600" b="1" i="0" u="none" strike="noStrike" kern="0" cap="none" spc="0" normalizeH="0" baseline="0" noProof="0" dirty="0">
                <a:ln>
                  <a:noFill/>
                </a:ln>
                <a:solidFill>
                  <a:prstClr val="white"/>
                </a:solidFill>
                <a:effectLst/>
                <a:uLnTx/>
                <a:uFillTx/>
                <a:latin typeface="Arial" charset="0"/>
                <a:ea typeface="Arial" charset="0"/>
                <a:cs typeface="Arial" charset="0"/>
              </a:rPr>
              <a:t>Next steps</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222738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Feedback?</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009830" cy="338554"/>
          </a:xfrm>
          <a:prstGeom prst="rect">
            <a:avLst/>
          </a:prstGeom>
          <a:noFill/>
        </p:spPr>
        <p:txBody>
          <a:bodyPr wrap="square" rtlCol="0">
            <a:spAutoFit/>
          </a:bodyPr>
          <a:lstStyle/>
          <a:p>
            <a:r>
              <a:rPr lang="de-DE" sz="1600" b="1" dirty="0">
                <a:solidFill>
                  <a:schemeClr val="bg1"/>
                </a:solidFill>
              </a:rPr>
              <a:t>Update 5/2023 EN</a:t>
            </a:r>
            <a:endParaRPr lang="en-US" sz="1600" b="1" dirty="0">
              <a:solidFill>
                <a:schemeClr val="bg1"/>
              </a:solidFill>
            </a:endParaRP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dirty="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200" b="1" kern="0" dirty="0">
                <a:solidFill>
                  <a:schemeClr val="bg1"/>
                </a:solidFill>
                <a:latin typeface="Arial" charset="0"/>
                <a:ea typeface="Arial" charset="0"/>
                <a:cs typeface="Arial" charset="0"/>
              </a:rPr>
              <a:t>Global Membership Approach Process</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en-US" sz="2800" b="1" dirty="0">
                  <a:solidFill>
                    <a:schemeClr val="bg1"/>
                  </a:solidFill>
                  <a:ea typeface="Arial" charset="0"/>
                  <a:cs typeface="Arial" panose="020B0604020202020204" pitchFamily="34" charset="0"/>
                </a:rPr>
                <a:t>Build</a:t>
              </a:r>
            </a:p>
            <a:p>
              <a:pPr marL="45720" algn="ctr">
                <a:spcBef>
                  <a:spcPts val="0"/>
                </a:spcBef>
                <a:spcAft>
                  <a:spcPts val="25"/>
                </a:spcAft>
                <a:buFont typeface="Helvetica" pitchFamily="84" charset="0"/>
                <a:buNone/>
              </a:pPr>
              <a:r>
                <a:rPr lang="en-US" sz="2800" b="1" dirty="0">
                  <a:solidFill>
                    <a:schemeClr val="bg1"/>
                  </a:solidFill>
                  <a:ea typeface="Arial" charset="0"/>
                  <a:cs typeface="Arial" panose="020B0604020202020204" pitchFamily="34" charset="0"/>
                </a:rPr>
                <a:t>Success</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800" b="1" dirty="0">
                  <a:solidFill>
                    <a:schemeClr val="bg1"/>
                  </a:solidFill>
                  <a:ea typeface="Arial" charset="0"/>
                  <a:cs typeface="Arial" panose="020B0604020202020204" pitchFamily="34" charset="0"/>
                </a:rPr>
                <a:t>Build a </a:t>
              </a:r>
            </a:p>
            <a:p>
              <a:pPr marL="609600" indent="-609600" algn="ctr">
                <a:buFont typeface="Helvetica" pitchFamily="84" charset="0"/>
                <a:buNone/>
              </a:pPr>
              <a:r>
                <a:rPr lang="en-US" sz="2800" b="1" dirty="0">
                  <a:solidFill>
                    <a:schemeClr val="bg1"/>
                  </a:solidFill>
                  <a:ea typeface="Arial" charset="0"/>
                  <a:cs typeface="Arial" panose="020B0604020202020204" pitchFamily="34" charset="0"/>
                </a:rPr>
                <a:t>Plan</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800" b="1" dirty="0">
                  <a:solidFill>
                    <a:schemeClr val="bg1"/>
                  </a:solidFill>
                  <a:ea typeface="Arial" charset="0"/>
                  <a:cs typeface="Arial" panose="020B0604020202020204" pitchFamily="34" charset="0"/>
                </a:rPr>
                <a:t>Build a</a:t>
              </a:r>
            </a:p>
            <a:p>
              <a:pPr marL="609600" indent="-609600" algn="ctr">
                <a:buFont typeface="Helvetica" pitchFamily="84" charset="0"/>
                <a:buNone/>
              </a:pPr>
              <a:r>
                <a:rPr lang="en-US" sz="2800" b="1" dirty="0">
                  <a:solidFill>
                    <a:schemeClr val="bg1"/>
                  </a:solidFill>
                  <a:ea typeface="Arial" charset="0"/>
                  <a:cs typeface="Arial" panose="020B0604020202020204" pitchFamily="34" charset="0"/>
                </a:rPr>
                <a:t>Vision</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800" b="1" dirty="0">
                  <a:solidFill>
                    <a:schemeClr val="bg1"/>
                  </a:solidFill>
                  <a:ea typeface="Arial" charset="0"/>
                  <a:cs typeface="Arial" panose="020B0604020202020204" pitchFamily="34" charset="0"/>
                </a:rPr>
                <a:t>Build a</a:t>
              </a:r>
            </a:p>
            <a:p>
              <a:pPr marL="609600" indent="-609600" algn="ctr">
                <a:buFont typeface="Helvetica" pitchFamily="84" charset="0"/>
                <a:buNone/>
              </a:pPr>
              <a:r>
                <a:rPr lang="en-US" sz="2800" b="1" dirty="0">
                  <a:solidFill>
                    <a:schemeClr val="bg1"/>
                  </a:solidFill>
                  <a:ea typeface="Arial" charset="0"/>
                  <a:cs typeface="Arial" panose="020B0604020202020204" pitchFamily="34" charset="0"/>
                </a:rPr>
                <a:t>Team</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800" b="1" i="0" u="none" strike="noStrike" kern="0" cap="none" spc="0" normalizeH="0" baseline="0" noProof="0" dirty="0">
                <a:ln>
                  <a:noFill/>
                </a:ln>
                <a:solidFill>
                  <a:srgbClr val="00338D"/>
                </a:solidFill>
                <a:effectLst/>
                <a:uLnTx/>
                <a:uFillTx/>
                <a:latin typeface="Arial" charset="0"/>
                <a:ea typeface="Arial" charset="0"/>
                <a:cs typeface="Arial" charset="0"/>
              </a:rPr>
              <a:t>Our Journey of Service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en-US" sz="2400" dirty="0">
                <a:ea typeface="ヒラギノ角ゴ Pro W3"/>
              </a:rPr>
              <a:t>Leverage our strengths</a:t>
            </a:r>
          </a:p>
          <a:p>
            <a:pPr marL="342900" indent="-342900">
              <a:lnSpc>
                <a:spcPct val="200000"/>
              </a:lnSpc>
              <a:buClr>
                <a:srgbClr val="FFCF00"/>
              </a:buClr>
              <a:buFont typeface="Wingdings" pitchFamily="2" charset="2"/>
              <a:buChar char="§"/>
            </a:pPr>
            <a:r>
              <a:rPr lang="en-US" sz="2400" dirty="0">
                <a:ea typeface="ヒラギノ角ゴ Pro W3"/>
              </a:rPr>
              <a:t>Manage our weaknesses</a:t>
            </a:r>
          </a:p>
          <a:p>
            <a:pPr marL="342900" indent="-342900">
              <a:lnSpc>
                <a:spcPct val="200000"/>
              </a:lnSpc>
              <a:buClr>
                <a:srgbClr val="FFCF00"/>
              </a:buClr>
              <a:buFont typeface="Wingdings" pitchFamily="2" charset="2"/>
              <a:buChar char="§"/>
            </a:pPr>
            <a:r>
              <a:rPr lang="en-US" sz="2400" dirty="0">
                <a:ea typeface="ヒラギノ角ゴ Pro W3"/>
              </a:rPr>
              <a:t>Take advantage of opportunities</a:t>
            </a:r>
          </a:p>
          <a:p>
            <a:pPr marL="342900" indent="-342900">
              <a:lnSpc>
                <a:spcPct val="200000"/>
              </a:lnSpc>
              <a:buClr>
                <a:srgbClr val="FFCF00"/>
              </a:buClr>
              <a:buFont typeface="Wingdings" pitchFamily="2" charset="2"/>
              <a:buChar char="§"/>
            </a:pPr>
            <a:r>
              <a:rPr lang="en-US" sz="2400" dirty="0">
                <a:ea typeface="ヒラギノ角ゴ Pro W3"/>
              </a:rPr>
              <a:t>Minimize impact of threats</a:t>
            </a:r>
            <a:endParaRPr lang="en-US" sz="2400" dirty="0"/>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District Analysis Exercise</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dirty="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dirty="0">
                  <a:solidFill>
                    <a:schemeClr val="bg1"/>
                  </a:solidFill>
                </a:rPr>
                <a:t>THREATS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dirty="0">
                  <a:solidFill>
                    <a:schemeClr val="bg1"/>
                  </a:solidFill>
                </a:rPr>
                <a:t>OPPORTUNITIES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kern="0" dirty="0">
                  <a:solidFill>
                    <a:schemeClr val="bg1"/>
                  </a:solidFill>
                </a:rPr>
                <a:t>WEAKNESSES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dirty="0">
                  <a:solidFill>
                    <a:schemeClr val="bg1"/>
                  </a:solidFill>
                </a:rPr>
                <a:t>STRENGTHS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Strengths</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dirty="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Weaknesses</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dirty="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Opportunities</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dirty="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5176</TotalTime>
  <Words>8764</Words>
  <Application>Microsoft Office PowerPoint</Application>
  <PresentationFormat>Widescreen</PresentationFormat>
  <Paragraphs>1127</Paragraphs>
  <Slides>37</Slides>
  <Notes>37</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37</vt:i4>
      </vt:variant>
    </vt:vector>
  </HeadingPairs>
  <TitlesOfParts>
    <vt:vector size="59" baseType="lpstr">
      <vt:lpstr>MS Gothic</vt:lpstr>
      <vt:lpstr>.Lucida Grande UI Regular</vt:lpstr>
      <vt:lpstr>Arial</vt:lpstr>
      <vt:lpstr>Calibri</vt:lpstr>
      <vt:lpstr>Calibri Light</vt:lpstr>
      <vt:lpstr>Century Gothic</vt:lpstr>
      <vt:lpstr>Fira Sans Extra Condensed Medium</vt:lpstr>
      <vt:lpstr>Helvetica</vt:lpstr>
      <vt:lpstr>Helvetica Neue</vt:lpstr>
      <vt:lpstr>HelveticaNeue-Light</vt:lpstr>
      <vt:lpstr>HelveticaNeue-Regular</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Working Group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274</cp:revision>
  <dcterms:created xsi:type="dcterms:W3CDTF">2020-10-09T21:24:35Z</dcterms:created>
  <dcterms:modified xsi:type="dcterms:W3CDTF">2023-05-30T19:41:24Z</dcterms:modified>
</cp:coreProperties>
</file>