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Default Section" id="{E1299AD8-F37B-4647-BE8A-B56B6EFADE02}">
          <p14:sldIdLst>
            <p14:sldId id="871"/>
          </p14:sldIdLst>
        </p14:section>
        <p14:section name="Untitled Section"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5C35"/>
    <a:srgbClr val="10233F"/>
    <a:srgbClr val="007DA5"/>
    <a:srgbClr val="33373B"/>
    <a:srgbClr val="CDFFCD"/>
    <a:srgbClr val="006600"/>
    <a:srgbClr val="D8BEEC"/>
    <a:srgbClr val="BDE3FF"/>
    <a:srgbClr val="B9F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C5B2-335D-4626-A5AD-88B6EFDFDC79}" v="5" dt="2023-05-15T17:01:5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6000" autoAdjust="0"/>
  </p:normalViewPr>
  <p:slideViewPr>
    <p:cSldViewPr showGuides="1">
      <p:cViewPr varScale="1">
        <p:scale>
          <a:sx n="69" d="100"/>
          <a:sy n="69" d="100"/>
        </p:scale>
        <p:origin x="228"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de-DE" sz="1500" b="1" i="0" baseline="0" dirty="0">
              <a:latin typeface="Arial" panose="020B0604020202020204" pitchFamily="34" charset="0"/>
              <a:ea typeface="+mn-ea"/>
              <a:cs typeface="Arial" panose="020B0604020202020204" pitchFamily="34" charset="0"/>
            </a:rPr>
            <a:t>Schritt 1:             Ihr Team zusammenstellen</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de-DE" sz="1500" b="1" i="0" baseline="0" dirty="0">
              <a:latin typeface="Arial" panose="020B0604020202020204" pitchFamily="34" charset="0"/>
              <a:ea typeface="+mn-ea"/>
              <a:cs typeface="Arial" panose="020B0604020202020204" pitchFamily="34" charset="0"/>
            </a:rPr>
            <a:t>Schritt 3:          Den Club bekanntmachen &amp; Mitglieder gewinnen</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de-DE" sz="1500" b="1" i="0" baseline="0" dirty="0">
              <a:solidFill>
                <a:prstClr val="white"/>
              </a:solidFill>
              <a:latin typeface="Arial" panose="020B0604020202020204" pitchFamily="34" charset="0"/>
              <a:ea typeface="+mn-ea"/>
              <a:cs typeface="Arial" panose="020B0604020202020204" pitchFamily="34" charset="0"/>
            </a:rPr>
            <a:t>Schritt 4: Informations- und Organisations-treffen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de-DE" sz="1500" b="1" i="0" baseline="0">
              <a:latin typeface="Arial" panose="020B0604020202020204" pitchFamily="34" charset="0"/>
              <a:ea typeface="+mn-ea"/>
              <a:cs typeface="Arial" panose="020B0604020202020204" pitchFamily="34" charset="0"/>
            </a:rPr>
            <a:t>Schritt 2:    Potenzielle Gebiete &amp; Standorte recherchieren</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de-DE" b="1">
              <a:latin typeface="Arial" panose="020B0604020202020204" pitchFamily="34" charset="0"/>
              <a:cs typeface="Arial" panose="020B0604020202020204" pitchFamily="34" charset="0"/>
            </a:rPr>
            <a:t>1. Schritt</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de-DE" sz="1800" b="1">
              <a:solidFill>
                <a:srgbClr val="7030A0"/>
              </a:solidFill>
              <a:latin typeface="Arial" panose="020B0604020202020204" pitchFamily="34" charset="0"/>
              <a:cs typeface="Arial" panose="020B0604020202020204" pitchFamily="34" charset="0"/>
            </a:rPr>
            <a:t>Ziel festlegen</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de-DE" b="1">
              <a:latin typeface="Arial" panose="020B0604020202020204" pitchFamily="34" charset="0"/>
              <a:cs typeface="Arial" panose="020B0604020202020204" pitchFamily="34" charset="0"/>
            </a:rPr>
            <a:t>2. Schritt</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de-DE" sz="1800" b="1">
              <a:latin typeface="Arial" panose="020B0604020202020204" pitchFamily="34" charset="0"/>
              <a:cs typeface="Arial" panose="020B0604020202020204" pitchFamily="34" charset="0"/>
            </a:rPr>
            <a:t>Lösung erklären</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de-DE" b="1">
              <a:latin typeface="Arial" panose="020B0604020202020204" pitchFamily="34" charset="0"/>
              <a:cs typeface="Arial" panose="020B0604020202020204" pitchFamily="34" charset="0"/>
            </a:rPr>
            <a:t>3. Schritt</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de-DE" sz="1800" b="1">
              <a:solidFill>
                <a:srgbClr val="D20000"/>
              </a:solidFill>
              <a:latin typeface="Arial" panose="020B0604020202020204" pitchFamily="34" charset="0"/>
              <a:cs typeface="Arial" panose="020B0604020202020204" pitchFamily="34" charset="0"/>
            </a:rPr>
            <a:t>Erklären, was Sie von anderen unterscheidet</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de-DE" b="1">
              <a:latin typeface="Arial" panose="020B0604020202020204" pitchFamily="34" charset="0"/>
              <a:cs typeface="Arial" panose="020B0604020202020204" pitchFamily="34" charset="0"/>
            </a:rPr>
            <a:t>4. Schritt</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de-DE" sz="1800" b="1">
              <a:solidFill>
                <a:schemeClr val="accent5"/>
              </a:solidFill>
              <a:latin typeface="Arial" panose="020B0604020202020204" pitchFamily="34" charset="0"/>
              <a:cs typeface="Arial" panose="020B0604020202020204" pitchFamily="34" charset="0"/>
            </a:rPr>
            <a:t>Eine Vereinbarung treffen</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de-DE" b="1">
              <a:latin typeface="Arial" panose="020B0604020202020204" pitchFamily="34" charset="0"/>
              <a:cs typeface="Arial" panose="020B0604020202020204" pitchFamily="34" charset="0"/>
            </a:rPr>
            <a:t>5. Schritt</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de-DE" sz="1800" b="1">
              <a:solidFill>
                <a:srgbClr val="00B0F0"/>
              </a:solidFill>
              <a:latin typeface="Arial" panose="020B0604020202020204" pitchFamily="34" charset="0"/>
              <a:cs typeface="Arial" panose="020B0604020202020204" pitchFamily="34" charset="0"/>
            </a:rPr>
            <a:t>Ausfeilen und üben</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custT="1"/>
      <dgm:spPr>
        <a:solidFill>
          <a:schemeClr val="accent4"/>
        </a:solidFill>
      </dgm:spPr>
      <dgm:t>
        <a:bodyPr/>
        <a:lstStyle/>
        <a:p>
          <a:r>
            <a:rPr lang="de-DE" sz="1700" b="1" dirty="0">
              <a:solidFill>
                <a:srgbClr val="FF5C35"/>
              </a:solidFill>
              <a:latin typeface="Calibri"/>
              <a:ea typeface="+mn-ea"/>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de-DE" sz="1700" b="1" dirty="0">
              <a:solidFill>
                <a:schemeClr val="bg1"/>
              </a:solidFill>
              <a:latin typeface="Calibri"/>
              <a:ea typeface="+mn-ea"/>
              <a:cs typeface="+mn-cs"/>
            </a:rPr>
            <a:t>Verwandte</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de-DE" sz="1700" b="1" dirty="0">
              <a:solidFill>
                <a:schemeClr val="bg1"/>
              </a:solidFill>
              <a:latin typeface="Calibri"/>
              <a:ea typeface="+mn-ea"/>
              <a:cs typeface="+mn-cs"/>
            </a:rPr>
            <a:t>Freund/innen</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de-DE" sz="1700" b="1" dirty="0">
              <a:solidFill>
                <a:srgbClr val="FF5C35"/>
              </a:solidFill>
              <a:latin typeface="Calibri"/>
              <a:ea typeface="+mn-ea"/>
              <a:cs typeface="+mn-cs"/>
            </a:rPr>
            <a:t>*</a:t>
          </a:r>
          <a:endParaRPr lang="de-DE" sz="1700" b="1" dirty="0">
            <a:solidFill>
              <a:schemeClr val="bg1"/>
            </a:solidFill>
            <a:latin typeface="Calibri"/>
            <a:ea typeface="+mn-ea"/>
            <a:cs typeface="+mn-cs"/>
          </a:endParaRP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de-DE" sz="1700" b="1" dirty="0">
              <a:solidFill>
                <a:schemeClr val="bg1"/>
              </a:solidFill>
              <a:latin typeface="Calibri"/>
              <a:ea typeface="+mn-ea"/>
              <a:cs typeface="+mn-cs"/>
            </a:rPr>
            <a:t>Kontakte aus der Kirche usw.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custT="1"/>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de-DE" sz="1700" b="1" dirty="0">
              <a:solidFill>
                <a:srgbClr val="FF5C35"/>
              </a:solidFill>
              <a:latin typeface="Calibri"/>
              <a:ea typeface="+mn-ea"/>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de-DE" sz="1700" b="1" dirty="0">
              <a:solidFill>
                <a:srgbClr val="FF5C35"/>
              </a:solidFill>
              <a:latin typeface="Calibri"/>
              <a:ea typeface="+mn-ea"/>
              <a:cs typeface="+mn-cs"/>
            </a:rPr>
            <a:t>*</a:t>
          </a:r>
          <a:endParaRPr lang="de-DE" sz="1700" b="1" dirty="0">
            <a:solidFill>
              <a:schemeClr val="bg1"/>
            </a:solidFill>
            <a:latin typeface="Calibri"/>
            <a:ea typeface="+mn-ea"/>
            <a:cs typeface="+mn-cs"/>
          </a:endParaRP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i="0" kern="1200" baseline="0" dirty="0">
              <a:latin typeface="Arial" panose="020B0604020202020204" pitchFamily="34" charset="0"/>
              <a:ea typeface="+mn-ea"/>
              <a:cs typeface="Arial" panose="020B0604020202020204" pitchFamily="34" charset="0"/>
            </a:rPr>
            <a:t>Schritt 1:             Ihr Team zusammenstellen</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i="0" kern="1200" baseline="0">
              <a:latin typeface="Arial" panose="020B0604020202020204" pitchFamily="34" charset="0"/>
              <a:ea typeface="+mn-ea"/>
              <a:cs typeface="Arial" panose="020B0604020202020204" pitchFamily="34" charset="0"/>
            </a:rPr>
            <a:t>Schritt 2:    Potenzielle Gebiete &amp; Standorte recherchieren</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i="0" kern="1200" baseline="0" dirty="0">
              <a:latin typeface="Arial" panose="020B0604020202020204" pitchFamily="34" charset="0"/>
              <a:ea typeface="+mn-ea"/>
              <a:cs typeface="Arial" panose="020B0604020202020204" pitchFamily="34" charset="0"/>
            </a:rPr>
            <a:t>Schritt 3:          Den Club bekanntmachen &amp; Mitglieder gewinnen</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i="0" kern="1200" baseline="0" dirty="0">
              <a:solidFill>
                <a:prstClr val="white"/>
              </a:solidFill>
              <a:latin typeface="Arial" panose="020B0604020202020204" pitchFamily="34" charset="0"/>
              <a:ea typeface="+mn-ea"/>
              <a:cs typeface="Arial" panose="020B0604020202020204" pitchFamily="34" charset="0"/>
            </a:rPr>
            <a:t>Schritt 4: Informations- und Organisations-treffen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b="1" kern="1200">
              <a:latin typeface="Arial" panose="020B0604020202020204" pitchFamily="34" charset="0"/>
              <a:cs typeface="Arial" panose="020B0604020202020204" pitchFamily="34" charset="0"/>
            </a:rPr>
            <a:t>1. Schritt</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de-DE" sz="1800" b="1" kern="1200">
              <a:solidFill>
                <a:srgbClr val="7030A0"/>
              </a:solidFill>
              <a:latin typeface="Arial" panose="020B0604020202020204" pitchFamily="34" charset="0"/>
              <a:cs typeface="Arial" panose="020B0604020202020204" pitchFamily="34" charset="0"/>
            </a:rPr>
            <a:t>Ziel festlegen</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b="1" kern="1200">
              <a:latin typeface="Arial" panose="020B0604020202020204" pitchFamily="34" charset="0"/>
              <a:cs typeface="Arial" panose="020B0604020202020204" pitchFamily="34" charset="0"/>
            </a:rPr>
            <a:t>2. Schritt</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de-DE" sz="1800" b="1" kern="1200">
              <a:latin typeface="Arial" panose="020B0604020202020204" pitchFamily="34" charset="0"/>
              <a:cs typeface="Arial" panose="020B0604020202020204" pitchFamily="34" charset="0"/>
            </a:rPr>
            <a:t>Lösung erklären</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b="1" kern="1200">
              <a:latin typeface="Arial" panose="020B0604020202020204" pitchFamily="34" charset="0"/>
              <a:cs typeface="Arial" panose="020B0604020202020204" pitchFamily="34" charset="0"/>
            </a:rPr>
            <a:t>3. Schritt</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de-DE" sz="1800" b="1" kern="1200">
              <a:solidFill>
                <a:srgbClr val="D20000"/>
              </a:solidFill>
              <a:latin typeface="Arial" panose="020B0604020202020204" pitchFamily="34" charset="0"/>
              <a:cs typeface="Arial" panose="020B0604020202020204" pitchFamily="34" charset="0"/>
            </a:rPr>
            <a:t>Erklären, was Sie von anderen unterscheidet</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b="1" kern="1200">
              <a:latin typeface="Arial" panose="020B0604020202020204" pitchFamily="34" charset="0"/>
              <a:cs typeface="Arial" panose="020B0604020202020204" pitchFamily="34" charset="0"/>
            </a:rPr>
            <a:t>4. Schritt</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de-DE" sz="1800" b="1" kern="1200">
              <a:solidFill>
                <a:schemeClr val="accent5"/>
              </a:solidFill>
              <a:latin typeface="Arial" panose="020B0604020202020204" pitchFamily="34" charset="0"/>
              <a:cs typeface="Arial" panose="020B0604020202020204" pitchFamily="34" charset="0"/>
            </a:rPr>
            <a:t>Eine Vereinbarung treffen</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b="1" kern="1200">
              <a:latin typeface="Arial" panose="020B0604020202020204" pitchFamily="34" charset="0"/>
              <a:cs typeface="Arial" panose="020B0604020202020204" pitchFamily="34" charset="0"/>
            </a:rPr>
            <a:t>5. Schritt</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de-DE" sz="1800" b="1" kern="1200">
              <a:solidFill>
                <a:srgbClr val="00B0F0"/>
              </a:solidFill>
              <a:latin typeface="Arial" panose="020B0604020202020204" pitchFamily="34" charset="0"/>
              <a:cs typeface="Arial" panose="020B0604020202020204" pitchFamily="34" charset="0"/>
            </a:rPr>
            <a:t>Ausfeilen und üben</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rgbClr val="FF5C35"/>
              </a:solidFill>
              <a:latin typeface="Calibri"/>
              <a:ea typeface="+mn-ea"/>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chemeClr val="bg1"/>
              </a:solidFill>
              <a:latin typeface="Calibri"/>
              <a:ea typeface="+mn-ea"/>
              <a:cs typeface="+mn-cs"/>
            </a:rPr>
            <a:t>Verwandte</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chemeClr val="bg1"/>
              </a:solidFill>
              <a:latin typeface="Calibri"/>
              <a:ea typeface="+mn-ea"/>
              <a:cs typeface="+mn-cs"/>
            </a:rPr>
            <a:t>Freund/innen</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rgbClr val="FF5C35"/>
              </a:solidFill>
              <a:latin typeface="Calibri"/>
              <a:ea typeface="+mn-ea"/>
              <a:cs typeface="+mn-cs"/>
            </a:rPr>
            <a:t>*</a:t>
          </a:r>
          <a:endParaRPr lang="de-DE" sz="1700" b="1" kern="1200" dirty="0">
            <a:solidFill>
              <a:schemeClr val="bg1"/>
            </a:solidFill>
            <a:latin typeface="Calibri"/>
            <a:ea typeface="+mn-ea"/>
            <a:cs typeface="+mn-cs"/>
          </a:endParaRP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chemeClr val="bg1"/>
              </a:solidFill>
              <a:latin typeface="Calibri"/>
              <a:ea typeface="+mn-ea"/>
              <a:cs typeface="+mn-cs"/>
            </a:rPr>
            <a:t>Kontakte aus der Kirche usw.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rgbClr val="FF5C35"/>
              </a:solidFill>
              <a:latin typeface="Calibri"/>
              <a:ea typeface="+mn-ea"/>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rgbClr val="FF5C35"/>
              </a:solidFill>
              <a:latin typeface="Calibri"/>
              <a:ea typeface="+mn-ea"/>
              <a:cs typeface="+mn-cs"/>
            </a:rPr>
            <a:t>*</a:t>
          </a:r>
          <a:endParaRPr lang="de-DE" sz="1700" b="1" kern="1200" dirty="0">
            <a:solidFill>
              <a:schemeClr val="bg1"/>
            </a:solidFill>
            <a:latin typeface="Calibri"/>
            <a:ea typeface="+mn-ea"/>
            <a:cs typeface="+mn-cs"/>
          </a:endParaRP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de-DE" sz="1200" dirty="0">
                <a:solidFill>
                  <a:schemeClr val="accent6">
                    <a:lumMod val="75000"/>
                    <a:lumOff val="25000"/>
                  </a:schemeClr>
                </a:solidFill>
                <a:latin typeface="Arial" charset="0"/>
                <a:ea typeface="Arial" charset="0"/>
                <a:cs typeface="Arial" charset="0"/>
              </a:rPr>
              <a:t>Besser verstehen, warum die Gründung neuer lokaler Clubs so wichtig ist.</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de-DE" sz="1200" dirty="0">
                <a:solidFill>
                  <a:schemeClr val="accent6">
                    <a:lumMod val="75000"/>
                    <a:lumOff val="25000"/>
                  </a:schemeClr>
                </a:solidFill>
                <a:latin typeface="Arial" charset="0"/>
                <a:ea typeface="Arial" charset="0"/>
                <a:cs typeface="Arial" charset="0"/>
              </a:rPr>
              <a:t>Die Methoden zur Mitgliedergewinnung und der dazugehörigen Hilfsmittel verstehen.</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de-DE" sz="1200" dirty="0">
                <a:solidFill>
                  <a:schemeClr val="accent6">
                    <a:lumMod val="75000"/>
                    <a:lumOff val="25000"/>
                  </a:schemeClr>
                </a:solidFill>
                <a:latin typeface="Arial" charset="0"/>
                <a:ea typeface="Arial" charset="0"/>
                <a:cs typeface="Arial" charset="0"/>
              </a:rPr>
              <a:t>Wissen über das Abhalten von Informations- und Organisationstreffen für einen neuen Club erlernen.</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de-DE" sz="1200" dirty="0">
                <a:solidFill>
                  <a:schemeClr val="accent6">
                    <a:lumMod val="75000"/>
                    <a:lumOff val="25000"/>
                  </a:schemeClr>
                </a:solidFill>
                <a:latin typeface="Arial" charset="0"/>
                <a:ea typeface="Arial" charset="0"/>
                <a:cs typeface="Arial" charset="0"/>
              </a:rPr>
              <a:t>Die Clubgründungsabläufe verstehen.</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a:p>
        </p:txBody>
      </p:sp>
    </p:spTree>
    <p:extLst>
      <p:ext uri="{BB962C8B-B14F-4D97-AF65-F5344CB8AC3E}">
        <p14:creationId xmlns:p14="http://schemas.microsoft.com/office/powerpoint/2010/main" val="121634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de-DE" b="1" dirty="0" err="1"/>
              <a:t>Votragsnotizen</a:t>
            </a:r>
            <a:r>
              <a:rPr lang="de-DE" b="1" dirty="0"/>
              <a:t>:</a:t>
            </a:r>
          </a:p>
          <a:p>
            <a:r>
              <a:rPr lang="de-DE" sz="1200" b="1" dirty="0">
                <a:solidFill>
                  <a:srgbClr val="33373B"/>
                </a:solidFill>
              </a:rPr>
              <a:t>Die Ermittlung der Clubgegend ist eine wichtige Grundlage für die Gründung.  Durch eine Analyse der Community-Bedürfnisse für neue Clubs kann der beste Standort mit dem größten Bedarf ermittelt werden.</a:t>
            </a:r>
          </a:p>
          <a:p>
            <a:endParaRPr lang="en-US" dirty="0"/>
          </a:p>
          <a:p>
            <a:r>
              <a:rPr lang="de-DE" dirty="0"/>
              <a:t>Bei der Suche nach Clubstandorten  sollten Sie folgendes beachten: (Folie vorlesen) </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Vortragsnotizen:</a:t>
            </a:r>
          </a:p>
          <a:p>
            <a:r>
              <a:rPr lang="de-DE" dirty="0"/>
              <a:t>Die Recherche zur Standortentwicklung dient dem Zweck, kommunale Bedürfnisse zu ermitteln, die Durchführbarkeit einer Clubgründung besser einzuschätzen und andere relevante Informationen zu sammeln.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(Folie vorlesen)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b="1" dirty="0" err="1"/>
              <a:t>Votragsnotizen</a:t>
            </a:r>
            <a:r>
              <a:rPr lang="de-DE"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Es ist wichtig, dass der Distrikt einen verlässlichen Plan zur Bewerbung des Clubs erstellt. </a:t>
            </a:r>
            <a:r>
              <a:rPr lang="de-DE" b="0" dirty="0">
                <a:solidFill>
                  <a:srgbClr val="33373B"/>
                </a:solidFill>
              </a:rPr>
              <a:t>Die öffentliche Bekanntmachung des neuen Clubs ist wichtig, um die erfolgreiche Gründung eines neuen Clubs sicherzustellen. </a:t>
            </a:r>
          </a:p>
          <a:p>
            <a:endParaRPr lang="en-US" dirty="0"/>
          </a:p>
          <a:p>
            <a:r>
              <a:rPr lang="de-DE" dirty="0"/>
              <a:t>Folgendes sollte Teil des Plans zur Mitgliedergewinnung sein: </a:t>
            </a:r>
          </a:p>
          <a:p>
            <a:endParaRPr lang="en-US" dirty="0"/>
          </a:p>
          <a:p>
            <a:r>
              <a:rPr lang="de-DE" dirty="0"/>
              <a:t>Wer? – Eine Liste potenzieller Mitglieder erstellen </a:t>
            </a:r>
          </a:p>
          <a:p>
            <a:endParaRPr lang="en-US" dirty="0"/>
          </a:p>
          <a:p>
            <a:r>
              <a:rPr lang="de-DE" dirty="0"/>
              <a:t>Wo? – Bei der Frage, wo der Club beworben werden kann, geht es darum, wie die potenziellen Mitglieder am besten erreicht werden können. Der Club kann auf viele Weisen bekannt gemacht werden und mit vielfältigen Taktiken können so viele Menschen wie möglich erreicht werden. </a:t>
            </a:r>
          </a:p>
          <a:p>
            <a:endParaRPr lang="en-US" dirty="0"/>
          </a:p>
          <a:p>
            <a:r>
              <a:rPr lang="de-DE" dirty="0"/>
              <a:t>Was? – Eine Kurzpräsentation ist ein wichtiger Teil der Mitgliedergewinnung.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Wann? – Tragen Sie bei der Mitgliedergewinnung immer Informationsmaterialien inklusive Kontaktmöglichkeiten bei sich, damit mögliche Mitglieder sich bei weiteren Fragen an Sie wenden können. Dazu gehören auch Einladungen zum Informationstreffen, damit die potenziellen Mitglieder ihre Teilnahme planen können.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err="1"/>
              <a:t>Votragsnotizen</a:t>
            </a:r>
            <a:r>
              <a:rPr lang="de-DE" b="1" dirty="0"/>
              <a:t>:</a:t>
            </a:r>
          </a:p>
          <a:p>
            <a:pPr marL="0" indent="0" algn="l">
              <a:buNone/>
            </a:pPr>
            <a:endParaRPr lang="en-US" b="1" u="sng" dirty="0">
              <a:solidFill>
                <a:srgbClr val="002060"/>
              </a:solidFill>
            </a:endParaRPr>
          </a:p>
          <a:p>
            <a:pPr marL="0" indent="0" algn="l">
              <a:buNone/>
            </a:pPr>
            <a:r>
              <a:rPr lang="de-DE" b="1" u="sng" dirty="0">
                <a:solidFill>
                  <a:srgbClr val="002060"/>
                </a:solidFill>
              </a:rPr>
              <a:t>Fünf leichte Schritte für das Verfassen einer Kurzpräsentation</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de-DE" b="1" dirty="0">
                <a:solidFill>
                  <a:srgbClr val="002060"/>
                </a:solidFill>
              </a:rPr>
              <a:t>Erster Schritt: Ziel festlegen</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de-DE" b="1" dirty="0">
                <a:solidFill>
                  <a:srgbClr val="002060"/>
                </a:solidFill>
              </a:rPr>
              <a:t>Zweiter Schritt: Lösung erklären</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de-DE" b="1" dirty="0">
                <a:solidFill>
                  <a:srgbClr val="002060"/>
                </a:solidFill>
              </a:rPr>
              <a:t>Dritter Schritt: Erklären, was Sie von anderen unterscheidet</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de-DE" b="1" dirty="0">
                <a:solidFill>
                  <a:srgbClr val="002060"/>
                </a:solidFill>
              </a:rPr>
              <a:t>Vierter Schritt: Eine Vereinbarung treffen</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de-DE" b="1" dirty="0">
                <a:solidFill>
                  <a:srgbClr val="002060"/>
                </a:solidFill>
              </a:rPr>
              <a:t>Fünfter Schritt: Ausfeilen und üben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2060"/>
                </a:solidFill>
              </a:rPr>
              <a:t>Eine aussagekräftige Kurzpräsentation ist unerlässlich.  Sie sollte 20 bis 30 Sekunden dauern, überzeugend, einprägsam und prägnant sein.</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a:t>Votragsnotizen:</a:t>
            </a:r>
          </a:p>
          <a:p>
            <a:r>
              <a:rPr lang="de-DE" sz="1200">
                <a:solidFill>
                  <a:schemeClr val="tx1"/>
                </a:solidFill>
              </a:rPr>
              <a:t>Eine aussagekräftige Kurzpräsentation ist unerlässlich.  Sie sollte 20 bis 30 Sekunden dauern, überzeugend, einprägsam und prägnant sein. </a:t>
            </a:r>
          </a:p>
          <a:p>
            <a:endParaRPr lang="en-US" sz="1200" dirty="0">
              <a:solidFill>
                <a:schemeClr val="tx1"/>
              </a:solidFill>
            </a:endParaRPr>
          </a:p>
          <a:p>
            <a:r>
              <a:rPr lang="de-DE" sz="1200">
                <a:solidFill>
                  <a:schemeClr val="tx1"/>
                </a:solidFill>
              </a:rPr>
              <a:t>Nachstehend finden Sie ein Beispiel für eine Kurzpräsentation („Elevator Speech“).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a:t>(Folie vorlesen)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err="1"/>
              <a:t>Votragsnotizen</a:t>
            </a:r>
            <a:r>
              <a:rPr lang="de-DE" b="1" dirty="0"/>
              <a:t>:</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chemeClr val="accent4"/>
                </a:solidFill>
                <a:ea typeface="Arial" charset="0"/>
                <a:cs typeface="Arial" panose="020B0604020202020204" pitchFamily="34" charset="0"/>
              </a:rPr>
              <a:t>Der Wert einer </a:t>
            </a:r>
            <a:r>
              <a:rPr lang="de-DE" sz="1200" dirty="0" err="1">
                <a:solidFill>
                  <a:schemeClr val="accent4"/>
                </a:solidFill>
                <a:ea typeface="Arial" charset="0"/>
                <a:cs typeface="Arial" panose="020B0604020202020204" pitchFamily="34" charset="0"/>
              </a:rPr>
              <a:t>Lionsmitgliedschaft</a:t>
            </a:r>
            <a:r>
              <a:rPr lang="de-DE" sz="1200" dirty="0">
                <a:solidFill>
                  <a:schemeClr val="accent4"/>
                </a:solidFill>
                <a:ea typeface="Arial" charset="0"/>
                <a:cs typeface="Arial" panose="020B0604020202020204" pitchFamily="34" charset="0"/>
              </a:rPr>
              <a:t> besteht auch in den Vorteilen für Mitglieder.</a:t>
            </a:r>
          </a:p>
          <a:p>
            <a:endParaRPr lang="en-US" dirty="0">
              <a:cs typeface="Calibri"/>
            </a:endParaRPr>
          </a:p>
          <a:p>
            <a:r>
              <a:rPr lang="de-DE" dirty="0"/>
              <a:t>(Folie vorlesen)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a:p>
        </p:txBody>
      </p:sp>
    </p:spTree>
    <p:extLst>
      <p:ext uri="{BB962C8B-B14F-4D97-AF65-F5344CB8AC3E}">
        <p14:creationId xmlns:p14="http://schemas.microsoft.com/office/powerpoint/2010/main" val="390525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b="1" dirty="0" err="1"/>
              <a:t>Votragsnotizen</a:t>
            </a:r>
            <a:r>
              <a:rPr lang="de-DE" b="1" dirty="0"/>
              <a:t>:</a:t>
            </a:r>
          </a:p>
          <a:p>
            <a:r>
              <a:rPr lang="de-DE" dirty="0"/>
              <a:t>Die Mitgliedergewinnung ist der wichtigste Aspekt der Clubgründung.  Erstellen Sie als Team Listen von Personen, mit denen ein Austausch über die Werte von Lions sinnvoll wäre.  Wenn jemand aus dem Team Kontakte zu wichtigen Personen aus der Community hat, sind diese ein guter Anfang.  Das sind die Personen, die Ihnen helfen können, weitere Kontakte herzustellen.</a:t>
            </a:r>
          </a:p>
          <a:p>
            <a:endParaRPr lang="en-US" dirty="0"/>
          </a:p>
          <a:p>
            <a:endParaRPr lang="en-US" dirty="0"/>
          </a:p>
          <a:p>
            <a:r>
              <a:rPr lang="de-DE" dirty="0"/>
              <a:t>Das Rad zur Gewinnung neuer Mitglieder ist eine effektive Methode, um Namenslisten von Personen zu erstellen, die zum Beitritt in den Club eingeladen werden könnten. (Folie vorlesen)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rgbClr val="33373B"/>
                </a:solidFill>
              </a:rPr>
              <a:t>*Jede/r ist ein potenzieller zukünftiger Lion und kann einen Lions Club aufwerten.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rgbClr val="33373B"/>
                </a:solidFill>
              </a:rPr>
              <a:t>Bitten Sie die Teilnehmenden, Personen und Gruppen zu nennen, die nicht auf der Folie stehen.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rgbClr val="33373B"/>
                </a:solidFill>
              </a:rPr>
              <a:t>Jugendgruppen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rgbClr val="33373B"/>
                </a:solidFill>
              </a:rPr>
              <a:t>Junge Führungskräfte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rgbClr val="33373B"/>
                </a:solidFill>
              </a:rPr>
              <a:t>Regierungsvertreter/innen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rgbClr val="33373B"/>
                </a:solidFill>
              </a:rPr>
              <a:t>usw.</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Votragsnotizen</a:t>
            </a:r>
            <a:r>
              <a:rPr lang="de-DE" b="1" dirty="0"/>
              <a:t>:</a:t>
            </a:r>
          </a:p>
          <a:p>
            <a:r>
              <a:rPr lang="de-DE" dirty="0"/>
              <a:t>Grundsätzlich gibt es fünf Möglichkeiten, einen Lions Clubs aufzubauen.  Dazu gehören: (Lesen Sie „Wie gewinnen wir Mitglieder?“ von der Folie ab.  Sie können hier auch eigene Erfahrungswerte anbringen.)</a:t>
            </a:r>
          </a:p>
          <a:p>
            <a:endParaRPr lang="en-US" dirty="0"/>
          </a:p>
          <a:p>
            <a:r>
              <a:rPr lang="de-DE" dirty="0"/>
              <a:t>Am häufigsten wird die Methode der gezielten Mitgliedergewinnung genutzt.  Das geschieht über mehrere Tage und findet in der Innenstadt/im Stadtzentrum oder mehreren Standorten in der Community, wo viele Geschäfte sind, statt.  Dabei konzentriert man sich auch auf Geschäftsinhaber/innen, weil diese ein Interesse an der Community haben.  Die gezielte Mitgliedergewinnung findet nicht in Wohngebieten statt.  Personen, zu denen bereits Kontakte bestehen (z. B. Nachbar/innen), können direkt zum Informationstreffen eingeladen werden. Die Vorarbeit kann geleistet werden, indem man örtliche Geschäfte bittet, Flyer aufzuhängen, um das Informationstreffen bekanntzugeben. </a:t>
            </a:r>
          </a:p>
          <a:p>
            <a:endParaRPr lang="en-US" dirty="0"/>
          </a:p>
          <a:p>
            <a:r>
              <a:rPr lang="de-DE" dirty="0"/>
              <a:t>Hier einige Tipps für die erfolgreiche Mitgliedergewinnung: (Von der Folie ablesen)</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de-DE" sz="1200" b="1">
                <a:solidFill>
                  <a:schemeClr val="accent4"/>
                </a:solidFill>
              </a:rPr>
              <a:t>Materialien zur Mitgliedergewinnung</a:t>
            </a:r>
            <a:r>
              <a:rPr lang="de-DE" sz="1200"/>
              <a:t> können bei der Hauptabteilung „Membership“ bestellt werden.</a:t>
            </a:r>
            <a:r>
              <a:rPr lang="de-DE" sz="1200">
                <a:solidFill>
                  <a:srgbClr val="33373B"/>
                </a:solidFill>
              </a:rPr>
              <a:t>  Um eine Bestellung aufzugeben, besuchen Sie die Website „Einen neuen Club gründen“ oder nutzen Sie den QR-Code.</a:t>
            </a:r>
          </a:p>
          <a:p>
            <a:endParaRPr lang="en-US" i="0" dirty="0"/>
          </a:p>
          <a:p>
            <a:r>
              <a:rPr lang="de-DE" i="0"/>
              <a:t>Erklären Sie, dass eine kleinere Menge an Materialien kostenfrei bestellt und verschickt werden kann.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a:p>
        </p:txBody>
      </p:sp>
    </p:spTree>
    <p:extLst>
      <p:ext uri="{BB962C8B-B14F-4D97-AF65-F5344CB8AC3E}">
        <p14:creationId xmlns:p14="http://schemas.microsoft.com/office/powerpoint/2010/main" val="300995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de-DE" b="1" dirty="0"/>
              <a:t>Vortragsnotizen:</a:t>
            </a:r>
          </a:p>
          <a:p>
            <a:r>
              <a:rPr lang="de-DE" dirty="0"/>
              <a:t>Lassen Sie die Teilnehmenden wissen, dass der Hauptgrund dafür, dass Personen einem Club nicht beitreten, darin besteht, dass sie nicht gefragt wurden. Auf dem Gründungsmitgliederantrag können Sie die nötigen Kontaktdaten festhalten, oder dafür das Blatt vom Distrikt-Governor und des/der Cluborganisator/in nutzen.  Am besten ist es, wenn eine Person für das Sammeln der Informationen zuständig ist. Alle Hinweise auf potenzielle Mitglieder sollten an eine Person weitergegeben werden, die dann ein Verzeichnis anlegt und es täglich aktualisiert.</a:t>
            </a:r>
          </a:p>
          <a:p>
            <a:endParaRPr lang="en-US" dirty="0"/>
          </a:p>
          <a:p>
            <a:r>
              <a:rPr lang="de-DE" dirty="0"/>
              <a:t>(Folie vorlesen)</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a:p>
        </p:txBody>
      </p:sp>
    </p:spTree>
    <p:extLst>
      <p:ext uri="{BB962C8B-B14F-4D97-AF65-F5344CB8AC3E}">
        <p14:creationId xmlns:p14="http://schemas.microsoft.com/office/powerpoint/2010/main" val="411435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de-DE" b="1" dirty="0" err="1"/>
              <a:t>Votragsnotizen</a:t>
            </a:r>
            <a:r>
              <a:rPr lang="de-DE" b="1" dirty="0"/>
              <a:t>:</a:t>
            </a:r>
          </a:p>
          <a:p>
            <a:r>
              <a:rPr lang="de-DE" dirty="0"/>
              <a:t>Ihr Club hat den ersten Schritt unternommen, neue Clubs zu gründen.  Bevor wir den nächsten Schritt gehen können, müssen wir verstehen, warum es wichtig ist, neue Clubs zu gründen: Lions Clubs bieten Menschen die Möglichkeit, etwas an ihre Communitys zurückzugeben und Menschen, die Hilfe brauchen, zu unterstützen. Neue Lions Clubs bieten folgende Vorteile:</a:t>
            </a:r>
          </a:p>
          <a:p>
            <a:endParaRPr lang="en-US" sz="1200" dirty="0"/>
          </a:p>
          <a:p>
            <a:pPr marL="342900" indent="-342900">
              <a:lnSpc>
                <a:spcPct val="200000"/>
              </a:lnSpc>
              <a:buClr>
                <a:srgbClr val="10233F"/>
              </a:buClr>
              <a:buSzPct val="100000"/>
              <a:buFont typeface="Wingdings" panose="05000000000000000000" pitchFamily="2" charset="2"/>
              <a:buChar char="Ø"/>
            </a:pPr>
            <a:r>
              <a:rPr lang="de-DE" sz="1200" dirty="0">
                <a:solidFill>
                  <a:srgbClr val="10233F"/>
                </a:solidFill>
                <a:latin typeface="Arial" charset="0"/>
                <a:ea typeface="Arial" charset="0"/>
                <a:cs typeface="Arial" charset="0"/>
              </a:rPr>
              <a:t>Hilfe für die Community</a:t>
            </a:r>
          </a:p>
          <a:p>
            <a:pPr marL="342900" indent="-342900">
              <a:lnSpc>
                <a:spcPct val="200000"/>
              </a:lnSpc>
              <a:buClr>
                <a:srgbClr val="10233F"/>
              </a:buClr>
              <a:buSzPct val="100000"/>
              <a:buFont typeface="Wingdings" panose="05000000000000000000" pitchFamily="2" charset="2"/>
              <a:buChar char="Ø"/>
            </a:pPr>
            <a:r>
              <a:rPr lang="de-DE" sz="1200" dirty="0">
                <a:solidFill>
                  <a:srgbClr val="10233F"/>
                </a:solidFill>
                <a:latin typeface="Arial" charset="0"/>
                <a:ea typeface="Arial" charset="0"/>
                <a:cs typeface="Arial" charset="0"/>
              </a:rPr>
              <a:t>Neue Hilfsmöglichkeiten schaffen</a:t>
            </a:r>
          </a:p>
          <a:p>
            <a:pPr marL="342900" indent="-342900">
              <a:lnSpc>
                <a:spcPct val="200000"/>
              </a:lnSpc>
              <a:buClr>
                <a:srgbClr val="10233F"/>
              </a:buClr>
              <a:buSzPct val="100000"/>
              <a:buFont typeface="Wingdings" panose="05000000000000000000" pitchFamily="2" charset="2"/>
              <a:buChar char="Ø"/>
            </a:pPr>
            <a:r>
              <a:rPr lang="de-DE" sz="1200" dirty="0">
                <a:solidFill>
                  <a:srgbClr val="10233F"/>
                </a:solidFill>
                <a:latin typeface="Arial" charset="0"/>
                <a:ea typeface="Arial" charset="0"/>
                <a:cs typeface="Arial" charset="0"/>
              </a:rPr>
              <a:t>Ungedeckten Bedarf erfüllen</a:t>
            </a:r>
          </a:p>
          <a:p>
            <a:pPr marL="342900" indent="-342900">
              <a:lnSpc>
                <a:spcPct val="200000"/>
              </a:lnSpc>
              <a:buClr>
                <a:srgbClr val="10233F"/>
              </a:buClr>
              <a:buSzPct val="100000"/>
              <a:buFont typeface="Wingdings" panose="05000000000000000000" pitchFamily="2" charset="2"/>
              <a:buChar char="Ø"/>
            </a:pPr>
            <a:r>
              <a:rPr lang="de-DE" sz="1200" dirty="0">
                <a:solidFill>
                  <a:srgbClr val="10233F"/>
                </a:solidFill>
                <a:latin typeface="Arial" charset="0"/>
                <a:ea typeface="Arial" charset="0"/>
                <a:cs typeface="Arial" charset="0"/>
              </a:rPr>
              <a:t>Positive Veränderungen bewirken</a:t>
            </a:r>
          </a:p>
          <a:p>
            <a:pPr marL="342900" indent="-342900">
              <a:lnSpc>
                <a:spcPct val="200000"/>
              </a:lnSpc>
              <a:buClr>
                <a:srgbClr val="10233F"/>
              </a:buClr>
              <a:buSzPct val="100000"/>
              <a:buFont typeface="Wingdings" panose="05000000000000000000" pitchFamily="2" charset="2"/>
              <a:buChar char="Ø"/>
            </a:pPr>
            <a:r>
              <a:rPr lang="de-DE" sz="1200" dirty="0">
                <a:solidFill>
                  <a:srgbClr val="10233F"/>
                </a:solidFill>
                <a:latin typeface="Arial" charset="0"/>
                <a:ea typeface="Arial" charset="0"/>
                <a:cs typeface="Arial" charset="0"/>
              </a:rPr>
              <a:t>Die Mitgliedschaft neu beleben</a:t>
            </a:r>
          </a:p>
          <a:p>
            <a:pPr marL="342900" indent="-342900">
              <a:lnSpc>
                <a:spcPct val="200000"/>
              </a:lnSpc>
              <a:buClr>
                <a:srgbClr val="10233F"/>
              </a:buClr>
              <a:buSzPct val="100000"/>
              <a:buFont typeface="Wingdings" panose="05000000000000000000" pitchFamily="2" charset="2"/>
              <a:buChar char="Ø"/>
            </a:pPr>
            <a:r>
              <a:rPr lang="de-DE" sz="1200" dirty="0">
                <a:solidFill>
                  <a:srgbClr val="10233F"/>
                </a:solidFill>
                <a:latin typeface="Arial" charset="0"/>
                <a:ea typeface="Arial" charset="0"/>
                <a:cs typeface="Arial" charset="0"/>
              </a:rPr>
              <a:t>Neue Führungskräfte ausbilden</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de-DE" b="1"/>
              <a:t>Votragsnotizen:</a:t>
            </a:r>
          </a:p>
          <a:p>
            <a:r>
              <a:rPr lang="de-DE"/>
              <a:t>Ihr Club hat den ersten Schritt unternommen, neue Clubs zu gründen.  Bevor wir den nächsten Schritt gehen können, müssen wir verstehen, warum es wichtig ist, neue Clubs zu gründen: Lions Clubs bieten Menschen die Möglichkeit, etwas an ihre Communitys zurückzugeben und Menschen, die Hilfe brauchen, zu unterstützen. Neue Lions Clubs bieten folgende Vorteile:</a:t>
            </a:r>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de-DE" b="1" dirty="0"/>
              <a:t>Vortragsnotizen:</a:t>
            </a:r>
          </a:p>
          <a:p>
            <a:r>
              <a:rPr lang="de-DE" dirty="0"/>
              <a:t>Die Informationsveranstaltung ist das erste Treffen, an dem die potenziellen Mitglieder teilnehmen, um mehr über für Lions und den neuen Club zu erfahren.  Das Ziel ist, erste Mitglieder des neuen Clubs zu gewinnen und ein erfolgreiches Gründungstreffen vorzubereiten.</a:t>
            </a:r>
          </a:p>
          <a:p>
            <a:endParaRPr lang="en-US" dirty="0"/>
          </a:p>
          <a:p>
            <a:r>
              <a:rPr lang="de-DE" dirty="0"/>
              <a:t>Etwa 20 bis 25 Prozent der angemeldeten potenziellen Mitglieder werden die Informationsveranstaltung besuchen.  Doch lassen Sie sich davon nicht entmutigen.    Es gibt einige Methoden, um die Teilnahme zu erhöhen:</a:t>
            </a:r>
          </a:p>
          <a:p>
            <a:pPr marL="171450" indent="-171450">
              <a:buFontTx/>
              <a:buChar char="-"/>
            </a:pPr>
            <a:r>
              <a:rPr lang="de-DE" dirty="0"/>
              <a:t>Melden Sie sich innerhalb von 48 Stunden nach erstem Kontakt bei potenziellen Mitgliedern (per Anruf oder E-Mail).</a:t>
            </a:r>
          </a:p>
          <a:p>
            <a:pPr marL="171450" indent="-171450">
              <a:buFontTx/>
              <a:buChar char="-"/>
            </a:pPr>
            <a:r>
              <a:rPr lang="de-DE" dirty="0"/>
              <a:t>Laden Sie potenzielle Mitglieder dazu ein, Bekannte mitzubringen</a:t>
            </a:r>
          </a:p>
          <a:p>
            <a:pPr marL="171450" indent="-171450">
              <a:buFontTx/>
              <a:buChar char="-"/>
            </a:pPr>
            <a:r>
              <a:rPr lang="de-DE" dirty="0"/>
              <a:t>Geben Sie das Informationstreffen in Lokalzeitungen, über </a:t>
            </a:r>
            <a:r>
              <a:rPr lang="de-DE" dirty="0" err="1"/>
              <a:t>Social</a:t>
            </a:r>
            <a:r>
              <a:rPr lang="de-DE" dirty="0"/>
              <a:t> Media usw. bekannt.</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a:p>
        </p:txBody>
      </p:sp>
    </p:spTree>
    <p:extLst>
      <p:ext uri="{BB962C8B-B14F-4D97-AF65-F5344CB8AC3E}">
        <p14:creationId xmlns:p14="http://schemas.microsoft.com/office/powerpoint/2010/main" val="176646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de-DE" b="1"/>
              <a:t>Votragsnotizen:</a:t>
            </a:r>
          </a:p>
          <a:p>
            <a:r>
              <a:rPr lang="de-DE"/>
              <a:t>Beim Organisationstreffen wählen die Clubmitglieder alle Amtsträger/innen und beginnen mit der Planung des ersten Hilfsprojekts. Das Treffen wird wie das Informationstreffen ausgerichtet.  Das Distriktteam zur Mitgliedergewinnung nimmt am Organisationstreffen und allen folgenden Treffen, bis der Club gegründet ist, teil.  Das Team zur Unterstützung neuer Clubs berät und hilft dem neuen Club. Es geht NICHT darum, den neuen Club genau andere Clubs zu gestalten.  Das Organisationstreffen nimmt starken Einfluss darauf, wie die neuen Mitglieder Lions Clubs International wahrnehmen und wie aktiv und lange sie sich im Club engagieren werden.   Das Organisationstreffen kann über mehrere Treffen hinweg stattfinden; alle oben genannten Bestandteile können auf diese aufgeteilt werden.</a:t>
            </a:r>
          </a:p>
          <a:p>
            <a:r>
              <a:rPr lang="de-DE"/>
              <a:t>(Folie vorlesen)</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a:p>
        </p:txBody>
      </p:sp>
    </p:spTree>
    <p:extLst>
      <p:ext uri="{BB962C8B-B14F-4D97-AF65-F5344CB8AC3E}">
        <p14:creationId xmlns:p14="http://schemas.microsoft.com/office/powerpoint/2010/main" val="343348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t>Die PowerPoint-Präsentationen für die Informations- und Organisationstreffen sind auf der </a:t>
            </a:r>
            <a:r>
              <a:rPr lang="de-DE" sz="1200" b="1">
                <a:solidFill>
                  <a:schemeClr val="accent5"/>
                </a:solidFill>
              </a:rPr>
              <a:t>Webseite „Einen neuen Club gründen“</a:t>
            </a:r>
            <a:r>
              <a:rPr lang="de-DE" sz="1200"/>
              <a:t> zu finden.</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a:p>
        </p:txBody>
      </p:sp>
    </p:spTree>
    <p:extLst>
      <p:ext uri="{BB962C8B-B14F-4D97-AF65-F5344CB8AC3E}">
        <p14:creationId xmlns:p14="http://schemas.microsoft.com/office/powerpoint/2010/main" val="414350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Vortragsnotizen:</a:t>
            </a:r>
          </a:p>
          <a:p>
            <a:endParaRPr lang="en-US" dirty="0"/>
          </a:p>
          <a:p>
            <a:r>
              <a:rPr lang="de-DE"/>
              <a:t>Wenn der Club zwanzig oder mehr Mitglieder hat, kann der Distrikt oder Sponsorclub mit dem Antragsverfahren zur Gründung eines neuen Clubs beginnen.   Der Antrag auf Gründung eines neuen Clubs hat vier Hauptbestandteile.  Diese besprechen wir in den nächsten vier Folien.  Sie lauten:  Namensgebung für den Club, Antragstellung, Aufnahmegebühr sowie Beiträge und Gründungsgenehmigung</a:t>
            </a:r>
          </a:p>
          <a:p>
            <a:endParaRPr lang="en-US" dirty="0"/>
          </a:p>
          <a:p>
            <a:r>
              <a:rPr lang="de-DE"/>
              <a:t>(Folie vorlesen)</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Vortragsnotizen:</a:t>
            </a:r>
          </a:p>
          <a:p>
            <a:r>
              <a:rPr lang="de-DE" dirty="0">
                <a:latin typeface="Arial" charset="0"/>
                <a:ea typeface="Arial" charset="0"/>
                <a:cs typeface="Arial" charset="0"/>
              </a:rPr>
              <a:t>Jetzt, da die Clubtreffen begonnen haben, ist es an der Zeit, den Antrag auf Genehmigung einzureichen.   Als Leitfaden steht ein Gründungsantrags-Arbeitsblatt bereit, mit dem Sie sicherstellen, dass Sie alle nötigen Informationen eingeholt haben, um den Antrag online zu stellen.  Auch LCI-Programmmitarbeiter/innen und/oder das MyLCI-Support-Team können mit dem Antrag helfen.</a:t>
            </a:r>
          </a:p>
          <a:p>
            <a:endParaRPr lang="en-US" dirty="0">
              <a:latin typeface="Arial" charset="0"/>
              <a:ea typeface="Arial" charset="0"/>
              <a:cs typeface="Arial" charset="0"/>
            </a:endParaRPr>
          </a:p>
          <a:p>
            <a:r>
              <a:rPr lang="de-DE" dirty="0">
                <a:latin typeface="Arial" charset="0"/>
                <a:ea typeface="Arial" charset="0"/>
                <a:cs typeface="Arial" charset="0"/>
              </a:rPr>
              <a:t>Um den Antrag einzureichen, benötigt man Folgendes: (Folie vorlesen)</a:t>
            </a:r>
          </a:p>
        </p:txBody>
      </p:sp>
    </p:spTree>
    <p:extLst>
      <p:ext uri="{BB962C8B-B14F-4D97-AF65-F5344CB8AC3E}">
        <p14:creationId xmlns:p14="http://schemas.microsoft.com/office/powerpoint/2010/main" val="4100467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Vortragsnotizen:</a:t>
            </a:r>
          </a:p>
          <a:p>
            <a:pPr marL="0" indent="0">
              <a:spcBef>
                <a:spcPts val="300"/>
              </a:spcBef>
              <a:buNone/>
            </a:pPr>
            <a:r>
              <a:rPr lang="de-DE">
                <a:latin typeface="Arial" charset="0"/>
                <a:ea typeface="Arial" charset="0"/>
                <a:cs typeface="Arial" charset="0"/>
              </a:rPr>
              <a:t>Es ist wichtig, dass die Mitglieder des neuen Clubs verstehen, dass zu einer Lions-Mitgliedschaft auch Gebühren und Beiträge gehören.  Ein Grund, aus dem Gründungsmitglieder austreten, ist, dass sie die Gebührenstruktur nicht verstanden haben.  Gebühren und Beiträge können beim Informationstreffen abgehandelt, sollten aber in jedem Fall vertieft im Organisationstreffen besprochen werden.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de-DE">
                <a:latin typeface="Arial" charset="0"/>
                <a:ea typeface="Arial" charset="0"/>
                <a:cs typeface="Arial" charset="0"/>
              </a:rPr>
              <a:t>(Folie vorlesen)</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t>Aktuelle Aufnahmegebühren und internationale Gebühren finden Sie auf der </a:t>
            </a:r>
            <a:r>
              <a:rPr lang="de-DE" sz="1200" b="1">
                <a:solidFill>
                  <a:srgbClr val="7030A0"/>
                </a:solidFill>
              </a:rPr>
              <a:t>Checkliste Gründungsantrag (TK40)</a:t>
            </a:r>
            <a:r>
              <a:rPr lang="de-DE" sz="1200"/>
              <a:t>.</a:t>
            </a:r>
            <a:r>
              <a:rPr lang="de-DE" sz="1200">
                <a:solidFill>
                  <a:srgbClr val="33373B"/>
                </a:solidFill>
              </a:rPr>
              <a:t> </a:t>
            </a:r>
          </a:p>
          <a:p>
            <a:endParaRPr lang="en-US" i="0" dirty="0"/>
          </a:p>
          <a:p>
            <a:r>
              <a:rPr lang="de-DE" i="0"/>
              <a:t>Das Dokument finden Sie auch auf der Website „Einen neuen Club gründen“.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a:p>
        </p:txBody>
      </p:sp>
    </p:spTree>
    <p:extLst>
      <p:ext uri="{BB962C8B-B14F-4D97-AF65-F5344CB8AC3E}">
        <p14:creationId xmlns:p14="http://schemas.microsoft.com/office/powerpoint/2010/main" val="423078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Die Bearbeitung der Clubgründung kann bis zu 45 Tage in Anspruch nehmen.  Es gehören fünf Schritte dazu und die Zeitspanne der Bearbeitung unterliegt den Antwortzeiten des Teams, das den Antrag stellt.  Ein/e LCI-Koordinator/in kümmert sich während des gesamten Prozesses um den Antrag.  </a:t>
            </a:r>
          </a:p>
          <a:p>
            <a:endParaRPr lang="en-US" dirty="0"/>
          </a:p>
          <a:p>
            <a:r>
              <a:rPr lang="de-DE"/>
              <a:t>Nachdem der Club den Genehmigungsprozess durchlaufen hat, ist Folgendes zu beachten:  Der Beratende Lion, das Team zur Clubgründung und der Sponsorclub bzw. -Distrikt unterstützt den Club bei den Gründungsaktivitäten.</a:t>
            </a:r>
          </a:p>
          <a:p>
            <a:endParaRPr lang="en-US" dirty="0"/>
          </a:p>
          <a:p>
            <a:r>
              <a:rPr lang="de-DE"/>
              <a:t>(Folie vorlesen)</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Vortragsnotizen:</a:t>
            </a:r>
          </a:p>
          <a:p>
            <a:endParaRPr lang="en-US" b="1" dirty="0"/>
          </a:p>
          <a:p>
            <a:r>
              <a:rPr lang="de-DE"/>
              <a:t>Nach Gründung des Clubs ist es wichtig, sich weiterhin um dessen weitere Entwicklung zu bemühen, damit er solide und zukunftsfähig ist.  Eine der Hauptgründe, aus dem neue Clubs sich oft innerhalb eines Jahres wieder auflösen, ist, dass sie kein gutes Fördersystem im Distrikt haben.</a:t>
            </a:r>
          </a:p>
          <a:p>
            <a:endParaRPr lang="en-US" dirty="0"/>
          </a:p>
          <a:p>
            <a:r>
              <a:rPr lang="de-DE"/>
              <a:t> Folgendes kann bei der laufenden Clubförderung helfen: (Folie vorlesen)</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de-DE" i="1" dirty="0"/>
              <a:t>Vortragsnotizen:  Das ist ein besonders wichtiger Abschnitt der Präsentation.  Es sollte betont werden, dass der Distrikt im besten Interesse der Community handeln soll.  Die Cluborganisator/innen müssen alle Clubarten und Formate kennen und verstehen.  Bei spezifischen Fragen vor der Antragstellung können sie sich an </a:t>
            </a:r>
            <a:r>
              <a:rPr lang="de-DE" i="1" dirty="0">
                <a:hlinkClick r:id="rId3"/>
              </a:rPr>
              <a:t>membership@lionsclubs.org</a:t>
            </a:r>
            <a:r>
              <a:rPr lang="de-DE" i="1" dirty="0"/>
              <a:t> wenden.    </a:t>
            </a:r>
          </a:p>
          <a:p>
            <a:endParaRPr lang="en-US" sz="1100" b="1" dirty="0"/>
          </a:p>
          <a:p>
            <a:r>
              <a:rPr lang="de-DE" sz="1100" dirty="0">
                <a:latin typeface="Arial" charset="0"/>
                <a:ea typeface="Arial" charset="0"/>
                <a:cs typeface="Arial" charset="0"/>
              </a:rPr>
              <a:t>Unsere Welt verändert sich stetig und wir möchten, dass der neue Club zu den Lebensweisen seiner Mitglieder passt. </a:t>
            </a:r>
          </a:p>
          <a:p>
            <a:endParaRPr lang="en-US" sz="1100" dirty="0">
              <a:latin typeface="Arial" charset="0"/>
              <a:ea typeface="Arial" charset="0"/>
              <a:cs typeface="Arial" charset="0"/>
            </a:endParaRPr>
          </a:p>
          <a:p>
            <a:r>
              <a:rPr lang="de-DE" sz="1100" dirty="0">
                <a:latin typeface="Arial" charset="0"/>
                <a:ea typeface="Arial" charset="0"/>
                <a:cs typeface="Arial" charset="0"/>
              </a:rPr>
              <a:t>Wir bieten folgende Clubarten:   </a:t>
            </a:r>
          </a:p>
          <a:p>
            <a:endParaRPr lang="en-US" sz="1100" dirty="0">
              <a:latin typeface="Arial" charset="0"/>
              <a:ea typeface="Arial" charset="0"/>
              <a:cs typeface="Arial" charset="0"/>
            </a:endParaRPr>
          </a:p>
          <a:p>
            <a:r>
              <a:rPr lang="de-DE" sz="1100" dirty="0">
                <a:latin typeface="Arial" charset="0"/>
                <a:ea typeface="Arial" charset="0"/>
                <a:cs typeface="Arial" charset="0"/>
              </a:rPr>
              <a:t>(Folie vorlesen)</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a:p>
        </p:txBody>
      </p:sp>
    </p:spTree>
    <p:extLst>
      <p:ext uri="{BB962C8B-B14F-4D97-AF65-F5344CB8AC3E}">
        <p14:creationId xmlns:p14="http://schemas.microsoft.com/office/powerpoint/2010/main" val="12795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a:p>
        </p:txBody>
      </p:sp>
    </p:spTree>
    <p:extLst>
      <p:ext uri="{BB962C8B-B14F-4D97-AF65-F5344CB8AC3E}">
        <p14:creationId xmlns:p14="http://schemas.microsoft.com/office/powerpoint/2010/main" val="1117451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de-DE" b="1" dirty="0"/>
              <a:t>Vortragsnotizen:</a:t>
            </a:r>
          </a:p>
          <a:p>
            <a:endParaRPr lang="en-US" dirty="0"/>
          </a:p>
          <a:p>
            <a:r>
              <a:rPr lang="de-DE" dirty="0"/>
              <a:t>Sich an der Gründung neuer Clubs zu beteiligen, ist eine besondere Leistung.  Um die Bedeutung der Gründung neuer Clubs hervorzuheben, bietet Lions Clubs International verschiedene Auszeichnungen, um den wertvollen Einsatz von Lions dahingehend anzuerkennen. (Folie vorlesen)</a:t>
            </a:r>
          </a:p>
          <a:p>
            <a:endParaRPr lang="en-US" dirty="0"/>
          </a:p>
          <a:p>
            <a:r>
              <a:rPr lang="de-DE" dirty="0"/>
              <a:t>Weiterführende Informationen sind auf der Webseite „Auszeichnungen für den Mitgliedschaftszuwachs“ zu finden.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a:p>
        </p:txBody>
      </p:sp>
    </p:spTree>
    <p:extLst>
      <p:ext uri="{BB962C8B-B14F-4D97-AF65-F5344CB8AC3E}">
        <p14:creationId xmlns:p14="http://schemas.microsoft.com/office/powerpoint/2010/main" val="224351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solidFill>
                  <a:schemeClr val="accent4"/>
                </a:solidFill>
              </a:rPr>
              <a:t>Materialien zur Mitgliedergewinnung</a:t>
            </a:r>
            <a:r>
              <a:rPr lang="de-DE" sz="1200" dirty="0"/>
              <a:t> können bei der Hauptabteilung „Membership“ bestellt werden.</a:t>
            </a:r>
            <a:r>
              <a:rPr lang="de-DE" sz="1200" dirty="0">
                <a:solidFill>
                  <a:srgbClr val="33373B"/>
                </a:solidFill>
              </a:rPr>
              <a:t>  Um eine Bestellung aufzugeben, besuchen Sie die Website „Einen neuen Club gründen“ oder nutzen Sie den QR-Code.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rgbClr val="33373B"/>
                </a:solidFill>
              </a:rPr>
              <a:t>Mitgliedschaftsanträge und dazugehörige Unterlagen sind alle als beschreibbare PDFs verfügbar.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de-DE"/>
              <a:t>(Folie vorlesen)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a:p>
        </p:txBody>
      </p:sp>
    </p:spTree>
    <p:extLst>
      <p:ext uri="{BB962C8B-B14F-4D97-AF65-F5344CB8AC3E}">
        <p14:creationId xmlns:p14="http://schemas.microsoft.com/office/powerpoint/2010/main" val="105213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de-DE" b="1"/>
              <a:t>Vortragsnotizen:</a:t>
            </a:r>
          </a:p>
          <a:p>
            <a:r>
              <a:rPr lang="de-DE"/>
              <a:t>Die Clubinformationen auf diesen Folien werden auf dem Clubgründungsantrag nicht als „Clubarten“ gelistet, sondern werden als „Clubbezeichnungen“ betrachtet.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latin typeface="Arial" charset="0"/>
                <a:ea typeface="Arial" charset="0"/>
                <a:cs typeface="Arial" charset="0"/>
              </a:rPr>
              <a:t>(Folie vorlesen)</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a:p>
        </p:txBody>
      </p:sp>
    </p:spTree>
    <p:extLst>
      <p:ext uri="{BB962C8B-B14F-4D97-AF65-F5344CB8AC3E}">
        <p14:creationId xmlns:p14="http://schemas.microsoft.com/office/powerpoint/2010/main" val="33184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b="1" dirty="0" err="1"/>
              <a:t>Votragsnotizen</a:t>
            </a:r>
            <a:r>
              <a:rPr lang="de-DE" b="1" dirty="0"/>
              <a:t>:</a:t>
            </a:r>
          </a:p>
          <a:p>
            <a:endParaRPr lang="en-US" b="1" dirty="0"/>
          </a:p>
          <a:p>
            <a:r>
              <a:rPr lang="de-DE" dirty="0"/>
              <a:t>Bevor die Abläufe für die Clubgründung in Angriff genommen werden, müssen zuerst einige Dinge erledigt werden, bis man den Antrag auf Gründung eines neuen Clubs oder neuen Clubzweigs stellen kann.</a:t>
            </a:r>
          </a:p>
          <a:p>
            <a:r>
              <a:rPr lang="de-DE" dirty="0"/>
              <a:t>Für die Gründung eines neuen Lions Clubs muss Folgendes erfüllt sein (</a:t>
            </a:r>
            <a:r>
              <a:rPr lang="de-DE" i="1" dirty="0"/>
              <a:t>Vortragsnotizen:  Sie können die Folien ablesen, die unteren Notizen dienen dazu, die Besprechung auszudehnen)</a:t>
            </a:r>
          </a:p>
          <a:p>
            <a:pPr marL="171450" indent="-171450">
              <a:buFontTx/>
              <a:buChar char="-"/>
            </a:pPr>
            <a:r>
              <a:rPr lang="de-DE" i="1" dirty="0"/>
              <a:t>Zwanzig oder mehr:  Sie benötigen nur 20 Personen, um den Antrag auf Gründung eines neuen Clubs zu beginnen, aber wir legen Ihnen trotzdem nahe, mehr als 20 Personen zu gewinnen, für den Fall, dass innerhalb der ersten sechs Monate Mitglieder austreten.</a:t>
            </a:r>
          </a:p>
          <a:p>
            <a:pPr marL="171450" indent="-171450">
              <a:buFontTx/>
              <a:buChar char="-"/>
            </a:pPr>
            <a:r>
              <a:rPr lang="de-DE" i="1" dirty="0"/>
              <a:t>Genehmigung des DGs - DGs müssen den Club genehmigen </a:t>
            </a:r>
          </a:p>
          <a:p>
            <a:pPr marL="171450" indent="-171450">
              <a:buFontTx/>
              <a:buChar char="-"/>
            </a:pPr>
            <a:r>
              <a:rPr lang="de-DE" i="1" dirty="0"/>
              <a:t>Beitrittsgebühren &amp; Bescheinigungsformulare - Die Beitrittsgebühren sind eine einmalige Gebühr, die beim Beitritt gezahlt wird.  Student/innen werden sie erlassen.  Es gibt Ermäßigungen für die internationalen Beiträge, die an späterer Stelle besprochen werden.</a:t>
            </a:r>
          </a:p>
          <a:p>
            <a:pPr marL="171450" indent="-171450">
              <a:buFontTx/>
              <a:buChar char="-"/>
            </a:pPr>
            <a:r>
              <a:rPr lang="de-DE" i="1" dirty="0"/>
              <a:t>Sponsor für den neuen Club - Alle neuen Clubs brauchen einen Sponsor. </a:t>
            </a:r>
          </a:p>
          <a:p>
            <a:pPr marL="171450" indent="-171450">
              <a:buFontTx/>
              <a:buChar char="-"/>
            </a:pPr>
            <a:r>
              <a:rPr lang="de-DE" i="1" dirty="0"/>
              <a:t>Antrag - Alle Anträge werden online gestellt. Auch darauf gehen wir später näher ein.</a:t>
            </a:r>
          </a:p>
          <a:p>
            <a:pPr marL="171450" indent="-171450">
              <a:buFontTx/>
              <a:buChar char="-"/>
            </a:pPr>
            <a:endParaRPr lang="en-US" i="1" dirty="0"/>
          </a:p>
          <a:p>
            <a:r>
              <a:rPr lang="de-DE" i="1" dirty="0"/>
              <a:t>Clubzweige sind besonders dann empfehlenswert, wenn ein Club innerhalb von acht Wochen nach Beginn der Gründungsabläufe noch keine zwanzig Mitglieder beisammen hat.  Clubzweige lassen sich jederzeit in reguläre Clubs verwandeln, sobald sie zwanzig oder mehr Mitglieder haben.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a:p>
        </p:txBody>
      </p:sp>
    </p:spTree>
    <p:extLst>
      <p:ext uri="{BB962C8B-B14F-4D97-AF65-F5344CB8AC3E}">
        <p14:creationId xmlns:p14="http://schemas.microsoft.com/office/powerpoint/2010/main" val="324402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de-DE" sz="1400" dirty="0"/>
              <a:t>Vortragsnotizen:  </a:t>
            </a:r>
            <a:r>
              <a:rPr lang="de-DE" sz="1400" b="0" i="0" dirty="0">
                <a:effectLst/>
                <a:latin typeface="Calibri" panose="020F0502020204030204" pitchFamily="34" charset="0"/>
                <a:ea typeface="Calibri" panose="020F0502020204030204" pitchFamily="34" charset="0"/>
              </a:rPr>
              <a:t>Stellen Sie die vier Schritte vor und erläutern Sie, dass die Teilnehmenden nach Erledigung der vier Schritte das nötige Wissen und die Werkzeuge haben, um einen neuen Club gründen zu können.  </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a:p>
        </p:txBody>
      </p:sp>
    </p:spTree>
    <p:extLst>
      <p:ext uri="{BB962C8B-B14F-4D97-AF65-F5344CB8AC3E}">
        <p14:creationId xmlns:p14="http://schemas.microsoft.com/office/powerpoint/2010/main" val="60604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Votragsnotizen</a:t>
            </a:r>
            <a:r>
              <a:rPr lang="de-DE" b="1" dirty="0"/>
              <a:t>:</a:t>
            </a:r>
          </a:p>
          <a:p>
            <a:r>
              <a:rPr lang="de-DE" dirty="0"/>
              <a:t>Die Gründung neuer Clubs erfordert Teamwork.  Die Teammitglieder sollten begeisterte Lions sein und Einsatzbereitschaft für den gesamten Clubgründungsprozess zeigen.  Das Team muss bereit sein, sich aktiv am Gründungsprozess zu beteiligen. Dazu gehört:  Die Mitgliedergewinnung in der Community und in Unternehmen, die Informationstreffen und Organisationstreffen</a:t>
            </a:r>
          </a:p>
          <a:p>
            <a:endParaRPr lang="en-US" dirty="0"/>
          </a:p>
          <a:p>
            <a:r>
              <a:rPr lang="de-DE" dirty="0"/>
              <a:t>(Folie vorlesen)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Votragsnotizen</a:t>
            </a:r>
            <a:r>
              <a:rPr lang="de-DE" b="1" dirty="0"/>
              <a:t>:</a:t>
            </a:r>
          </a:p>
          <a:p>
            <a:r>
              <a:rPr lang="de-DE" dirty="0"/>
              <a:t>Ein gutes Team zur Mitgliedergewinnung ist eine der wichtigsten Voraussetzungen zur Clubgründung.  Jedem Mitglied des Teams wird Verantwortungsbereich zugeteilt, der auf die Interessen und Kompetenzen der Person ausgerichtet ist.  Alle sind für den Mitgliederzuwachs zuständig und beteiligen sich dahingehend.  </a:t>
            </a:r>
          </a:p>
          <a:p>
            <a:endParaRPr lang="en-US" dirty="0"/>
          </a:p>
          <a:p>
            <a:r>
              <a:rPr lang="de-DE" dirty="0"/>
              <a:t>Die Tabelle zeigt die Unterteilung der verschiedenen Teams, die man zur Mitgliedergewinnung benötigt.  Sie sollten mindestens vier bis sechs Personen einplanen.   Die Unterteams fungieren als Einsatzteams, die die Mitgliedergewinnung vor Ort unterstützen.  Die Mitglieder sollten in die folgenden Unterteams unterteilt werden: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s://www.lionsclubs.org/de/resources-for-members/resource-center/start-a-new-clu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www.lionsclub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rPr>
              <a:t>Schulung zur Gründung neuer Clubs</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8194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257800" y="1158958"/>
            <a:ext cx="249620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Erster Schritt: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de-DE" sz="3200">
                <a:solidFill>
                  <a:schemeClr val="bg1"/>
                </a:solidFill>
              </a:rPr>
              <a:t>Ihr Team zusammenstellen</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057112"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338D"/>
                </a:solidFill>
                <a:latin typeface="Arial" panose="020B0604020202020204" pitchFamily="34" charset="0"/>
                <a:cs typeface="Arial" panose="020B0604020202020204" pitchFamily="34" charset="0"/>
              </a:rPr>
              <a:t>Erster Schritt: Ihr Team zusammenstellen</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2" y="2241678"/>
            <a:ext cx="10878517"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2000" b="1" dirty="0"/>
              <a:t>Die Gründung neuer Clubs erfordert Teamwork.  Die Teammitglieder sollten begeisterte Lions sein und Einsatzbereitschaft für den gesamten Clubgründungsprozess zeigen.</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31991" y="3107412"/>
            <a:ext cx="5212080" cy="3534301"/>
          </a:xfrm>
          <a:prstGeom prst="rect">
            <a:avLst/>
          </a:prstGeom>
          <a:noFill/>
        </p:spPr>
        <p:txBody>
          <a:bodyPr wrap="square" rtlCol="0">
            <a:spAutoFit/>
          </a:bodyPr>
          <a:lstStyle/>
          <a:p>
            <a:r>
              <a:rPr lang="de-DE" sz="1900" b="1" dirty="0">
                <a:solidFill>
                  <a:srgbClr val="00338D"/>
                </a:solidFill>
              </a:rPr>
              <a:t>Die folgenden Lions sind für die Abläufe der Clubgründung besonders wichtig:</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de-DE" dirty="0">
                <a:solidFill>
                  <a:schemeClr val="accent6">
                    <a:lumMod val="75000"/>
                    <a:lumOff val="25000"/>
                  </a:schemeClr>
                </a:solidFill>
              </a:rPr>
              <a:t>Mitglieder der Distrikt-Arbeitsgruppe „Global Membership Approach“</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Distrikt-Governor</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GET-Distriktkoordinator/in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Beratender Lion für den Club</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Erster Vize-Distrikt-Governor</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Mitglieder des </a:t>
            </a:r>
            <a:r>
              <a:rPr lang="de-DE" dirty="0" err="1">
                <a:solidFill>
                  <a:schemeClr val="accent6">
                    <a:lumMod val="75000"/>
                    <a:lumOff val="25000"/>
                  </a:schemeClr>
                </a:solidFill>
              </a:rPr>
              <a:t>Sponsorclubs</a:t>
            </a:r>
            <a:endParaRPr lang="de-DE" dirty="0">
              <a:solidFill>
                <a:schemeClr val="accent6">
                  <a:lumMod val="75000"/>
                  <a:lumOff val="25000"/>
                </a:schemeClr>
              </a:solidFill>
            </a:endParaRPr>
          </a:p>
        </p:txBody>
      </p:sp>
      <p:sp>
        <p:nvSpPr>
          <p:cNvPr id="5" name="TextBox 4">
            <a:extLst>
              <a:ext uri="{FF2B5EF4-FFF2-40B4-BE49-F238E27FC236}">
                <a16:creationId xmlns:a16="http://schemas.microsoft.com/office/drawing/2014/main" id="{C61907E4-E1BE-0B41-83F7-600EC1CD0FB9}"/>
              </a:ext>
            </a:extLst>
          </p:cNvPr>
          <p:cNvSpPr txBox="1"/>
          <p:nvPr/>
        </p:nvSpPr>
        <p:spPr>
          <a:xfrm>
            <a:off x="6220220" y="3115436"/>
            <a:ext cx="5212080" cy="4755148"/>
          </a:xfrm>
          <a:prstGeom prst="rect">
            <a:avLst/>
          </a:prstGeom>
          <a:noFill/>
        </p:spPr>
        <p:txBody>
          <a:bodyPr wrap="square" rtlCol="0">
            <a:spAutoFit/>
          </a:bodyPr>
          <a:lstStyle/>
          <a:p>
            <a:r>
              <a:rPr lang="de-DE" sz="1900" b="1" dirty="0">
                <a:solidFill>
                  <a:srgbClr val="00338D"/>
                </a:solidFill>
              </a:rPr>
              <a:t>Erwartungen an das Mitgliedergewinnungsteam</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Präsenzschulungen absolvieren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An mindestens einem Tag zur Mitgliedergewinnung teilnehmen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An Informations- und Organisationstreffen teilnehmen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rPr>
              <a:t>Den neuen Club bei sämtlichen Gründungsangelegenheiten unterstützen</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0" y="0"/>
            <a:ext cx="12191999" cy="554182"/>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2900" b="1" dirty="0">
                <a:solidFill>
                  <a:srgbClr val="00338D"/>
                </a:solidFill>
              </a:rPr>
              <a:t>Erster Schritt: Das Team zusammenstellen - in Unterteams einteilen</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668418698"/>
              </p:ext>
            </p:extLst>
          </p:nvPr>
        </p:nvGraphicFramePr>
        <p:xfrm>
          <a:off x="152400" y="1235139"/>
          <a:ext cx="11887200" cy="5546661"/>
        </p:xfrm>
        <a:graphic>
          <a:graphicData uri="http://schemas.openxmlformats.org/drawingml/2006/table">
            <a:tbl>
              <a:tblPr firstRow="1" firstCol="1" bandRow="1">
                <a:tableStyleId>{5C22544A-7EE6-4342-B048-85BDC9FD1C3A}</a:tableStyleId>
              </a:tblPr>
              <a:tblGrid>
                <a:gridCol w="1884393">
                  <a:extLst>
                    <a:ext uri="{9D8B030D-6E8A-4147-A177-3AD203B41FA5}">
                      <a16:colId xmlns:a16="http://schemas.microsoft.com/office/drawing/2014/main" val="20000"/>
                    </a:ext>
                  </a:extLst>
                </a:gridCol>
                <a:gridCol w="6802407">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383120">
                <a:tc>
                  <a:txBody>
                    <a:bodyPr/>
                    <a:lstStyle/>
                    <a:p>
                      <a:pPr marL="0" marR="0" algn="ctr">
                        <a:lnSpc>
                          <a:spcPct val="115000"/>
                        </a:lnSpc>
                        <a:spcBef>
                          <a:spcPts val="0"/>
                        </a:spcBef>
                        <a:spcAft>
                          <a:spcPts val="0"/>
                        </a:spcAft>
                      </a:pPr>
                      <a:r>
                        <a:rPr lang="de-DE" sz="2000">
                          <a:effectLst/>
                        </a:rPr>
                        <a:t> </a:t>
                      </a:r>
                    </a:p>
                  </a:txBody>
                  <a:tcPr marL="74979" marR="74979" marT="0" marB="0"/>
                </a:tc>
                <a:tc>
                  <a:txBody>
                    <a:bodyPr/>
                    <a:lstStyle/>
                    <a:p>
                      <a:pPr marL="0" marR="0" algn="ctr">
                        <a:lnSpc>
                          <a:spcPct val="115000"/>
                        </a:lnSpc>
                        <a:spcBef>
                          <a:spcPts val="0"/>
                        </a:spcBef>
                        <a:spcAft>
                          <a:spcPts val="0"/>
                        </a:spcAft>
                      </a:pPr>
                      <a:r>
                        <a:rPr lang="de-DE" sz="1800" dirty="0">
                          <a:effectLst/>
                        </a:rPr>
                        <a:t>Aufgaben</a:t>
                      </a:r>
                    </a:p>
                  </a:txBody>
                  <a:tcPr marL="74979" marR="74979" marT="0" marB="0"/>
                </a:tc>
                <a:tc>
                  <a:txBody>
                    <a:bodyPr/>
                    <a:lstStyle/>
                    <a:p>
                      <a:pPr marL="102870" marR="0" indent="-114300" algn="ctr">
                        <a:lnSpc>
                          <a:spcPct val="115000"/>
                        </a:lnSpc>
                        <a:spcBef>
                          <a:spcPts val="0"/>
                        </a:spcBef>
                        <a:spcAft>
                          <a:spcPts val="0"/>
                        </a:spcAft>
                      </a:pPr>
                      <a:r>
                        <a:rPr lang="de-DE" sz="1800" dirty="0">
                          <a:effectLst/>
                        </a:rPr>
                        <a:t>Kompetenzen</a:t>
                      </a:r>
                    </a:p>
                  </a:txBody>
                  <a:tcPr marL="74979" marR="74979" marT="0" marB="0"/>
                </a:tc>
                <a:extLst>
                  <a:ext uri="{0D108BD9-81ED-4DB2-BD59-A6C34878D82A}">
                    <a16:rowId xmlns:a16="http://schemas.microsoft.com/office/drawing/2014/main" val="10000"/>
                  </a:ext>
                </a:extLst>
              </a:tr>
              <a:tr h="1478337">
                <a:tc>
                  <a:txBody>
                    <a:bodyPr/>
                    <a:lstStyle/>
                    <a:p>
                      <a:pPr marL="0" marR="0">
                        <a:lnSpc>
                          <a:spcPct val="115000"/>
                        </a:lnSpc>
                        <a:spcBef>
                          <a:spcPts val="0"/>
                        </a:spcBef>
                        <a:spcAft>
                          <a:spcPts val="0"/>
                        </a:spcAft>
                      </a:pPr>
                      <a:r>
                        <a:rPr lang="de-DE" sz="1800" dirty="0">
                          <a:effectLst/>
                        </a:rPr>
                        <a:t>Leitendes 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Das Lions-Netzwerk telefonisch oder per E-Mail kontaktieren</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Wichtige Führungspersönlichkeiten finden</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Treffen mit Führungskräften vereinbaren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Organisiert</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Technisch versiert</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Gute Kommunikationsfähigkeiten am Telefon</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Gute schriftliche Kommunikationsfähigkeiten</a:t>
                      </a:r>
                    </a:p>
                  </a:txBody>
                  <a:tcPr marL="74979" marR="74979" marT="0" marB="0"/>
                </a:tc>
                <a:extLst>
                  <a:ext uri="{0D108BD9-81ED-4DB2-BD59-A6C34878D82A}">
                    <a16:rowId xmlns:a16="http://schemas.microsoft.com/office/drawing/2014/main" val="10001"/>
                  </a:ext>
                </a:extLst>
              </a:tr>
              <a:tr h="1228402">
                <a:tc>
                  <a:txBody>
                    <a:bodyPr/>
                    <a:lstStyle/>
                    <a:p>
                      <a:pPr marL="0" marR="0">
                        <a:lnSpc>
                          <a:spcPct val="115000"/>
                        </a:lnSpc>
                        <a:spcBef>
                          <a:spcPts val="0"/>
                        </a:spcBef>
                        <a:spcAft>
                          <a:spcPts val="0"/>
                        </a:spcAft>
                      </a:pPr>
                      <a:r>
                        <a:rPr lang="de-DE" sz="1800" dirty="0">
                          <a:effectLst/>
                        </a:rPr>
                        <a:t>Einsatzteam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Einen Plan zur Kontaktaufnahme zu wichtigen lokalen Führungskräften entwickeln</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Geschäftsleute aufsuchen und </a:t>
                      </a:r>
                      <a:r>
                        <a:rPr lang="de-DE" sz="1400" b="0" dirty="0" err="1">
                          <a:solidFill>
                            <a:srgbClr val="00338D"/>
                          </a:solidFill>
                          <a:effectLst/>
                          <a:latin typeface="Arial" panose="020B0604020202020204" pitchFamily="34" charset="0"/>
                          <a:cs typeface="Arial" panose="020B0604020202020204" pitchFamily="34" charset="0"/>
                        </a:rPr>
                        <a:t>und</a:t>
                      </a:r>
                      <a:r>
                        <a:rPr lang="de-DE" sz="1400" b="0" dirty="0">
                          <a:solidFill>
                            <a:srgbClr val="00338D"/>
                          </a:solidFill>
                          <a:effectLst/>
                          <a:latin typeface="Arial" panose="020B0604020202020204" pitchFamily="34" charset="0"/>
                          <a:cs typeface="Arial" panose="020B0604020202020204" pitchFamily="34" charset="0"/>
                        </a:rPr>
                        <a:t> einladen, </a:t>
                      </a:r>
                      <a:r>
                        <a:rPr lang="de-DE" sz="1400" b="0" dirty="0" err="1">
                          <a:solidFill>
                            <a:srgbClr val="00338D"/>
                          </a:solidFill>
                          <a:effectLst/>
                          <a:latin typeface="Arial" panose="020B0604020202020204" pitchFamily="34" charset="0"/>
                          <a:cs typeface="Arial" panose="020B0604020202020204" pitchFamily="34" charset="0"/>
                        </a:rPr>
                        <a:t>Lionsmitglied</a:t>
                      </a:r>
                      <a:r>
                        <a:rPr lang="de-DE" sz="1400" b="0" dirty="0">
                          <a:solidFill>
                            <a:srgbClr val="00338D"/>
                          </a:solidFill>
                          <a:effectLst/>
                          <a:latin typeface="Arial" panose="020B0604020202020204" pitchFamily="34" charset="0"/>
                          <a:cs typeface="Arial" panose="020B0604020202020204" pitchFamily="34" charset="0"/>
                        </a:rPr>
                        <a:t> zu werden oder ein Informationstreffen zu besuchen</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Informationsbroschüren in Geschäften und an anderen gut sichtbaren Orten auslegen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Kontaktfreudig</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Professionelles Auftreten</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Schnelles Auffassungsvermögen</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Gute zwischenmenschliche Kompetenzen</a:t>
                      </a:r>
                    </a:p>
                  </a:txBody>
                  <a:tcPr marL="74979" marR="74979" marT="0" marB="0"/>
                </a:tc>
                <a:extLst>
                  <a:ext uri="{0D108BD9-81ED-4DB2-BD59-A6C34878D82A}">
                    <a16:rowId xmlns:a16="http://schemas.microsoft.com/office/drawing/2014/main" val="10002"/>
                  </a:ext>
                </a:extLst>
              </a:tr>
              <a:tr h="978465">
                <a:tc>
                  <a:txBody>
                    <a:bodyPr/>
                    <a:lstStyle/>
                    <a:p>
                      <a:pPr marL="0" marR="0">
                        <a:lnSpc>
                          <a:spcPct val="115000"/>
                        </a:lnSpc>
                        <a:spcBef>
                          <a:spcPts val="0"/>
                        </a:spcBef>
                        <a:spcAft>
                          <a:spcPts val="0"/>
                        </a:spcAft>
                      </a:pPr>
                      <a:r>
                        <a:rPr lang="de-DE" sz="1800" dirty="0">
                          <a:effectLst/>
                        </a:rPr>
                        <a:t>Basisteam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Einen Plan zur Kontaktaufnahme zu lokalen Führungskräften entwickeln</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Informationsstellen für Werbezwecke einrichten</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itchFamily="34" charset="0"/>
                          <a:ea typeface="Calibri"/>
                          <a:cs typeface="Arial" pitchFamily="34" charset="0"/>
                        </a:rPr>
                        <a:t>Örtliche leitende Persönlichkeiten zur Teilnahme an </a:t>
                      </a:r>
                      <a:r>
                        <a:rPr lang="de-DE" sz="1400" b="0" dirty="0" err="1">
                          <a:solidFill>
                            <a:srgbClr val="00338D"/>
                          </a:solidFill>
                          <a:effectLst/>
                          <a:latin typeface="Arial" pitchFamily="34" charset="0"/>
                          <a:ea typeface="Calibri"/>
                          <a:cs typeface="Arial" pitchFamily="34" charset="0"/>
                        </a:rPr>
                        <a:t>Clubhilfsprojekten</a:t>
                      </a:r>
                      <a:r>
                        <a:rPr lang="de-DE" sz="1400" b="0" dirty="0">
                          <a:solidFill>
                            <a:srgbClr val="00338D"/>
                          </a:solidFill>
                          <a:effectLst/>
                          <a:latin typeface="Arial" pitchFamily="34" charset="0"/>
                          <a:ea typeface="Calibri"/>
                          <a:cs typeface="Arial" pitchFamily="34" charset="0"/>
                        </a:rPr>
                        <a:t> einladen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Kontaktfreudig</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Professionelles Auftreten</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Gute zwischenmenschliche Kompetenzen</a:t>
                      </a:r>
                    </a:p>
                  </a:txBody>
                  <a:tcPr marL="74979" marR="74979" marT="0" marB="0"/>
                </a:tc>
                <a:extLst>
                  <a:ext uri="{0D108BD9-81ED-4DB2-BD59-A6C34878D82A}">
                    <a16:rowId xmlns:a16="http://schemas.microsoft.com/office/drawing/2014/main" val="10003"/>
                  </a:ext>
                </a:extLst>
              </a:tr>
              <a:tr h="1478337">
                <a:tc>
                  <a:txBody>
                    <a:bodyPr/>
                    <a:lstStyle/>
                    <a:p>
                      <a:pPr marL="0" marR="0">
                        <a:lnSpc>
                          <a:spcPct val="115000"/>
                        </a:lnSpc>
                        <a:spcBef>
                          <a:spcPts val="0"/>
                        </a:spcBef>
                        <a:spcAft>
                          <a:spcPts val="0"/>
                        </a:spcAft>
                      </a:pPr>
                      <a:r>
                        <a:rPr lang="de-DE" sz="1800" dirty="0">
                          <a:effectLst/>
                        </a:rPr>
                        <a:t>Nachbereitungs-team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Nachfolgetreffen mit potenziellen Mitgliedern durchführen</a:t>
                      </a:r>
                    </a:p>
                    <a:p>
                      <a:pPr marL="171450" marR="0" lvl="0" indent="-171450">
                        <a:lnSpc>
                          <a:spcPct val="115000"/>
                        </a:lnSpc>
                        <a:spcBef>
                          <a:spcPts val="0"/>
                        </a:spcBef>
                        <a:spcAft>
                          <a:spcPts val="0"/>
                        </a:spcAft>
                        <a:buFont typeface="Arial" pitchFamily="34" charset="0"/>
                        <a:buChar char="•"/>
                      </a:pPr>
                      <a:r>
                        <a:rPr lang="de-DE" sz="1400" b="0">
                          <a:solidFill>
                            <a:srgbClr val="00338D"/>
                          </a:solidFill>
                          <a:effectLst/>
                          <a:latin typeface="Arial" panose="020B0604020202020204" pitchFamily="34" charset="0"/>
                          <a:cs typeface="Arial" panose="020B0604020202020204" pitchFamily="34" charset="0"/>
                        </a:rPr>
                        <a:t>Neue Mitglieder über die Termine von Treffen und Neuigkeiten informieren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Organisiert</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Technisch versiert</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Gute Kommunikationsfähigkeiten am Telefon</a:t>
                      </a:r>
                    </a:p>
                    <a:p>
                      <a:pPr marL="171450" marR="0" lvl="0" indent="-171450">
                        <a:lnSpc>
                          <a:spcPct val="115000"/>
                        </a:lnSpc>
                        <a:spcBef>
                          <a:spcPts val="0"/>
                        </a:spcBef>
                        <a:spcAft>
                          <a:spcPts val="0"/>
                        </a:spcAft>
                        <a:buFont typeface="Arial" pitchFamily="34" charset="0"/>
                        <a:buChar char="•"/>
                      </a:pPr>
                      <a:r>
                        <a:rPr lang="de-DE" sz="1400" b="0" dirty="0">
                          <a:solidFill>
                            <a:srgbClr val="00338D"/>
                          </a:solidFill>
                          <a:effectLst/>
                          <a:latin typeface="Arial" panose="020B0604020202020204" pitchFamily="34" charset="0"/>
                          <a:cs typeface="Arial" panose="020B0604020202020204" pitchFamily="34" charset="0"/>
                        </a:rPr>
                        <a:t>Gute schriftliche Kommunikationsfähigkeiten</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457200" y="571495"/>
            <a:ext cx="10773335" cy="646331"/>
          </a:xfrm>
          <a:prstGeom prst="rect">
            <a:avLst/>
          </a:prstGeom>
          <a:noFill/>
        </p:spPr>
        <p:txBody>
          <a:bodyPr wrap="square">
            <a:spAutoFit/>
          </a:bodyPr>
          <a:lstStyle/>
          <a:p>
            <a:r>
              <a:rPr lang="de-DE" dirty="0">
                <a:solidFill>
                  <a:srgbClr val="33373B"/>
                </a:solidFill>
              </a:rPr>
              <a:t>Kleinere Teams fungieren als Einsatzteams, die die Mitgliedergewinnung vor Ort unterstützen.  Die Mitglieder sollten in die folgenden Unterteams unterteilt werden: </a:t>
            </a:r>
          </a:p>
        </p:txBody>
      </p:sp>
      <p:sp>
        <p:nvSpPr>
          <p:cNvPr id="5" name="Yellow Bar">
            <a:extLst>
              <a:ext uri="{FF2B5EF4-FFF2-40B4-BE49-F238E27FC236}">
                <a16:creationId xmlns:a16="http://schemas.microsoft.com/office/drawing/2014/main" id="{B04F3B86-AE53-5671-6B74-42EDF5841D01}"/>
              </a:ext>
            </a:extLst>
          </p:cNvPr>
          <p:cNvSpPr/>
          <p:nvPr/>
        </p:nvSpPr>
        <p:spPr>
          <a:xfrm>
            <a:off x="-13856" y="51026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0"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142511" y="1499973"/>
            <a:ext cx="190697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Zweiter Schritt: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89" y="3339140"/>
            <a:ext cx="4922018"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de-DE" sz="3200" i="0" baseline="0" dirty="0">
                <a:solidFill>
                  <a:schemeClr val="bg1"/>
                </a:solidFill>
                <a:latin typeface="Arial" panose="020B0604020202020204" pitchFamily="34" charset="0"/>
                <a:ea typeface="+mn-ea"/>
                <a:cs typeface="Arial" panose="020B0604020202020204" pitchFamily="34" charset="0"/>
              </a:rPr>
              <a:t>Potenzielle Gebiete &amp; Standorte recherchieren</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00338D"/>
                </a:solidFill>
                <a:latin typeface="Arial" panose="020B0604020202020204" pitchFamily="34" charset="0"/>
                <a:cs typeface="Arial" panose="020B0604020202020204" pitchFamily="34" charset="0"/>
              </a:rPr>
              <a:t>Zweiter Schritt: Gebiete mit Potential ermitteln</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1015663"/>
          </a:xfrm>
          <a:prstGeom prst="rect">
            <a:avLst/>
          </a:prstGeom>
          <a:noFill/>
        </p:spPr>
        <p:txBody>
          <a:bodyPr wrap="square" rtlCol="0">
            <a:spAutoFit/>
          </a:bodyPr>
          <a:lstStyle/>
          <a:p>
            <a:r>
              <a:rPr lang="de-DE" sz="2000" b="1">
                <a:solidFill>
                  <a:srgbClr val="33373B"/>
                </a:solidFill>
              </a:rPr>
              <a:t>Die Ermittlung der Clubgegend ist eine wichtige Grundlage für die Gründung.  Durch eine Analyse zum Aufbau neuer Clubs in Ihrer Community kann der beste Standort mit dem größten Bedarf ermittelt werden.</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1700" b="1" dirty="0">
                <a:solidFill>
                  <a:srgbClr val="00338D"/>
                </a:solidFill>
              </a:rPr>
              <a:t>Dabei sollte Folgendes berücksichtigt werden:</a:t>
            </a:r>
          </a:p>
          <a:p>
            <a:pPr marL="342900" indent="-342900">
              <a:lnSpc>
                <a:spcPct val="150000"/>
              </a:lnSpc>
              <a:buClr>
                <a:srgbClr val="33373B"/>
              </a:buClr>
              <a:buSzPct val="100000"/>
              <a:buFont typeface="Wingdings" panose="05000000000000000000" pitchFamily="2" charset="2"/>
              <a:buChar char="Ø"/>
            </a:pPr>
            <a:r>
              <a:rPr lang="de-DE" sz="1700" dirty="0">
                <a:solidFill>
                  <a:srgbClr val="33373B"/>
                </a:solidFill>
              </a:rPr>
              <a:t>Bevölkerungszahlen </a:t>
            </a:r>
          </a:p>
          <a:p>
            <a:pPr marL="342900" indent="-342900">
              <a:lnSpc>
                <a:spcPct val="150000"/>
              </a:lnSpc>
              <a:buClr>
                <a:srgbClr val="33373B"/>
              </a:buClr>
              <a:buSzPct val="100000"/>
              <a:buFont typeface="Wingdings" panose="05000000000000000000" pitchFamily="2" charset="2"/>
              <a:buChar char="Ø"/>
            </a:pPr>
            <a:r>
              <a:rPr lang="de-DE" sz="1700" dirty="0">
                <a:solidFill>
                  <a:srgbClr val="33373B"/>
                </a:solidFill>
              </a:rPr>
              <a:t>Möglichkeiten für lokale Projekte</a:t>
            </a:r>
          </a:p>
          <a:p>
            <a:pPr marL="342900" indent="-342900">
              <a:lnSpc>
                <a:spcPct val="150000"/>
              </a:lnSpc>
              <a:buClr>
                <a:srgbClr val="33373B"/>
              </a:buClr>
              <a:buSzPct val="100000"/>
              <a:buFont typeface="Wingdings" panose="05000000000000000000" pitchFamily="2" charset="2"/>
              <a:buChar char="Ø"/>
            </a:pPr>
            <a:r>
              <a:rPr lang="de-DE" sz="1700" dirty="0">
                <a:solidFill>
                  <a:srgbClr val="33373B"/>
                </a:solidFill>
              </a:rPr>
              <a:t>Derzeitige Hilfsclubs und -organisationen</a:t>
            </a:r>
          </a:p>
          <a:p>
            <a:pPr marL="342900" indent="-342900">
              <a:lnSpc>
                <a:spcPct val="150000"/>
              </a:lnSpc>
              <a:buClr>
                <a:srgbClr val="33373B"/>
              </a:buClr>
              <a:buSzPct val="100000"/>
              <a:buFont typeface="Wingdings" panose="05000000000000000000" pitchFamily="2" charset="2"/>
              <a:buChar char="Ø"/>
            </a:pPr>
            <a:r>
              <a:rPr lang="de-DE" sz="1700" dirty="0">
                <a:solidFill>
                  <a:srgbClr val="33373B"/>
                </a:solidFill>
              </a:rPr>
              <a:t>Personengruppen, die derzeit nicht von bestehenden Lions Clubs als potenzielle Mitglieder angesprochen werden</a:t>
            </a:r>
          </a:p>
          <a:p>
            <a:pPr marL="342900" indent="-342900">
              <a:lnSpc>
                <a:spcPct val="150000"/>
              </a:lnSpc>
              <a:buClr>
                <a:srgbClr val="33373B"/>
              </a:buClr>
              <a:buSzPct val="100000"/>
              <a:buFont typeface="Wingdings" panose="05000000000000000000" pitchFamily="2" charset="2"/>
              <a:buChar char="Ø"/>
            </a:pPr>
            <a:r>
              <a:rPr lang="de-DE" sz="1700" dirty="0">
                <a:solidFill>
                  <a:srgbClr val="33373B"/>
                </a:solidFill>
              </a:rPr>
              <a:t>Standort des nächstgelegenen potenziellen </a:t>
            </a:r>
            <a:r>
              <a:rPr lang="de-DE" sz="1700" dirty="0" err="1">
                <a:solidFill>
                  <a:srgbClr val="33373B"/>
                </a:solidFill>
              </a:rPr>
              <a:t>Sponsorclubs</a:t>
            </a:r>
            <a:endParaRPr lang="de-DE" sz="1700" dirty="0">
              <a:solidFill>
                <a:srgbClr val="33373B"/>
              </a:solidFill>
            </a:endParaRPr>
          </a:p>
          <a:p>
            <a:pPr marL="342900" indent="-342900">
              <a:lnSpc>
                <a:spcPct val="150000"/>
              </a:lnSpc>
              <a:buClr>
                <a:srgbClr val="33373B"/>
              </a:buClr>
              <a:buSzPct val="100000"/>
              <a:buFont typeface="Wingdings" panose="05000000000000000000" pitchFamily="2" charset="2"/>
              <a:buChar char="Ø"/>
            </a:pPr>
            <a:r>
              <a:rPr lang="de-DE" sz="1700" dirty="0">
                <a:solidFill>
                  <a:srgbClr val="33373B"/>
                </a:solidFill>
              </a:rPr>
              <a:t>Communitys mit jungen Erwachsenen, Frauen, ethnischen und anderen unterrepräsentierten Gruppen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1356294" y="6400724"/>
            <a:ext cx="9692706" cy="62094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1600" dirty="0">
                <a:solidFill>
                  <a:srgbClr val="0070C0"/>
                </a:solidFill>
              </a:rPr>
              <a:t>Die Leitfaden zur Gründung neuer Clubs ist auf der Internetseite „</a:t>
            </a:r>
            <a:r>
              <a:rPr lang="de-DE" sz="1600" dirty="0">
                <a:solidFill>
                  <a:srgbClr val="FF5C35"/>
                </a:solidFill>
                <a:hlinkClick r:id="rId4">
                  <a:extLst>
                    <a:ext uri="{A12FA001-AC4F-418D-AE19-62706E023703}">
                      <ahyp:hlinkClr xmlns:ahyp="http://schemas.microsoft.com/office/drawing/2018/hyperlinkcolor" val="tx"/>
                    </a:ext>
                  </a:extLst>
                </a:hlinkClick>
              </a:rPr>
              <a:t>Einen neuen Club gründen</a:t>
            </a:r>
            <a:r>
              <a:rPr lang="de-DE" sz="1600" dirty="0">
                <a:solidFill>
                  <a:srgbClr val="0070C0"/>
                </a:solidFill>
              </a:rPr>
              <a:t>“ verfügbar.</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384726" y="1306724"/>
            <a:ext cx="119596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B0F0"/>
                </a:solidFill>
                <a:latin typeface="Arial" panose="020B0604020202020204" pitchFamily="34" charset="0"/>
                <a:cs typeface="Arial" panose="020B0604020202020204" pitchFamily="34" charset="0"/>
              </a:rPr>
              <a:t>Zweiter Schritt - Recherche zur Standortentwicklung</a:t>
            </a:r>
          </a:p>
        </p:txBody>
      </p:sp>
      <p:sp>
        <p:nvSpPr>
          <p:cNvPr id="4" name="TextBox 3">
            <a:extLst>
              <a:ext uri="{FF2B5EF4-FFF2-40B4-BE49-F238E27FC236}">
                <a16:creationId xmlns:a16="http://schemas.microsoft.com/office/drawing/2014/main" id="{9CBFB04A-C2C5-01F5-F75E-A04789079CA5}"/>
              </a:ext>
            </a:extLst>
          </p:cNvPr>
          <p:cNvSpPr txBox="1"/>
          <p:nvPr/>
        </p:nvSpPr>
        <p:spPr>
          <a:xfrm>
            <a:off x="647483" y="2133433"/>
            <a:ext cx="10896600" cy="1015663"/>
          </a:xfrm>
          <a:prstGeom prst="rect">
            <a:avLst/>
          </a:prstGeom>
          <a:noFill/>
        </p:spPr>
        <p:txBody>
          <a:bodyPr wrap="square" rtlCol="0">
            <a:spAutoFit/>
          </a:bodyPr>
          <a:lstStyle/>
          <a:p>
            <a:r>
              <a:rPr lang="de-DE" sz="2000" b="1" dirty="0">
                <a:solidFill>
                  <a:schemeClr val="bg1"/>
                </a:solidFill>
              </a:rPr>
              <a:t>Die Recherche zur Standortentwicklung dient dem Zweck, kommunale Bedürfnisse zu ermitteln, die Durchführbarkeit einer Clubgründung besser einzuschätzen und andere relevante Informationen zu sammeln. </a:t>
            </a:r>
          </a:p>
        </p:txBody>
      </p:sp>
      <p:sp>
        <p:nvSpPr>
          <p:cNvPr id="5" name="TextBox 4">
            <a:extLst>
              <a:ext uri="{FF2B5EF4-FFF2-40B4-BE49-F238E27FC236}">
                <a16:creationId xmlns:a16="http://schemas.microsoft.com/office/drawing/2014/main" id="{5E6BA2AC-5847-5750-073B-434396D9C818}"/>
              </a:ext>
            </a:extLst>
          </p:cNvPr>
          <p:cNvSpPr txBox="1"/>
          <p:nvPr/>
        </p:nvSpPr>
        <p:spPr>
          <a:xfrm>
            <a:off x="691818" y="3149096"/>
            <a:ext cx="5785182" cy="3924151"/>
          </a:xfrm>
          <a:prstGeom prst="rect">
            <a:avLst/>
          </a:prstGeom>
          <a:noFill/>
        </p:spPr>
        <p:txBody>
          <a:bodyPr wrap="square" rtlCol="0">
            <a:spAutoFit/>
          </a:bodyPr>
          <a:lstStyle/>
          <a:p>
            <a:r>
              <a:rPr lang="de-DE" sz="1900" b="1" dirty="0">
                <a:solidFill>
                  <a:srgbClr val="00B0F0"/>
                </a:solidFill>
              </a:rPr>
              <a:t>Die folgenden örtlichen leitenden Persönlichkeiten und Aktivitäten sollten Teil der Recherche sein:</a:t>
            </a:r>
          </a:p>
          <a:p>
            <a:endParaRPr lang="en-US" sz="1800" b="1" dirty="0">
              <a:solidFill>
                <a:schemeClr val="bg1"/>
              </a:solidFill>
            </a:endParaRPr>
          </a:p>
          <a:p>
            <a:pPr marL="285750" indent="-285750">
              <a:buFont typeface="Wingdings" panose="05000000000000000000" pitchFamily="2" charset="2"/>
              <a:buChar char="Ø"/>
            </a:pPr>
            <a:r>
              <a:rPr lang="de-DE" sz="1800" dirty="0">
                <a:solidFill>
                  <a:schemeClr val="bg1"/>
                </a:solidFill>
              </a:rPr>
              <a:t>Bürgermeister/in und andere lokale führende Persönlichkeiten </a:t>
            </a:r>
          </a:p>
          <a:p>
            <a:pPr marL="285750" indent="-285750">
              <a:buFont typeface="Wingdings" panose="05000000000000000000" pitchFamily="2" charset="2"/>
              <a:buChar char="Ø"/>
            </a:pPr>
            <a:r>
              <a:rPr lang="de-DE" sz="1800" dirty="0">
                <a:solidFill>
                  <a:schemeClr val="bg1"/>
                </a:solidFill>
              </a:rPr>
              <a:t>Exekutivdirektor/in bzw. Geschäftsführer/in der Handelskammer </a:t>
            </a:r>
          </a:p>
          <a:p>
            <a:pPr marL="285750" indent="-285750">
              <a:buFont typeface="Wingdings" panose="05000000000000000000" pitchFamily="2" charset="2"/>
              <a:buChar char="Ø"/>
            </a:pPr>
            <a:r>
              <a:rPr lang="de-DE" sz="1800" dirty="0">
                <a:solidFill>
                  <a:schemeClr val="bg1"/>
                </a:solidFill>
              </a:rPr>
              <a:t>Schulverwaltung (</a:t>
            </a:r>
            <a:r>
              <a:rPr lang="de-DE" sz="1800" dirty="0" err="1">
                <a:solidFill>
                  <a:schemeClr val="bg1"/>
                </a:solidFill>
              </a:rPr>
              <a:t>Schulrät</a:t>
            </a:r>
            <a:r>
              <a:rPr lang="de-DE" sz="1800" dirty="0">
                <a:solidFill>
                  <a:schemeClr val="bg1"/>
                </a:solidFill>
              </a:rPr>
              <a:t>/innen, Schulleiter/innen)</a:t>
            </a:r>
          </a:p>
          <a:p>
            <a:pPr marL="285750" indent="-285750">
              <a:buFont typeface="Wingdings" panose="05000000000000000000" pitchFamily="2" charset="2"/>
              <a:buChar char="Ø"/>
            </a:pPr>
            <a:r>
              <a:rPr lang="de-DE" sz="1800" dirty="0">
                <a:solidFill>
                  <a:schemeClr val="bg1"/>
                </a:solidFill>
              </a:rPr>
              <a:t>Beamt/innen im Polizeidienst, bei der Feuerwehr, bei Humandienstleistungsagenturen und Unternehmensgruppen</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de-DE" sz="2000" b="1" dirty="0">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968357" y="3098106"/>
            <a:ext cx="5486400" cy="2616101"/>
          </a:xfrm>
          <a:prstGeom prst="rect">
            <a:avLst/>
          </a:prstGeom>
          <a:noFill/>
        </p:spPr>
        <p:txBody>
          <a:bodyPr wrap="square" rtlCol="0">
            <a:spAutoFit/>
          </a:bodyPr>
          <a:lstStyle/>
          <a:p>
            <a:pPr>
              <a:buClr>
                <a:schemeClr val="tx1">
                  <a:lumMod val="60000"/>
                  <a:lumOff val="40000"/>
                </a:schemeClr>
              </a:buClr>
            </a:pPr>
            <a:r>
              <a:rPr lang="de-DE" sz="1900" b="1" dirty="0">
                <a:solidFill>
                  <a:srgbClr val="00B0F0"/>
                </a:solidFill>
              </a:rPr>
              <a:t>Besuch möglicher Örtlichkeiten / Veranstaltungen: </a:t>
            </a:r>
          </a:p>
          <a:p>
            <a:pPr>
              <a:buClr>
                <a:schemeClr val="tx1">
                  <a:lumMod val="60000"/>
                  <a:lumOff val="40000"/>
                </a:schemeClr>
              </a:buClr>
            </a:pPr>
            <a:endParaRPr lang="en-US" b="1" dirty="0">
              <a:solidFill>
                <a:schemeClr val="bg1"/>
              </a:solidFill>
            </a:endParaRPr>
          </a:p>
          <a:p>
            <a:pPr>
              <a:buClr>
                <a:schemeClr val="tx1">
                  <a:lumMod val="60000"/>
                  <a:lumOff val="40000"/>
                </a:schemeClr>
              </a:buClr>
            </a:pPr>
            <a:endParaRPr lang="de-DE" sz="1800" dirty="0">
              <a:solidFill>
                <a:schemeClr val="bg1"/>
              </a:solidFill>
              <a:latin typeface="Arial" panose="020B0604020202020204" pitchFamily="34" charset="0"/>
              <a:cs typeface="Arial" panose="020B0604020202020204" pitchFamily="34" charset="0"/>
            </a:endParaRPr>
          </a:p>
          <a:p>
            <a:pPr marL="285750" indent="-285750">
              <a:buClr>
                <a:schemeClr val="tx1">
                  <a:lumMod val="60000"/>
                  <a:lumOff val="40000"/>
                </a:schemeClr>
              </a:buClr>
              <a:buFont typeface="Wingdings" panose="05000000000000000000" pitchFamily="2" charset="2"/>
              <a:buChar char="Ø"/>
            </a:pPr>
            <a:r>
              <a:rPr lang="de-DE" sz="1800" dirty="0">
                <a:solidFill>
                  <a:schemeClr val="bg1"/>
                </a:solidFill>
                <a:latin typeface="Arial" panose="020B0604020202020204" pitchFamily="34" charset="0"/>
                <a:cs typeface="Arial" panose="020B0604020202020204" pitchFamily="34" charset="0"/>
              </a:rPr>
              <a:t>Kirchen </a:t>
            </a:r>
          </a:p>
          <a:p>
            <a:pPr marL="285750" indent="-285750">
              <a:buClr>
                <a:schemeClr val="tx1">
                  <a:lumMod val="60000"/>
                  <a:lumOff val="40000"/>
                </a:schemeClr>
              </a:buClr>
              <a:buFont typeface="Wingdings" panose="05000000000000000000" pitchFamily="2" charset="2"/>
              <a:buChar char="Ø"/>
            </a:pPr>
            <a:r>
              <a:rPr lang="de-DE" dirty="0">
                <a:solidFill>
                  <a:schemeClr val="bg1"/>
                </a:solidFill>
                <a:cs typeface="Arial" panose="020B0604020202020204" pitchFamily="34" charset="0"/>
              </a:rPr>
              <a:t>Gemeindezentren</a:t>
            </a:r>
          </a:p>
          <a:p>
            <a:pPr marL="285750" indent="-285750">
              <a:buClr>
                <a:schemeClr val="tx1">
                  <a:lumMod val="60000"/>
                  <a:lumOff val="40000"/>
                </a:schemeClr>
              </a:buClr>
              <a:buFont typeface="Wingdings" panose="05000000000000000000" pitchFamily="2" charset="2"/>
              <a:buChar char="Ø"/>
            </a:pPr>
            <a:r>
              <a:rPr lang="de-DE" sz="1800" dirty="0">
                <a:solidFill>
                  <a:schemeClr val="bg1"/>
                </a:solidFill>
                <a:latin typeface="Arial" panose="020B0604020202020204" pitchFamily="34" charset="0"/>
                <a:cs typeface="Arial" panose="020B0604020202020204" pitchFamily="34" charset="0"/>
              </a:rPr>
              <a:t>Vereine/Bürgervereine</a:t>
            </a:r>
          </a:p>
          <a:p>
            <a:pPr marL="285750" indent="-285750">
              <a:buClr>
                <a:schemeClr val="tx1">
                  <a:lumMod val="60000"/>
                  <a:lumOff val="40000"/>
                </a:schemeClr>
              </a:buClr>
              <a:buFont typeface="Wingdings" panose="05000000000000000000" pitchFamily="2" charset="2"/>
              <a:buChar char="Ø"/>
            </a:pPr>
            <a:r>
              <a:rPr lang="de-DE" sz="1800" dirty="0">
                <a:solidFill>
                  <a:schemeClr val="bg1"/>
                </a:solidFill>
                <a:latin typeface="Arial" panose="020B0604020202020204" pitchFamily="34" charset="0"/>
                <a:cs typeface="Arial" panose="020B0604020202020204" pitchFamily="34" charset="0"/>
              </a:rPr>
              <a:t>Universitäten/Hochschulen</a:t>
            </a:r>
          </a:p>
          <a:p>
            <a:pPr marL="285750" indent="-285750">
              <a:buClr>
                <a:schemeClr val="tx1">
                  <a:lumMod val="60000"/>
                  <a:lumOff val="40000"/>
                </a:schemeClr>
              </a:buClr>
              <a:buFont typeface="Wingdings" panose="05000000000000000000" pitchFamily="2" charset="2"/>
              <a:buChar char="Ø"/>
            </a:pPr>
            <a:r>
              <a:rPr lang="de-DE" sz="1800" dirty="0">
                <a:solidFill>
                  <a:schemeClr val="bg1"/>
                </a:solidFill>
                <a:latin typeface="Arial" panose="020B0604020202020204" pitchFamily="34" charset="0"/>
                <a:cs typeface="Arial" panose="020B0604020202020204" pitchFamily="34" charset="0"/>
              </a:rPr>
              <a:t>Örtliche Geschäfte</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194996" y="1230793"/>
            <a:ext cx="1802005"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Dritter Schritt: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5" y="3429000"/>
            <a:ext cx="5204209"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de-DE" sz="3200" i="0" baseline="0" dirty="0">
                <a:solidFill>
                  <a:schemeClr val="bg1"/>
                </a:solidFill>
                <a:latin typeface="Arial" panose="020B0604020202020204" pitchFamily="34" charset="0"/>
                <a:ea typeface="+mn-ea"/>
                <a:cs typeface="Arial" panose="020B0604020202020204" pitchFamily="34" charset="0"/>
              </a:rPr>
              <a:t>Den Club bekanntmachen &amp; Mitglieder gewinnen</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791138" y="1385484"/>
            <a:ext cx="8763877"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b="1" dirty="0">
                <a:solidFill>
                  <a:srgbClr val="33373B"/>
                </a:solidFill>
              </a:rPr>
              <a:t>Die öffentliche Bekanntmachung des neuen Clubs ist wichtig, um die erfolgreiche Gründung eines neuen Clubs sicherzustellen. </a:t>
            </a:r>
          </a:p>
          <a:p>
            <a:pPr algn="ctr"/>
            <a:r>
              <a:rPr lang="de-DE" sz="2000" dirty="0">
                <a:solidFill>
                  <a:schemeClr val="accent4"/>
                </a:solidFill>
              </a:rPr>
              <a:t>Folgendes sollte Teil des Plans zur Mitgliedergewinnung sein: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0668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951014" y="457200"/>
            <a:ext cx="9869386" cy="43221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338D"/>
                </a:solidFill>
                <a:latin typeface="Arial" panose="020B0604020202020204" pitchFamily="34" charset="0"/>
                <a:cs typeface="Arial" panose="020B0604020202020204" pitchFamily="34" charset="0"/>
              </a:rPr>
              <a:t>Dritter Schritt: Förderung des neuen Clubs</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042348"/>
            <a:chOff x="0" y="3573393"/>
            <a:chExt cx="12192000" cy="3453930"/>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1"/>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602216"/>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200" b="1" dirty="0">
                  <a:solidFill>
                    <a:schemeClr val="bg1"/>
                  </a:solidFill>
                </a:rPr>
                <a:t>WER?</a:t>
              </a:r>
            </a:p>
            <a:p>
              <a:endParaRPr lang="en-US" sz="600" b="1" kern="0" dirty="0">
                <a:solidFill>
                  <a:schemeClr val="bg1"/>
                </a:solidFill>
              </a:endParaRPr>
            </a:p>
            <a:p>
              <a:pPr marL="285750" indent="-285750">
                <a:buFont typeface="Arial" panose="020B0604020202020204" pitchFamily="34" charset="0"/>
                <a:buChar char="•"/>
              </a:pPr>
              <a:r>
                <a:rPr lang="de-DE" dirty="0">
                  <a:solidFill>
                    <a:schemeClr val="bg1"/>
                  </a:solidFill>
                </a:rPr>
                <a:t>Potenzielle Mitglieder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602216"/>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de-DE" sz="2200" b="1" dirty="0">
                  <a:solidFill>
                    <a:schemeClr val="bg1"/>
                  </a:solidFill>
                </a:rPr>
                <a:t>Wo?</a:t>
              </a:r>
            </a:p>
            <a:p>
              <a:pPr>
                <a:buClr>
                  <a:schemeClr val="tx1">
                    <a:lumMod val="60000"/>
                    <a:lumOff val="40000"/>
                  </a:schemeClr>
                </a:buClr>
              </a:pPr>
              <a:endParaRPr lang="en-US" sz="600" b="1" kern="0" dirty="0">
                <a:solidFill>
                  <a:schemeClr val="bg1"/>
                </a:solidFill>
              </a:endParaRPr>
            </a:p>
            <a:p>
              <a:pPr marL="285750" indent="-285750">
                <a:buClr>
                  <a:schemeClr val="bg1"/>
                </a:buClr>
                <a:buFont typeface="Arial" panose="020B0604020202020204" pitchFamily="34" charset="0"/>
                <a:buChar char="•"/>
              </a:pPr>
              <a:r>
                <a:rPr lang="de-DE" dirty="0">
                  <a:solidFill>
                    <a:schemeClr val="bg1"/>
                  </a:solidFill>
                </a:rPr>
                <a:t>E-Mail </a:t>
              </a:r>
            </a:p>
            <a:p>
              <a:pPr marL="285750" indent="-285750">
                <a:buClr>
                  <a:schemeClr val="bg1"/>
                </a:buClr>
                <a:buFont typeface="Arial" panose="020B0604020202020204" pitchFamily="34" charset="0"/>
                <a:buChar char="•"/>
              </a:pPr>
              <a:r>
                <a:rPr lang="de-DE" dirty="0">
                  <a:solidFill>
                    <a:schemeClr val="bg1"/>
                  </a:solidFill>
                </a:rPr>
                <a:t>Werbung auf </a:t>
              </a:r>
              <a:r>
                <a:rPr lang="de-DE" dirty="0" err="1">
                  <a:solidFill>
                    <a:schemeClr val="bg1"/>
                  </a:solidFill>
                </a:rPr>
                <a:t>Social</a:t>
              </a:r>
              <a:r>
                <a:rPr lang="de-DE" dirty="0">
                  <a:solidFill>
                    <a:schemeClr val="bg1"/>
                  </a:solidFill>
                </a:rPr>
                <a:t> Media</a:t>
              </a:r>
            </a:p>
            <a:p>
              <a:pPr marL="285750" indent="-285750">
                <a:buClr>
                  <a:schemeClr val="bg1"/>
                </a:buClr>
                <a:buFont typeface="Arial" panose="020B0604020202020204" pitchFamily="34" charset="0"/>
                <a:buChar char="•"/>
              </a:pPr>
              <a:r>
                <a:rPr lang="de-DE" dirty="0">
                  <a:solidFill>
                    <a:schemeClr val="bg1"/>
                  </a:solidFill>
                </a:rPr>
                <a:t>Distrikt-Webseite</a:t>
              </a:r>
            </a:p>
            <a:p>
              <a:pPr marL="285750" indent="-285750">
                <a:buClr>
                  <a:schemeClr val="bg1"/>
                </a:buClr>
                <a:buFont typeface="Arial" panose="020B0604020202020204" pitchFamily="34" charset="0"/>
                <a:buChar char="•"/>
              </a:pPr>
              <a:r>
                <a:rPr lang="de-DE" dirty="0">
                  <a:solidFill>
                    <a:schemeClr val="bg1"/>
                  </a:solidFill>
                  <a:cs typeface="Arial" panose="020B0604020202020204" pitchFamily="34" charset="0"/>
                </a:rPr>
                <a:t>Radiowerbung</a:t>
              </a:r>
            </a:p>
            <a:p>
              <a:pPr marL="285750" indent="-285750">
                <a:buClr>
                  <a:schemeClr val="bg1"/>
                </a:buClr>
                <a:buFont typeface="Arial" panose="020B0604020202020204" pitchFamily="34" charset="0"/>
                <a:buChar char="•"/>
              </a:pPr>
              <a:r>
                <a:rPr lang="de-DE" dirty="0">
                  <a:solidFill>
                    <a:schemeClr val="bg1"/>
                  </a:solidFill>
                  <a:cs typeface="Arial" panose="020B0604020202020204" pitchFamily="34" charset="0"/>
                </a:rPr>
                <a:t>Örtliche Anschlagbretter</a:t>
              </a:r>
            </a:p>
            <a:p>
              <a:pPr marL="285750" indent="-285750">
                <a:buClr>
                  <a:schemeClr val="bg1"/>
                </a:buClr>
                <a:buFont typeface="Arial" panose="020B0604020202020204" pitchFamily="34" charset="0"/>
                <a:buChar char="•"/>
              </a:pPr>
              <a:r>
                <a:rPr lang="de-DE" dirty="0" err="1">
                  <a:solidFill>
                    <a:schemeClr val="bg1"/>
                  </a:solidFill>
                </a:rPr>
                <a:t>Whatsapp</a:t>
              </a:r>
              <a:endParaRPr lang="de-DE" dirty="0">
                <a:solidFill>
                  <a:schemeClr val="bg1"/>
                </a:solidFill>
              </a:endParaRPr>
            </a:p>
            <a:p>
              <a:pPr marL="285750" indent="-285750">
                <a:buClr>
                  <a:schemeClr val="bg1"/>
                </a:buClr>
                <a:buFont typeface="Arial" panose="020B0604020202020204" pitchFamily="34" charset="0"/>
                <a:buChar char="•"/>
              </a:pPr>
              <a:r>
                <a:rPr lang="de-DE" dirty="0">
                  <a:solidFill>
                    <a:schemeClr val="bg1"/>
                  </a:solidFill>
                  <a:cs typeface="Arial" panose="020B0604020202020204" pitchFamily="34" charset="0"/>
                </a:rPr>
                <a:t>Gruppen digitaler Gemeinschaften</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602216"/>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200" b="1" dirty="0">
                  <a:solidFill>
                    <a:schemeClr val="bg1"/>
                  </a:solidFill>
                </a:rPr>
                <a:t>WAS?</a:t>
              </a:r>
            </a:p>
            <a:p>
              <a:endParaRPr lang="en-US" sz="600" b="1" kern="0" dirty="0">
                <a:solidFill>
                  <a:schemeClr val="bg1"/>
                </a:solidFill>
              </a:endParaRPr>
            </a:p>
            <a:p>
              <a:pPr marL="285750" indent="-285750">
                <a:buFont typeface="Arial" panose="020B0604020202020204" pitchFamily="34" charset="0"/>
                <a:buChar char="•"/>
              </a:pPr>
              <a:r>
                <a:rPr lang="de-DE" dirty="0">
                  <a:solidFill>
                    <a:schemeClr val="bg1"/>
                  </a:solidFill>
                </a:rPr>
                <a:t>Kurzpräsentation</a:t>
              </a:r>
            </a:p>
            <a:p>
              <a:pPr marL="285750" indent="-285750">
                <a:buFont typeface="Arial" panose="020B0604020202020204" pitchFamily="34" charset="0"/>
                <a:buChar char="•"/>
              </a:pPr>
              <a:r>
                <a:rPr lang="de-DE" dirty="0">
                  <a:solidFill>
                    <a:schemeClr val="bg1"/>
                  </a:solidFill>
                </a:rPr>
                <a:t>Aktuelle </a:t>
              </a:r>
              <a:r>
                <a:rPr lang="de-DE" dirty="0" err="1">
                  <a:solidFill>
                    <a:schemeClr val="bg1"/>
                  </a:solidFill>
                </a:rPr>
                <a:t>Clubhilfsprojekte</a:t>
              </a:r>
              <a:endParaRPr lang="de-DE" dirty="0">
                <a:solidFill>
                  <a:schemeClr val="bg1"/>
                </a:solidFill>
              </a:endParaRP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2819400"/>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200" b="1" dirty="0">
                <a:solidFill>
                  <a:schemeClr val="bg1"/>
                </a:solidFill>
              </a:rPr>
              <a:t>WANN?</a:t>
            </a:r>
          </a:p>
          <a:p>
            <a:endParaRPr lang="en-US" sz="600" b="1" kern="0" dirty="0">
              <a:solidFill>
                <a:schemeClr val="bg1"/>
              </a:solidFill>
            </a:endParaRPr>
          </a:p>
          <a:p>
            <a:pPr marL="285750" indent="-285750">
              <a:buFont typeface="Arial" panose="020B0604020202020204" pitchFamily="34" charset="0"/>
              <a:buChar char="•"/>
            </a:pPr>
            <a:r>
              <a:rPr lang="de-DE" dirty="0">
                <a:solidFill>
                  <a:schemeClr val="bg1"/>
                </a:solidFill>
              </a:rPr>
              <a:t>Informationsveranstaltung </a:t>
            </a:r>
          </a:p>
          <a:p>
            <a:pPr marL="285750" indent="-285750">
              <a:buFont typeface="Arial" panose="020B0604020202020204" pitchFamily="34" charset="0"/>
              <a:buChar char="•"/>
            </a:pPr>
            <a:r>
              <a:rPr lang="de-DE" dirty="0">
                <a:solidFill>
                  <a:schemeClr val="bg1"/>
                </a:solidFill>
              </a:rPr>
              <a:t>Mitgliederwerbung</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223070"/>
            <a:ext cx="10572698" cy="56803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338D"/>
                </a:solidFill>
                <a:latin typeface="Arial" panose="020B0604020202020204" pitchFamily="34" charset="0"/>
                <a:cs typeface="Arial" panose="020B0604020202020204" pitchFamily="34" charset="0"/>
              </a:rPr>
              <a:t>Dritter Schritt: Den neuen Club bekanntmachen</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de-DE" sz="2000" b="1">
                <a:solidFill>
                  <a:schemeClr val="accent4"/>
                </a:solidFill>
              </a:rPr>
              <a:t>Fünf leichte Schritte für das Verfassen einer Kurzpräsentation</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119528879"/>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latin typeface="Arial" charset="0"/>
                <a:ea typeface="Arial" charset="0"/>
                <a:cs typeface="Arial" charset="0"/>
              </a:rPr>
              <a:t>Dritter Schritt: Einen neuen Club bekanntmachen</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de-DE" sz="2400">
                <a:solidFill>
                  <a:schemeClr val="accent4"/>
                </a:solidFill>
              </a:rPr>
              <a:t>Eine aussagekräftige Kurzpräsentation ist unerlässlich.  Sie sollte 20 bis 30 Sekunden dauern, überzeugend, einprägsam und prägnant sein. </a:t>
            </a:r>
          </a:p>
          <a:p>
            <a:endParaRPr lang="en-US" sz="2400" dirty="0">
              <a:solidFill>
                <a:schemeClr val="accent4"/>
              </a:solidFill>
            </a:endParaRPr>
          </a:p>
          <a:p>
            <a:r>
              <a:rPr lang="de-DE" sz="2400">
                <a:solidFill>
                  <a:schemeClr val="accent4"/>
                </a:solidFill>
              </a:rPr>
              <a:t>Nachstehend finden Sie ein Beispiel für eine Kurzpräsentation.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809846"/>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2200">
                <a:solidFill>
                  <a:schemeClr val="bg1"/>
                </a:solidFill>
              </a:rPr>
              <a:t>Lions sind Menschen, die etwas verändern wollen – überall und jederzeit. Mit 1,4 Millionen Mitgliedern in 200 Ländern und geografischen Regionen unterstützen Lions sehbehinderte Menschen, engagieren sich in der Jugendhilfe, leisten Katastrophenhilfe und setzen sich dafür ein, überall in der Welt auf die Bedürfnisse ihrer Mitmenschen zu reagieren.</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066800"/>
            <a:ext cx="4914756" cy="50292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de-DE" sz="2000">
                <a:solidFill>
                  <a:schemeClr val="accent6">
                    <a:lumMod val="75000"/>
                    <a:lumOff val="25000"/>
                  </a:schemeClr>
                </a:solidFill>
                <a:latin typeface="Arial" charset="0"/>
                <a:ea typeface="Arial" charset="0"/>
                <a:cs typeface="Arial" charset="0"/>
              </a:rPr>
              <a:t>Besser verstehen, warum die Gründung neuer lokaler Clubs so wichtig ist.</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de-DE" sz="2000">
                <a:solidFill>
                  <a:schemeClr val="accent6">
                    <a:lumMod val="75000"/>
                    <a:lumOff val="25000"/>
                  </a:schemeClr>
                </a:solidFill>
                <a:latin typeface="Arial" charset="0"/>
                <a:ea typeface="Arial" charset="0"/>
                <a:cs typeface="Arial" charset="0"/>
              </a:rPr>
              <a:t>Die Methoden zur Mitgliedergewinnung und der dazugehörigen Hilfsmittel verstehen.</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de-DE" sz="2000">
                <a:solidFill>
                  <a:schemeClr val="accent6">
                    <a:lumMod val="75000"/>
                    <a:lumOff val="25000"/>
                  </a:schemeClr>
                </a:solidFill>
                <a:latin typeface="Arial" charset="0"/>
                <a:ea typeface="Arial" charset="0"/>
                <a:cs typeface="Arial" charset="0"/>
              </a:rPr>
              <a:t>Wissen über das Abhalten von Informations- und Organisationstreffen für einen neuen Club erlernen.</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de-DE" sz="2000">
                <a:solidFill>
                  <a:schemeClr val="accent6">
                    <a:lumMod val="75000"/>
                    <a:lumOff val="25000"/>
                  </a:schemeClr>
                </a:solidFill>
                <a:latin typeface="Arial" charset="0"/>
                <a:ea typeface="Arial" charset="0"/>
                <a:cs typeface="Arial" charset="0"/>
              </a:rPr>
              <a:t>Die Clubgründungsabläufe verstehen.</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de-DE">
                <a:solidFill>
                  <a:srgbClr val="0D2240"/>
                </a:solidFill>
                <a:latin typeface="Arial" charset="0"/>
                <a:ea typeface="Arial" charset="0"/>
                <a:cs typeface="Arial" charset="0"/>
              </a:rPr>
            </a:br>
            <a:endParaRPr lang="de-D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de-DE" sz="4400" b="1">
                <a:solidFill>
                  <a:schemeClr val="bg1"/>
                </a:solidFill>
                <a:ea typeface="Arial" charset="0"/>
                <a:cs typeface="Arial" panose="020B0604020202020204" pitchFamily="34" charset="0"/>
              </a:rPr>
              <a:t>Ziele</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de-DE">
                <a:solidFill>
                  <a:srgbClr val="0D2240"/>
                </a:solidFill>
                <a:latin typeface="Arial" charset="0"/>
                <a:ea typeface="Arial" charset="0"/>
                <a:cs typeface="Arial" charset="0"/>
              </a:rPr>
            </a:br>
            <a:endParaRPr lang="de-D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200400"/>
            <a:ext cx="5092507" cy="1843518"/>
          </a:xfrm>
          <a:prstGeom prst="rect">
            <a:avLst/>
          </a:prstGeom>
          <a:noFill/>
        </p:spPr>
        <p:txBody>
          <a:bodyPr wrap="square" rtlCol="0" anchor="b">
            <a:spAutoFit/>
          </a:bodyPr>
          <a:lstStyle/>
          <a:p>
            <a:r>
              <a:rPr lang="de-DE" sz="2000">
                <a:solidFill>
                  <a:schemeClr val="accent4"/>
                </a:solidFill>
                <a:ea typeface="Arial" charset="0"/>
                <a:cs typeface="Arial" panose="020B0604020202020204" pitchFamily="34" charset="0"/>
              </a:rPr>
              <a:t>Der Wert einer Lionsmitgliedschaft besteht auch in den Vorteilen für Mitglieder.</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961178"/>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6" name="TextBox 5">
            <a:extLst>
              <a:ext uri="{FF2B5EF4-FFF2-40B4-BE49-F238E27FC236}">
                <a16:creationId xmlns:a16="http://schemas.microsoft.com/office/drawing/2014/main" id="{A795A200-D617-4A7B-BEF5-2EABABA85E38}"/>
              </a:ext>
            </a:extLst>
          </p:cNvPr>
          <p:cNvSpPr txBox="1"/>
          <p:nvPr/>
        </p:nvSpPr>
        <p:spPr>
          <a:xfrm>
            <a:off x="6647770" y="878918"/>
            <a:ext cx="5287213" cy="5904180"/>
          </a:xfrm>
          <a:prstGeom prst="rect">
            <a:avLst/>
          </a:prstGeom>
          <a:noFill/>
        </p:spPr>
        <p:txBody>
          <a:bodyPr wrap="square" rtlCol="0">
            <a:spAutoFit/>
          </a:bodyPr>
          <a:lstStyle/>
          <a:p>
            <a:pPr>
              <a:buClr>
                <a:srgbClr val="33373B"/>
              </a:buClr>
              <a:buSzPct val="100000"/>
            </a:pPr>
            <a:r>
              <a:rPr lang="de-DE" sz="2000" dirty="0">
                <a:solidFill>
                  <a:schemeClr val="accent4"/>
                </a:solidFill>
                <a:latin typeface="Arial" panose="020B0604020202020204" pitchFamily="34" charset="0"/>
                <a:ea typeface="Arial" charset="0"/>
                <a:cs typeface="Arial" panose="020B0604020202020204" pitchFamily="34" charset="0"/>
              </a:rPr>
              <a:t>Was gehört zu den Vorteilen einer Lions-Mitgliedschaft?</a:t>
            </a:r>
          </a:p>
          <a:p>
            <a:pPr>
              <a:buClr>
                <a:srgbClr val="33373B"/>
              </a:buClr>
              <a:buSzPct val="100000"/>
            </a:pPr>
            <a:endParaRPr lang="de-DE" sz="1000" dirty="0">
              <a:solidFill>
                <a:schemeClr val="accent4"/>
              </a:solidFill>
              <a:latin typeface="Arial" panose="020B0604020202020204" pitchFamily="34" charset="0"/>
              <a:ea typeface="Arial" charset="0"/>
              <a:cs typeface="Arial" panose="020B0604020202020204" pitchFamily="34" charset="0"/>
            </a:endParaRP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Positive Veränderungen bewirken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Bedeutungsvolles Engagement</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Ein Netzwerk aufbauen</a:t>
            </a:r>
          </a:p>
          <a:p>
            <a:pPr marL="342900" indent="-342900">
              <a:lnSpc>
                <a:spcPct val="150000"/>
              </a:lnSpc>
              <a:buClr>
                <a:srgbClr val="33373B"/>
              </a:buClr>
              <a:buSzPct val="100000"/>
              <a:buFont typeface="Wingdings" panose="05000000000000000000" pitchFamily="2" charset="2"/>
              <a:buChar char="Ø"/>
            </a:pPr>
            <a:endParaRPr lang="de-DE" sz="6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Von Vertrauenswürdigkeit, die Lions genießen, profitieren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Neue Bekanntschaften machen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Führungsaufgaben</a:t>
            </a:r>
          </a:p>
          <a:p>
            <a:pPr marL="342900" indent="-342900">
              <a:lnSpc>
                <a:spcPct val="150000"/>
              </a:lnSpc>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Globale Unterstützung</a:t>
            </a:r>
          </a:p>
          <a:p>
            <a:pPr marL="342900" indent="-342900">
              <a:lnSpc>
                <a:spcPct val="150000"/>
              </a:lnSpc>
              <a:buClr>
                <a:srgbClr val="33373B"/>
              </a:buClr>
              <a:buSzPct val="100000"/>
              <a:buFont typeface="Wingdings" panose="05000000000000000000" pitchFamily="2" charset="2"/>
              <a:buChar char="Ø"/>
            </a:pPr>
            <a:endParaRPr lang="de-DE" sz="6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Kostenlose Weiterentwicklungsmöglichkeiten in Form von LLC-Kursen</a:t>
            </a:r>
          </a:p>
          <a:p>
            <a:pPr marL="342900" indent="-342900">
              <a:buClr>
                <a:srgbClr val="33373B"/>
              </a:buClr>
              <a:buSzPct val="100000"/>
              <a:buFont typeface="Wingdings" panose="05000000000000000000" pitchFamily="2" charset="2"/>
              <a:buChar char="Ø"/>
            </a:pPr>
            <a:endParaRPr lang="de-DE" sz="6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de-DE" dirty="0">
                <a:solidFill>
                  <a:schemeClr val="accent6">
                    <a:lumMod val="75000"/>
                    <a:lumOff val="25000"/>
                  </a:schemeClr>
                </a:solidFill>
                <a:ea typeface="Calibri" panose="020F0502020204030204" pitchFamily="34" charset="0"/>
                <a:cs typeface="Times New Roman" panose="02020603050405020304" pitchFamily="18" charset="0"/>
              </a:rPr>
              <a:t>Am Vermächtnis einer Organisation mit über 100 Jahren Geschichte teilhaben</a:t>
            </a:r>
          </a:p>
          <a:p>
            <a:pPr>
              <a:lnSpc>
                <a:spcPct val="150000"/>
              </a:lnSpc>
              <a:buClr>
                <a:srgbClr val="33373B"/>
              </a:buClr>
              <a:buSzPct val="100000"/>
            </a:pPr>
            <a:r>
              <a:rPr lang="de-DE"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904318"/>
            <a:ext cx="5092507" cy="1754326"/>
          </a:xfrm>
          <a:prstGeom prst="rect">
            <a:avLst/>
          </a:prstGeom>
          <a:noFill/>
        </p:spPr>
        <p:txBody>
          <a:bodyPr wrap="square" rtlCol="0" anchor="b">
            <a:spAutoFit/>
          </a:bodyPr>
          <a:lstStyle/>
          <a:p>
            <a:r>
              <a:rPr lang="de-DE" sz="3600" b="1">
                <a:solidFill>
                  <a:schemeClr val="bg1"/>
                </a:solidFill>
              </a:rPr>
              <a:t>Dritter Schritt:  </a:t>
            </a:r>
          </a:p>
          <a:p>
            <a:r>
              <a:rPr lang="de-DE" sz="3600" b="1">
                <a:solidFill>
                  <a:schemeClr val="bg1"/>
                </a:solidFill>
              </a:rPr>
              <a:t>Gründungsmitglieder gewinnen</a:t>
            </a: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303937"/>
            <a:ext cx="5092507" cy="1754326"/>
          </a:xfrm>
          <a:prstGeom prst="rect">
            <a:avLst/>
          </a:prstGeom>
          <a:noFill/>
        </p:spPr>
        <p:txBody>
          <a:bodyPr wrap="square" rtlCol="0" anchor="b">
            <a:spAutoFit/>
          </a:bodyPr>
          <a:lstStyle/>
          <a:p>
            <a:r>
              <a:rPr lang="de-DE" sz="3600" b="1">
                <a:solidFill>
                  <a:srgbClr val="00338D"/>
                </a:solidFill>
              </a:rPr>
              <a:t>Dritter Schritt:  </a:t>
            </a:r>
          </a:p>
          <a:p>
            <a:r>
              <a:rPr lang="de-DE" sz="3600" b="1">
                <a:solidFill>
                  <a:srgbClr val="00338D"/>
                </a:solidFill>
              </a:rPr>
              <a:t>Gründungsmitglieder gewinnen</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2862322"/>
          </a:xfrm>
          <a:prstGeom prst="rect">
            <a:avLst/>
          </a:prstGeom>
          <a:noFill/>
        </p:spPr>
        <p:txBody>
          <a:bodyPr wrap="square" rtlCol="0">
            <a:spAutoFit/>
          </a:bodyPr>
          <a:lstStyle/>
          <a:p>
            <a:r>
              <a:rPr lang="de-DE" sz="2000">
                <a:solidFill>
                  <a:srgbClr val="33373B"/>
                </a:solidFill>
              </a:rPr>
              <a:t>Die Mitgliedergewinnung ist der wichtigste Aspekt der Clubgründung.  Das Rad zur Gewinnung neuer Mitglieder ist eine gute Methode, mit der sich Listen von Personen, die eingeladen werden können, erstellen lässt. </a:t>
            </a:r>
          </a:p>
          <a:p>
            <a:endParaRPr lang="en-US" sz="2000" dirty="0">
              <a:solidFill>
                <a:srgbClr val="33373B"/>
              </a:solidFill>
            </a:endParaRPr>
          </a:p>
          <a:p>
            <a:r>
              <a:rPr lang="de-DE" sz="2000">
                <a:solidFill>
                  <a:srgbClr val="33373B"/>
                </a:solidFill>
              </a:rPr>
              <a:t>*Jede/r ist ein potenzieller zukünftiger Lion und kann einen Lions Club aufwerten.</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3417669056"/>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172495"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b="1">
                <a:solidFill>
                  <a:srgbClr val="0070C0"/>
                </a:solidFill>
              </a:rPr>
              <a:t>TIPP:  </a:t>
            </a:r>
            <a:r>
              <a:rPr lang="de-DE" sz="1600"/>
              <a:t>Der </a:t>
            </a:r>
            <a:r>
              <a:rPr lang="de-DE" sz="1600" b="1">
                <a:solidFill>
                  <a:schemeClr val="accent4"/>
                </a:solidFill>
              </a:rPr>
              <a:t>LEITFADEN „FRAGEN SIE EINFACH“</a:t>
            </a:r>
            <a:r>
              <a:rPr lang="de-DE" sz="1600"/>
              <a:t> ist ein hilfreiches Dokument, das sich auf der Webseite „Einen neuen Club gründen“ befindet.</a:t>
            </a:r>
            <a:r>
              <a:rPr lang="de-DE" sz="1600">
                <a:solidFill>
                  <a:srgbClr val="33373B"/>
                </a:solidFill>
              </a:rPr>
              <a:t>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de-DE" sz="1700" b="1" dirty="0">
                <a:solidFill>
                  <a:srgbClr val="FFFFFF"/>
                </a:solidFill>
                <a:effectLst/>
                <a:latin typeface="Calibri" panose="020F0502020204030204" pitchFamily="34" charset="0"/>
                <a:ea typeface="+mn-ea"/>
                <a:cs typeface="Calibri" panose="020F0502020204030204" pitchFamily="34" charset="0"/>
              </a:rPr>
              <a:t>Lokale Führungspersönlichkeiten</a:t>
            </a:r>
          </a:p>
          <a:p>
            <a:pPr marL="0" marR="0">
              <a:spcBef>
                <a:spcPts val="0"/>
              </a:spcBef>
              <a:spcAft>
                <a:spcPts val="0"/>
              </a:spcAft>
            </a:pPr>
            <a:r>
              <a:rPr lang="de-DE" sz="1700"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de-DE" sz="1700" b="1" dirty="0">
                <a:solidFill>
                  <a:srgbClr val="FFFFFF"/>
                </a:solidFill>
                <a:effectLst/>
                <a:latin typeface="Calibri" panose="020F0502020204030204" pitchFamily="34" charset="0"/>
                <a:ea typeface="+mn-ea"/>
                <a:cs typeface="Calibri" panose="020F0502020204030204" pitchFamily="34" charset="0"/>
              </a:rPr>
              <a:t>Lokale Fachleute</a:t>
            </a:r>
          </a:p>
          <a:p>
            <a:pPr marL="0" marR="0">
              <a:spcBef>
                <a:spcPts val="0"/>
              </a:spcBef>
              <a:spcAft>
                <a:spcPts val="0"/>
              </a:spcAft>
            </a:pPr>
            <a:r>
              <a:rPr lang="de-DE" sz="1700"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8" name="Text Box 22">
            <a:extLst>
              <a:ext uri="{FF2B5EF4-FFF2-40B4-BE49-F238E27FC236}">
                <a16:creationId xmlns:a16="http://schemas.microsoft.com/office/drawing/2014/main" id="{BDD174B1-99AF-DA44-731F-AF196C9D49FF}"/>
              </a:ext>
            </a:extLst>
          </p:cNvPr>
          <p:cNvSpPr txBox="1"/>
          <p:nvPr/>
        </p:nvSpPr>
        <p:spPr>
          <a:xfrm>
            <a:off x="8420121" y="4882674"/>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buNone/>
            </a:pPr>
            <a:r>
              <a:rPr lang="de-DE" sz="1650" b="1" dirty="0">
                <a:solidFill>
                  <a:schemeClr val="bg1"/>
                </a:solidFill>
                <a:latin typeface="Calibri"/>
                <a:ea typeface="+mn-ea"/>
                <a:cs typeface="+mn-cs"/>
              </a:rPr>
              <a:t>Menschen, mit denen Sie geschäftlich zu tun haben und Kolleg/innen</a:t>
            </a:r>
          </a:p>
          <a:p>
            <a:pPr marL="0" marR="0">
              <a:spcBef>
                <a:spcPts val="0"/>
              </a:spcBef>
              <a:spcAft>
                <a:spcPts val="0"/>
              </a:spcAft>
            </a:pPr>
            <a:r>
              <a:rPr lang="de-DE" sz="1650"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9" name="Text Box 22">
            <a:extLst>
              <a:ext uri="{FF2B5EF4-FFF2-40B4-BE49-F238E27FC236}">
                <a16:creationId xmlns:a16="http://schemas.microsoft.com/office/drawing/2014/main" id="{67962582-7BAD-E778-565E-A3B2F6BAD9FB}"/>
              </a:ext>
            </a:extLst>
          </p:cNvPr>
          <p:cNvSpPr txBox="1"/>
          <p:nvPr/>
        </p:nvSpPr>
        <p:spPr>
          <a:xfrm>
            <a:off x="7561019" y="1626041"/>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buNone/>
            </a:pPr>
            <a:r>
              <a:rPr lang="de-DE" sz="1700" b="1" dirty="0">
                <a:solidFill>
                  <a:schemeClr val="bg1"/>
                </a:solidFill>
                <a:latin typeface="Calibri"/>
                <a:ea typeface="+mn-ea"/>
                <a:cs typeface="+mn-cs"/>
              </a:rPr>
              <a:t>Nachbar/innen</a:t>
            </a:r>
          </a:p>
          <a:p>
            <a:pPr marL="0" marR="0">
              <a:spcBef>
                <a:spcPts val="0"/>
              </a:spcBef>
              <a:spcAft>
                <a:spcPts val="0"/>
              </a:spcAft>
            </a:pPr>
            <a:r>
              <a:rPr lang="de-DE" sz="1700" dirty="0">
                <a:effectLst/>
                <a:latin typeface="Calibri" panose="020F0502020204030204" pitchFamily="34" charset="0"/>
                <a:ea typeface="Arial"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29913" y="1604034"/>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448648" y="1005963"/>
            <a:ext cx="10358626" cy="53612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338D"/>
                </a:solidFill>
                <a:latin typeface="Arial" panose="020B0604020202020204" pitchFamily="34" charset="0"/>
                <a:cs typeface="Arial" panose="020B0604020202020204" pitchFamily="34" charset="0"/>
              </a:rPr>
              <a:t>Dritter Schritt: Gründungsmitglieder gewinnen</a:t>
            </a: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213224" y="1829183"/>
            <a:ext cx="6368525" cy="467468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b="1" dirty="0">
                <a:solidFill>
                  <a:schemeClr val="accent4"/>
                </a:solidFill>
              </a:rPr>
              <a:t>Wie gewinnen wir Mitglieder? </a:t>
            </a:r>
          </a:p>
          <a:p>
            <a:pPr marL="342900" indent="-342900">
              <a:buClr>
                <a:srgbClr val="33373B"/>
              </a:buClr>
              <a:buSzPct val="100000"/>
              <a:buFont typeface="Wingdings" panose="05000000000000000000" pitchFamily="2" charset="2"/>
              <a:buChar char="Ø"/>
            </a:pPr>
            <a:r>
              <a:rPr lang="de-DE" sz="1650" b="1" dirty="0">
                <a:solidFill>
                  <a:srgbClr val="33373B"/>
                </a:solidFill>
              </a:rPr>
              <a:t>Mitgliedergewinnung: </a:t>
            </a:r>
            <a:r>
              <a:rPr lang="de-DE" sz="1650" dirty="0">
                <a:solidFill>
                  <a:srgbClr val="33373B"/>
                </a:solidFill>
              </a:rPr>
              <a:t>Man gewinnt Persönlichkeiten aus der Community und Unternehmen, indem man informelle Besuche abhält</a:t>
            </a:r>
          </a:p>
          <a:p>
            <a:pPr marL="342900" indent="-342900">
              <a:buClr>
                <a:srgbClr val="33373B"/>
              </a:buClr>
              <a:buSzPct val="100000"/>
              <a:buFont typeface="Wingdings" panose="05000000000000000000" pitchFamily="2" charset="2"/>
              <a:buChar char="Ø"/>
            </a:pPr>
            <a:r>
              <a:rPr lang="de-DE" sz="1650" b="1" dirty="0">
                <a:solidFill>
                  <a:srgbClr val="33373B"/>
                </a:solidFill>
              </a:rPr>
              <a:t>Eingeschränkte Gewinnung: </a:t>
            </a:r>
            <a:r>
              <a:rPr lang="de-DE" sz="1650" dirty="0">
                <a:solidFill>
                  <a:srgbClr val="33373B"/>
                </a:solidFill>
              </a:rPr>
              <a:t>Man lädt ausschließlich Personen ein, die von anderen Lions, wichtigen Führungskräften in der Community oder aus lokalen Unternehmen empfohlen wurden</a:t>
            </a:r>
          </a:p>
          <a:p>
            <a:pPr marL="342900" indent="-342900">
              <a:buClr>
                <a:srgbClr val="33373B"/>
              </a:buClr>
              <a:buSzPct val="100000"/>
              <a:buFont typeface="Wingdings" panose="05000000000000000000" pitchFamily="2" charset="2"/>
              <a:buChar char="Ø"/>
            </a:pPr>
            <a:r>
              <a:rPr lang="de-DE" sz="1650" b="1" dirty="0">
                <a:solidFill>
                  <a:srgbClr val="33373B"/>
                </a:solidFill>
              </a:rPr>
              <a:t>Gruppenübertritt: </a:t>
            </a:r>
            <a:r>
              <a:rPr lang="de-DE" sz="1650" dirty="0">
                <a:solidFill>
                  <a:srgbClr val="33373B"/>
                </a:solidFill>
              </a:rPr>
              <a:t>Treffen mit einer bereits bestehenden Gruppe</a:t>
            </a:r>
          </a:p>
          <a:p>
            <a:pPr marL="342900" indent="-342900">
              <a:buClr>
                <a:srgbClr val="33373B"/>
              </a:buClr>
              <a:buSzPct val="100000"/>
              <a:buFont typeface="Wingdings" panose="05000000000000000000" pitchFamily="2" charset="2"/>
              <a:buChar char="Ø"/>
            </a:pPr>
            <a:r>
              <a:rPr lang="de-DE" sz="1650" b="1" dirty="0">
                <a:solidFill>
                  <a:srgbClr val="33373B"/>
                </a:solidFill>
              </a:rPr>
              <a:t>Gruppengewinnung: </a:t>
            </a:r>
            <a:r>
              <a:rPr lang="de-DE" sz="1650" dirty="0">
                <a:solidFill>
                  <a:srgbClr val="33373B"/>
                </a:solidFill>
              </a:rPr>
              <a:t>Informationsstände in der Ziel-Community</a:t>
            </a:r>
          </a:p>
          <a:p>
            <a:pPr marL="342900" indent="-342900">
              <a:buClr>
                <a:srgbClr val="33373B"/>
              </a:buClr>
              <a:buSzPct val="100000"/>
              <a:buFont typeface="Wingdings" panose="05000000000000000000" pitchFamily="2" charset="2"/>
              <a:buChar char="Ø"/>
            </a:pPr>
            <a:r>
              <a:rPr lang="de-DE" sz="1650" b="1" dirty="0">
                <a:solidFill>
                  <a:srgbClr val="33373B"/>
                </a:solidFill>
              </a:rPr>
              <a:t>Mitgliedergewinnung mittels</a:t>
            </a:r>
            <a:r>
              <a:rPr lang="de-DE" sz="1650" dirty="0">
                <a:solidFill>
                  <a:srgbClr val="33373B"/>
                </a:solidFill>
              </a:rPr>
              <a:t> </a:t>
            </a:r>
            <a:r>
              <a:rPr lang="de-DE" sz="1650" b="1" dirty="0" err="1">
                <a:solidFill>
                  <a:srgbClr val="33373B"/>
                </a:solidFill>
              </a:rPr>
              <a:t>Social</a:t>
            </a:r>
            <a:r>
              <a:rPr lang="de-DE" sz="1650" b="1" dirty="0">
                <a:solidFill>
                  <a:srgbClr val="33373B"/>
                </a:solidFill>
              </a:rPr>
              <a:t> Media</a:t>
            </a:r>
            <a:r>
              <a:rPr lang="de-DE" sz="1650" dirty="0">
                <a:solidFill>
                  <a:srgbClr val="33373B"/>
                </a:solidFill>
              </a:rPr>
              <a:t>: Man veröffentlicht die Informationen zur Clubgründung auf mehreren Social-Media-Kanälen.</a:t>
            </a:r>
          </a:p>
          <a:p>
            <a:pPr marL="342900" indent="-342900">
              <a:buClr>
                <a:srgbClr val="33373B"/>
              </a:buClr>
              <a:buSzPct val="100000"/>
              <a:buFont typeface="Wingdings" panose="05000000000000000000" pitchFamily="2" charset="2"/>
              <a:buChar char="Ø"/>
            </a:pPr>
            <a:r>
              <a:rPr lang="de-DE" sz="1650" b="1" dirty="0">
                <a:solidFill>
                  <a:srgbClr val="33373B"/>
                </a:solidFill>
              </a:rPr>
              <a:t>Bildung eines Clubzweigs: </a:t>
            </a:r>
            <a:r>
              <a:rPr lang="de-DE" sz="1650" dirty="0">
                <a:solidFill>
                  <a:srgbClr val="33373B"/>
                </a:solidFill>
              </a:rPr>
              <a:t>Eine kleinere Gruppe, die einem Stammclub beitritt, aber auf bestimmte Projekte spezifiziert ist.</a:t>
            </a:r>
          </a:p>
          <a:p>
            <a:pPr marL="342900" indent="-342900">
              <a:buClr>
                <a:srgbClr val="EBB700"/>
              </a:buClr>
              <a:buSzPct val="100000"/>
              <a:buFont typeface="Lucida Grande" panose="020B0600040502020204" pitchFamily="34" charset="0"/>
              <a:buChar char="▶"/>
            </a:pPr>
            <a:endParaRPr lang="en-US" sz="1700" kern="0" dirty="0"/>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p>
          <a:p>
            <a:endParaRPr lang="en-US"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719874" y="1896508"/>
            <a:ext cx="5334000" cy="3693319"/>
          </a:xfrm>
          <a:prstGeom prst="rect">
            <a:avLst/>
          </a:prstGeom>
        </p:spPr>
        <p:txBody>
          <a:bodyPr wrap="square">
            <a:spAutoFit/>
          </a:bodyPr>
          <a:lstStyle/>
          <a:p>
            <a:r>
              <a:rPr lang="de-DE" b="1" dirty="0">
                <a:solidFill>
                  <a:schemeClr val="accent4"/>
                </a:solidFill>
              </a:rPr>
              <a:t>Tipps für die Mitgliedergewinnung: </a:t>
            </a:r>
          </a:p>
          <a:p>
            <a:pPr marL="342900" indent="-342900">
              <a:lnSpc>
                <a:spcPct val="150000"/>
              </a:lnSpc>
              <a:buClr>
                <a:srgbClr val="33373B"/>
              </a:buClr>
              <a:buSzPct val="100000"/>
              <a:buFont typeface="Wingdings" panose="05000000000000000000" pitchFamily="2" charset="2"/>
              <a:buChar char="Ø"/>
            </a:pPr>
            <a:r>
              <a:rPr lang="de-DE" sz="1650" dirty="0">
                <a:solidFill>
                  <a:srgbClr val="33373B"/>
                </a:solidFill>
              </a:rPr>
              <a:t>Angemessene Kleidung - keine Lions-Westen</a:t>
            </a:r>
          </a:p>
          <a:p>
            <a:pPr marL="342900" indent="-342900">
              <a:lnSpc>
                <a:spcPct val="150000"/>
              </a:lnSpc>
              <a:buClr>
                <a:srgbClr val="33373B"/>
              </a:buClr>
              <a:buSzPct val="100000"/>
              <a:buFont typeface="Wingdings" panose="05000000000000000000" pitchFamily="2" charset="2"/>
              <a:buChar char="Ø"/>
            </a:pPr>
            <a:r>
              <a:rPr lang="de-DE" sz="1650" dirty="0">
                <a:solidFill>
                  <a:srgbClr val="33373B"/>
                </a:solidFill>
              </a:rPr>
              <a:t>Oben beginnen - zuerst mit Geschäftsleitung oder Vorgesetzen sprechen</a:t>
            </a:r>
          </a:p>
          <a:p>
            <a:pPr marL="342900" indent="-342900">
              <a:lnSpc>
                <a:spcPct val="150000"/>
              </a:lnSpc>
              <a:buClr>
                <a:srgbClr val="33373B"/>
              </a:buClr>
              <a:buSzPct val="100000"/>
              <a:buFont typeface="Wingdings" panose="05000000000000000000" pitchFamily="2" charset="2"/>
              <a:buChar char="Ø"/>
            </a:pPr>
            <a:r>
              <a:rPr lang="de-DE" sz="1650" dirty="0">
                <a:solidFill>
                  <a:srgbClr val="33373B"/>
                </a:solidFill>
              </a:rPr>
              <a:t>Nicht länger als zehn Minuten warten</a:t>
            </a:r>
          </a:p>
          <a:p>
            <a:pPr marL="342900" indent="-342900">
              <a:lnSpc>
                <a:spcPct val="150000"/>
              </a:lnSpc>
              <a:buClr>
                <a:srgbClr val="33373B"/>
              </a:buClr>
              <a:buSzPct val="100000"/>
              <a:buFont typeface="Wingdings" panose="05000000000000000000" pitchFamily="2" charset="2"/>
              <a:buChar char="Ø"/>
            </a:pPr>
            <a:r>
              <a:rPr lang="de-DE" sz="1650" dirty="0">
                <a:solidFill>
                  <a:srgbClr val="33373B"/>
                </a:solidFill>
              </a:rPr>
              <a:t>Nicht zu viel Lektüre mitbringen</a:t>
            </a:r>
          </a:p>
          <a:p>
            <a:pPr marL="342900" indent="-342900">
              <a:lnSpc>
                <a:spcPct val="150000"/>
              </a:lnSpc>
              <a:buClr>
                <a:srgbClr val="33373B"/>
              </a:buClr>
              <a:buSzPct val="100000"/>
              <a:buFont typeface="Wingdings" panose="05000000000000000000" pitchFamily="2" charset="2"/>
              <a:buChar char="Ø"/>
            </a:pPr>
            <a:r>
              <a:rPr lang="de-DE" sz="1650" dirty="0">
                <a:solidFill>
                  <a:srgbClr val="33373B"/>
                </a:solidFill>
              </a:rPr>
              <a:t>Im Büro Hinweise ausfindig machen, die als Ansatzpunkte genutzt werden können</a:t>
            </a:r>
          </a:p>
          <a:p>
            <a:pPr marL="342900" indent="-342900">
              <a:lnSpc>
                <a:spcPct val="150000"/>
              </a:lnSpc>
              <a:buClr>
                <a:srgbClr val="33373B"/>
              </a:buClr>
              <a:buSzPct val="100000"/>
              <a:buFont typeface="Wingdings" panose="05000000000000000000" pitchFamily="2" charset="2"/>
              <a:buChar char="Ø"/>
            </a:pPr>
            <a:r>
              <a:rPr lang="de-DE" sz="1650" dirty="0">
                <a:solidFill>
                  <a:srgbClr val="33373B"/>
                </a:solidFill>
              </a:rPr>
              <a:t>Nach Empfehlungen fragen</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6834598" y="5589827"/>
            <a:ext cx="4976402" cy="110425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b="1" dirty="0">
                <a:solidFill>
                  <a:schemeClr val="accent4"/>
                </a:solidFill>
              </a:rPr>
              <a:t>Tipp:  </a:t>
            </a:r>
            <a:r>
              <a:rPr lang="de-DE" sz="1400" dirty="0">
                <a:solidFill>
                  <a:srgbClr val="33373B"/>
                </a:solidFill>
              </a:rPr>
              <a:t>Neue Mitglieder brauchen die Kontaktdaten der </a:t>
            </a:r>
          </a:p>
          <a:p>
            <a:r>
              <a:rPr lang="de-DE" sz="1400" dirty="0">
                <a:solidFill>
                  <a:srgbClr val="33373B"/>
                </a:solidFill>
              </a:rPr>
              <a:t>Cluborganisator/innen. Dies kann in Form einer Visitenkarte, </a:t>
            </a:r>
          </a:p>
          <a:p>
            <a:r>
              <a:rPr lang="de-DE" sz="1400" dirty="0">
                <a:solidFill>
                  <a:srgbClr val="33373B"/>
                </a:solidFill>
              </a:rPr>
              <a:t>einem Hinweis auf einer Broschüre oder einem </a:t>
            </a:r>
          </a:p>
          <a:p>
            <a:r>
              <a:rPr lang="de-DE" sz="1400" dirty="0">
                <a:solidFill>
                  <a:srgbClr val="33373B"/>
                </a:solidFill>
              </a:rPr>
              <a:t>Flyer geschehen.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de-DE" sz="3600" b="1">
                <a:solidFill>
                  <a:srgbClr val="00338D"/>
                </a:solidFill>
              </a:rPr>
              <a:t>Dritter Schritt: Gründungsmitglieder gewinnen</a:t>
            </a:r>
          </a:p>
        </p:txBody>
      </p:sp>
      <p:sp>
        <p:nvSpPr>
          <p:cNvPr id="5" name="TextBox 4">
            <a:extLst>
              <a:ext uri="{FF2B5EF4-FFF2-40B4-BE49-F238E27FC236}">
                <a16:creationId xmlns:a16="http://schemas.microsoft.com/office/drawing/2014/main" id="{2A1251A8-8862-4882-9413-8AEAEC2DEDA2}"/>
              </a:ext>
            </a:extLst>
          </p:cNvPr>
          <p:cNvSpPr txBox="1"/>
          <p:nvPr/>
        </p:nvSpPr>
        <p:spPr>
          <a:xfrm>
            <a:off x="935651" y="2116485"/>
            <a:ext cx="5753100" cy="3539430"/>
          </a:xfrm>
          <a:prstGeom prst="rect">
            <a:avLst/>
          </a:prstGeom>
          <a:noFill/>
        </p:spPr>
        <p:txBody>
          <a:bodyPr wrap="square" rtlCol="0">
            <a:spAutoFit/>
          </a:bodyPr>
          <a:lstStyle/>
          <a:p>
            <a:r>
              <a:rPr lang="de-DE" sz="2800" b="1" dirty="0">
                <a:solidFill>
                  <a:schemeClr val="accent4"/>
                </a:solidFill>
              </a:rPr>
              <a:t>Materialien zur Mitgliedergewinnung</a:t>
            </a:r>
            <a:r>
              <a:rPr lang="de-DE" sz="2800" dirty="0"/>
              <a:t> können bei der Hauptabteilung „Membership“ bestellt werden.</a:t>
            </a:r>
            <a:r>
              <a:rPr lang="de-DE" sz="2800" dirty="0">
                <a:solidFill>
                  <a:srgbClr val="33373B"/>
                </a:solidFill>
              </a:rPr>
              <a:t> Um eine Bestellung aufzugeben, besuchen Sie die Website „Einen neuen Club gründen“ oder nutzen Sie den QR-Code.</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2133600"/>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de-DE" sz="3200" b="1">
                <a:solidFill>
                  <a:srgbClr val="00338D"/>
                </a:solidFill>
                <a:latin typeface="Arial" charset="0"/>
                <a:ea typeface="Arial" charset="0"/>
                <a:cs typeface="Arial" charset="0"/>
              </a:rPr>
              <a:t>Dritter Schritt:  Gründungsmitglieder gewinnen</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371600"/>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b="1" dirty="0"/>
              <a:t>Sammeln Sie die Informationen und Hinweise auf potenzielle Mitglieder von jedem Team und teilen Sie diese in fünf Kategorien ein:</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169456516"/>
              </p:ext>
            </p:extLst>
          </p:nvPr>
        </p:nvGraphicFramePr>
        <p:xfrm>
          <a:off x="685800" y="2121311"/>
          <a:ext cx="10820400" cy="4038601"/>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de-DE" sz="1800">
                          <a:effectLst/>
                        </a:rPr>
                        <a:t> </a:t>
                      </a:r>
                    </a:p>
                  </a:txBody>
                  <a:tcPr marL="74300" marR="74300" marT="0" marB="0" anchor="ctr">
                    <a:solidFill>
                      <a:srgbClr val="F76639"/>
                    </a:solidFill>
                  </a:tcPr>
                </a:tc>
                <a:tc>
                  <a:txBody>
                    <a:bodyPr/>
                    <a:lstStyle/>
                    <a:p>
                      <a:pPr marL="0" marR="0">
                        <a:lnSpc>
                          <a:spcPts val="1200"/>
                        </a:lnSpc>
                        <a:spcBef>
                          <a:spcPts val="0"/>
                        </a:spcBef>
                        <a:spcAft>
                          <a:spcPts val="0"/>
                        </a:spcAft>
                      </a:pPr>
                      <a:r>
                        <a:rPr lang="de-DE" sz="1800">
                          <a:effectLst/>
                        </a:rPr>
                        <a:t>Kategorie</a:t>
                      </a:r>
                    </a:p>
                  </a:txBody>
                  <a:tcPr marL="74300" marR="74300" marT="0" marB="0" anchor="ctr">
                    <a:solidFill>
                      <a:srgbClr val="F76639"/>
                    </a:solidFill>
                  </a:tcPr>
                </a:tc>
                <a:tc>
                  <a:txBody>
                    <a:bodyPr/>
                    <a:lstStyle/>
                    <a:p>
                      <a:pPr marL="0" marR="0">
                        <a:lnSpc>
                          <a:spcPts val="1200"/>
                        </a:lnSpc>
                        <a:spcBef>
                          <a:spcPts val="0"/>
                        </a:spcBef>
                        <a:spcAft>
                          <a:spcPts val="0"/>
                        </a:spcAft>
                      </a:pPr>
                      <a:r>
                        <a:rPr lang="de-DE" sz="1800">
                          <a:effectLst/>
                        </a:rPr>
                        <a:t>Bereits ergriffene Maßnahmen</a:t>
                      </a:r>
                    </a:p>
                  </a:txBody>
                  <a:tcPr marL="74300" marR="74300" marT="0" marB="0" anchor="ctr">
                    <a:solidFill>
                      <a:srgbClr val="F76639"/>
                    </a:solidFill>
                  </a:tcPr>
                </a:tc>
                <a:tc>
                  <a:txBody>
                    <a:bodyPr/>
                    <a:lstStyle/>
                    <a:p>
                      <a:pPr marL="0" marR="0">
                        <a:lnSpc>
                          <a:spcPts val="1200"/>
                        </a:lnSpc>
                        <a:spcBef>
                          <a:spcPts val="0"/>
                        </a:spcBef>
                        <a:spcAft>
                          <a:spcPts val="0"/>
                        </a:spcAft>
                      </a:pPr>
                      <a:r>
                        <a:rPr lang="de-DE" sz="1800">
                          <a:effectLst/>
                        </a:rPr>
                        <a:t>Nötige Maßnahmen</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de-DE" sz="1800">
                          <a:effectLst/>
                        </a:rPr>
                        <a:t>Gruppe 1</a:t>
                      </a:r>
                    </a:p>
                  </a:txBody>
                  <a:tcPr marL="74300" marR="74300" marT="0" marB="0" anchor="ctr">
                    <a:solidFill>
                      <a:srgbClr val="F76639"/>
                    </a:solidFill>
                  </a:tcPr>
                </a:tc>
                <a:tc>
                  <a:txBody>
                    <a:bodyPr/>
                    <a:lstStyle/>
                    <a:p>
                      <a:pPr marL="0" marR="0">
                        <a:lnSpc>
                          <a:spcPts val="1200"/>
                        </a:lnSpc>
                        <a:spcBef>
                          <a:spcPts val="600"/>
                        </a:spcBef>
                        <a:spcAft>
                          <a:spcPts val="0"/>
                        </a:spcAft>
                      </a:pPr>
                      <a:r>
                        <a:rPr lang="de-DE" sz="1400">
                          <a:solidFill>
                            <a:schemeClr val="accent6"/>
                          </a:solidFill>
                          <a:effectLst/>
                        </a:rPr>
                        <a:t>Schnell Überzeugte</a:t>
                      </a:r>
                    </a:p>
                  </a:txBody>
                  <a:tcPr marL="74300" marR="74300" marT="0" marB="0" anchor="ctr">
                    <a:solidFill>
                      <a:srgbClr val="FDD1C3"/>
                    </a:solidFill>
                  </a:tcPr>
                </a:tc>
                <a:tc>
                  <a:txBody>
                    <a:bodyPr/>
                    <a:lstStyle/>
                    <a:p>
                      <a:pPr marL="0" marR="0" algn="l">
                        <a:lnSpc>
                          <a:spcPts val="1200"/>
                        </a:lnSpc>
                        <a:spcBef>
                          <a:spcPts val="600"/>
                        </a:spcBef>
                        <a:spcAft>
                          <a:spcPts val="0"/>
                        </a:spcAft>
                      </a:pPr>
                      <a:r>
                        <a:rPr lang="de-DE" sz="1400">
                          <a:solidFill>
                            <a:schemeClr val="accent6"/>
                          </a:solidFill>
                          <a:effectLst/>
                        </a:rPr>
                        <a:t>Hat den Antrag ausgefüllt und die Gründungsgebühr bezahlt.</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de-DE" sz="1400">
                          <a:solidFill>
                            <a:schemeClr val="accent6"/>
                          </a:solidFill>
                          <a:effectLst/>
                        </a:rPr>
                        <a:t>Glückwunschschreiben mit Datum, Uhrzeit und Ort des ersten Clubtreffens schicken.</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de-DE" sz="1800">
                          <a:effectLst/>
                        </a:rPr>
                        <a:t>Gruppe 2</a:t>
                      </a:r>
                    </a:p>
                  </a:txBody>
                  <a:tcPr marL="74300" marR="74300" marT="0" marB="0" anchor="ctr">
                    <a:solidFill>
                      <a:srgbClr val="F76639"/>
                    </a:solidFill>
                  </a:tcPr>
                </a:tc>
                <a:tc>
                  <a:txBody>
                    <a:bodyPr/>
                    <a:lstStyle/>
                    <a:p>
                      <a:pPr marL="0" marR="0">
                        <a:lnSpc>
                          <a:spcPct val="100000"/>
                        </a:lnSpc>
                        <a:spcBef>
                          <a:spcPts val="600"/>
                        </a:spcBef>
                        <a:spcAft>
                          <a:spcPts val="0"/>
                        </a:spcAft>
                      </a:pPr>
                      <a:r>
                        <a:rPr lang="de-DE" sz="1400">
                          <a:solidFill>
                            <a:schemeClr val="accent6"/>
                          </a:solidFill>
                          <a:effectLst/>
                        </a:rPr>
                        <a:t>Potenzielles Mitglied mit großem Interesse</a:t>
                      </a:r>
                    </a:p>
                  </a:txBody>
                  <a:tcPr marL="74300" marR="74300" marT="0" marB="0" anchor="ctr">
                    <a:solidFill>
                      <a:srgbClr val="FCAE96"/>
                    </a:solidFill>
                  </a:tcPr>
                </a:tc>
                <a:tc>
                  <a:txBody>
                    <a:bodyPr/>
                    <a:lstStyle/>
                    <a:p>
                      <a:pPr marL="0" marR="0">
                        <a:lnSpc>
                          <a:spcPct val="100000"/>
                        </a:lnSpc>
                        <a:spcBef>
                          <a:spcPts val="600"/>
                        </a:spcBef>
                        <a:spcAft>
                          <a:spcPts val="0"/>
                        </a:spcAft>
                      </a:pPr>
                      <a:r>
                        <a:rPr lang="de-DE" sz="1400">
                          <a:solidFill>
                            <a:schemeClr val="accent6"/>
                          </a:solidFill>
                          <a:effectLst/>
                        </a:rPr>
                        <a:t>Kommt ggf. zu einem Clubtreffen, hat aber noch keinen Antrag ausgefüllt.</a:t>
                      </a:r>
                    </a:p>
                  </a:txBody>
                  <a:tcPr marL="74300" marR="74300" marT="0" marB="0" anchor="ctr">
                    <a:solidFill>
                      <a:srgbClr val="FCAE96"/>
                    </a:solidFill>
                  </a:tcPr>
                </a:tc>
                <a:tc>
                  <a:txBody>
                    <a:bodyPr/>
                    <a:lstStyle/>
                    <a:p>
                      <a:pPr marL="0" marR="0">
                        <a:lnSpc>
                          <a:spcPct val="100000"/>
                        </a:lnSpc>
                        <a:spcBef>
                          <a:spcPts val="600"/>
                        </a:spcBef>
                        <a:spcAft>
                          <a:spcPts val="0"/>
                        </a:spcAft>
                      </a:pPr>
                      <a:r>
                        <a:rPr lang="de-DE" sz="1400">
                          <a:solidFill>
                            <a:schemeClr val="accent6"/>
                          </a:solidFill>
                          <a:effectLst/>
                        </a:rPr>
                        <a:t>Einladungsschreiben zu dem Treffen schicken.</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de-DE" sz="1800">
                          <a:effectLst/>
                        </a:rPr>
                        <a:t>Gruppe 3</a:t>
                      </a:r>
                    </a:p>
                  </a:txBody>
                  <a:tcPr marL="74300" marR="74300" marT="0" marB="0" anchor="ctr">
                    <a:solidFill>
                      <a:srgbClr val="F76639"/>
                    </a:solidFill>
                  </a:tcPr>
                </a:tc>
                <a:tc>
                  <a:txBody>
                    <a:bodyPr/>
                    <a:lstStyle/>
                    <a:p>
                      <a:pPr marL="0" marR="0">
                        <a:lnSpc>
                          <a:spcPct val="100000"/>
                        </a:lnSpc>
                        <a:spcBef>
                          <a:spcPts val="600"/>
                        </a:spcBef>
                        <a:spcAft>
                          <a:spcPts val="0"/>
                        </a:spcAft>
                      </a:pPr>
                      <a:r>
                        <a:rPr lang="de-DE" sz="1400">
                          <a:solidFill>
                            <a:schemeClr val="accent6"/>
                          </a:solidFill>
                          <a:effectLst/>
                        </a:rPr>
                        <a:t>Anderes potenzielles Mitglied</a:t>
                      </a:r>
                    </a:p>
                  </a:txBody>
                  <a:tcPr marL="74300" marR="74300" marT="0" marB="0" anchor="ctr">
                    <a:solidFill>
                      <a:srgbClr val="FDD1C3"/>
                    </a:solidFill>
                  </a:tcPr>
                </a:tc>
                <a:tc>
                  <a:txBody>
                    <a:bodyPr/>
                    <a:lstStyle/>
                    <a:p>
                      <a:pPr marL="0" marR="0">
                        <a:lnSpc>
                          <a:spcPct val="100000"/>
                        </a:lnSpc>
                        <a:spcBef>
                          <a:spcPts val="600"/>
                        </a:spcBef>
                        <a:spcAft>
                          <a:spcPts val="0"/>
                        </a:spcAft>
                      </a:pPr>
                      <a:r>
                        <a:rPr lang="de-DE" sz="1400">
                          <a:solidFill>
                            <a:schemeClr val="accent6"/>
                          </a:solidFill>
                          <a:effectLst/>
                        </a:rPr>
                        <a:t>Eventuell interessiert, konnte jedoch nicht zu dem Clubtreffen kommen.</a:t>
                      </a:r>
                    </a:p>
                  </a:txBody>
                  <a:tcPr marL="74300" marR="74300" marT="0" marB="0" anchor="ctr">
                    <a:solidFill>
                      <a:srgbClr val="FDD1C3"/>
                    </a:solidFill>
                  </a:tcPr>
                </a:tc>
                <a:tc>
                  <a:txBody>
                    <a:bodyPr/>
                    <a:lstStyle/>
                    <a:p>
                      <a:pPr marL="0" marR="0">
                        <a:lnSpc>
                          <a:spcPct val="100000"/>
                        </a:lnSpc>
                        <a:spcBef>
                          <a:spcPts val="600"/>
                        </a:spcBef>
                        <a:spcAft>
                          <a:spcPts val="0"/>
                        </a:spcAft>
                      </a:pPr>
                      <a:r>
                        <a:rPr lang="de-DE" sz="1400">
                          <a:solidFill>
                            <a:schemeClr val="accent6"/>
                          </a:solidFill>
                          <a:effectLst/>
                        </a:rPr>
                        <a:t>Im E-Mail-Verteiler behalten und nach dem ersten Treffen ein Update zur Clubentwicklung schicken. Weiterhin einladen, um Beteiligung zu ermöglichen.</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de-DE" sz="1800">
                          <a:effectLst/>
                        </a:rPr>
                        <a:t>Gruppe 4</a:t>
                      </a:r>
                    </a:p>
                  </a:txBody>
                  <a:tcPr marL="74300" marR="74300" marT="0" marB="0" anchor="ctr">
                    <a:solidFill>
                      <a:srgbClr val="F76639"/>
                    </a:solidFill>
                  </a:tcPr>
                </a:tc>
                <a:tc>
                  <a:txBody>
                    <a:bodyPr/>
                    <a:lstStyle/>
                    <a:p>
                      <a:pPr marL="0" marR="0">
                        <a:lnSpc>
                          <a:spcPct val="100000"/>
                        </a:lnSpc>
                        <a:spcBef>
                          <a:spcPts val="1200"/>
                        </a:spcBef>
                        <a:spcAft>
                          <a:spcPts val="0"/>
                        </a:spcAft>
                      </a:pPr>
                      <a:r>
                        <a:rPr lang="de-DE" sz="1400">
                          <a:solidFill>
                            <a:schemeClr val="accent6"/>
                          </a:solidFill>
                          <a:effectLst/>
                        </a:rPr>
                        <a:t>Mögliches potenzielles Mitglied</a:t>
                      </a:r>
                    </a:p>
                  </a:txBody>
                  <a:tcPr marL="74300" marR="74300" marT="0" marB="0" anchor="ctr">
                    <a:solidFill>
                      <a:srgbClr val="FCAE96"/>
                    </a:solidFill>
                  </a:tcPr>
                </a:tc>
                <a:tc>
                  <a:txBody>
                    <a:bodyPr/>
                    <a:lstStyle/>
                    <a:p>
                      <a:pPr marL="0" marR="0">
                        <a:lnSpc>
                          <a:spcPct val="100000"/>
                        </a:lnSpc>
                        <a:spcBef>
                          <a:spcPts val="600"/>
                        </a:spcBef>
                        <a:spcAft>
                          <a:spcPts val="0"/>
                        </a:spcAft>
                      </a:pPr>
                      <a:r>
                        <a:rPr lang="de-DE" sz="1400">
                          <a:solidFill>
                            <a:schemeClr val="accent6"/>
                          </a:solidFill>
                          <a:effectLst/>
                        </a:rPr>
                        <a:t>Liste mit Namen möglicher Interessent/innen.</a:t>
                      </a:r>
                    </a:p>
                  </a:txBody>
                  <a:tcPr marL="74300" marR="74300" marT="0" marB="0" anchor="ctr">
                    <a:solidFill>
                      <a:srgbClr val="FCAE96"/>
                    </a:solidFill>
                  </a:tcPr>
                </a:tc>
                <a:tc>
                  <a:txBody>
                    <a:bodyPr/>
                    <a:lstStyle/>
                    <a:p>
                      <a:pPr marL="0" marR="0">
                        <a:lnSpc>
                          <a:spcPct val="100000"/>
                        </a:lnSpc>
                        <a:spcBef>
                          <a:spcPts val="600"/>
                        </a:spcBef>
                        <a:spcAft>
                          <a:spcPts val="0"/>
                        </a:spcAft>
                      </a:pPr>
                      <a:r>
                        <a:rPr lang="de-DE" sz="1400">
                          <a:solidFill>
                            <a:schemeClr val="accent6"/>
                          </a:solidFill>
                          <a:effectLst/>
                        </a:rPr>
                        <a:t>Zeitpunkt für persönliche Kontaktaufnahme ausmachen.</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de-DE" sz="1800">
                          <a:effectLst/>
                        </a:rPr>
                        <a:t>Gruppe 5</a:t>
                      </a:r>
                    </a:p>
                  </a:txBody>
                  <a:tcPr marL="74300" marR="74300" marT="0" marB="0" anchor="ctr">
                    <a:solidFill>
                      <a:srgbClr val="F76639"/>
                    </a:solidFill>
                  </a:tcPr>
                </a:tc>
                <a:tc>
                  <a:txBody>
                    <a:bodyPr/>
                    <a:lstStyle/>
                    <a:p>
                      <a:pPr marL="0" marR="0">
                        <a:lnSpc>
                          <a:spcPct val="100000"/>
                        </a:lnSpc>
                        <a:spcBef>
                          <a:spcPts val="600"/>
                        </a:spcBef>
                        <a:spcAft>
                          <a:spcPts val="0"/>
                        </a:spcAft>
                      </a:pPr>
                      <a:r>
                        <a:rPr lang="de-DE" sz="1400">
                          <a:solidFill>
                            <a:schemeClr val="accent6"/>
                          </a:solidFill>
                          <a:effectLst/>
                        </a:rPr>
                        <a:t>Nicht interessiert </a:t>
                      </a:r>
                    </a:p>
                  </a:txBody>
                  <a:tcPr marL="74300" marR="74300" marT="0" marB="0" anchor="ctr">
                    <a:solidFill>
                      <a:srgbClr val="FDD1C3"/>
                    </a:solidFill>
                  </a:tcPr>
                </a:tc>
                <a:tc>
                  <a:txBody>
                    <a:bodyPr/>
                    <a:lstStyle/>
                    <a:p>
                      <a:pPr marL="0" marR="0">
                        <a:lnSpc>
                          <a:spcPct val="100000"/>
                        </a:lnSpc>
                        <a:spcBef>
                          <a:spcPts val="600"/>
                        </a:spcBef>
                        <a:spcAft>
                          <a:spcPts val="0"/>
                        </a:spcAft>
                      </a:pPr>
                      <a:r>
                        <a:rPr lang="de-DE" sz="1400" dirty="0">
                          <a:solidFill>
                            <a:schemeClr val="accent6"/>
                          </a:solidFill>
                          <a:effectLst/>
                        </a:rPr>
                        <a:t>Hat bekundet, aktuell kein Interesse an einer Mitgliedschaft zu haben.</a:t>
                      </a:r>
                    </a:p>
                  </a:txBody>
                  <a:tcPr marL="74300" marR="74300" marT="0" marB="0" anchor="ctr">
                    <a:solidFill>
                      <a:srgbClr val="FDD1C3"/>
                    </a:solidFill>
                  </a:tcPr>
                </a:tc>
                <a:tc>
                  <a:txBody>
                    <a:bodyPr/>
                    <a:lstStyle/>
                    <a:p>
                      <a:pPr marL="0" marR="0">
                        <a:lnSpc>
                          <a:spcPct val="100000"/>
                        </a:lnSpc>
                        <a:spcBef>
                          <a:spcPts val="600"/>
                        </a:spcBef>
                        <a:spcAft>
                          <a:spcPts val="0"/>
                        </a:spcAft>
                      </a:pPr>
                      <a:r>
                        <a:rPr lang="de-DE" sz="1400" dirty="0">
                          <a:solidFill>
                            <a:schemeClr val="accent6"/>
                          </a:solidFill>
                          <a:effectLst/>
                        </a:rPr>
                        <a:t>Für künftige Projekte und Veranstaltungen des neuen Clubs auf der Verteilerliste lassen.</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267980" y="6270089"/>
            <a:ext cx="11654473"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b="1" dirty="0">
                <a:solidFill>
                  <a:srgbClr val="00338D"/>
                </a:solidFill>
              </a:rPr>
              <a:t>Tipp:  </a:t>
            </a:r>
            <a:r>
              <a:rPr lang="de-DE" dirty="0"/>
              <a:t>Schicken Sie innerhalb von 24 Stunden allen eine E-Mail mit dem Termin und Ort des nächsten Treffens.</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177363" y="1366415"/>
            <a:ext cx="1837271"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Vierter Schritt: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de-DE" sz="3200" i="0" baseline="0">
                <a:solidFill>
                  <a:prstClr val="white"/>
                </a:solidFill>
                <a:latin typeface="Arial" panose="020B0604020202020204" pitchFamily="34" charset="0"/>
                <a:ea typeface="+mn-ea"/>
                <a:cs typeface="Arial" panose="020B0604020202020204" pitchFamily="34" charset="0"/>
              </a:rPr>
              <a:t>Informations- und Organisationstreffen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828800"/>
            <a:ext cx="2241946"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de-DE" sz="2000">
                <a:latin typeface="Arial" charset="0"/>
                <a:ea typeface="Arial" charset="0"/>
                <a:cs typeface="Arial" charset="0"/>
              </a:rPr>
              <a:t>Treffen vorbereiten</a:t>
            </a:r>
          </a:p>
        </p:txBody>
      </p:sp>
      <p:sp>
        <p:nvSpPr>
          <p:cNvPr id="19" name="Freeform 18"/>
          <p:cNvSpPr/>
          <p:nvPr/>
        </p:nvSpPr>
        <p:spPr>
          <a:xfrm>
            <a:off x="4951421" y="1828800"/>
            <a:ext cx="2241946"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de-DE" sz="2000" dirty="0">
                <a:latin typeface="Arial" charset="0"/>
                <a:ea typeface="Arial" charset="0"/>
                <a:cs typeface="Arial" charset="0"/>
              </a:rPr>
              <a:t>Treffen durchführen</a:t>
            </a:r>
          </a:p>
        </p:txBody>
      </p:sp>
      <p:sp>
        <p:nvSpPr>
          <p:cNvPr id="21" name="Freeform 20"/>
          <p:cNvSpPr/>
          <p:nvPr/>
        </p:nvSpPr>
        <p:spPr>
          <a:xfrm>
            <a:off x="8136130" y="1828800"/>
            <a:ext cx="2241946"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de-DE" sz="2000" dirty="0">
                <a:latin typeface="Arial" charset="0"/>
                <a:ea typeface="Arial" charset="0"/>
                <a:cs typeface="Arial" charset="0"/>
              </a:rPr>
              <a:t>Nachbereitung des Treffens</a:t>
            </a:r>
          </a:p>
        </p:txBody>
      </p:sp>
      <p:sp>
        <p:nvSpPr>
          <p:cNvPr id="2" name="Title 1"/>
          <p:cNvSpPr>
            <a:spLocks noGrp="1"/>
          </p:cNvSpPr>
          <p:nvPr>
            <p:ph type="title" idx="4294967295"/>
          </p:nvPr>
        </p:nvSpPr>
        <p:spPr>
          <a:xfrm>
            <a:off x="839766" y="200082"/>
            <a:ext cx="11352234" cy="945001"/>
          </a:xfrm>
        </p:spPr>
        <p:txBody>
          <a:bodyPr/>
          <a:lstStyle/>
          <a:p>
            <a:pPr algn="l"/>
            <a:r>
              <a:rPr lang="de-DE" sz="3200" b="1" dirty="0">
                <a:solidFill>
                  <a:srgbClr val="00338D"/>
                </a:solidFill>
                <a:latin typeface="Helvetica Neue"/>
                <a:ea typeface="Arial" charset="0"/>
                <a:cs typeface="Arial" charset="0"/>
              </a:rPr>
              <a:t>Vierter Schritt:  </a:t>
            </a:r>
            <a:r>
              <a:rPr lang="de-DE" sz="3200" b="1" dirty="0">
                <a:solidFill>
                  <a:srgbClr val="00338D"/>
                </a:solidFill>
              </a:rPr>
              <a:t>Informationstreffen</a:t>
            </a:r>
            <a:br>
              <a:rPr lang="de-DE" sz="3200" b="1" dirty="0">
                <a:solidFill>
                  <a:srgbClr val="00338D"/>
                </a:solidFill>
                <a:latin typeface="Helvetica Neue"/>
                <a:ea typeface="Arial" charset="0"/>
                <a:cs typeface="Arial" charset="0"/>
              </a:rPr>
            </a:br>
            <a:endParaRPr lang="de-DE" sz="3200" b="1" dirty="0">
              <a:solidFill>
                <a:srgbClr val="00338D"/>
              </a:solidFill>
              <a:latin typeface="Helvetica Neue"/>
              <a:ea typeface="Arial" charset="0"/>
              <a:cs typeface="Arial" charset="0"/>
            </a:endParaRPr>
          </a:p>
        </p:txBody>
      </p:sp>
      <p:sp>
        <p:nvSpPr>
          <p:cNvPr id="8" name="TextBox 7"/>
          <p:cNvSpPr txBox="1"/>
          <p:nvPr/>
        </p:nvSpPr>
        <p:spPr>
          <a:xfrm>
            <a:off x="1759008" y="6286401"/>
            <a:ext cx="8625476" cy="461665"/>
          </a:xfrm>
          <a:prstGeom prst="rect">
            <a:avLst/>
          </a:prstGeom>
          <a:noFill/>
        </p:spPr>
        <p:txBody>
          <a:bodyPr wrap="square" rtlCol="0">
            <a:spAutoFit/>
          </a:bodyPr>
          <a:lstStyle/>
          <a:p>
            <a:pPr algn="ctr"/>
            <a:r>
              <a:rPr lang="de-DE" sz="2400" b="1" dirty="0">
                <a:solidFill>
                  <a:schemeClr val="accent5"/>
                </a:solidFill>
                <a:latin typeface="Arial" charset="0"/>
                <a:ea typeface="Arial" charset="0"/>
                <a:cs typeface="Arial" charset="0"/>
              </a:rPr>
              <a:t>All das = eine solide Clubgründung</a:t>
            </a:r>
          </a:p>
        </p:txBody>
      </p:sp>
      <p:grpSp>
        <p:nvGrpSpPr>
          <p:cNvPr id="35" name="Group 34"/>
          <p:cNvGrpSpPr/>
          <p:nvPr/>
        </p:nvGrpSpPr>
        <p:grpSpPr>
          <a:xfrm>
            <a:off x="4282076" y="213360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13360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22657" y="3200400"/>
            <a:ext cx="2286000"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Raum vorbereiten </a:t>
            </a:r>
          </a:p>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Angemessen kleiden – keine Westen</a:t>
            </a:r>
          </a:p>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Namensschilder für Teilnehmende</a:t>
            </a:r>
          </a:p>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Begrüßungskomitee</a:t>
            </a:r>
          </a:p>
        </p:txBody>
      </p:sp>
      <p:sp>
        <p:nvSpPr>
          <p:cNvPr id="43" name="Rectangle 42"/>
          <p:cNvSpPr/>
          <p:nvPr/>
        </p:nvSpPr>
        <p:spPr>
          <a:xfrm>
            <a:off x="4510676" y="3200400"/>
            <a:ext cx="3200400" cy="2576090"/>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Die Gruppe willkommen heißen und Vorstellungen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Anwesende Lions vorstellen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Überblick über Lions</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Neue Mitglieder über Kostenpunkte informieren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Gruppe bitten, Projektvorschläge zu machen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Informationen zum nächsten Treffen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Clubgründungsgebühren einsammeln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Neue Mitglieder bitten, Bekannte und Familienmitglieder zum nächsten Treffen einzuladen</a:t>
            </a:r>
          </a:p>
        </p:txBody>
      </p:sp>
      <p:sp>
        <p:nvSpPr>
          <p:cNvPr id="44" name="Rectangle 43"/>
          <p:cNvSpPr/>
          <p:nvPr/>
        </p:nvSpPr>
        <p:spPr>
          <a:xfrm>
            <a:off x="8114103" y="3200400"/>
            <a:ext cx="2286000" cy="1948226"/>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Dankesschreiben per E-Mail an alle Teilnehmenden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E-Mail an alle potenziellen Mitglieder, die nicht anwesend waren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Flyer mit Infos zum nächsten Treffen aufhängen</a:t>
            </a:r>
          </a:p>
          <a:p>
            <a:pPr marL="171450" lvl="0" indent="-17145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Erinnerungen an das nächste Treffen aussenden</a:t>
            </a:r>
          </a:p>
        </p:txBody>
      </p:sp>
      <p:cxnSp>
        <p:nvCxnSpPr>
          <p:cNvPr id="46" name="Straight Connector 45"/>
          <p:cNvCxnSpPr/>
          <p:nvPr/>
        </p:nvCxnSpPr>
        <p:spPr bwMode="auto">
          <a:xfrm>
            <a:off x="1794932" y="31242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1" y="779497"/>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1" y="940672"/>
            <a:ext cx="9677400" cy="646331"/>
          </a:xfrm>
          <a:prstGeom prst="rect">
            <a:avLst/>
          </a:prstGeom>
          <a:noFill/>
        </p:spPr>
        <p:txBody>
          <a:bodyPr wrap="square" rtlCol="0">
            <a:spAutoFit/>
          </a:bodyPr>
          <a:lstStyle/>
          <a:p>
            <a:pPr algn="ctr"/>
            <a:r>
              <a:rPr lang="de-DE" dirty="0"/>
              <a:t>Potenzielle neue Mitglieder werden zum Informationstreffen eingeladen, wo sie mehr über Lions Clubs International und die Arbeit eines Lions Clubs in der Community erfahren.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057400"/>
            <a:ext cx="2241946"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de-DE" sz="2000" dirty="0">
                <a:latin typeface="Arial" charset="0"/>
                <a:ea typeface="Arial" charset="0"/>
                <a:cs typeface="Arial" charset="0"/>
              </a:rPr>
              <a:t>Treffen vorbereiten</a:t>
            </a:r>
          </a:p>
        </p:txBody>
      </p:sp>
      <p:sp>
        <p:nvSpPr>
          <p:cNvPr id="19" name="Freeform 18"/>
          <p:cNvSpPr/>
          <p:nvPr/>
        </p:nvSpPr>
        <p:spPr>
          <a:xfrm>
            <a:off x="4951421" y="2057400"/>
            <a:ext cx="2241946"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de-DE" sz="2000">
                <a:latin typeface="Arial" charset="0"/>
                <a:ea typeface="Arial" charset="0"/>
                <a:cs typeface="Arial" charset="0"/>
              </a:rPr>
              <a:t>Treffen durchführen</a:t>
            </a:r>
          </a:p>
        </p:txBody>
      </p:sp>
      <p:sp>
        <p:nvSpPr>
          <p:cNvPr id="21" name="Freeform 20"/>
          <p:cNvSpPr/>
          <p:nvPr/>
        </p:nvSpPr>
        <p:spPr>
          <a:xfrm>
            <a:off x="8136130" y="2057400"/>
            <a:ext cx="2241946" cy="100584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de-DE" sz="2000" dirty="0">
                <a:latin typeface="Arial" charset="0"/>
                <a:ea typeface="Arial" charset="0"/>
                <a:cs typeface="Arial" charset="0"/>
              </a:rPr>
              <a:t>Nachbereitung des Treffens</a:t>
            </a:r>
          </a:p>
        </p:txBody>
      </p:sp>
      <p:sp>
        <p:nvSpPr>
          <p:cNvPr id="2" name="Title 1"/>
          <p:cNvSpPr>
            <a:spLocks noGrp="1"/>
          </p:cNvSpPr>
          <p:nvPr>
            <p:ph type="title" idx="4294967295"/>
          </p:nvPr>
        </p:nvSpPr>
        <p:spPr>
          <a:xfrm>
            <a:off x="745933" y="376647"/>
            <a:ext cx="11352234" cy="945001"/>
          </a:xfrm>
        </p:spPr>
        <p:txBody>
          <a:bodyPr/>
          <a:lstStyle/>
          <a:p>
            <a:pPr algn="l"/>
            <a:r>
              <a:rPr lang="de-DE" sz="3200" b="1">
                <a:solidFill>
                  <a:srgbClr val="00338D"/>
                </a:solidFill>
                <a:latin typeface="Helvetica Neue"/>
                <a:ea typeface="Arial" charset="0"/>
                <a:cs typeface="Arial" charset="0"/>
              </a:rPr>
              <a:t>Vierter Schritt:  </a:t>
            </a:r>
            <a:r>
              <a:rPr lang="de-DE" sz="3200" b="1">
                <a:solidFill>
                  <a:srgbClr val="00338D"/>
                </a:solidFill>
              </a:rPr>
              <a:t>Organisationstreffen</a:t>
            </a:r>
            <a:br>
              <a:rPr lang="de-DE" sz="3200" b="1">
                <a:solidFill>
                  <a:srgbClr val="00338D"/>
                </a:solidFill>
                <a:latin typeface="Helvetica Neue"/>
                <a:ea typeface="Arial" charset="0"/>
                <a:cs typeface="Arial" charset="0"/>
              </a:rPr>
            </a:br>
            <a:endParaRPr lang="de-DE" sz="3200" b="1">
              <a:solidFill>
                <a:srgbClr val="00338D"/>
              </a:solidFill>
              <a:latin typeface="Helvetica Neue"/>
              <a:ea typeface="Arial" charset="0"/>
              <a:cs typeface="Arial" charset="0"/>
            </a:endParaRPr>
          </a:p>
        </p:txBody>
      </p:sp>
      <p:sp>
        <p:nvSpPr>
          <p:cNvPr id="8" name="TextBox 7"/>
          <p:cNvSpPr txBox="1"/>
          <p:nvPr/>
        </p:nvSpPr>
        <p:spPr>
          <a:xfrm>
            <a:off x="1790317" y="6198839"/>
            <a:ext cx="8625476" cy="461665"/>
          </a:xfrm>
          <a:prstGeom prst="rect">
            <a:avLst/>
          </a:prstGeom>
          <a:noFill/>
        </p:spPr>
        <p:txBody>
          <a:bodyPr wrap="square" rtlCol="0">
            <a:spAutoFit/>
          </a:bodyPr>
          <a:lstStyle/>
          <a:p>
            <a:pPr algn="ctr"/>
            <a:r>
              <a:rPr lang="de-DE" sz="2400" b="1" dirty="0">
                <a:solidFill>
                  <a:schemeClr val="accent5"/>
                </a:solidFill>
                <a:latin typeface="Arial" charset="0"/>
                <a:ea typeface="Arial" charset="0"/>
                <a:cs typeface="Arial" charset="0"/>
              </a:rPr>
              <a:t>All das = eine solide Clubgründung</a:t>
            </a:r>
          </a:p>
        </p:txBody>
      </p:sp>
      <p:grpSp>
        <p:nvGrpSpPr>
          <p:cNvPr id="35" name="Group 34"/>
          <p:cNvGrpSpPr/>
          <p:nvPr/>
        </p:nvGrpSpPr>
        <p:grpSpPr>
          <a:xfrm>
            <a:off x="4282076" y="236220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36220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602376" y="3574436"/>
            <a:ext cx="2651760"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Raum vorbereiten </a:t>
            </a:r>
          </a:p>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Angemessen kleiden – keine Westen</a:t>
            </a:r>
          </a:p>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Namensschilder für Teilnehmende</a:t>
            </a:r>
          </a:p>
          <a:p>
            <a:pPr marL="342900" lvl="0" indent="-342900" defTabSz="1155700">
              <a:spcAft>
                <a:spcPct val="35000"/>
              </a:spcAft>
              <a:buFont typeface="Wingdings" panose="05000000000000000000" pitchFamily="2" charset="2"/>
              <a:buChar char="Ø"/>
            </a:pPr>
            <a:r>
              <a:rPr lang="de-DE" sz="1200" b="1" dirty="0">
                <a:solidFill>
                  <a:srgbClr val="33373B"/>
                </a:solidFill>
                <a:latin typeface="Arial" charset="0"/>
                <a:ea typeface="Arial" charset="0"/>
                <a:cs typeface="Arial" charset="0"/>
              </a:rPr>
              <a:t>Begrüßungskomitee</a:t>
            </a:r>
          </a:p>
        </p:txBody>
      </p:sp>
      <p:sp>
        <p:nvSpPr>
          <p:cNvPr id="43" name="Rectangle 42"/>
          <p:cNvSpPr/>
          <p:nvPr/>
        </p:nvSpPr>
        <p:spPr>
          <a:xfrm>
            <a:off x="4764676" y="3504455"/>
            <a:ext cx="2651760" cy="1908215"/>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de-DE" sz="1200" b="1" dirty="0">
                <a:latin typeface="Arial" charset="0"/>
                <a:ea typeface="Arial" charset="0"/>
                <a:cs typeface="Arial" charset="0"/>
              </a:rPr>
              <a:t>Die Gruppe willkommen heißen und Vorstellungen</a:t>
            </a:r>
          </a:p>
          <a:p>
            <a:pPr marL="342900" indent="-342900">
              <a:buClr>
                <a:srgbClr val="10233F"/>
              </a:buClr>
              <a:buSzPct val="100000"/>
              <a:buFont typeface="Wingdings" panose="05000000000000000000" pitchFamily="2" charset="2"/>
              <a:buChar char="Ø"/>
            </a:pPr>
            <a:r>
              <a:rPr lang="de-DE" sz="1200" b="1" dirty="0">
                <a:latin typeface="Arial" charset="0"/>
                <a:ea typeface="Arial" charset="0"/>
                <a:cs typeface="Arial" charset="0"/>
              </a:rPr>
              <a:t>Projektideen wiederholen und drei Projekte auswählen</a:t>
            </a:r>
          </a:p>
          <a:p>
            <a:pPr marL="342900" indent="-342900">
              <a:buClr>
                <a:srgbClr val="10233F"/>
              </a:buClr>
              <a:buSzPct val="100000"/>
              <a:buFont typeface="Wingdings" panose="05000000000000000000" pitchFamily="2" charset="2"/>
              <a:buChar char="Ø"/>
            </a:pPr>
            <a:r>
              <a:rPr lang="de-DE" sz="1200" b="1" dirty="0">
                <a:latin typeface="Arial" charset="0"/>
                <a:ea typeface="Arial" charset="0"/>
                <a:cs typeface="Arial" charset="0"/>
              </a:rPr>
              <a:t>Das Clubgründungsverfahren erläutern  Den Antrag auf Gründung eines neuen Clubs online (über MyLCI) mit dem Clubsponsor ausfüllen</a:t>
            </a:r>
          </a:p>
          <a:p>
            <a:pPr marL="342900" indent="-342900">
              <a:buClr>
                <a:srgbClr val="10233F"/>
              </a:buClr>
              <a:buSzPct val="100000"/>
              <a:buFont typeface="Wingdings" panose="05000000000000000000" pitchFamily="2" charset="2"/>
              <a:buChar char="Ø"/>
            </a:pPr>
            <a:r>
              <a:rPr lang="de-DE" sz="1200" b="1" dirty="0">
                <a:latin typeface="Arial" charset="0"/>
                <a:ea typeface="Arial" charset="0"/>
                <a:cs typeface="Arial" charset="0"/>
              </a:rPr>
              <a:t>Den Termin für das nächste Treffen festlegen</a:t>
            </a:r>
          </a:p>
          <a:p>
            <a:pPr marL="171450" lvl="0" indent="-171450" algn="ctr" defTabSz="1155700">
              <a:spcAft>
                <a:spcPct val="35000"/>
              </a:spcAft>
              <a:buFont typeface="Arial" panose="020B0604020202020204" pitchFamily="34" charset="0"/>
              <a:buChar char="•"/>
            </a:pPr>
            <a:endParaRPr lang="en-US" sz="1000" b="1" dirty="0">
              <a:solidFill>
                <a:srgbClr val="33373B"/>
              </a:solidFill>
              <a:latin typeface="Arial" charset="0"/>
              <a:ea typeface="Arial" charset="0"/>
              <a:cs typeface="Arial" charset="0"/>
            </a:endParaRPr>
          </a:p>
        </p:txBody>
      </p:sp>
      <p:sp>
        <p:nvSpPr>
          <p:cNvPr id="44" name="Rectangle 43"/>
          <p:cNvSpPr/>
          <p:nvPr/>
        </p:nvSpPr>
        <p:spPr>
          <a:xfrm>
            <a:off x="7926976" y="3548010"/>
            <a:ext cx="2651760" cy="1754326"/>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de-DE" sz="1200" b="1" dirty="0">
                <a:solidFill>
                  <a:srgbClr val="33373B"/>
                </a:solidFill>
                <a:latin typeface="Arial" charset="0"/>
                <a:ea typeface="Arial" charset="0"/>
                <a:cs typeface="Arial" charset="0"/>
              </a:rPr>
              <a:t>Die Online-Fortbildungen für neue Clubamtsträger/innen planen</a:t>
            </a:r>
          </a:p>
          <a:p>
            <a:pPr marL="342900" indent="-342900">
              <a:buClr>
                <a:srgbClr val="10233F"/>
              </a:buClr>
              <a:buSzPct val="100000"/>
              <a:buFont typeface="Wingdings" panose="05000000000000000000" pitchFamily="2" charset="2"/>
              <a:buChar char="Ø"/>
            </a:pPr>
            <a:r>
              <a:rPr lang="de-DE" sz="1200" b="1" dirty="0">
                <a:solidFill>
                  <a:srgbClr val="33373B"/>
                </a:solidFill>
                <a:latin typeface="Arial" charset="0"/>
                <a:ea typeface="Arial" charset="0"/>
                <a:cs typeface="Arial" charset="0"/>
              </a:rPr>
              <a:t>Neue Clubmitglieder motivieren, den Club weiter bekanntzumachen, um mehr Mitglieder zu finden</a:t>
            </a:r>
          </a:p>
          <a:p>
            <a:pPr marL="342900" indent="-342900">
              <a:buClr>
                <a:srgbClr val="10233F"/>
              </a:buClr>
              <a:buSzPct val="100000"/>
              <a:buFont typeface="Wingdings" panose="05000000000000000000" pitchFamily="2" charset="2"/>
              <a:buChar char="Ø"/>
            </a:pPr>
            <a:r>
              <a:rPr lang="de-DE" sz="1200" b="1" dirty="0">
                <a:solidFill>
                  <a:srgbClr val="33373B"/>
                </a:solidFill>
                <a:latin typeface="Arial" charset="0"/>
                <a:ea typeface="Arial" charset="0"/>
                <a:cs typeface="Arial" charset="0"/>
              </a:rPr>
              <a:t>Bei Personen nachfassen, die Interesse bekundet haben aber nicht bei den Treffen waren</a:t>
            </a:r>
          </a:p>
        </p:txBody>
      </p:sp>
      <p:cxnSp>
        <p:nvCxnSpPr>
          <p:cNvPr id="46" name="Straight Connector 45"/>
          <p:cNvCxnSpPr/>
          <p:nvPr/>
        </p:nvCxnSpPr>
        <p:spPr bwMode="auto">
          <a:xfrm>
            <a:off x="1794932" y="34290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506970" y="1258669"/>
            <a:ext cx="11201400" cy="646331"/>
          </a:xfrm>
          <a:prstGeom prst="rect">
            <a:avLst/>
          </a:prstGeom>
          <a:noFill/>
        </p:spPr>
        <p:txBody>
          <a:bodyPr wrap="square" rtlCol="0">
            <a:spAutoFit/>
          </a:bodyPr>
          <a:lstStyle/>
          <a:p>
            <a:pPr algn="ctr"/>
            <a:r>
              <a:rPr lang="de-DE" dirty="0"/>
              <a:t>Neue und potenzielle Mitglieder werden zu dem Organisationstreffen eingeladen. Während des Treffens entscheiden die Mitglieder sich für einen Namen und füllen den Antrag auf Gründung eines neuen Clubs aus.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de-DE" sz="3200" b="1">
                <a:solidFill>
                  <a:srgbClr val="00338D"/>
                </a:solidFill>
                <a:latin typeface="Arial" charset="0"/>
                <a:ea typeface="Arial" charset="0"/>
                <a:cs typeface="Arial" charset="0"/>
              </a:rPr>
              <a:t>Vierter Schritt:  Informations- &amp; Organisationstreffen</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362200"/>
            <a:ext cx="6054671" cy="1815882"/>
          </a:xfrm>
          <a:prstGeom prst="rect">
            <a:avLst/>
          </a:prstGeom>
          <a:noFill/>
        </p:spPr>
        <p:txBody>
          <a:bodyPr wrap="square" rtlCol="0">
            <a:spAutoFit/>
          </a:bodyPr>
          <a:lstStyle/>
          <a:p>
            <a:r>
              <a:rPr lang="de-DE" sz="2800" dirty="0"/>
              <a:t>Die PowerPoint-Präsentationen für die Informations- und Organisationstreffen sind auf der </a:t>
            </a:r>
            <a:r>
              <a:rPr lang="de-DE" sz="2800" b="1" dirty="0">
                <a:solidFill>
                  <a:schemeClr val="accent5"/>
                </a:solidFill>
              </a:rPr>
              <a:t>Webseite „Einen neuen Club gründen“</a:t>
            </a:r>
            <a:r>
              <a:rPr lang="de-DE" sz="2800" dirty="0"/>
              <a:t> zu finden.</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0" y="3150444"/>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409495" y="1024582"/>
            <a:ext cx="737300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de-DE" sz="3600" b="1" i="0" baseline="0" dirty="0">
                <a:solidFill>
                  <a:schemeClr val="bg1"/>
                </a:solidFill>
                <a:latin typeface="Arial" panose="020B0604020202020204" pitchFamily="34" charset="0"/>
                <a:cs typeface="Arial" panose="020B0604020202020204" pitchFamily="34" charset="0"/>
              </a:rPr>
              <a:t>HERZLICHEN GLÜCKWUNSCH! SIE SIND NUN BESTENS GERÜSTET, EINEN NEUEN CLUB ZU GRÜNDEN!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de-DE" sz="3200" i="0" baseline="0">
                <a:solidFill>
                  <a:schemeClr val="bg1"/>
                </a:solidFill>
                <a:latin typeface="Arial" panose="020B0604020202020204" pitchFamily="34" charset="0"/>
                <a:cs typeface="Arial" panose="020B0604020202020204" pitchFamily="34" charset="0"/>
              </a:rPr>
              <a:t>Gründungsinformationen</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495800" y="2215243"/>
            <a:ext cx="462881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Clubgründung</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429000"/>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de-DE" sz="3200" dirty="0">
                <a:solidFill>
                  <a:schemeClr val="bg1"/>
                </a:solidFill>
              </a:rPr>
              <a:t>Die Clubgründungsabläufe </a:t>
            </a:r>
          </a:p>
          <a:p>
            <a:pPr marL="0" indent="0" algn="ctr">
              <a:buNone/>
            </a:pPr>
            <a:r>
              <a:rPr lang="de-DE" sz="3200" dirty="0">
                <a:solidFill>
                  <a:schemeClr val="bg1"/>
                </a:solidFill>
              </a:rPr>
              <a:t>und Clubformate verstehen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00338D"/>
                </a:solidFill>
                <a:latin typeface="Arial" panose="020B0604020202020204" pitchFamily="34" charset="0"/>
                <a:cs typeface="Arial" panose="020B0604020202020204" pitchFamily="34" charset="0"/>
              </a:rPr>
              <a:t>Gründungsantrag einreichen</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4031873"/>
          </a:xfrm>
          <a:prstGeom prst="rect">
            <a:avLst/>
          </a:prstGeom>
        </p:spPr>
        <p:txBody>
          <a:bodyPr wrap="square">
            <a:spAutoFit/>
          </a:bodyPr>
          <a:lstStyle/>
          <a:p>
            <a:pPr>
              <a:buClr>
                <a:srgbClr val="EBB700"/>
              </a:buClr>
              <a:buSzPct val="100000"/>
            </a:pPr>
            <a:r>
              <a:rPr lang="de-DE" sz="2400" b="1">
                <a:solidFill>
                  <a:srgbClr val="7030A0"/>
                </a:solidFill>
                <a:latin typeface="Arial" charset="0"/>
                <a:ea typeface="Arial" charset="0"/>
                <a:cs typeface="Arial" charset="0"/>
              </a:rPr>
              <a:t>Clubnamen</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de-DE">
                <a:solidFill>
                  <a:schemeClr val="accent6">
                    <a:lumMod val="75000"/>
                    <a:lumOff val="25000"/>
                  </a:schemeClr>
                </a:solidFill>
                <a:latin typeface="Arial" charset="0"/>
                <a:ea typeface="Arial" charset="0"/>
                <a:cs typeface="Arial" charset="0"/>
              </a:rPr>
              <a:t>Bevor Sie Ihren neuen Club benennen, muss Folgendes in bedacht werden:</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a:solidFill>
                  <a:srgbClr val="7030A0"/>
                </a:solidFill>
                <a:latin typeface="Arial" charset="0"/>
                <a:ea typeface="Arial" charset="0"/>
                <a:cs typeface="Arial" charset="0"/>
              </a:rPr>
              <a:t>Namensgebung für den Club - </a:t>
            </a:r>
            <a:r>
              <a:rPr lang="de-DE">
                <a:latin typeface="Arial" charset="0"/>
                <a:ea typeface="Arial" charset="0"/>
                <a:cs typeface="Arial" charset="0"/>
              </a:rPr>
              <a:t>Ein Club muss den Namen seiner Ortsgemeinde tragen.</a:t>
            </a:r>
            <a:r>
              <a:rPr lang="de-DE">
                <a:solidFill>
                  <a:schemeClr val="accent6">
                    <a:lumMod val="75000"/>
                    <a:lumOff val="25000"/>
                  </a:schemeClr>
                </a:solidFill>
                <a:latin typeface="Arial" charset="0"/>
                <a:ea typeface="Arial" charset="0"/>
                <a:cs typeface="Arial" charset="0"/>
              </a:rPr>
              <a:t>  Damit ist eine Groß- oder Kleinstadt, ein Dorf oder ein amtlich benannter Regierungsbezirk gemeint.</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a:solidFill>
                  <a:srgbClr val="7030A0"/>
                </a:solidFill>
                <a:latin typeface="Arial" charset="0"/>
                <a:ea typeface="Arial" charset="0"/>
                <a:cs typeface="Arial" charset="0"/>
              </a:rPr>
              <a:t>Unterscheidende Bezeichnung - </a:t>
            </a:r>
            <a:r>
              <a:rPr lang="de-DE">
                <a:latin typeface="Arial" charset="0"/>
                <a:ea typeface="Arial" charset="0"/>
                <a:cs typeface="Arial" charset="0"/>
              </a:rPr>
              <a:t>Diese unterscheidet den Club deutlich von allen anderen Clubs in derselben Ortsgemeinde.</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a:solidFill>
                  <a:srgbClr val="7030A0"/>
                </a:solidFill>
                <a:latin typeface="Arial" charset="0"/>
                <a:ea typeface="Arial" charset="0"/>
                <a:cs typeface="Arial" charset="0"/>
              </a:rPr>
              <a:t>Lebende Personen - </a:t>
            </a:r>
            <a:r>
              <a:rPr lang="de-DE">
                <a:solidFill>
                  <a:schemeClr val="accent6">
                    <a:lumMod val="75000"/>
                    <a:lumOff val="25000"/>
                  </a:schemeClr>
                </a:solidFill>
                <a:latin typeface="Arial" charset="0"/>
                <a:ea typeface="Arial" charset="0"/>
                <a:cs typeface="Arial" charset="0"/>
              </a:rPr>
              <a:t>Lions Clubs dürfen nicht nach lebenden Personen benannt werden.</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a:solidFill>
                  <a:srgbClr val="7030A0"/>
                </a:solidFill>
                <a:latin typeface="Arial" charset="0"/>
                <a:ea typeface="Arial" charset="0"/>
                <a:cs typeface="Arial" charset="0"/>
              </a:rPr>
              <a:t>Sonstige Namenseinschränkungen - </a:t>
            </a:r>
            <a:r>
              <a:rPr lang="de-DE">
                <a:latin typeface="Arial" charset="0"/>
                <a:ea typeface="Arial" charset="0"/>
                <a:cs typeface="Arial" charset="0"/>
              </a:rPr>
              <a:t>Kein Lions Club darf seinem Namen „International“ anfügen.</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00338D"/>
                </a:solidFill>
                <a:latin typeface="Arial" panose="020B0604020202020204" pitchFamily="34" charset="0"/>
                <a:cs typeface="Arial" panose="020B0604020202020204" pitchFamily="34" charset="0"/>
              </a:rPr>
              <a:t>Gründungsantrag einreichen (Fortsetzung)</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4585871"/>
          </a:xfrm>
          <a:prstGeom prst="rect">
            <a:avLst/>
          </a:prstGeom>
        </p:spPr>
        <p:txBody>
          <a:bodyPr wrap="square">
            <a:spAutoFit/>
          </a:bodyPr>
          <a:lstStyle/>
          <a:p>
            <a:pPr>
              <a:buClr>
                <a:srgbClr val="EBB700"/>
              </a:buClr>
              <a:buSzPct val="100000"/>
            </a:pPr>
            <a:r>
              <a:rPr lang="de-DE" sz="2000" dirty="0">
                <a:latin typeface="Arial" charset="0"/>
                <a:ea typeface="Arial" charset="0"/>
                <a:cs typeface="Arial" charset="0"/>
              </a:rPr>
              <a:t>Jetzt, da Clubtreffen begonnen haben, ist es an der Zeit, den Antrag auf Genehmigung einzureichen.  Um den Antrag einzureichen, benötigt man Folgendes:</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dirty="0">
                <a:solidFill>
                  <a:srgbClr val="7030A0"/>
                </a:solidFill>
                <a:latin typeface="Arial" charset="0"/>
                <a:ea typeface="Arial" charset="0"/>
                <a:cs typeface="Arial" charset="0"/>
              </a:rPr>
              <a:t>Antragstellung -</a:t>
            </a:r>
            <a:r>
              <a:rPr lang="de-DE" b="1" dirty="0">
                <a:solidFill>
                  <a:srgbClr val="002060"/>
                </a:solidFill>
                <a:latin typeface="Arial" charset="0"/>
                <a:ea typeface="Arial" charset="0"/>
                <a:cs typeface="Arial" charset="0"/>
              </a:rPr>
              <a:t> </a:t>
            </a:r>
            <a:r>
              <a:rPr lang="de-DE" dirty="0">
                <a:latin typeface="Arial" charset="0"/>
                <a:ea typeface="Arial" charset="0"/>
                <a:cs typeface="Arial" charset="0"/>
              </a:rPr>
              <a:t>Die folgenden Personen sind befugt, online bei Lions International den Antrag zu stellen: Distrikt-Governor, GMT-Koordinator/in, GET-Koordinator/in, </a:t>
            </a:r>
            <a:r>
              <a:rPr lang="de-DE" dirty="0" err="1">
                <a:latin typeface="Arial" charset="0"/>
                <a:ea typeface="Arial" charset="0"/>
                <a:cs typeface="Arial" charset="0"/>
              </a:rPr>
              <a:t>Coordinating</a:t>
            </a:r>
            <a:r>
              <a:rPr lang="de-DE" dirty="0">
                <a:latin typeface="Arial" charset="0"/>
                <a:ea typeface="Arial" charset="0"/>
                <a:cs typeface="Arial" charset="0"/>
              </a:rPr>
              <a:t> Lions, Präsident/in des </a:t>
            </a:r>
            <a:r>
              <a:rPr lang="de-DE" dirty="0" err="1">
                <a:latin typeface="Arial" charset="0"/>
                <a:ea typeface="Arial" charset="0"/>
                <a:cs typeface="Arial" charset="0"/>
              </a:rPr>
              <a:t>Sponsorclubs</a:t>
            </a:r>
            <a:r>
              <a:rPr lang="de-DE" dirty="0">
                <a:latin typeface="Arial" charset="0"/>
                <a:ea typeface="Arial" charset="0"/>
                <a:cs typeface="Arial" charset="0"/>
              </a:rPr>
              <a:t>, Sekretär/in des </a:t>
            </a:r>
            <a:r>
              <a:rPr lang="de-DE" dirty="0" err="1">
                <a:latin typeface="Arial" charset="0"/>
                <a:ea typeface="Arial" charset="0"/>
                <a:cs typeface="Arial" charset="0"/>
              </a:rPr>
              <a:t>Sponsorclubs</a:t>
            </a:r>
            <a:r>
              <a:rPr lang="de-DE" dirty="0">
                <a:latin typeface="Arial" charset="0"/>
                <a:ea typeface="Arial" charset="0"/>
                <a:cs typeface="Arial" charset="0"/>
              </a:rPr>
              <a:t>  Alle Anträge sollten online bei Lions International über die Website </a:t>
            </a:r>
            <a:r>
              <a:rPr lang="de-DE" dirty="0">
                <a:solidFill>
                  <a:srgbClr val="0070C0"/>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www.Lionsclubs.org</a:t>
            </a:r>
            <a:r>
              <a:rPr lang="de-DE" dirty="0">
                <a:solidFill>
                  <a:srgbClr val="0070C0"/>
                </a:solidFill>
                <a:latin typeface="Arial" charset="0"/>
                <a:ea typeface="Arial" charset="0"/>
                <a:cs typeface="Arial" charset="0"/>
              </a:rPr>
              <a:t> </a:t>
            </a:r>
            <a:r>
              <a:rPr lang="de-DE" dirty="0">
                <a:latin typeface="Arial" charset="0"/>
                <a:ea typeface="Arial" charset="0"/>
                <a:cs typeface="Arial" charset="0"/>
              </a:rPr>
              <a:t>gestellt werden.</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dirty="0">
                <a:solidFill>
                  <a:srgbClr val="7030A0"/>
                </a:solidFill>
                <a:latin typeface="Arial" charset="0"/>
                <a:ea typeface="Arial" charset="0"/>
                <a:cs typeface="Arial" charset="0"/>
              </a:rPr>
              <a:t>Clubsponsor - </a:t>
            </a:r>
            <a:r>
              <a:rPr lang="de-DE" dirty="0">
                <a:latin typeface="Arial" charset="0"/>
                <a:ea typeface="Arial" charset="0"/>
                <a:cs typeface="Arial" charset="0"/>
              </a:rPr>
              <a:t>Alle Clubs benötigen einen </a:t>
            </a:r>
            <a:r>
              <a:rPr lang="de-DE" dirty="0" err="1">
                <a:latin typeface="Arial" charset="0"/>
                <a:ea typeface="Arial" charset="0"/>
                <a:cs typeface="Arial" charset="0"/>
              </a:rPr>
              <a:t>Sponsorclub</a:t>
            </a:r>
            <a:r>
              <a:rPr lang="de-DE" dirty="0">
                <a:latin typeface="Arial" charset="0"/>
                <a:ea typeface="Arial" charset="0"/>
                <a:cs typeface="Arial" charset="0"/>
              </a:rPr>
              <a:t> oder -Distrikt.</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dirty="0">
                <a:solidFill>
                  <a:srgbClr val="7030A0"/>
                </a:solidFill>
                <a:latin typeface="Arial" charset="0"/>
                <a:ea typeface="Arial" charset="0"/>
                <a:cs typeface="Arial" charset="0"/>
              </a:rPr>
              <a:t>Mitgliedschaftszahlen - </a:t>
            </a:r>
            <a:r>
              <a:rPr lang="de-DE" dirty="0">
                <a:latin typeface="Arial" charset="0"/>
                <a:ea typeface="Arial" charset="0"/>
                <a:cs typeface="Arial" charset="0"/>
              </a:rPr>
              <a:t>Der Club braucht mindestens zwanzig </a:t>
            </a:r>
            <a:r>
              <a:rPr lang="de-DE" dirty="0" err="1">
                <a:latin typeface="Arial" charset="0"/>
                <a:ea typeface="Arial" charset="0"/>
                <a:cs typeface="Arial" charset="0"/>
              </a:rPr>
              <a:t>Mitlgieder</a:t>
            </a:r>
            <a:r>
              <a:rPr lang="de-DE" dirty="0">
                <a:latin typeface="Arial" charset="0"/>
                <a:ea typeface="Arial" charset="0"/>
                <a:cs typeface="Arial" charset="0"/>
              </a:rPr>
              <a:t>. Andernfalls kann er als Clubzweig beginnen.</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dirty="0">
                <a:solidFill>
                  <a:srgbClr val="7030A0"/>
                </a:solidFill>
                <a:latin typeface="Arial" charset="0"/>
                <a:ea typeface="Arial" charset="0"/>
                <a:cs typeface="Arial" charset="0"/>
              </a:rPr>
              <a:t>Beratender Lion - </a:t>
            </a:r>
            <a:r>
              <a:rPr lang="de-DE" dirty="0">
                <a:latin typeface="Arial" charset="0"/>
                <a:ea typeface="Arial" charset="0"/>
                <a:cs typeface="Arial" charset="0"/>
              </a:rPr>
              <a:t>Der Club braucht mindestens einen Beratenden Lion.</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de-DE" b="1" dirty="0">
                <a:solidFill>
                  <a:srgbClr val="7030A0"/>
                </a:solidFill>
              </a:rPr>
              <a:t>10 oder mehr Clubs - </a:t>
            </a:r>
            <a:r>
              <a:rPr lang="de-DE" dirty="0"/>
              <a:t>Distrikte, die zehn oder mehr neue Clubs innerhalb eines Geschäftsjahrs gründen, müssen LCI Unterlagen zur Clubunterstützung schicken.</a:t>
            </a:r>
            <a:endParaRPr lang="en-US" dirty="0">
              <a:solidFill>
                <a:schemeClr val="accent6">
                  <a:lumMod val="75000"/>
                  <a:lumOff val="25000"/>
                </a:schemeClr>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3048" y="915287"/>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356294" y="1577687"/>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184521" y="978576"/>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338D"/>
                </a:solidFill>
                <a:latin typeface="Arial" panose="020B0604020202020204" pitchFamily="34" charset="0"/>
                <a:cs typeface="Arial" panose="020B0604020202020204" pitchFamily="34" charset="0"/>
              </a:rPr>
              <a:t>Gründungsantrag einreichen (Fortsetzung)</a:t>
            </a:r>
          </a:p>
        </p:txBody>
      </p:sp>
      <p:sp>
        <p:nvSpPr>
          <p:cNvPr id="2" name="Rectangle 1">
            <a:extLst>
              <a:ext uri="{FF2B5EF4-FFF2-40B4-BE49-F238E27FC236}">
                <a16:creationId xmlns:a16="http://schemas.microsoft.com/office/drawing/2014/main" id="{E1507112-BC68-51A6-7AA6-88896D19FBD1}"/>
              </a:ext>
            </a:extLst>
          </p:cNvPr>
          <p:cNvSpPr/>
          <p:nvPr/>
        </p:nvSpPr>
        <p:spPr>
          <a:xfrm>
            <a:off x="187452" y="1957669"/>
            <a:ext cx="11810999" cy="4581575"/>
          </a:xfrm>
          <a:prstGeom prst="rect">
            <a:avLst/>
          </a:prstGeom>
        </p:spPr>
        <p:txBody>
          <a:bodyPr wrap="square">
            <a:spAutoFit/>
          </a:bodyPr>
          <a:lstStyle/>
          <a:p>
            <a:pPr>
              <a:buClr>
                <a:srgbClr val="EBB700"/>
              </a:buClr>
              <a:buSzPct val="100000"/>
            </a:pPr>
            <a:r>
              <a:rPr lang="de-DE" sz="2000" b="1" dirty="0">
                <a:solidFill>
                  <a:srgbClr val="7030A0"/>
                </a:solidFill>
                <a:latin typeface="Arial" charset="0"/>
                <a:ea typeface="Arial" charset="0"/>
                <a:cs typeface="Arial" charset="0"/>
              </a:rPr>
              <a:t>Gebühren, Beiträge und Ermäßigungen</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de-DE" dirty="0">
                <a:latin typeface="Arial" charset="0"/>
                <a:ea typeface="Arial" charset="0"/>
                <a:cs typeface="Arial" charset="0"/>
              </a:rPr>
              <a:t>Es ist wichtig, dass die Mitglieder des neuen Clubs verstehen, dass zu einer Lions-Mitgliedschaft auch Gebühren und Beiträge gehören.</a:t>
            </a: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de-DE" sz="1700" b="1" dirty="0">
                <a:solidFill>
                  <a:srgbClr val="7030A0"/>
                </a:solidFill>
                <a:latin typeface="Arial" charset="0"/>
                <a:ea typeface="Arial" charset="0"/>
                <a:cs typeface="Arial" charset="0"/>
              </a:rPr>
              <a:t>Internationale Beiträge - </a:t>
            </a:r>
            <a:r>
              <a:rPr lang="de-DE" sz="1700" dirty="0">
                <a:solidFill>
                  <a:schemeClr val="accent6">
                    <a:lumMod val="75000"/>
                    <a:lumOff val="25000"/>
                  </a:schemeClr>
                </a:solidFill>
                <a:latin typeface="Arial" charset="0"/>
                <a:ea typeface="Arial" charset="0"/>
                <a:cs typeface="Arial" charset="0"/>
              </a:rPr>
              <a:t>Internationale Beiträge fallen halbjährlich an (anteilsmäßig)</a:t>
            </a:r>
          </a:p>
          <a:p>
            <a:pPr marL="342900" indent="-342900">
              <a:lnSpc>
                <a:spcPct val="150000"/>
              </a:lnSpc>
              <a:buClr>
                <a:srgbClr val="7030A0"/>
              </a:buClr>
              <a:buSzPct val="100000"/>
              <a:buFont typeface="Wingdings" panose="05000000000000000000" pitchFamily="2" charset="2"/>
              <a:buChar char="Ø"/>
            </a:pPr>
            <a:r>
              <a:rPr lang="de-DE" sz="1700" b="1" dirty="0">
                <a:solidFill>
                  <a:srgbClr val="7030A0"/>
                </a:solidFill>
                <a:latin typeface="Arial" charset="0"/>
                <a:ea typeface="Arial" charset="0"/>
                <a:cs typeface="Arial" charset="0"/>
              </a:rPr>
              <a:t>Clubbeiträge - </a:t>
            </a:r>
            <a:r>
              <a:rPr lang="de-DE" sz="1700" dirty="0">
                <a:solidFill>
                  <a:schemeClr val="accent6">
                    <a:lumMod val="75000"/>
                    <a:lumOff val="25000"/>
                  </a:schemeClr>
                </a:solidFill>
                <a:latin typeface="Arial" charset="0"/>
                <a:ea typeface="Arial" charset="0"/>
                <a:cs typeface="Arial" charset="0"/>
              </a:rPr>
              <a:t>Der Club entscheidet die Beitragshöhe, welche die internationalen, Club- und Distriktbeiträge abdeckt</a:t>
            </a:r>
          </a:p>
          <a:p>
            <a:pPr marL="342900" indent="-342900">
              <a:lnSpc>
                <a:spcPct val="150000"/>
              </a:lnSpc>
              <a:buClr>
                <a:srgbClr val="7030A0"/>
              </a:buClr>
              <a:buSzPct val="100000"/>
              <a:buFont typeface="Wingdings" panose="05000000000000000000" pitchFamily="2" charset="2"/>
              <a:buChar char="Ø"/>
            </a:pPr>
            <a:r>
              <a:rPr lang="de-DE" sz="1700" b="1" dirty="0">
                <a:solidFill>
                  <a:srgbClr val="7030A0"/>
                </a:solidFill>
                <a:latin typeface="Arial" charset="0"/>
                <a:ea typeface="Arial" charset="0"/>
                <a:cs typeface="Arial" charset="0"/>
              </a:rPr>
              <a:t>Aufnahmegebühren - </a:t>
            </a:r>
            <a:r>
              <a:rPr lang="de-DE" sz="1700" dirty="0">
                <a:solidFill>
                  <a:schemeClr val="accent6">
                    <a:lumMod val="75000"/>
                    <a:lumOff val="25000"/>
                  </a:schemeClr>
                </a:solidFill>
                <a:latin typeface="Arial" charset="0"/>
                <a:ea typeface="Arial" charset="0"/>
                <a:cs typeface="Arial" charset="0"/>
              </a:rPr>
              <a:t>Eine einmalige Gebühr, die von allen Mitgliedern gezahlt wird (Ausnahmen siehe unten)</a:t>
            </a:r>
          </a:p>
          <a:p>
            <a:pPr marL="342900" indent="-342900">
              <a:lnSpc>
                <a:spcPct val="150000"/>
              </a:lnSpc>
              <a:buClr>
                <a:srgbClr val="7030A0"/>
              </a:buClr>
              <a:buSzPct val="100000"/>
              <a:buFont typeface="Wingdings" panose="05000000000000000000" pitchFamily="2" charset="2"/>
              <a:buChar char="Ø"/>
            </a:pPr>
            <a:r>
              <a:rPr lang="de-DE" sz="1700" b="1" dirty="0">
                <a:solidFill>
                  <a:srgbClr val="7030A0"/>
                </a:solidFill>
                <a:latin typeface="Arial" charset="0"/>
                <a:ea typeface="Arial" charset="0"/>
                <a:cs typeface="Arial" charset="0"/>
              </a:rPr>
              <a:t>Ermäßigungen -</a:t>
            </a:r>
            <a:r>
              <a:rPr lang="de-DE" sz="1700" dirty="0">
                <a:solidFill>
                  <a:schemeClr val="accent6">
                    <a:lumMod val="75000"/>
                    <a:lumOff val="25000"/>
                  </a:schemeClr>
                </a:solidFill>
                <a:latin typeface="Arial" charset="0"/>
                <a:ea typeface="Arial" charset="0"/>
                <a:cs typeface="Arial" charset="0"/>
              </a:rPr>
              <a:t> Folgende Ermäßigungen können genutzt werden:  </a:t>
            </a:r>
          </a:p>
          <a:p>
            <a:pPr marL="342900" indent="-342900">
              <a:lnSpc>
                <a:spcPct val="150000"/>
              </a:lnSpc>
              <a:buClr>
                <a:srgbClr val="7030A0"/>
              </a:buClr>
              <a:buSzPct val="100000"/>
              <a:buFont typeface="Wingdings" panose="05000000000000000000" pitchFamily="2" charset="2"/>
              <a:buChar char="Ø"/>
            </a:pPr>
            <a:endParaRPr lang="de-DE" sz="800" dirty="0">
              <a:solidFill>
                <a:schemeClr val="accent6">
                  <a:lumMod val="75000"/>
                  <a:lumOff val="25000"/>
                </a:schemeClr>
              </a:solidFill>
              <a:latin typeface="Arial" charset="0"/>
              <a:ea typeface="Arial" charset="0"/>
              <a:cs typeface="Arial" charset="0"/>
            </a:endParaRPr>
          </a:p>
          <a:p>
            <a:pPr marL="800100" lvl="1" indent="-342900">
              <a:lnSpc>
                <a:spcPct val="150000"/>
              </a:lnSpc>
              <a:buClr>
                <a:schemeClr val="accent4"/>
              </a:buClr>
              <a:buSzPct val="100000"/>
              <a:buFont typeface="Wingdings" panose="05000000000000000000" pitchFamily="2" charset="2"/>
              <a:buChar char="Ø"/>
            </a:pPr>
            <a:r>
              <a:rPr lang="de-DE" sz="1500" b="1" dirty="0">
                <a:solidFill>
                  <a:srgbClr val="F76639"/>
                </a:solidFill>
                <a:latin typeface="Arial" charset="0"/>
                <a:ea typeface="Arial" charset="0"/>
                <a:cs typeface="Arial" charset="0"/>
              </a:rPr>
              <a:t>Familienmitglieder -</a:t>
            </a:r>
            <a:r>
              <a:rPr lang="de-DE" sz="1500" dirty="0">
                <a:solidFill>
                  <a:schemeClr val="accent6">
                    <a:lumMod val="75000"/>
                    <a:lumOff val="25000"/>
                  </a:schemeClr>
                </a:solidFill>
                <a:latin typeface="Arial" charset="0"/>
                <a:ea typeface="Arial" charset="0"/>
                <a:cs typeface="Arial" charset="0"/>
              </a:rPr>
              <a:t> Das erste Familienmitglied zahlt die vollen internationalen Beiträge; jedes weitere Familienmitglied zahlt die Hälfte der internationalen Beiträge</a:t>
            </a:r>
          </a:p>
          <a:p>
            <a:pPr marL="800100" lvl="1" indent="-342900">
              <a:lnSpc>
                <a:spcPct val="150000"/>
              </a:lnSpc>
              <a:buClr>
                <a:schemeClr val="accent4"/>
              </a:buClr>
              <a:buSzPct val="100000"/>
              <a:buFont typeface="Wingdings" panose="05000000000000000000" pitchFamily="2" charset="2"/>
              <a:buChar char="Ø"/>
            </a:pPr>
            <a:r>
              <a:rPr lang="de-DE" sz="1500" b="1" dirty="0">
                <a:solidFill>
                  <a:srgbClr val="F76639"/>
                </a:solidFill>
                <a:latin typeface="Arial" charset="0"/>
                <a:ea typeface="Arial" charset="0"/>
                <a:cs typeface="Arial" charset="0"/>
              </a:rPr>
              <a:t>Student/innen -</a:t>
            </a:r>
            <a:r>
              <a:rPr lang="de-DE" sz="1500" b="1" dirty="0">
                <a:solidFill>
                  <a:schemeClr val="accent6">
                    <a:lumMod val="75000"/>
                    <a:lumOff val="25000"/>
                  </a:schemeClr>
                </a:solidFill>
                <a:latin typeface="Arial" charset="0"/>
                <a:ea typeface="Arial" charset="0"/>
                <a:cs typeface="Arial" charset="0"/>
              </a:rPr>
              <a:t> </a:t>
            </a:r>
            <a:r>
              <a:rPr lang="de-DE" sz="1500" dirty="0">
                <a:solidFill>
                  <a:schemeClr val="accent6">
                    <a:lumMod val="75000"/>
                    <a:lumOff val="25000"/>
                  </a:schemeClr>
                </a:solidFill>
                <a:latin typeface="Arial" charset="0"/>
                <a:ea typeface="Arial" charset="0"/>
                <a:cs typeface="Arial" charset="0"/>
              </a:rPr>
              <a:t>zahlen die Hälfte der internationalen Beiträge und im Alter bis zu 30 Jahren keine Aufnahmegebühren </a:t>
            </a:r>
          </a:p>
          <a:p>
            <a:pPr marL="800100" lvl="1" indent="-342900">
              <a:lnSpc>
                <a:spcPct val="150000"/>
              </a:lnSpc>
              <a:buClr>
                <a:schemeClr val="accent4"/>
              </a:buClr>
              <a:buSzPct val="100000"/>
              <a:buFont typeface="Wingdings" panose="05000000000000000000" pitchFamily="2" charset="2"/>
              <a:buChar char="Ø"/>
            </a:pPr>
            <a:r>
              <a:rPr lang="de-DE" sz="1500" b="1" dirty="0">
                <a:solidFill>
                  <a:srgbClr val="F76639"/>
                </a:solidFill>
                <a:latin typeface="Arial" charset="0"/>
                <a:ea typeface="Arial" charset="0"/>
                <a:cs typeface="Arial" charset="0"/>
              </a:rPr>
              <a:t>Transfermitglieder - </a:t>
            </a:r>
            <a:r>
              <a:rPr lang="de-DE" sz="1500" dirty="0">
                <a:solidFill>
                  <a:schemeClr val="accent6">
                    <a:lumMod val="75000"/>
                    <a:lumOff val="25000"/>
                  </a:schemeClr>
                </a:solidFill>
                <a:latin typeface="Arial" charset="0"/>
                <a:ea typeface="Arial" charset="0"/>
                <a:cs typeface="Arial" charset="0"/>
              </a:rPr>
              <a:t>zahlen eine ermäßigte Beitrittsgebühr, wenn sie in den letzten zwölf Monaten Mitglied eines Clubs waren </a:t>
            </a:r>
          </a:p>
          <a:p>
            <a:pPr marL="800100" lvl="1" indent="-342900">
              <a:lnSpc>
                <a:spcPct val="150000"/>
              </a:lnSpc>
              <a:buClr>
                <a:schemeClr val="accent4"/>
              </a:buClr>
              <a:buSzPct val="100000"/>
              <a:buFont typeface="Wingdings" panose="05000000000000000000" pitchFamily="2" charset="2"/>
              <a:buChar char="Ø"/>
            </a:pPr>
            <a:r>
              <a:rPr lang="de-DE" sz="1500" b="1" dirty="0">
                <a:solidFill>
                  <a:srgbClr val="F76639"/>
                </a:solidFill>
                <a:latin typeface="Arial" charset="0"/>
                <a:ea typeface="Arial" charset="0"/>
                <a:cs typeface="Arial" charset="0"/>
              </a:rPr>
              <a:t>Leo-Lions -</a:t>
            </a:r>
            <a:r>
              <a:rPr lang="de-DE" sz="1500" b="1" dirty="0">
                <a:solidFill>
                  <a:schemeClr val="accent6">
                    <a:lumMod val="75000"/>
                    <a:lumOff val="25000"/>
                  </a:schemeClr>
                </a:solidFill>
                <a:latin typeface="Arial" charset="0"/>
                <a:ea typeface="Arial" charset="0"/>
                <a:cs typeface="Arial" charset="0"/>
              </a:rPr>
              <a:t> </a:t>
            </a:r>
            <a:r>
              <a:rPr lang="de-DE" sz="1500" dirty="0">
                <a:solidFill>
                  <a:schemeClr val="accent6">
                    <a:lumMod val="75000"/>
                    <a:lumOff val="25000"/>
                  </a:schemeClr>
                </a:solidFill>
                <a:latin typeface="Arial" charset="0"/>
                <a:ea typeface="Arial" charset="0"/>
                <a:cs typeface="Arial" charset="0"/>
              </a:rPr>
              <a:t>zahlen die Hälfte der internationalen Beiträge und im Alter bis zu 35 Jahren keine Beitrittsgebühren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de-DE" sz="3200" b="1">
                <a:solidFill>
                  <a:srgbClr val="00338D"/>
                </a:solidFill>
                <a:latin typeface="Arial" charset="0"/>
                <a:ea typeface="Arial" charset="0"/>
                <a:cs typeface="Arial" charset="0"/>
              </a:rPr>
              <a:t>Gründungsantrag einreichen (Fortsetzung)</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90800"/>
            <a:ext cx="6054671" cy="1815882"/>
          </a:xfrm>
          <a:prstGeom prst="rect">
            <a:avLst/>
          </a:prstGeom>
          <a:noFill/>
        </p:spPr>
        <p:txBody>
          <a:bodyPr wrap="square" rtlCol="0">
            <a:spAutoFit/>
          </a:bodyPr>
          <a:lstStyle/>
          <a:p>
            <a:r>
              <a:rPr lang="de-DE" sz="2800" dirty="0"/>
              <a:t>Aktuelle Aufnahmegebühren und internationale Gebühren finden Sie auf der </a:t>
            </a:r>
            <a:r>
              <a:rPr lang="de-DE" sz="2800" b="1" dirty="0">
                <a:solidFill>
                  <a:srgbClr val="7030A0"/>
                </a:solidFill>
              </a:rPr>
              <a:t>Checkliste Gründungsantrag (TK40)</a:t>
            </a:r>
            <a:r>
              <a:rPr lang="de-DE" sz="2800" dirty="0"/>
              <a:t>.</a:t>
            </a:r>
            <a:r>
              <a:rPr lang="de-DE" sz="2800" dirty="0">
                <a:solidFill>
                  <a:srgbClr val="33373B"/>
                </a:solidFill>
              </a:rPr>
              <a:t>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00338D"/>
                </a:solidFill>
                <a:latin typeface="Arial" panose="020B0604020202020204" pitchFamily="34" charset="0"/>
                <a:cs typeface="Arial" panose="020B0604020202020204" pitchFamily="34" charset="0"/>
              </a:rPr>
              <a:t>Genehmigung der Clubgründung</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52502" y="2275975"/>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2400" dirty="0">
                <a:solidFill>
                  <a:srgbClr val="33373B"/>
                </a:solidFill>
              </a:rPr>
              <a:t>Nachdem der Club genehmigt wurde, passiert Folgendes:</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97053" y="2945416"/>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de-DE" b="1" dirty="0">
                <a:solidFill>
                  <a:schemeClr val="accent3">
                    <a:lumMod val="75000"/>
                  </a:schemeClr>
                </a:solidFill>
              </a:rPr>
              <a:t>Gründungsunterlagen - </a:t>
            </a:r>
            <a:r>
              <a:rPr lang="de-DE" dirty="0">
                <a:solidFill>
                  <a:schemeClr val="accent6">
                    <a:lumMod val="75000"/>
                    <a:lumOff val="25000"/>
                  </a:schemeClr>
                </a:solidFill>
              </a:rPr>
              <a:t>Die Gründungsunterlagen werden an den Distrikt-Governor geschickt, der diese auf der Gründungsfeier übergibt</a:t>
            </a:r>
          </a:p>
          <a:p>
            <a:pPr>
              <a:buClr>
                <a:srgbClr val="007DA5"/>
              </a:buClr>
              <a:buSzPct val="100000"/>
              <a:buFont typeface="Wingdings" panose="05000000000000000000" pitchFamily="2" charset="2"/>
              <a:buChar char="Ø"/>
            </a:pPr>
            <a:r>
              <a:rPr lang="de-DE" b="1" dirty="0">
                <a:solidFill>
                  <a:schemeClr val="accent3">
                    <a:lumMod val="75000"/>
                  </a:schemeClr>
                </a:solidFill>
              </a:rPr>
              <a:t>Gründungsfeier - </a:t>
            </a:r>
            <a:r>
              <a:rPr lang="de-DE" dirty="0">
                <a:solidFill>
                  <a:schemeClr val="accent6">
                    <a:lumMod val="75000"/>
                    <a:lumOff val="25000"/>
                  </a:schemeClr>
                </a:solidFill>
              </a:rPr>
              <a:t>Der neue Club sollte den Termin der Gründungsfeier in Absprache mit dem </a:t>
            </a:r>
            <a:r>
              <a:rPr lang="de-DE" dirty="0" err="1">
                <a:solidFill>
                  <a:schemeClr val="accent6">
                    <a:lumMod val="75000"/>
                    <a:lumOff val="25000"/>
                  </a:schemeClr>
                </a:solidFill>
              </a:rPr>
              <a:t>Sponsorclub</a:t>
            </a:r>
            <a:r>
              <a:rPr lang="de-DE" dirty="0">
                <a:solidFill>
                  <a:schemeClr val="accent6">
                    <a:lumMod val="75000"/>
                    <a:lumOff val="25000"/>
                  </a:schemeClr>
                </a:solidFill>
              </a:rPr>
              <a:t> planen.  Der </a:t>
            </a:r>
            <a:r>
              <a:rPr lang="de-DE" dirty="0" err="1">
                <a:solidFill>
                  <a:schemeClr val="accent6">
                    <a:lumMod val="75000"/>
                    <a:lumOff val="25000"/>
                  </a:schemeClr>
                </a:solidFill>
              </a:rPr>
              <a:t>Sponsorclub</a:t>
            </a:r>
            <a:r>
              <a:rPr lang="de-DE" dirty="0">
                <a:solidFill>
                  <a:schemeClr val="accent6">
                    <a:lumMod val="75000"/>
                    <a:lumOff val="25000"/>
                  </a:schemeClr>
                </a:solidFill>
              </a:rPr>
              <a:t> hilft in der Regel bei der Planung und Finanzierung dieser Feier.</a:t>
            </a:r>
          </a:p>
          <a:p>
            <a:pPr>
              <a:buClr>
                <a:srgbClr val="007DA5"/>
              </a:buClr>
              <a:buSzPct val="100000"/>
              <a:buFont typeface="Wingdings" panose="05000000000000000000" pitchFamily="2" charset="2"/>
              <a:buChar char="Ø"/>
            </a:pPr>
            <a:r>
              <a:rPr lang="de-DE" b="1" dirty="0">
                <a:solidFill>
                  <a:schemeClr val="accent3">
                    <a:lumMod val="75000"/>
                  </a:schemeClr>
                </a:solidFill>
              </a:rPr>
              <a:t>Gründungsmitglieder - </a:t>
            </a:r>
            <a:r>
              <a:rPr lang="de-DE" dirty="0">
                <a:solidFill>
                  <a:schemeClr val="accent6">
                    <a:lumMod val="75000"/>
                    <a:lumOff val="25000"/>
                  </a:schemeClr>
                </a:solidFill>
              </a:rPr>
              <a:t>Alle Mitglieder, die dem Club innerhalb von 90</a:t>
            </a:r>
            <a:r>
              <a:rPr lang="de-DE" dirty="0"/>
              <a:t> Tagen nach seiner Gründung beitreten, gelten als Gründungsmitglieder.</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178053" y="5412629"/>
            <a:ext cx="9829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700" b="1" dirty="0">
                <a:solidFill>
                  <a:schemeClr val="accent3">
                    <a:lumMod val="75000"/>
                  </a:schemeClr>
                </a:solidFill>
              </a:rPr>
              <a:t>Tipp:  </a:t>
            </a:r>
            <a:r>
              <a:rPr lang="de-DE" sz="1700" dirty="0">
                <a:solidFill>
                  <a:srgbClr val="33373B"/>
                </a:solidFill>
              </a:rPr>
              <a:t>Das Charterdatum und die Gründungsfeier sind zwei verschiedene Termine.  Die 90 Tage für den Gründungsmitglieder-Status</a:t>
            </a:r>
          </a:p>
          <a:p>
            <a:r>
              <a:rPr lang="de-DE" sz="1700" dirty="0">
                <a:solidFill>
                  <a:srgbClr val="33373B"/>
                </a:solidFill>
              </a:rPr>
              <a:t>basieren auf dem Charterdatum. Wenn die Gründungsfeier nach Ablauf dieser 90 Tage stattfindet, werden alle Mitglieder, die während der Feier beitreten, als reguläre Mitglieder angesehen.</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190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41003" y="1314271"/>
            <a:ext cx="5092507" cy="1200329"/>
          </a:xfrm>
          <a:prstGeom prst="rect">
            <a:avLst/>
          </a:prstGeom>
          <a:noFill/>
        </p:spPr>
        <p:txBody>
          <a:bodyPr wrap="square" rtlCol="0" anchor="b">
            <a:spAutoFit/>
          </a:bodyPr>
          <a:lstStyle/>
          <a:p>
            <a:r>
              <a:rPr lang="de-DE" sz="3600" b="1" dirty="0">
                <a:solidFill>
                  <a:srgbClr val="082E87"/>
                </a:solidFill>
              </a:rPr>
              <a:t>Kontinuierlicher Clubaufbau</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7401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3096161"/>
            <a:ext cx="5303520" cy="1323439"/>
          </a:xfrm>
          <a:prstGeom prst="rect">
            <a:avLst/>
          </a:prstGeom>
          <a:noFill/>
        </p:spPr>
        <p:txBody>
          <a:bodyPr wrap="square" rtlCol="0">
            <a:spAutoFit/>
          </a:bodyPr>
          <a:lstStyle/>
          <a:p>
            <a:r>
              <a:rPr lang="de-DE" sz="2000" dirty="0">
                <a:solidFill>
                  <a:schemeClr val="accent3">
                    <a:lumMod val="75000"/>
                  </a:schemeClr>
                </a:solidFill>
              </a:rPr>
              <a:t>Nach Gründung des Clubs ist es wichtig, sich weiterhin um dessen weitere Entwicklung zu bemühen, damit er solide und zukunftsfähig ist.  Dazu benötigt man:</a:t>
            </a:r>
          </a:p>
        </p:txBody>
      </p:sp>
      <p:sp>
        <p:nvSpPr>
          <p:cNvPr id="5" name="TextBox 4">
            <a:extLst>
              <a:ext uri="{FF2B5EF4-FFF2-40B4-BE49-F238E27FC236}">
                <a16:creationId xmlns:a16="http://schemas.microsoft.com/office/drawing/2014/main" id="{6628FD19-B9B3-BC92-94B1-14317AEDF84A}"/>
              </a:ext>
            </a:extLst>
          </p:cNvPr>
          <p:cNvSpPr txBox="1"/>
          <p:nvPr/>
        </p:nvSpPr>
        <p:spPr>
          <a:xfrm>
            <a:off x="6554667" y="1113365"/>
            <a:ext cx="5562063" cy="5078313"/>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de-DE" b="1" dirty="0">
                <a:solidFill>
                  <a:schemeClr val="bg1"/>
                </a:solidFill>
              </a:rPr>
              <a:t>Unterstützung durch den </a:t>
            </a:r>
            <a:r>
              <a:rPr lang="de-DE" b="1" dirty="0" err="1">
                <a:solidFill>
                  <a:schemeClr val="bg1"/>
                </a:solidFill>
              </a:rPr>
              <a:t>Sponsorclub</a:t>
            </a:r>
            <a:r>
              <a:rPr lang="de-DE" b="1" dirty="0">
                <a:solidFill>
                  <a:schemeClr val="bg1"/>
                </a:solidFill>
              </a:rPr>
              <a:t> -</a:t>
            </a:r>
            <a:r>
              <a:rPr lang="de-DE" dirty="0">
                <a:solidFill>
                  <a:schemeClr val="bg1"/>
                </a:solidFill>
              </a:rPr>
              <a:t> er ist verfügbar, um bei Bedarf zu helfen. Er besucht Clubtreffen und berät den neuen Club.</a:t>
            </a:r>
          </a:p>
          <a:p>
            <a:pPr marL="342900" indent="-342900">
              <a:buClr>
                <a:srgbClr val="007DA5"/>
              </a:buClr>
              <a:buSzPct val="100000"/>
              <a:buFont typeface="Wingdings" panose="05000000000000000000" pitchFamily="2" charset="2"/>
              <a:buChar char="Ø"/>
            </a:pPr>
            <a:endParaRPr lang="en-US" b="1" dirty="0">
              <a:solidFill>
                <a:schemeClr val="bg1"/>
              </a:solidFill>
            </a:endParaRPr>
          </a:p>
          <a:p>
            <a:pPr marL="342900" indent="-342900">
              <a:buClr>
                <a:srgbClr val="007DA5"/>
              </a:buClr>
              <a:buSzPct val="100000"/>
              <a:buFont typeface="Wingdings" panose="05000000000000000000" pitchFamily="2" charset="2"/>
              <a:buChar char="Ø"/>
            </a:pPr>
            <a:r>
              <a:rPr lang="de-DE" b="1" dirty="0">
                <a:solidFill>
                  <a:schemeClr val="bg1"/>
                </a:solidFill>
              </a:rPr>
              <a:t>Unterstützung vom Beratenden Lion - </a:t>
            </a:r>
            <a:r>
              <a:rPr lang="de-DE" dirty="0">
                <a:solidFill>
                  <a:schemeClr val="bg1"/>
                </a:solidFill>
              </a:rPr>
              <a:t>er/sie unterstützt den Club zwei Jahre lang. Er/sie besucht Clubtreffen und berät den neuen Club.</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de-DE" b="1" dirty="0">
                <a:solidFill>
                  <a:schemeClr val="bg1"/>
                </a:solidFill>
              </a:rPr>
              <a:t>Amtsübergabe</a:t>
            </a:r>
            <a:r>
              <a:rPr lang="de-DE" dirty="0">
                <a:solidFill>
                  <a:schemeClr val="bg1"/>
                </a:solidFill>
              </a:rPr>
              <a:t> </a:t>
            </a:r>
            <a:r>
              <a:rPr lang="de-DE" b="1" dirty="0">
                <a:solidFill>
                  <a:schemeClr val="bg1"/>
                </a:solidFill>
              </a:rPr>
              <a:t>- </a:t>
            </a:r>
            <a:r>
              <a:rPr lang="de-DE" dirty="0">
                <a:solidFill>
                  <a:schemeClr val="bg1"/>
                </a:solidFill>
              </a:rPr>
              <a:t>Die neuen Clubamtsträger/innen übernehmen die Kontrolle in den Treffen, bei </a:t>
            </a:r>
            <a:r>
              <a:rPr lang="de-DE" dirty="0" err="1">
                <a:solidFill>
                  <a:schemeClr val="bg1"/>
                </a:solidFill>
              </a:rPr>
              <a:t>Activitys</a:t>
            </a:r>
            <a:r>
              <a:rPr lang="de-DE" dirty="0">
                <a:solidFill>
                  <a:schemeClr val="bg1"/>
                </a:solidFill>
              </a:rPr>
              <a:t> und delegieren Verantwortung an andere Clubmitglieder.</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de-DE" b="1" dirty="0">
                <a:solidFill>
                  <a:schemeClr val="bg1"/>
                </a:solidFill>
              </a:rPr>
              <a:t>Fortlaufende Mitgliedergewinnung - </a:t>
            </a:r>
            <a:r>
              <a:rPr lang="de-DE" dirty="0">
                <a:solidFill>
                  <a:schemeClr val="bg1"/>
                </a:solidFill>
              </a:rPr>
              <a:t>Erstellen von </a:t>
            </a:r>
            <a:r>
              <a:rPr lang="de-DE" dirty="0" err="1">
                <a:solidFill>
                  <a:schemeClr val="bg1"/>
                </a:solidFill>
              </a:rPr>
              <a:t>Social</a:t>
            </a:r>
            <a:r>
              <a:rPr lang="de-DE" dirty="0">
                <a:solidFill>
                  <a:schemeClr val="bg1"/>
                </a:solidFill>
              </a:rPr>
              <a:t>-Media-Seiten (Facebook, WhatsApp etc.),um damit den Club öffentlich bekannt zu machen und Mitgliedern zu ermöglichen, dort Ideen zu präsentieren.</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de-DE">
                <a:solidFill>
                  <a:srgbClr val="0D2240"/>
                </a:solidFill>
                <a:latin typeface="Arial" charset="0"/>
                <a:ea typeface="Arial" charset="0"/>
                <a:cs typeface="Arial" charset="0"/>
              </a:rPr>
            </a:br>
            <a:endParaRPr lang="de-D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789799"/>
            <a:ext cx="5092507" cy="3382401"/>
          </a:xfrm>
          <a:prstGeom prst="rect">
            <a:avLst/>
          </a:prstGeom>
          <a:noFill/>
        </p:spPr>
        <p:txBody>
          <a:bodyPr wrap="square" rtlCol="0" anchor="b">
            <a:spAutoFit/>
          </a:bodyPr>
          <a:lstStyle/>
          <a:p>
            <a:r>
              <a:rPr lang="de-DE" sz="2000" dirty="0">
                <a:solidFill>
                  <a:schemeClr val="bg1"/>
                </a:solidFill>
              </a:rPr>
              <a:t>Die Gründungsfeier ist eine besondere Zeremonie, um den Beginn eines neuen Lions Clubs zu feiern. Im Rahmen dieser Feier werden dem Club die Charterurkunde überreicht. Außerdem haben Lions aus der Umgebung die Möglichkeit, ihre Unterstützung zu zeigen. Üblicherweise hilft der </a:t>
            </a:r>
            <a:r>
              <a:rPr lang="de-DE" sz="2000" dirty="0" err="1">
                <a:solidFill>
                  <a:schemeClr val="bg1"/>
                </a:solidFill>
              </a:rPr>
              <a:t>Sponsorclub</a:t>
            </a:r>
            <a:r>
              <a:rPr lang="de-DE" sz="2000" dirty="0">
                <a:solidFill>
                  <a:schemeClr val="bg1"/>
                </a:solidFill>
              </a:rPr>
              <a:t> dem neuen Club dabei, die Veranstaltung auszurichten.</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41306" y="19620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447800"/>
            <a:ext cx="5092507" cy="646331"/>
          </a:xfrm>
          <a:prstGeom prst="rect">
            <a:avLst/>
          </a:prstGeom>
          <a:noFill/>
        </p:spPr>
        <p:txBody>
          <a:bodyPr wrap="square" rtlCol="0" anchor="b">
            <a:spAutoFit/>
          </a:bodyPr>
          <a:lstStyle/>
          <a:p>
            <a:r>
              <a:rPr lang="de-DE" sz="3600" b="1" dirty="0">
                <a:solidFill>
                  <a:schemeClr val="bg1"/>
                </a:solidFill>
              </a:rPr>
              <a:t>Charterfeier</a:t>
            </a:r>
          </a:p>
        </p:txBody>
      </p:sp>
      <p:sp>
        <p:nvSpPr>
          <p:cNvPr id="4" name="TextBox 3">
            <a:extLst>
              <a:ext uri="{FF2B5EF4-FFF2-40B4-BE49-F238E27FC236}">
                <a16:creationId xmlns:a16="http://schemas.microsoft.com/office/drawing/2014/main" id="{1C61E705-7E02-F84A-DD10-B59EB50B1673}"/>
              </a:ext>
            </a:extLst>
          </p:cNvPr>
          <p:cNvSpPr txBox="1"/>
          <p:nvPr/>
        </p:nvSpPr>
        <p:spPr>
          <a:xfrm>
            <a:off x="7139296" y="977894"/>
            <a:ext cx="4526756" cy="1631216"/>
          </a:xfrm>
          <a:prstGeom prst="rect">
            <a:avLst/>
          </a:prstGeom>
          <a:noFill/>
        </p:spPr>
        <p:txBody>
          <a:bodyPr wrap="square" rtlCol="0">
            <a:spAutoFit/>
          </a:bodyPr>
          <a:lstStyle/>
          <a:p>
            <a:r>
              <a:rPr lang="de-DE" sz="2000" dirty="0">
                <a:solidFill>
                  <a:srgbClr val="33373B"/>
                </a:solidFill>
              </a:rPr>
              <a:t>Der Planungsleitfaden für die Gründungsfeier ist ein hilfreiches Dokument, mit dem sich die Charterfeier organisieren lässt.  </a:t>
            </a:r>
            <a:r>
              <a:rPr lang="de-DE" sz="2000" dirty="0"/>
              <a:t>Diesen finden Sie auf der Website </a:t>
            </a:r>
            <a:r>
              <a:rPr lang="de-DE" sz="2000" b="1" dirty="0">
                <a:solidFill>
                  <a:schemeClr val="accent3">
                    <a:lumMod val="75000"/>
                  </a:schemeClr>
                </a:solidFill>
              </a:rPr>
              <a:t>„Neue Clubs gründen“</a:t>
            </a:r>
            <a:r>
              <a:rPr lang="de-DE" sz="2000" dirty="0"/>
              <a:t>.</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45902" y="3215640"/>
            <a:ext cx="3082082" cy="3108960"/>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a:t>Gründung neuer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de-DE" sz="3200">
                <a:solidFill>
                  <a:schemeClr val="bg1"/>
                </a:solidFill>
              </a:rPr>
              <a:t>Auszeichnungen</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de-DE">
                <a:solidFill>
                  <a:srgbClr val="0D2240"/>
                </a:solidFill>
                <a:latin typeface="Arial" charset="0"/>
                <a:ea typeface="Arial" charset="0"/>
                <a:cs typeface="Arial" charset="0"/>
              </a:rPr>
            </a:br>
            <a:endParaRPr lang="de-D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594653"/>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de-DE" sz="3600" b="1">
                <a:solidFill>
                  <a:schemeClr val="bg1"/>
                </a:solidFill>
                <a:latin typeface="Arial" charset="0"/>
                <a:ea typeface="Arial" charset="0"/>
                <a:cs typeface="Arial" charset="0"/>
              </a:rPr>
              <a:t>Auszeichnungen für die Gründung neuer Clubs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12080" y="457200"/>
            <a:ext cx="6582118" cy="571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b="1" dirty="0">
                <a:solidFill>
                  <a:srgbClr val="002060"/>
                </a:solidFill>
              </a:rPr>
              <a:t>Clubaufbau-Auszeichnung - </a:t>
            </a:r>
            <a:r>
              <a:rPr lang="de-DE" dirty="0">
                <a:solidFill>
                  <a:schemeClr val="accent6">
                    <a:lumMod val="75000"/>
                    <a:lumOff val="25000"/>
                  </a:schemeClr>
                </a:solidFill>
              </a:rPr>
              <a:t>Wird an zwei Lions verliehen, die am Clubaufbau beteiligt waren.</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de-DE" b="1" dirty="0">
                <a:solidFill>
                  <a:srgbClr val="002060"/>
                </a:solidFill>
              </a:rPr>
              <a:t>Clubaufbauauszeichnung für Distrikt-Governor - </a:t>
            </a:r>
            <a:r>
              <a:rPr lang="de-DE" dirty="0">
                <a:solidFill>
                  <a:schemeClr val="accent6">
                    <a:lumMod val="75000"/>
                    <a:lumOff val="25000"/>
                  </a:schemeClr>
                </a:solidFill>
              </a:rPr>
              <a:t>Wird Distrikt-</a:t>
            </a:r>
            <a:r>
              <a:rPr lang="de-DE" dirty="0" err="1">
                <a:solidFill>
                  <a:schemeClr val="accent6">
                    <a:lumMod val="75000"/>
                    <a:lumOff val="25000"/>
                  </a:schemeClr>
                </a:solidFill>
              </a:rPr>
              <a:t>Governorn</a:t>
            </a:r>
            <a:r>
              <a:rPr lang="de-DE" dirty="0">
                <a:solidFill>
                  <a:schemeClr val="accent6">
                    <a:lumMod val="75000"/>
                    <a:lumOff val="25000"/>
                  </a:schemeClr>
                </a:solidFill>
              </a:rPr>
              <a:t> verliehen, die in ihrem Distrikt einen oder mehrere Clubs gründen.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dirty="0">
                <a:solidFill>
                  <a:srgbClr val="0070C0"/>
                </a:solidFill>
              </a:rPr>
              <a:t> </a:t>
            </a:r>
            <a:r>
              <a:rPr lang="de-DE" b="1" dirty="0">
                <a:solidFill>
                  <a:srgbClr val="002060"/>
                </a:solidFill>
              </a:rPr>
              <a:t>Bannerauszeichnung für Familienmitgliedschaften - </a:t>
            </a:r>
            <a:r>
              <a:rPr lang="de-DE" dirty="0">
                <a:solidFill>
                  <a:schemeClr val="accent6">
                    <a:lumMod val="75000"/>
                    <a:lumOff val="25000"/>
                  </a:schemeClr>
                </a:solidFill>
              </a:rPr>
              <a:t>Wird an Clubs verliehen, die mindestens zehn Familienmitglieder zum Zeitpunkt der Clubgründung aufnehmen.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b="1" dirty="0">
                <a:solidFill>
                  <a:srgbClr val="002060"/>
                </a:solidFill>
              </a:rPr>
              <a:t>Bannerauszeichnung für </a:t>
            </a:r>
            <a:r>
              <a:rPr lang="de-DE" b="1" dirty="0" err="1">
                <a:solidFill>
                  <a:srgbClr val="002060"/>
                </a:solidFill>
              </a:rPr>
              <a:t>Sponsorclubs</a:t>
            </a:r>
            <a:r>
              <a:rPr lang="de-DE" b="1" dirty="0">
                <a:solidFill>
                  <a:srgbClr val="002060"/>
                </a:solidFill>
              </a:rPr>
              <a:t> - </a:t>
            </a:r>
            <a:r>
              <a:rPr lang="de-DE" dirty="0">
                <a:solidFill>
                  <a:schemeClr val="accent6">
                    <a:lumMod val="75000"/>
                    <a:lumOff val="25000"/>
                  </a:schemeClr>
                </a:solidFill>
              </a:rPr>
              <a:t>Wird dem </a:t>
            </a:r>
            <a:r>
              <a:rPr lang="de-DE" dirty="0" err="1">
                <a:solidFill>
                  <a:schemeClr val="accent6">
                    <a:lumMod val="75000"/>
                    <a:lumOff val="25000"/>
                  </a:schemeClr>
                </a:solidFill>
              </a:rPr>
              <a:t>Sponsorclub</a:t>
            </a:r>
            <a:r>
              <a:rPr lang="de-DE" dirty="0">
                <a:solidFill>
                  <a:schemeClr val="accent6">
                    <a:lumMod val="75000"/>
                    <a:lumOff val="25000"/>
                  </a:schemeClr>
                </a:solidFill>
              </a:rPr>
              <a:t> für die Clubneugründung verliehen.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b="1" dirty="0">
                <a:solidFill>
                  <a:srgbClr val="002060"/>
                </a:solidFill>
              </a:rPr>
              <a:t>Bannerauszeichnung für Universitätsclubs - </a:t>
            </a:r>
            <a:r>
              <a:rPr lang="de-DE" dirty="0">
                <a:solidFill>
                  <a:schemeClr val="accent6">
                    <a:lumMod val="75000"/>
                    <a:lumOff val="25000"/>
                  </a:schemeClr>
                </a:solidFill>
              </a:rPr>
              <a:t>Wird dem </a:t>
            </a:r>
            <a:r>
              <a:rPr lang="de-DE" dirty="0" err="1">
                <a:solidFill>
                  <a:schemeClr val="accent6">
                    <a:lumMod val="75000"/>
                    <a:lumOff val="25000"/>
                  </a:schemeClr>
                </a:solidFill>
              </a:rPr>
              <a:t>Sponsorclub</a:t>
            </a:r>
            <a:r>
              <a:rPr lang="de-DE" dirty="0">
                <a:solidFill>
                  <a:schemeClr val="accent6">
                    <a:lumMod val="75000"/>
                    <a:lumOff val="25000"/>
                  </a:schemeClr>
                </a:solidFill>
              </a:rPr>
              <a:t> für die Clubneugründung verliehen.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b="1" dirty="0">
                <a:solidFill>
                  <a:srgbClr val="002060"/>
                </a:solidFill>
              </a:rPr>
              <a:t>Clubzweig-Auszeichnung - </a:t>
            </a:r>
            <a:r>
              <a:rPr lang="de-DE" dirty="0">
                <a:solidFill>
                  <a:schemeClr val="accent6">
                    <a:lumMod val="75000"/>
                    <a:lumOff val="25000"/>
                  </a:schemeClr>
                </a:solidFill>
              </a:rPr>
              <a:t>Wird der Verbindungsperson zur Unterstützung des Clubs verliehen.</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b="1" dirty="0">
                <a:solidFill>
                  <a:srgbClr val="002060"/>
                </a:solidFill>
              </a:rPr>
              <a:t>Missionsbezogene Auszeichnungen – </a:t>
            </a:r>
            <a:r>
              <a:rPr lang="de-DE" i="1" dirty="0">
                <a:solidFill>
                  <a:schemeClr val="accent6">
                    <a:lumMod val="75000"/>
                    <a:lumOff val="25000"/>
                  </a:schemeClr>
                </a:solidFill>
              </a:rPr>
              <a:t>MISSION</a:t>
            </a:r>
            <a:r>
              <a:rPr lang="de-DE" dirty="0">
                <a:solidFill>
                  <a:schemeClr val="accent6">
                    <a:lumMod val="75000"/>
                    <a:lumOff val="25000"/>
                  </a:schemeClr>
                </a:solidFill>
              </a:rPr>
              <a:t> </a:t>
            </a:r>
            <a:r>
              <a:rPr lang="de-DE" b="1" dirty="0">
                <a:solidFill>
                  <a:schemeClr val="accent6">
                    <a:lumMod val="75000"/>
                    <a:lumOff val="25000"/>
                  </a:schemeClr>
                </a:solidFill>
              </a:rPr>
              <a:t>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dirty="0"/>
              <a:t>Gründung neuer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de-DE" sz="3200">
                <a:solidFill>
                  <a:schemeClr val="bg1"/>
                </a:solidFill>
              </a:rPr>
              <a:t>Hilfsmittel</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de-DE">
                <a:solidFill>
                  <a:srgbClr val="10233F"/>
                </a:solidFill>
                <a:latin typeface="Arial" charset="0"/>
                <a:ea typeface="Arial" charset="0"/>
                <a:cs typeface="Arial" charset="0"/>
              </a:rPr>
              <a:t>Vorteile für die Community</a:t>
            </a:r>
          </a:p>
          <a:p>
            <a:pPr marL="342900" indent="-342900">
              <a:lnSpc>
                <a:spcPct val="200000"/>
              </a:lnSpc>
              <a:buClr>
                <a:srgbClr val="10233F"/>
              </a:buClr>
              <a:buSzPct val="100000"/>
              <a:buFont typeface="Wingdings" panose="05000000000000000000" pitchFamily="2" charset="2"/>
              <a:buChar char="Ø"/>
            </a:pPr>
            <a:r>
              <a:rPr lang="de-DE">
                <a:solidFill>
                  <a:srgbClr val="10233F"/>
                </a:solidFill>
                <a:latin typeface="Arial" charset="0"/>
                <a:ea typeface="Arial" charset="0"/>
                <a:cs typeface="Arial" charset="0"/>
              </a:rPr>
              <a:t>Neue Hilfsmöglichkeiten schaffen</a:t>
            </a:r>
          </a:p>
          <a:p>
            <a:pPr marL="342900" indent="-342900">
              <a:lnSpc>
                <a:spcPct val="200000"/>
              </a:lnSpc>
              <a:buClr>
                <a:srgbClr val="10233F"/>
              </a:buClr>
              <a:buSzPct val="100000"/>
              <a:buFont typeface="Wingdings" panose="05000000000000000000" pitchFamily="2" charset="2"/>
              <a:buChar char="Ø"/>
            </a:pPr>
            <a:r>
              <a:rPr lang="de-DE">
                <a:solidFill>
                  <a:srgbClr val="10233F"/>
                </a:solidFill>
                <a:latin typeface="Arial" charset="0"/>
                <a:ea typeface="Arial" charset="0"/>
                <a:cs typeface="Arial" charset="0"/>
              </a:rPr>
              <a:t>Ungedeckten Bedarf erfüllen</a:t>
            </a:r>
          </a:p>
          <a:p>
            <a:pPr marL="342900" indent="-342900">
              <a:lnSpc>
                <a:spcPct val="200000"/>
              </a:lnSpc>
              <a:buClr>
                <a:srgbClr val="10233F"/>
              </a:buClr>
              <a:buSzPct val="100000"/>
              <a:buFont typeface="Wingdings" panose="05000000000000000000" pitchFamily="2" charset="2"/>
              <a:buChar char="Ø"/>
            </a:pPr>
            <a:r>
              <a:rPr lang="de-DE">
                <a:solidFill>
                  <a:srgbClr val="10233F"/>
                </a:solidFill>
                <a:latin typeface="Arial" charset="0"/>
                <a:ea typeface="Arial" charset="0"/>
                <a:cs typeface="Arial" charset="0"/>
              </a:rPr>
              <a:t>Positive Veränderungen bewirken</a:t>
            </a:r>
          </a:p>
          <a:p>
            <a:pPr marL="342900" indent="-342900">
              <a:lnSpc>
                <a:spcPct val="200000"/>
              </a:lnSpc>
              <a:buClr>
                <a:srgbClr val="10233F"/>
              </a:buClr>
              <a:buSzPct val="100000"/>
              <a:buFont typeface="Wingdings" panose="05000000000000000000" pitchFamily="2" charset="2"/>
              <a:buChar char="Ø"/>
            </a:pPr>
            <a:r>
              <a:rPr lang="de-DE">
                <a:solidFill>
                  <a:srgbClr val="10233F"/>
                </a:solidFill>
                <a:latin typeface="Arial" charset="0"/>
                <a:ea typeface="Arial" charset="0"/>
                <a:cs typeface="Arial" charset="0"/>
              </a:rPr>
              <a:t>Die Mitgliedschaft neu beleben</a:t>
            </a:r>
          </a:p>
          <a:p>
            <a:pPr marL="342900" indent="-342900">
              <a:lnSpc>
                <a:spcPct val="200000"/>
              </a:lnSpc>
              <a:buClr>
                <a:srgbClr val="10233F"/>
              </a:buClr>
              <a:buSzPct val="100000"/>
              <a:buFont typeface="Wingdings" panose="05000000000000000000" pitchFamily="2" charset="2"/>
              <a:buChar char="Ø"/>
            </a:pPr>
            <a:r>
              <a:rPr lang="de-DE">
                <a:solidFill>
                  <a:srgbClr val="10233F"/>
                </a:solidFill>
                <a:latin typeface="Arial" charset="0"/>
                <a:ea typeface="Arial" charset="0"/>
                <a:cs typeface="Arial" charset="0"/>
              </a:rPr>
              <a:t>Neue Führungskräfte ausbilden</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33600"/>
            <a:ext cx="5092507" cy="1446550"/>
          </a:xfrm>
          <a:prstGeom prst="rect">
            <a:avLst/>
          </a:prstGeom>
          <a:noFill/>
        </p:spPr>
        <p:txBody>
          <a:bodyPr wrap="square" rtlCol="0" anchor="b">
            <a:spAutoFit/>
          </a:bodyPr>
          <a:lstStyle/>
          <a:p>
            <a:pPr algn="ctr"/>
            <a:r>
              <a:rPr lang="de-DE" sz="4400" b="1" dirty="0">
                <a:solidFill>
                  <a:schemeClr val="bg1"/>
                </a:solidFill>
                <a:latin typeface="Arial" panose="020B0604020202020204" pitchFamily="34" charset="0"/>
                <a:ea typeface="Arial" charset="0"/>
                <a:cs typeface="Arial" panose="020B0604020202020204" pitchFamily="34" charset="0"/>
              </a:rPr>
              <a:t>Warum neue Clubs gründen?</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745978"/>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de-DE" sz="3600" b="1">
                <a:solidFill>
                  <a:srgbClr val="082E87"/>
                </a:solidFill>
              </a:rPr>
              <a:t>Materialien zur Mitgliedergewinnung für neue Clubs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952045" y="611515"/>
            <a:ext cx="6345412" cy="563496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1900" dirty="0">
                <a:solidFill>
                  <a:schemeClr val="bg1"/>
                </a:solidFill>
              </a:rPr>
              <a:t>Die Liste benennt einige Hilfsmittel, die sich online finden. Sie können außerdem bei der Hauptabteilung „Membership“ bestellt werden. Um eine Bestellung aufzugeben, besuchen Sie die Website „Einen neuen Club gründen“ oder nutzen Sie den QR-Code. </a:t>
            </a:r>
          </a:p>
          <a:p>
            <a:pPr marL="0" indent="0">
              <a:buNone/>
            </a:pPr>
            <a:r>
              <a:rPr lang="de-DE" sz="1700"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rPr>
              <a:t>Kit für den Gründung neuer Clubs (KITEXT)</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ea typeface="Calibri" panose="020F0502020204030204" pitchFamily="34" charset="0"/>
              </a:rPr>
              <a:t>Antrag für Gründungsmitglieder (TK-188)</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ea typeface="Calibri" panose="020F0502020204030204" pitchFamily="34" charset="0"/>
              </a:rPr>
              <a:t>„Hallo“-Broschüre (EX-511)</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ea typeface="Calibri" panose="020F0502020204030204" pitchFamily="34" charset="0"/>
              </a:rPr>
              <a:t>Poster (EX-109)</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ea typeface="Calibri" panose="020F0502020204030204" pitchFamily="34" charset="0"/>
              </a:rPr>
              <a:t>Broschüre „Lions bewegen etwas“ (ME-40)</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ea typeface="Calibri" panose="020F0502020204030204" pitchFamily="34" charset="0"/>
              </a:rPr>
              <a:t>Broschüre für Familienmitgliedschaften (MPFM-8)</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rPr>
              <a:t>Broschüre „Lions setzen sich Ziele“ </a:t>
            </a:r>
            <a:r>
              <a:rPr lang="de-DE" sz="1700" dirty="0">
                <a:solidFill>
                  <a:schemeClr val="bg1"/>
                </a:solidFill>
                <a:ea typeface="Calibri" panose="020F0502020204030204" pitchFamily="34" charset="0"/>
              </a:rPr>
              <a:t>(ME-33)</a:t>
            </a:r>
          </a:p>
          <a:p>
            <a:pPr marL="342900" indent="-342900">
              <a:lnSpc>
                <a:spcPct val="150000"/>
              </a:lnSpc>
              <a:buClr>
                <a:schemeClr val="bg1"/>
              </a:buClr>
              <a:buSzPct val="100000"/>
              <a:buFont typeface="Wingdings" panose="05000000000000000000" pitchFamily="2" charset="2"/>
              <a:buChar char="Ø"/>
            </a:pPr>
            <a:r>
              <a:rPr lang="de-DE" sz="1700" dirty="0">
                <a:solidFill>
                  <a:schemeClr val="bg1"/>
                </a:solidFill>
              </a:rPr>
              <a:t>Fragen Sie einfach! Leitfaden zur Mitgliedergewinnung</a:t>
            </a:r>
          </a:p>
          <a:p>
            <a:pPr marL="342900" indent="-342900">
              <a:buClr>
                <a:schemeClr val="bg1"/>
              </a:buClr>
              <a:buSzPct val="100000"/>
              <a:buFont typeface="Wingdings" panose="05000000000000000000" pitchFamily="2" charset="2"/>
              <a:buChar char="Ø"/>
            </a:pPr>
            <a:endParaRPr lang="en-US" altLang="en-US" sz="17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17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17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17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17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17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17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endParaRPr lang="en-US" sz="1700"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de-DE">
                <a:solidFill>
                  <a:srgbClr val="0D2240"/>
                </a:solidFill>
                <a:latin typeface="Arial" charset="0"/>
                <a:ea typeface="Arial" charset="0"/>
                <a:cs typeface="Arial" charset="0"/>
              </a:rPr>
            </a:br>
            <a:endParaRPr lang="de-D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067393" y="1935480"/>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399834" y="1981199"/>
            <a:ext cx="4105542" cy="190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3600" b="1" dirty="0">
                <a:solidFill>
                  <a:schemeClr val="bg1"/>
                </a:solidFill>
              </a:rPr>
              <a:t>Die Kernpunkte zur Wiederholung</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271560" y="384427"/>
            <a:ext cx="6486961" cy="5562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dirty="0">
                <a:solidFill>
                  <a:schemeClr val="accent6">
                    <a:lumMod val="75000"/>
                    <a:lumOff val="25000"/>
                  </a:schemeClr>
                </a:solidFill>
              </a:rPr>
              <a:t>Zur erfolgreichen Gründung eines neuen Clubs müssen zuerst lokale Bedürfnisse ermittelt werden.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dirty="0">
                <a:solidFill>
                  <a:schemeClr val="accent6">
                    <a:lumMod val="75000"/>
                    <a:lumOff val="25000"/>
                  </a:schemeClr>
                </a:solidFill>
              </a:rPr>
              <a:t>Mithilfe eines starken Teams werden neue Mitglieder aktiv eingebunden und ein erfolgreicher Club aufgebaut.</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dirty="0">
                <a:solidFill>
                  <a:schemeClr val="accent6">
                    <a:lumMod val="75000"/>
                    <a:lumOff val="25000"/>
                  </a:schemeClr>
                </a:solidFill>
              </a:rPr>
              <a:t>Gute Verbindungen zu Geschäftsinhaber/innen und Kommunalpolitiker/innen sind hilfreich bei der Förderung des Clubs.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dirty="0">
                <a:solidFill>
                  <a:schemeClr val="accent6">
                    <a:lumMod val="75000"/>
                    <a:lumOff val="25000"/>
                  </a:schemeClr>
                </a:solidFill>
              </a:rPr>
              <a:t>Ein gut geplantes Informations- und Organisationstreffen hinterlässt bei neuen Mitgliedern einen bleibenden Eindruck.</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dirty="0">
                <a:solidFill>
                  <a:schemeClr val="accent6">
                    <a:lumMod val="75000"/>
                    <a:lumOff val="25000"/>
                  </a:schemeClr>
                </a:solidFill>
              </a:rPr>
              <a:t>Die Mitarbeiter/innen von LCI stehen Ihnen während des gesamten Prozesses zur Seite.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de-DE" dirty="0">
                <a:solidFill>
                  <a:schemeClr val="accent6">
                    <a:lumMod val="75000"/>
                    <a:lumOff val="25000"/>
                  </a:schemeClr>
                </a:solidFill>
              </a:rPr>
              <a:t>Zeigen Sie Ihre Freude am Engagement. Viel Erfolg beim Aufbau neuer Clubs.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de-DE" sz="4400" b="1" i="0">
                <a:solidFill>
                  <a:schemeClr val="bg1"/>
                </a:solidFill>
                <a:effectLst/>
                <a:cs typeface="Arial" panose="020B0604020202020204" pitchFamily="34" charset="0"/>
              </a:rPr>
              <a:t>Anderen zu helfen ist die Miete, die man für seinen Platz auf der Erde zahlt.</a:t>
            </a:r>
          </a:p>
        </p:txBody>
      </p:sp>
      <p:sp>
        <p:nvSpPr>
          <p:cNvPr id="8" name="Quote">
            <a:extLst>
              <a:ext uri="{FF2B5EF4-FFF2-40B4-BE49-F238E27FC236}">
                <a16:creationId xmlns:a16="http://schemas.microsoft.com/office/drawing/2014/main" id="{889B186E-8B77-70DD-F49F-4AE5794DC64E}"/>
              </a:ext>
            </a:extLst>
          </p:cNvPr>
          <p:cNvSpPr/>
          <p:nvPr/>
        </p:nvSpPr>
        <p:spPr>
          <a:xfrm>
            <a:off x="9736341" y="3429000"/>
            <a:ext cx="1513719" cy="2834105"/>
          </a:xfrm>
          <a:prstGeom prst="rect">
            <a:avLst/>
          </a:prstGeom>
        </p:spPr>
        <p:txBody>
          <a:bodyPr wrap="square" lIns="63496" tIns="31748" rIns="63496" bIns="31748">
            <a:spAutoFit/>
          </a:bodyPr>
          <a:lstStyle/>
          <a:p>
            <a:pPr algn="ctr"/>
            <a:r>
              <a:rPr lang="de-DE" sz="18000" b="1" dirty="0">
                <a:solidFill>
                  <a:srgbClr val="EBB700"/>
                </a:solidFill>
                <a:latin typeface="Open Sans"/>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401264" y="-142238"/>
            <a:ext cx="1513719" cy="2834105"/>
          </a:xfrm>
          <a:prstGeom prst="rect">
            <a:avLst/>
          </a:prstGeom>
        </p:spPr>
        <p:txBody>
          <a:bodyPr wrap="square" lIns="63496" tIns="31748" rIns="63496" bIns="31748">
            <a:spAutoFit/>
          </a:bodyPr>
          <a:lstStyle/>
          <a:p>
            <a:pPr algn="ctr"/>
            <a:r>
              <a:rPr lang="de-DE" sz="18000" b="1" dirty="0">
                <a:solidFill>
                  <a:srgbClr val="EBB700"/>
                </a:solidFill>
                <a:latin typeface="Open Sans"/>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de-DE" sz="2400" b="1">
                <a:solidFill>
                  <a:schemeClr val="bg1"/>
                </a:solidFill>
              </a:rPr>
              <a:t>- 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a:t>Fragen?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1200329"/>
          </a:xfrm>
          <a:prstGeom prst="rect">
            <a:avLst/>
          </a:prstGeom>
          <a:noFill/>
        </p:spPr>
        <p:txBody>
          <a:bodyPr wrap="square">
            <a:spAutoFit/>
          </a:bodyPr>
          <a:lstStyle/>
          <a:p>
            <a:pPr marL="0" indent="0" algn="ctr">
              <a:buNone/>
            </a:pPr>
            <a:r>
              <a:rPr lang="de-DE" sz="2400">
                <a:solidFill>
                  <a:schemeClr val="bg1"/>
                </a:solidFill>
              </a:rPr>
              <a:t>Wenden Sie sich für weitere Informationen an die Abteilung „Membership Development“ unter </a:t>
            </a:r>
            <a:r>
              <a:rPr lang="de-DE" sz="2400">
                <a:solidFill>
                  <a:schemeClr val="accent1"/>
                </a:solidFill>
              </a:rPr>
              <a:t>membership@lionclubs.org</a:t>
            </a:r>
            <a:r>
              <a:rPr lang="de-DE" sz="2400"/>
              <a:t>.</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rPr>
              <a:t>Herzlichen Dank</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228600" y="6400726"/>
            <a:ext cx="2619430" cy="338554"/>
          </a:xfrm>
          <a:prstGeom prst="rect">
            <a:avLst/>
          </a:prstGeom>
          <a:noFill/>
        </p:spPr>
        <p:txBody>
          <a:bodyPr wrap="square" rtlCol="0">
            <a:spAutoFit/>
          </a:bodyPr>
          <a:lstStyle/>
          <a:p>
            <a:r>
              <a:rPr lang="de-DE" sz="1600" b="1" dirty="0">
                <a:solidFill>
                  <a:schemeClr val="bg1"/>
                </a:solidFill>
              </a:rPr>
              <a:t>Aktualisiert 5/2023 GE</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de-DE" sz="2000">
                <a:solidFill>
                  <a:srgbClr val="33373B"/>
                </a:solidFill>
                <a:latin typeface="Arial" charset="0"/>
                <a:ea typeface="Arial" charset="0"/>
                <a:cs typeface="Arial" charset="0"/>
              </a:rPr>
              <a:t>Unsere Welt verändert sich stetig und wir möchten, dass der neue Club zu den Lebensweisen seiner Mitglieder passt. </a:t>
            </a:r>
          </a:p>
        </p:txBody>
      </p:sp>
      <p:sp>
        <p:nvSpPr>
          <p:cNvPr id="14" name="BoxContent"/>
          <p:cNvSpPr>
            <a:spLocks noChangeArrowheads="1"/>
          </p:cNvSpPr>
          <p:nvPr/>
        </p:nvSpPr>
        <p:spPr bwMode="gray">
          <a:xfrm>
            <a:off x="3592581" y="3871068"/>
            <a:ext cx="6949440" cy="91440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Student/innen engagieren sich im Universitätsumfeld</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Student/innen entwickeln wichtige Führungskompetenzen</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Student/innen erhalten Mitgliedschaftsrabatte</a:t>
            </a:r>
          </a:p>
        </p:txBody>
      </p:sp>
      <p:sp>
        <p:nvSpPr>
          <p:cNvPr id="16" name="BoxContent"/>
          <p:cNvSpPr>
            <a:spLocks noChangeArrowheads="1"/>
          </p:cNvSpPr>
          <p:nvPr/>
        </p:nvSpPr>
        <p:spPr bwMode="gray">
          <a:xfrm>
            <a:off x="3602878" y="5077768"/>
            <a:ext cx="6949440" cy="91440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Machen den Überhang vom Leo zum Lion einfacher</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Leo-Jahre können der Mitgliedschaft im Lions Club angerechnet werden</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Ermäßigte Beitrittsgebühren für Leos, die Lions werden</a:t>
            </a:r>
          </a:p>
        </p:txBody>
      </p:sp>
      <p:sp>
        <p:nvSpPr>
          <p:cNvPr id="19" name="BoxContent"/>
          <p:cNvSpPr>
            <a:spLocks noChangeArrowheads="1"/>
          </p:cNvSpPr>
          <p:nvPr/>
        </p:nvSpPr>
        <p:spPr bwMode="gray">
          <a:xfrm>
            <a:off x="3592581" y="2664368"/>
            <a:ext cx="6949440" cy="91440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Die häufigste </a:t>
            </a:r>
            <a:r>
              <a:rPr lang="de-DE" sz="1400" dirty="0" err="1">
                <a:solidFill>
                  <a:srgbClr val="33373B"/>
                </a:solidFill>
                <a:latin typeface="Arial" charset="0"/>
                <a:ea typeface="Arial" charset="0"/>
                <a:cs typeface="Arial" charset="0"/>
              </a:rPr>
              <a:t>Clubart</a:t>
            </a:r>
            <a:endParaRPr lang="de-DE" sz="1400" dirty="0">
              <a:solidFill>
                <a:srgbClr val="33373B"/>
              </a:solidFill>
              <a:latin typeface="Arial" charset="0"/>
              <a:ea typeface="Arial" charset="0"/>
              <a:cs typeface="Arial" charset="0"/>
            </a:endParaRP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Perfekt geeignet für eine Gruppe engagierter Menschen aus einer Community</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Bieten Flexibilität und helfen einer Vielzahl von Communitys</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b="1">
                <a:solidFill>
                  <a:srgbClr val="00338D"/>
                </a:solidFill>
                <a:latin typeface="Arial" charset="0"/>
                <a:ea typeface="Arial" charset="0"/>
                <a:cs typeface="Arial" charset="0"/>
              </a:rPr>
              <a:t>Arten/Formate neuer Clubs</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749657" y="2664368"/>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de-DE" sz="1600" b="1">
                <a:solidFill>
                  <a:srgbClr val="FFFFFF"/>
                </a:solidFill>
                <a:latin typeface="Arial" charset="0"/>
                <a:ea typeface="Arial" charset="0"/>
                <a:cs typeface="Arial" charset="0"/>
              </a:rPr>
              <a:t>Traditioneller Club</a:t>
            </a:r>
          </a:p>
        </p:txBody>
      </p:sp>
      <p:sp>
        <p:nvSpPr>
          <p:cNvPr id="23" name="Freeform 22"/>
          <p:cNvSpPr/>
          <p:nvPr/>
        </p:nvSpPr>
        <p:spPr>
          <a:xfrm>
            <a:off x="1749657" y="3861682"/>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de-DE" sz="1600" b="1">
                <a:solidFill>
                  <a:srgbClr val="FFFFFF"/>
                </a:solidFill>
                <a:latin typeface="Arial" charset="0"/>
                <a:ea typeface="Arial" charset="0"/>
                <a:cs typeface="Arial" charset="0"/>
              </a:rPr>
              <a:t>Universitätsclub</a:t>
            </a:r>
          </a:p>
        </p:txBody>
      </p:sp>
      <p:sp>
        <p:nvSpPr>
          <p:cNvPr id="24" name="Freeform 23"/>
          <p:cNvSpPr/>
          <p:nvPr/>
        </p:nvSpPr>
        <p:spPr>
          <a:xfrm>
            <a:off x="1749657" y="506057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de-DE" sz="1600" b="1">
                <a:solidFill>
                  <a:srgbClr val="FFFFFF"/>
                </a:solidFill>
                <a:latin typeface="Arial" charset="0"/>
                <a:ea typeface="Arial" charset="0"/>
                <a:cs typeface="Arial" charset="0"/>
              </a:rPr>
              <a:t>Leo-Lion Clubs</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573836" y="4708889"/>
            <a:ext cx="6858000" cy="91440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Clubs, die auf Gemeinsamkeiten aufbauen (kulturell, Kenntnisse, Interessen)</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Gleiche Clubgründungsregeln und -prozesse wie traditionelle Clubs</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Hilfsprojekte drehen sich um Gemeinsamkeiten</a:t>
            </a:r>
          </a:p>
        </p:txBody>
      </p:sp>
      <p:sp>
        <p:nvSpPr>
          <p:cNvPr id="16" name="BoxContent"/>
          <p:cNvSpPr>
            <a:spLocks noChangeArrowheads="1"/>
          </p:cNvSpPr>
          <p:nvPr/>
        </p:nvSpPr>
        <p:spPr bwMode="gray">
          <a:xfrm>
            <a:off x="3573836" y="3486391"/>
            <a:ext cx="6858000" cy="91440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Ein Club, der Software oder multifunktionale Plattformen für Treffen nutzt</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Gleiche Clubgründungsregeln und -prozesse wie traditionelle Clubs</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Bietet flexible Möglichkeiten für Menschen, die eingeschränkt sind (z. B. wenig Zeit für Treffen, durch Standort, körperliche Einschränkungen)</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b="1">
                <a:solidFill>
                  <a:srgbClr val="00338D"/>
                </a:solidFill>
                <a:latin typeface="Arial" charset="0"/>
                <a:ea typeface="Arial" charset="0"/>
                <a:cs typeface="Arial" charset="0"/>
              </a:rPr>
              <a:t>Arten/Formate neuer Clubs (Fortsetzung)</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559891" y="4693520"/>
            <a:ext cx="2046896"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de-DE" sz="1600" b="1">
                <a:solidFill>
                  <a:srgbClr val="FFFFFF"/>
                </a:solidFill>
                <a:latin typeface="Arial" charset="0"/>
                <a:ea typeface="Arial" charset="0"/>
                <a:cs typeface="Arial" charset="0"/>
              </a:rPr>
              <a:t>Spezialclubs</a:t>
            </a:r>
          </a:p>
        </p:txBody>
      </p:sp>
      <p:sp>
        <p:nvSpPr>
          <p:cNvPr id="24" name="Freeform 23"/>
          <p:cNvSpPr/>
          <p:nvPr/>
        </p:nvSpPr>
        <p:spPr>
          <a:xfrm>
            <a:off x="1546445" y="346902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de-DE" sz="1600" b="1">
                <a:solidFill>
                  <a:srgbClr val="FFFFFF"/>
                </a:solidFill>
                <a:latin typeface="Arial" charset="0"/>
                <a:ea typeface="Arial" charset="0"/>
                <a:cs typeface="Arial" charset="0"/>
              </a:rPr>
              <a:t>Virtueller Club</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573836" y="2251251"/>
            <a:ext cx="6858000" cy="91440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Der Clubzweig ist Teil eines bestehenden Stammclubs </a:t>
            </a: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Der Clubzweig plant die eigenen Projekte und </a:t>
            </a:r>
            <a:r>
              <a:rPr lang="de-DE" sz="1400" dirty="0" err="1">
                <a:solidFill>
                  <a:srgbClr val="33373B"/>
                </a:solidFill>
                <a:latin typeface="Arial" charset="0"/>
                <a:ea typeface="Arial" charset="0"/>
                <a:cs typeface="Arial" charset="0"/>
              </a:rPr>
              <a:t>Activitys</a:t>
            </a:r>
            <a:endParaRPr lang="de-DE" sz="1400" dirty="0">
              <a:solidFill>
                <a:srgbClr val="33373B"/>
              </a:solidFill>
              <a:latin typeface="Arial" charset="0"/>
              <a:ea typeface="Arial" charset="0"/>
              <a:cs typeface="Arial" charset="0"/>
            </a:endParaRPr>
          </a:p>
          <a:p>
            <a:pPr marL="569214" lvl="1" indent="-285750">
              <a:spcBef>
                <a:spcPts val="0"/>
              </a:spcBef>
              <a:buClr>
                <a:schemeClr val="bg1">
                  <a:lumMod val="50000"/>
                </a:schemeClr>
              </a:buClr>
              <a:buSzPct val="100000"/>
              <a:buFont typeface="Arial" charset="0"/>
              <a:buChar char="•"/>
            </a:pPr>
            <a:r>
              <a:rPr lang="de-DE" sz="1400" dirty="0">
                <a:solidFill>
                  <a:srgbClr val="33373B"/>
                </a:solidFill>
                <a:latin typeface="Arial" charset="0"/>
                <a:ea typeface="Arial" charset="0"/>
                <a:cs typeface="Arial" charset="0"/>
              </a:rPr>
              <a:t>Das Format ermöglicht einer kleinen Gruppe die Clubgründung (mind. 5 Personen)</a:t>
            </a:r>
          </a:p>
        </p:txBody>
      </p:sp>
      <p:sp>
        <p:nvSpPr>
          <p:cNvPr id="5" name="Freeform 24">
            <a:extLst>
              <a:ext uri="{FF2B5EF4-FFF2-40B4-BE49-F238E27FC236}">
                <a16:creationId xmlns:a16="http://schemas.microsoft.com/office/drawing/2014/main" id="{1A256086-59E5-A302-AE8E-FEE0D6BE4568}"/>
              </a:ext>
            </a:extLst>
          </p:cNvPr>
          <p:cNvSpPr/>
          <p:nvPr/>
        </p:nvSpPr>
        <p:spPr>
          <a:xfrm>
            <a:off x="1559891" y="2243567"/>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de-DE" sz="1600" b="1">
                <a:solidFill>
                  <a:srgbClr val="FFFFFF"/>
                </a:solidFill>
                <a:latin typeface="Arial" charset="0"/>
                <a:ea typeface="Arial" charset="0"/>
                <a:cs typeface="Arial" charset="0"/>
              </a:rPr>
              <a:t>Clubzweig</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a:t>Gründung neuer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de-DE" sz="3200">
                <a:solidFill>
                  <a:schemeClr val="bg1"/>
                </a:solidFill>
              </a:rPr>
              <a:t>Richtlinien und Abläufe</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675373"/>
            <a:ext cx="4914756" cy="55330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de-DE" dirty="0">
                <a:solidFill>
                  <a:srgbClr val="33373B"/>
                </a:solidFill>
                <a:latin typeface="Arial" charset="0"/>
                <a:ea typeface="Arial" charset="0"/>
                <a:cs typeface="Arial" charset="0"/>
              </a:rPr>
              <a:t>Neuer Lions Club</a:t>
            </a: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20 Gründungsmitglieder</a:t>
            </a: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Genehmigung des Distrikt-Governors</a:t>
            </a: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Beitrittsgebühren und Bescheinigungsformulare</a:t>
            </a:r>
          </a:p>
          <a:p>
            <a:pPr marL="861999" lvl="1" indent="-342900">
              <a:buClr>
                <a:srgbClr val="10233F"/>
              </a:buClr>
              <a:buSzPct val="100000"/>
              <a:buFont typeface="Wingdings" panose="05000000000000000000" pitchFamily="2" charset="2"/>
              <a:buChar char="q"/>
            </a:pPr>
            <a:r>
              <a:rPr lang="de-DE" dirty="0" err="1">
                <a:solidFill>
                  <a:srgbClr val="33373B"/>
                </a:solidFill>
                <a:latin typeface="Arial" charset="0"/>
                <a:ea typeface="Arial" charset="0"/>
                <a:cs typeface="Arial" charset="0"/>
              </a:rPr>
              <a:t>Sponsorclub</a:t>
            </a:r>
            <a:endParaRPr lang="de-DE" dirty="0">
              <a:solidFill>
                <a:srgbClr val="33373B"/>
              </a:solidFill>
              <a:latin typeface="Arial" charset="0"/>
              <a:ea typeface="Arial" charset="0"/>
              <a:cs typeface="Arial" charset="0"/>
            </a:endParaRP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Ausgefüllter Gründungsantrag</a:t>
            </a: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a:buClr>
                <a:srgbClr val="7030A0"/>
              </a:buClr>
              <a:buSzPct val="100000"/>
            </a:pPr>
            <a:r>
              <a:rPr lang="de-DE" dirty="0">
                <a:solidFill>
                  <a:srgbClr val="33373B"/>
                </a:solidFill>
                <a:latin typeface="Arial" charset="0"/>
                <a:ea typeface="Arial" charset="0"/>
                <a:cs typeface="Arial" charset="0"/>
              </a:rPr>
              <a:t>Clubzweig</a:t>
            </a: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5 Clubzweig-Mitglieder</a:t>
            </a: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Gewählte/r Präsident/in, Sekretär/in und Schatzmeister/in</a:t>
            </a: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Bewilligung des Stammclubs</a:t>
            </a:r>
          </a:p>
          <a:p>
            <a:pPr marL="861999" lvl="1" indent="-342900">
              <a:buClr>
                <a:srgbClr val="10233F"/>
              </a:buClr>
              <a:buSzPct val="100000"/>
              <a:buFont typeface="Wingdings" panose="05000000000000000000" pitchFamily="2" charset="2"/>
              <a:buChar char="q"/>
            </a:pPr>
            <a:r>
              <a:rPr lang="de-DE" dirty="0">
                <a:solidFill>
                  <a:srgbClr val="33373B"/>
                </a:solidFill>
                <a:latin typeface="Arial" charset="0"/>
                <a:ea typeface="Arial" charset="0"/>
                <a:cs typeface="Arial" charset="0"/>
              </a:rPr>
              <a:t>Ausgefüllter Antrag</a:t>
            </a:r>
            <a:br>
              <a:rPr lang="de-DE" dirty="0">
                <a:solidFill>
                  <a:srgbClr val="33373B"/>
                </a:solidFill>
                <a:latin typeface="Arial" charset="0"/>
                <a:ea typeface="Arial" charset="0"/>
                <a:cs typeface="Arial" charset="0"/>
              </a:rPr>
            </a:br>
            <a:endParaRPr lang="de-DE"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95359"/>
            <a:ext cx="5092507" cy="1446550"/>
          </a:xfrm>
          <a:prstGeom prst="rect">
            <a:avLst/>
          </a:prstGeom>
          <a:noFill/>
        </p:spPr>
        <p:txBody>
          <a:bodyPr wrap="square" rtlCol="0" anchor="b">
            <a:spAutoFit/>
          </a:bodyPr>
          <a:lstStyle/>
          <a:p>
            <a:pPr algn="ctr"/>
            <a:r>
              <a:rPr lang="de-DE" sz="4400" b="1">
                <a:solidFill>
                  <a:schemeClr val="bg1"/>
                </a:solidFill>
                <a:latin typeface="Arial" panose="020B0604020202020204" pitchFamily="34" charset="0"/>
                <a:ea typeface="Arial" charset="0"/>
                <a:cs typeface="Arial" panose="020B0604020202020204" pitchFamily="34" charset="0"/>
              </a:rPr>
              <a:t>Checkliste für neue Clubs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609600"/>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rgbClr val="00338D"/>
                </a:solidFill>
              </a:rPr>
              <a:t>Verfahren zur Gründung neuer Clubs</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366879" y="1600200"/>
            <a:ext cx="11444121"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dirty="0">
                <a:solidFill>
                  <a:srgbClr val="33373B"/>
                </a:solidFill>
                <a:latin typeface="+mn-lt"/>
                <a:ea typeface="Arial" charset="0"/>
                <a:cs typeface="Arial" charset="0"/>
              </a:rPr>
              <a:t>Zu der erfolgreichen Gründung neuer Clubs gehören die folgenden vier Schritte:</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219200"/>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3457286955"/>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1137234"/>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de-DE" sz="1400" b="1" i="0" baseline="0">
                <a:solidFill>
                  <a:schemeClr val="bg1"/>
                </a:solidFill>
                <a:latin typeface="Arial" panose="020B0604020202020204" pitchFamily="34" charset="0"/>
                <a:cs typeface="Arial" panose="020B0604020202020204" pitchFamily="34" charset="0"/>
              </a:rPr>
              <a:t>HERZLICHEN GLÜCKWUNSCH! SIE SIND NUN BESTENS GERÜSTET, EINEN NEUEN CLUB ZU GRÜNDEN:</a:t>
            </a:r>
          </a:p>
          <a:p>
            <a:pPr marL="0" lvl="0" indent="0" algn="ctr" defTabSz="889000">
              <a:lnSpc>
                <a:spcPct val="90000"/>
              </a:lnSpc>
              <a:spcBef>
                <a:spcPct val="0"/>
              </a:spcBef>
              <a:spcAft>
                <a:spcPct val="35000"/>
              </a:spcAft>
              <a:buNone/>
            </a:pPr>
            <a:r>
              <a:rPr lang="de-DE" sz="1400" b="1" i="0" baseline="0">
                <a:solidFill>
                  <a:schemeClr val="bg1"/>
                </a:solidFill>
                <a:latin typeface="Arial" panose="020B0604020202020204" pitchFamily="34" charset="0"/>
                <a:cs typeface="Arial" panose="020B0604020202020204" pitchFamily="34" charset="0"/>
              </a:rPr>
              <a:t>Gründungsinformationen</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43342</TotalTime>
  <Words>5447</Words>
  <Application>Microsoft Office PowerPoint</Application>
  <PresentationFormat>Widescreen</PresentationFormat>
  <Paragraphs>755</Paragraphs>
  <Slides>44</Slides>
  <Notes>34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Arial</vt:lpstr>
      <vt:lpstr>Arial Hebrew Scholar</vt:lpstr>
      <vt:lpstr>Calibri</vt:lpstr>
      <vt:lpstr>Helvetica</vt:lpstr>
      <vt:lpstr>Helvetica Neue</vt:lpstr>
      <vt:lpstr>Lucida Grande</vt:lpstr>
      <vt:lpstr>Open Sans</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Dritter Schritt: Gründungsmitglieder gewinnen</vt:lpstr>
      <vt:lpstr>Dritter Schritt:  Gründungsmitglieder gewinnen</vt:lpstr>
      <vt:lpstr>PowerPoint Presentation</vt:lpstr>
      <vt:lpstr>Vierter Schritt:  Informationstreffen </vt:lpstr>
      <vt:lpstr>Vierter Schritt:  Organisationstreffen </vt:lpstr>
      <vt:lpstr>Vierter Schritt:  Informations- &amp; Organisationstreffen</vt:lpstr>
      <vt:lpstr>PowerPoint Presentation</vt:lpstr>
      <vt:lpstr>PowerPoint Presentation</vt:lpstr>
      <vt:lpstr>PowerPoint Presentation</vt:lpstr>
      <vt:lpstr>PowerPoint Presentation</vt:lpstr>
      <vt:lpstr>Gründungsantrag einreichen (Fortsetzung)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1293</cp:revision>
  <cp:lastPrinted>2017-06-29T03:55:04Z</cp:lastPrinted>
  <dcterms:created xsi:type="dcterms:W3CDTF">2016-11-15T15:12:50Z</dcterms:created>
  <dcterms:modified xsi:type="dcterms:W3CDTF">2023-08-28T21:08:33Z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