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2949" autoAdjust="0"/>
  </p:normalViewPr>
  <p:slideViewPr>
    <p:cSldViewPr showGuides="1">
      <p:cViewPr varScale="1">
        <p:scale>
          <a:sx n="62" d="100"/>
          <a:sy n="62" d="100"/>
        </p:scale>
        <p:origin x="632" y="4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de-DE" dirty="0"/>
              <a:t>Die Club-Quality-Initiative ist das wichtigste Tool, mit dem ein Club sich selbst im Hinblick auf seine Fähigkeit, die Bedürfnisse seiner Mitglieder und seiner Community bewerten kann.</a:t>
            </a:r>
          </a:p>
          <a:p>
            <a:pPr>
              <a:lnSpc>
                <a:spcPct val="200000"/>
              </a:lnSpc>
              <a:spcBef>
                <a:spcPts val="0"/>
              </a:spcBef>
            </a:pPr>
            <a:endParaRPr lang="de-DE" dirty="0"/>
          </a:p>
          <a:p>
            <a:pPr>
              <a:lnSpc>
                <a:spcPct val="200000"/>
              </a:lnSpc>
              <a:spcBef>
                <a:spcPts val="0"/>
              </a:spcBef>
            </a:pPr>
            <a:r>
              <a:rPr lang="de-DE" dirty="0"/>
              <a:t>In der heutigen hektischen Welt muss ein Club in der Lage sein, einen positiven Bewertungs- und Zielsetzungsprozess zu entwickeln und zu implementieren, der so einfach ist, dass er zu einem Teil der Standardbetriebsabläufe werden kann, damit die wichtigsten Faktoren eines erfolgreichen Clubs im Vordergrund stehen: Hilfsdienst, Qualitätsmitglieder und der Aufbau von Führungskräften.</a:t>
            </a:r>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DE" sz="1200" b="1" kern="0" dirty="0">
                <a:latin typeface="HelveticaNeueLT Std Lt" panose="020B0403020202020204" pitchFamily="34" charset="0"/>
                <a:ea typeface="Arial" charset="0"/>
                <a:cs typeface="Arial" charset="0"/>
              </a:rPr>
              <a:t>Satzung und Zusatzbestimmungen</a:t>
            </a:r>
            <a:r>
              <a:rPr lang="de-DE" sz="1200" kern="0" dirty="0">
                <a:latin typeface="HelveticaNeueLT Std Lt" panose="020B0403020202020204" pitchFamily="34" charset="0"/>
                <a:ea typeface="Arial" charset="0"/>
                <a:cs typeface="Arial" charset="0"/>
              </a:rPr>
              <a:t>: </a:t>
            </a:r>
            <a:r>
              <a:rPr lang="de-DE" sz="1200" kern="0" dirty="0">
                <a:solidFill>
                  <a:srgbClr val="0A5496"/>
                </a:solidFill>
                <a:latin typeface="HelveticaNeueLT Std Lt" panose="020B0403020202020204" pitchFamily="34" charset="0"/>
                <a:ea typeface="Arial" charset="0"/>
                <a:cs typeface="Arial" charset="0"/>
              </a:rPr>
              <a:t>Neue </a:t>
            </a:r>
            <a:r>
              <a:rPr lang="de-DE" sz="1200" kern="0" dirty="0" err="1">
                <a:solidFill>
                  <a:srgbClr val="0A5496"/>
                </a:solidFill>
                <a:latin typeface="HelveticaNeueLT Std Lt" panose="020B0403020202020204" pitchFamily="34" charset="0"/>
                <a:ea typeface="Arial" charset="0"/>
                <a:cs typeface="Arial" charset="0"/>
              </a:rPr>
              <a:t>Officers</a:t>
            </a:r>
            <a:r>
              <a:rPr lang="de-DE" sz="1200" kern="0" dirty="0">
                <a:solidFill>
                  <a:srgbClr val="0A5496"/>
                </a:solidFill>
                <a:latin typeface="HelveticaNeueLT Std Lt" panose="020B0403020202020204" pitchFamily="34" charset="0"/>
                <a:ea typeface="Arial" charset="0"/>
                <a:cs typeface="Arial" charset="0"/>
              </a:rPr>
              <a:t>, </a:t>
            </a:r>
            <a:r>
              <a:rPr lang="de-DE" sz="1200" kern="0" dirty="0" err="1">
                <a:solidFill>
                  <a:srgbClr val="0A5496"/>
                </a:solidFill>
                <a:latin typeface="HelveticaNeueLT Std Lt" panose="020B0403020202020204" pitchFamily="34" charset="0"/>
                <a:ea typeface="Arial" charset="0"/>
                <a:cs typeface="Arial" charset="0"/>
              </a:rPr>
              <a:t>Director</a:t>
            </a:r>
            <a:r>
              <a:rPr lang="de-DE" sz="1200" kern="0" dirty="0">
                <a:solidFill>
                  <a:srgbClr val="0A5496"/>
                </a:solidFill>
                <a:latin typeface="HelveticaNeueLT Std Lt" panose="020B0403020202020204" pitchFamily="34" charset="0"/>
                <a:ea typeface="Arial" charset="0"/>
                <a:cs typeface="Arial" charset="0"/>
              </a:rPr>
              <a:t> und </a:t>
            </a:r>
            <a:r>
              <a:rPr lang="de-DE" sz="1200" kern="0" dirty="0" err="1">
                <a:solidFill>
                  <a:srgbClr val="0A5496"/>
                </a:solidFill>
                <a:latin typeface="HelveticaNeueLT Std Lt" panose="020B0403020202020204" pitchFamily="34" charset="0"/>
                <a:ea typeface="Arial" charset="0"/>
                <a:cs typeface="Arial" charset="0"/>
              </a:rPr>
              <a:t>committee</a:t>
            </a:r>
            <a:r>
              <a:rPr lang="de-DE" sz="1200" kern="0" dirty="0">
                <a:solidFill>
                  <a:srgbClr val="0A5496"/>
                </a:solidFill>
                <a:latin typeface="HelveticaNeueLT Std Lt" panose="020B0403020202020204" pitchFamily="34" charset="0"/>
                <a:ea typeface="Arial" charset="0"/>
                <a:cs typeface="Arial" charset="0"/>
              </a:rPr>
              <a:t> Chairperson. Ausschüsse werden umfunktioniert. Definiert die neue Standard-Clubstruktur</a:t>
            </a:r>
          </a:p>
          <a:p>
            <a:pPr algn="l"/>
            <a:endParaRPr lang="de-DE" sz="1200" kern="0" dirty="0">
              <a:solidFill>
                <a:srgbClr val="0A5496"/>
              </a:solidFill>
              <a:latin typeface="HelveticaNeueLT Std Lt" panose="020B0403020202020204" pitchFamily="34" charset="0"/>
              <a:ea typeface="Arial" charset="0"/>
              <a:cs typeface="Arial" charset="0"/>
            </a:endParaRPr>
          </a:p>
          <a:p>
            <a:pPr algn="l"/>
            <a:r>
              <a:rPr lang="de-DE" sz="1200" kern="0" dirty="0" err="1">
                <a:solidFill>
                  <a:srgbClr val="0A5496"/>
                </a:solidFill>
                <a:latin typeface="HelveticaNeueLT Std Lt" panose="020B0403020202020204" pitchFamily="34" charset="0"/>
                <a:ea typeface="Arial" charset="0"/>
                <a:cs typeface="Arial" charset="0"/>
              </a:rPr>
              <a:t>Your</a:t>
            </a:r>
            <a:r>
              <a:rPr lang="de-DE" sz="1200" kern="0" dirty="0">
                <a:solidFill>
                  <a:srgbClr val="0A5496"/>
                </a:solidFill>
                <a:latin typeface="HelveticaNeueLT Std Lt" panose="020B0403020202020204" pitchFamily="34" charset="0"/>
                <a:ea typeface="Arial" charset="0"/>
                <a:cs typeface="Arial" charset="0"/>
              </a:rPr>
              <a:t> Club, </a:t>
            </a:r>
            <a:r>
              <a:rPr lang="de-DE" sz="1200" kern="0" dirty="0" err="1">
                <a:solidFill>
                  <a:srgbClr val="0A5496"/>
                </a:solidFill>
                <a:latin typeface="HelveticaNeueLT Std Lt" panose="020B0403020202020204" pitchFamily="34" charset="0"/>
                <a:ea typeface="Arial" charset="0"/>
                <a:cs typeface="Arial" charset="0"/>
              </a:rPr>
              <a:t>Your</a:t>
            </a:r>
            <a:r>
              <a:rPr lang="de-DE" sz="1200" kern="0" dirty="0">
                <a:solidFill>
                  <a:srgbClr val="0A5496"/>
                </a:solidFill>
                <a:latin typeface="HelveticaNeueLT Std Lt" panose="020B0403020202020204" pitchFamily="34" charset="0"/>
                <a:ea typeface="Arial" charset="0"/>
                <a:cs typeface="Arial" charset="0"/>
              </a:rPr>
              <a:t> Way!(Ihr Club, Ihr Weg!): Leitfaden für die Anpassung Ihrer Versammlungen. Gestalten Sie Ihre Mitgliederversammlungen neu. Vorschläge zur Steigerung der Beteiligung. Programmideen für Clubtreffen. Werben Sie für Ihre Treffen und Veranstaltungen in der Öffentlichkeit.</a:t>
            </a:r>
          </a:p>
          <a:p>
            <a:pPr algn="l"/>
            <a:endParaRPr lang="de-DE" sz="1200" kern="0" dirty="0">
              <a:solidFill>
                <a:srgbClr val="0A5496"/>
              </a:solidFill>
              <a:latin typeface="HelveticaNeueLT Std Lt" panose="020B0403020202020204" pitchFamily="34" charset="0"/>
              <a:ea typeface="Arial" charset="0"/>
              <a:cs typeface="Arial" charset="0"/>
            </a:endParaRPr>
          </a:p>
          <a:p>
            <a:pPr algn="l"/>
            <a:r>
              <a:rPr lang="de-DE" sz="1200" kern="0" dirty="0" err="1">
                <a:solidFill>
                  <a:srgbClr val="0A5496"/>
                </a:solidFill>
                <a:latin typeface="HelveticaNeueLT Std Lt" panose="020B0403020202020204" pitchFamily="34" charset="0"/>
                <a:ea typeface="Arial" charset="0"/>
                <a:cs typeface="Arial" charset="0"/>
              </a:rPr>
              <a:t>e-Books</a:t>
            </a:r>
            <a:r>
              <a:rPr lang="de-DE" sz="1200" kern="0" dirty="0">
                <a:solidFill>
                  <a:srgbClr val="0A5496"/>
                </a:solidFill>
                <a:latin typeface="HelveticaNeueLT Std Lt" panose="020B0403020202020204" pitchFamily="34" charset="0"/>
                <a:ea typeface="Arial" charset="0"/>
                <a:cs typeface="Arial" charset="0"/>
              </a:rPr>
              <a:t>: Club </a:t>
            </a:r>
            <a:r>
              <a:rPr lang="de-DE" sz="1200" kern="0" dirty="0" err="1">
                <a:solidFill>
                  <a:srgbClr val="0A5496"/>
                </a:solidFill>
                <a:latin typeface="HelveticaNeueLT Std Lt" panose="020B0403020202020204" pitchFamily="34" charset="0"/>
                <a:ea typeface="Arial" charset="0"/>
                <a:cs typeface="Arial" charset="0"/>
              </a:rPr>
              <a:t>President</a:t>
            </a:r>
            <a:r>
              <a:rPr lang="de-DE" sz="1200" kern="0" dirty="0">
                <a:solidFill>
                  <a:srgbClr val="0A5496"/>
                </a:solidFill>
                <a:latin typeface="HelveticaNeueLT Std Lt" panose="020B0403020202020204" pitchFamily="34" charset="0"/>
                <a:ea typeface="Arial" charset="0"/>
                <a:cs typeface="Arial" charset="0"/>
              </a:rPr>
              <a:t>/</a:t>
            </a:r>
            <a:r>
              <a:rPr lang="de-DE" sz="1200" kern="0" dirty="0" err="1">
                <a:solidFill>
                  <a:srgbClr val="0A5496"/>
                </a:solidFill>
                <a:latin typeface="HelveticaNeueLT Std Lt" panose="020B0403020202020204" pitchFamily="34" charset="0"/>
                <a:ea typeface="Arial" charset="0"/>
                <a:cs typeface="Arial" charset="0"/>
              </a:rPr>
              <a:t>Vice</a:t>
            </a:r>
            <a:r>
              <a:rPr lang="de-DE" sz="1200" kern="0" dirty="0">
                <a:solidFill>
                  <a:srgbClr val="0A5496"/>
                </a:solidFill>
                <a:latin typeface="HelveticaNeueLT Std Lt" panose="020B0403020202020204" pitchFamily="34" charset="0"/>
                <a:ea typeface="Arial" charset="0"/>
                <a:cs typeface="Arial" charset="0"/>
              </a:rPr>
              <a:t> </a:t>
            </a:r>
            <a:r>
              <a:rPr lang="de-DE" sz="1200" kern="0" dirty="0" err="1">
                <a:solidFill>
                  <a:srgbClr val="0A5496"/>
                </a:solidFill>
                <a:latin typeface="HelveticaNeueLT Std Lt" panose="020B0403020202020204" pitchFamily="34" charset="0"/>
                <a:ea typeface="Arial" charset="0"/>
                <a:cs typeface="Arial" charset="0"/>
              </a:rPr>
              <a:t>President</a:t>
            </a:r>
            <a:r>
              <a:rPr lang="de-DE" sz="1200" kern="0" dirty="0">
                <a:solidFill>
                  <a:srgbClr val="0A5496"/>
                </a:solidFill>
                <a:latin typeface="HelveticaNeueLT Std Lt" panose="020B0403020202020204" pitchFamily="34" charset="0"/>
                <a:ea typeface="Arial" charset="0"/>
                <a:cs typeface="Arial" charset="0"/>
              </a:rPr>
              <a:t>, </a:t>
            </a:r>
            <a:r>
              <a:rPr lang="de-DE" sz="1200" kern="0" dirty="0" err="1">
                <a:solidFill>
                  <a:srgbClr val="0A5496"/>
                </a:solidFill>
                <a:latin typeface="HelveticaNeueLT Std Lt" panose="020B0403020202020204" pitchFamily="34" charset="0"/>
                <a:ea typeface="Arial" charset="0"/>
                <a:cs typeface="Arial" charset="0"/>
              </a:rPr>
              <a:t>Secretary</a:t>
            </a:r>
            <a:r>
              <a:rPr lang="de-DE" sz="1200" kern="0" dirty="0">
                <a:solidFill>
                  <a:srgbClr val="0A5496"/>
                </a:solidFill>
                <a:latin typeface="HelveticaNeueLT Std Lt" panose="020B0403020202020204" pitchFamily="34" charset="0"/>
                <a:ea typeface="Arial" charset="0"/>
                <a:cs typeface="Arial" charset="0"/>
              </a:rPr>
              <a:t>, Treasurer, Membership Chairperson, Service Chairperson</a:t>
            </a:r>
          </a:p>
          <a:p>
            <a:pPr algn="l"/>
            <a:endParaRPr lang="de-DE" sz="1200" kern="0" dirty="0">
              <a:solidFill>
                <a:srgbClr val="0A5496"/>
              </a:solidFill>
              <a:latin typeface="HelveticaNeueLT Std Lt" panose="020B0403020202020204" pitchFamily="34" charset="0"/>
              <a:ea typeface="Arial" charset="0"/>
              <a:cs typeface="Arial" charset="0"/>
            </a:endParaRPr>
          </a:p>
          <a:p>
            <a:pPr algn="l"/>
            <a:r>
              <a:rPr lang="de-DE" sz="1200" kern="0" dirty="0">
                <a:solidFill>
                  <a:srgbClr val="0A5496"/>
                </a:solidFill>
                <a:latin typeface="HelveticaNeueLT Std Lt" panose="020B0403020202020204" pitchFamily="34" charset="0"/>
                <a:ea typeface="Arial" charset="0"/>
                <a:cs typeface="Arial" charset="0"/>
              </a:rPr>
              <a:t>Plan </a:t>
            </a:r>
            <a:r>
              <a:rPr lang="de-DE" sz="1200" kern="0" dirty="0" err="1">
                <a:solidFill>
                  <a:srgbClr val="0A5496"/>
                </a:solidFill>
                <a:latin typeface="HelveticaNeueLT Std Lt" panose="020B0403020202020204" pitchFamily="34" charset="0"/>
                <a:ea typeface="Arial" charset="0"/>
                <a:cs typeface="Arial" charset="0"/>
              </a:rPr>
              <a:t>for</a:t>
            </a:r>
            <a:r>
              <a:rPr lang="de-DE" sz="1200" kern="0" dirty="0">
                <a:solidFill>
                  <a:srgbClr val="0A5496"/>
                </a:solidFill>
                <a:latin typeface="HelveticaNeueLT Std Lt" panose="020B0403020202020204" pitchFamily="34" charset="0"/>
                <a:ea typeface="Arial" charset="0"/>
                <a:cs typeface="Arial" charset="0"/>
              </a:rPr>
              <a:t> </a:t>
            </a:r>
            <a:r>
              <a:rPr lang="de-DE" sz="1200" kern="0" dirty="0" err="1">
                <a:solidFill>
                  <a:srgbClr val="0A5496"/>
                </a:solidFill>
                <a:latin typeface="HelveticaNeueLT Std Lt" panose="020B0403020202020204" pitchFamily="34" charset="0"/>
                <a:ea typeface="Arial" charset="0"/>
                <a:cs typeface="Arial" charset="0"/>
              </a:rPr>
              <a:t>Your</a:t>
            </a:r>
            <a:r>
              <a:rPr lang="de-DE" sz="1200" kern="0" dirty="0">
                <a:solidFill>
                  <a:srgbClr val="0A5496"/>
                </a:solidFill>
                <a:latin typeface="HelveticaNeueLT Std Lt" panose="020B0403020202020204" pitchFamily="34" charset="0"/>
                <a:ea typeface="Arial" charset="0"/>
                <a:cs typeface="Arial" charset="0"/>
              </a:rPr>
              <a:t> </a:t>
            </a:r>
            <a:r>
              <a:rPr lang="de-DE" sz="1200" kern="0" dirty="0" err="1">
                <a:solidFill>
                  <a:srgbClr val="0A5496"/>
                </a:solidFill>
                <a:latin typeface="HelveticaNeueLT Std Lt" panose="020B0403020202020204" pitchFamily="34" charset="0"/>
                <a:ea typeface="Arial" charset="0"/>
                <a:cs typeface="Arial" charset="0"/>
              </a:rPr>
              <a:t>Club's</a:t>
            </a:r>
            <a:r>
              <a:rPr lang="de-DE" sz="1200" kern="0" dirty="0">
                <a:solidFill>
                  <a:srgbClr val="0A5496"/>
                </a:solidFill>
                <a:latin typeface="HelveticaNeueLT Std Lt" panose="020B0403020202020204" pitchFamily="34" charset="0"/>
                <a:ea typeface="Arial" charset="0"/>
                <a:cs typeface="Arial" charset="0"/>
              </a:rPr>
              <a:t> </a:t>
            </a:r>
            <a:r>
              <a:rPr lang="de-DE" sz="1200" kern="0" dirty="0" err="1">
                <a:solidFill>
                  <a:srgbClr val="0A5496"/>
                </a:solidFill>
                <a:latin typeface="HelveticaNeueLT Std Lt" panose="020B0403020202020204" pitchFamily="34" charset="0"/>
                <a:ea typeface="Arial" charset="0"/>
                <a:cs typeface="Arial" charset="0"/>
              </a:rPr>
              <a:t>Success</a:t>
            </a:r>
            <a:r>
              <a:rPr lang="de-DE" sz="1200" kern="0" dirty="0">
                <a:solidFill>
                  <a:srgbClr val="0A5496"/>
                </a:solidFill>
                <a:latin typeface="HelveticaNeueLT Std Lt" panose="020B0403020202020204" pitchFamily="34" charset="0"/>
                <a:ea typeface="Arial" charset="0"/>
                <a:cs typeface="Arial" charset="0"/>
              </a:rPr>
              <a:t> (Planungsleitfaden): Ein Leitfaden und eine PowerPoint-Präsentation </a:t>
            </a:r>
            <a:r>
              <a:rPr lang="de-DE" sz="1200" kern="0" dirty="0">
                <a:latin typeface="HelveticaNeueLT Std Lt" panose="020B0403020202020204" pitchFamily="34" charset="0"/>
                <a:ea typeface="Arial" charset="0"/>
                <a:cs typeface="Arial" charset="0"/>
              </a:rPr>
              <a:t>helfen Ihnen dabei, die Stärken Ihres Clubs zu erkennen, Wege zur Verbesserung zu finden und neue Möglichkeiten zu erschließen, die Ihrem Club zu Wachstum und Erfolg verhelfen! Planungsleitfäden helfen Ihnen, eine Vision zu </a:t>
            </a:r>
            <a:endParaRPr lang="en-US" sz="1200" kern="0" dirty="0">
              <a:latin typeface="HelveticaNeueLT Std Lt" panose="020B0403020202020204" pitchFamily="34" charset="0"/>
              <a:ea typeface="Arial" charset="0"/>
              <a:cs typeface="Arial" charset="0"/>
            </a:endParaRPr>
          </a:p>
          <a:p>
            <a:endParaRPr lang="en-US" dirty="0"/>
          </a:p>
        </p:txBody>
      </p:sp>
    </p:spTree>
    <p:extLst>
      <p:ext uri="{BB962C8B-B14F-4D97-AF65-F5344CB8AC3E}">
        <p14:creationId xmlns:p14="http://schemas.microsoft.com/office/powerpoint/2010/main" val="266086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Entwickeln Sie drei SMART-Ziele für jede Bewertung.  </a:t>
            </a:r>
          </a:p>
          <a:p>
            <a:endParaRPr lang="de-DE" dirty="0"/>
          </a:p>
          <a:p>
            <a:r>
              <a:rPr lang="de-DE" dirty="0"/>
              <a:t>Nehmen Sie sich Zeit, um die Ziele zu besprechen und drei SMART-Ziele für jede Bewertung zu entwickeln.  Überprüfen Sie gelegentlich, ob jede Bewertung effektiv besprochen wurde.</a:t>
            </a:r>
            <a:endParaRPr lang="en-US" dirty="0"/>
          </a:p>
        </p:txBody>
      </p:sp>
    </p:spTree>
    <p:extLst>
      <p:ext uri="{BB962C8B-B14F-4D97-AF65-F5344CB8AC3E}">
        <p14:creationId xmlns:p14="http://schemas.microsoft.com/office/powerpoint/2010/main" val="178770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2119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Lassen Sie uns über Ihre Ziele berichten.  Wir werden 3 Ziele aus jeder Gruppe teilen.</a:t>
            </a:r>
            <a:endParaRPr lang="en-US" dirty="0"/>
          </a:p>
        </p:txBody>
      </p:sp>
    </p:spTree>
    <p:extLst>
      <p:ext uri="{BB962C8B-B14F-4D97-AF65-F5344CB8AC3E}">
        <p14:creationId xmlns:p14="http://schemas.microsoft.com/office/powerpoint/2010/main" val="2885694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Lassen Sie uns über Ihre Ziele berichten.  Wir werden 3 Ziele aus jeder Gruppe teilen.</a:t>
            </a:r>
            <a:endParaRPr lang="en-US" dirty="0"/>
          </a:p>
        </p:txBody>
      </p:sp>
    </p:spTree>
    <p:extLst>
      <p:ext uri="{BB962C8B-B14F-4D97-AF65-F5344CB8AC3E}">
        <p14:creationId xmlns:p14="http://schemas.microsoft.com/office/powerpoint/2010/main" val="3615515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Lions International bietet viele Tools und Ressourcen für den Club.  Besuchen Sie die Webseite zur Verbesserung der Clubqualität und werden Sie Mitglied der Facebook-Gruppe zur Verbesserung der Clubqualität.</a:t>
            </a:r>
            <a:endParaRPr lang="en-US" dirty="0"/>
          </a:p>
        </p:txBody>
      </p:sp>
    </p:spTree>
    <p:extLst>
      <p:ext uri="{BB962C8B-B14F-4D97-AF65-F5344CB8AC3E}">
        <p14:creationId xmlns:p14="http://schemas.microsoft.com/office/powerpoint/2010/main" val="523881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Bitten Sie Freiwillige, das Wichtigste zu nennen, was sie während des Workshops gelernt haben.  </a:t>
            </a:r>
          </a:p>
          <a:p>
            <a:endParaRPr lang="de-DE" dirty="0"/>
          </a:p>
          <a:p>
            <a:r>
              <a:rPr lang="de-DE" dirty="0"/>
              <a:t>Nach der Diskussion fassen Sie das Besprochene zusammen und rekapitulieren Sie es.</a:t>
            </a:r>
            <a:endParaRPr lang="en-US" dirty="0"/>
          </a:p>
        </p:txBody>
      </p:sp>
    </p:spTree>
    <p:extLst>
      <p:ext uri="{BB962C8B-B14F-4D97-AF65-F5344CB8AC3E}">
        <p14:creationId xmlns:p14="http://schemas.microsoft.com/office/powerpoint/2010/main" val="392288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de-DE" dirty="0"/>
              <a:t>Clubs, die sich durch herausragende Leistungen in den Bereichen Mitgliedschaftswachstum, Community Service, Organisation und Kommunikation auszeichnen, können sich für die prestigeträchtigen Excellence Awards qualifizieren.  Nutzen Sie die Qualifikationen, die im Antrag auf die Excellence-Auszeichnung für Clubs aufgeführt sind, als Wegweiser zu herausragenden Leistungen.</a:t>
            </a:r>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Danken Sie der Gruppe für ihre Teilnahme</a:t>
            </a:r>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Veränderung ist für jeden Club entscheidend.  Indem wir unsere derzeitigen Abläufe verstehen, Bereiche identifizieren, die verbessert werden können, und angemessene Schritte zur Erreichung unserer Ziele unternehmen, kann jeder Club noch besser werden!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Die vier Bereiche sind: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Verjüngen Sie Ihren Club mit neuen Mitgliedern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Beleben Sie Ihren Club mit neuen Hilfsdienstmöglichkeiten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Verbessern Sie die Führungskräfteentwicklung und den Clubbetrieb</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Teilen Sie die Erfolge Ihres Clubs mit Ihrer Community</a:t>
            </a:r>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2" y="4560761"/>
            <a:ext cx="5850835" cy="4319714"/>
          </a:xfrm>
        </p:spPr>
        <p:txBody>
          <a:bodyPr/>
          <a:lstStyle/>
          <a:p>
            <a:r>
              <a:rPr lang="de-DE" dirty="0"/>
              <a:t>Jede Bewertung sollte dazu beitragen, Bereiche zu identifizieren, die verbessert werden können. </a:t>
            </a:r>
          </a:p>
          <a:p>
            <a:endParaRPr lang="de-DE" dirty="0"/>
          </a:p>
          <a:p>
            <a:r>
              <a:rPr lang="de-DE" dirty="0"/>
              <a:t>Die Bewertungen: </a:t>
            </a:r>
          </a:p>
          <a:p>
            <a:endParaRPr lang="de-DE" dirty="0"/>
          </a:p>
          <a:p>
            <a:r>
              <a:rPr lang="de-DE" dirty="0"/>
              <a:t>-Hilft, die Gedanken zu fokussieren</a:t>
            </a:r>
          </a:p>
          <a:p>
            <a:r>
              <a:rPr lang="de-DE" dirty="0"/>
              <a:t>-Lenkt die Diskussion</a:t>
            </a:r>
          </a:p>
          <a:p>
            <a:r>
              <a:rPr lang="de-DE" dirty="0"/>
              <a:t>-Regt zur Erkundung von Ressourcen an</a:t>
            </a:r>
          </a:p>
          <a:p>
            <a:r>
              <a:rPr lang="de-DE" dirty="0"/>
              <a:t>-Der Prozess kann individuell oder in der Gruppe durchgeführt werden</a:t>
            </a:r>
          </a:p>
          <a:p>
            <a:endParaRPr lang="de-DE" dirty="0"/>
          </a:p>
          <a:p>
            <a:r>
              <a:rPr lang="de-DE" dirty="0"/>
              <a:t>Zu diesem Zeitpunkt werden wir kleine Gruppen bilden, um die Beurteilungen auszufüllen oder zu überprüfen.  Was werden Sie herausfinden?</a:t>
            </a:r>
            <a:endParaRPr lang="en-US" dirty="0"/>
          </a:p>
        </p:txBody>
      </p:sp>
    </p:spTree>
    <p:extLst>
      <p:ext uri="{BB962C8B-B14F-4D97-AF65-F5344CB8AC3E}">
        <p14:creationId xmlns:p14="http://schemas.microsoft.com/office/powerpoint/2010/main" val="416225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de/resources-for-members/resource-center/improving-club-quality" TargetMode="External"/><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hyperlink" Target="mailto:clubexcellenceaward@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Club-Quality-Initiative</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7" name="Picture 6">
            <a:extLst>
              <a:ext uri="{FF2B5EF4-FFF2-40B4-BE49-F238E27FC236}">
                <a16:creationId xmlns:a16="http://schemas.microsoft.com/office/drawing/2014/main" id="{956C8D22-D997-6E5B-2FCF-8B5F6BC16E10}"/>
              </a:ext>
            </a:extLst>
          </p:cNvPr>
          <p:cNvPicPr>
            <a:picLocks noChangeAspect="1"/>
          </p:cNvPicPr>
          <p:nvPr/>
        </p:nvPicPr>
        <p:blipFill>
          <a:blip r:embed="rId5"/>
          <a:stretch>
            <a:fillRect/>
          </a:stretch>
        </p:blipFill>
        <p:spPr>
          <a:xfrm>
            <a:off x="6705600" y="533767"/>
            <a:ext cx="4207731" cy="5488074"/>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6" y="391055"/>
            <a:ext cx="12358930" cy="111017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200" dirty="0">
                <a:solidFill>
                  <a:srgbClr val="00338D"/>
                </a:solidFill>
              </a:rPr>
              <a:t>Ressourcen: Beleben Sie Ihren Club mit neuen Möglichkeiten für den Hilfsdienst</a:t>
            </a:r>
          </a:p>
        </p:txBody>
      </p:sp>
      <p:sp>
        <p:nvSpPr>
          <p:cNvPr id="9" name="Yellow Bar">
            <a:extLst>
              <a:ext uri="{FF2B5EF4-FFF2-40B4-BE49-F238E27FC236}">
                <a16:creationId xmlns:a16="http://schemas.microsoft.com/office/drawing/2014/main" id="{1BACBBE0-BAA1-540A-BAB6-EBE8E480CFA8}"/>
              </a:ext>
            </a:extLst>
          </p:cNvPr>
          <p:cNvSpPr/>
          <p:nvPr/>
        </p:nvSpPr>
        <p:spPr>
          <a:xfrm>
            <a:off x="278407" y="1461193"/>
            <a:ext cx="2181698"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3878130" y="1537639"/>
            <a:ext cx="422682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3200">
                <a:solidFill>
                  <a:srgbClr val="00338D"/>
                </a:solidFill>
              </a:rPr>
              <a:t>Service Journey</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5191" y="2418363"/>
            <a:ext cx="12070405" cy="1738757"/>
            <a:chOff x="-44262" y="698907"/>
            <a:chExt cx="12070405" cy="1738757"/>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780759" cy="584775"/>
            </a:xfrm>
            <a:prstGeom prst="rect">
              <a:avLst/>
            </a:prstGeom>
            <a:noFill/>
          </p:spPr>
          <p:txBody>
            <a:bodyPr wrap="square" lIns="0" rIns="0" rtlCol="0">
              <a:spAutoFit/>
            </a:bodyPr>
            <a:lstStyle/>
            <a:p>
              <a:pPr algn="ctr"/>
              <a:r>
                <a:rPr lang="de-DE" sz="1600" b="1" dirty="0">
                  <a:solidFill>
                    <a:srgbClr val="8CC63F"/>
                  </a:solidFill>
                  <a:ea typeface="Open Sans" charset="0"/>
                  <a:cs typeface="Open Sans" charset="0"/>
                </a:rPr>
                <a:t>UMWELTSCHUTZ</a:t>
              </a:r>
              <a:br>
                <a:rPr lang="de-DE" sz="1600" b="1" dirty="0">
                  <a:solidFill>
                    <a:srgbClr val="8CC63F"/>
                  </a:solidFill>
                  <a:ea typeface="Open Sans" charset="0"/>
                  <a:cs typeface="Open Sans" charset="0"/>
                </a:rPr>
              </a:br>
              <a:endParaRPr lang="de-DE" sz="1600" b="1" dirty="0">
                <a:solidFill>
                  <a:srgbClr val="8CC63F"/>
                </a:solidFill>
                <a:ea typeface="Open Sans" charset="0"/>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8" y="1852448"/>
              <a:ext cx="1541351" cy="585216"/>
            </a:xfrm>
            <a:prstGeom prst="rect">
              <a:avLst/>
            </a:prstGeom>
            <a:noFill/>
          </p:spPr>
          <p:txBody>
            <a:bodyPr wrap="square" lIns="0" rIns="0" rtlCol="0">
              <a:spAutoFit/>
            </a:bodyPr>
            <a:lstStyle/>
            <a:p>
              <a:pPr algn="ctr"/>
              <a:r>
                <a:rPr lang="de-DE" sz="1600" b="1" dirty="0">
                  <a:solidFill>
                    <a:srgbClr val="F26A2C"/>
                  </a:solidFill>
                  <a:ea typeface="Open Sans" charset="0"/>
                  <a:cs typeface="Open Sans" charset="0"/>
                </a:rPr>
                <a:t>HUNGERHILFE</a:t>
              </a:r>
              <a:br>
                <a:rPr lang="de-DE" sz="1600" b="1" dirty="0">
                  <a:solidFill>
                    <a:srgbClr val="F26A2C"/>
                  </a:solidFill>
                  <a:ea typeface="Open Sans" charset="0"/>
                  <a:cs typeface="Open Sans" charset="0"/>
                </a:rPr>
              </a:br>
              <a:endParaRPr lang="de-DE" sz="1600" b="1" dirty="0">
                <a:solidFill>
                  <a:srgbClr val="F26A2C"/>
                </a:solidFill>
                <a:ea typeface="Open Sans" charset="0"/>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de-DE" sz="1600" b="1">
                  <a:solidFill>
                    <a:srgbClr val="6A205F"/>
                  </a:solidFill>
                  <a:ea typeface="Open Sans" charset="0"/>
                  <a:cs typeface="Open Sans" charset="0"/>
                </a:rPr>
                <a:t>SEHKRAFTERHALTUNG</a:t>
              </a:r>
              <a:br>
                <a:rPr lang="de-DE" sz="1600" b="1">
                  <a:solidFill>
                    <a:srgbClr val="6A205F"/>
                  </a:solidFill>
                  <a:ea typeface="Open Sans" charset="0"/>
                  <a:cs typeface="Open Sans" charset="0"/>
                </a:rPr>
              </a:br>
              <a:endParaRPr lang="de-DE" sz="1600" b="1">
                <a:solidFill>
                  <a:srgbClr val="6A205F"/>
                </a:solidFill>
                <a:ea typeface="Open Sans" charset="0"/>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44262" y="1841562"/>
              <a:ext cx="1463040" cy="585216"/>
            </a:xfrm>
            <a:prstGeom prst="rect">
              <a:avLst/>
            </a:prstGeom>
            <a:noFill/>
          </p:spPr>
          <p:txBody>
            <a:bodyPr wrap="square" lIns="0" rIns="0" rtlCol="0">
              <a:spAutoFit/>
            </a:bodyPr>
            <a:lstStyle/>
            <a:p>
              <a:pPr algn="ctr"/>
              <a:r>
                <a:rPr lang="de-DE" sz="1600" b="1" dirty="0">
                  <a:solidFill>
                    <a:srgbClr val="F0C217"/>
                  </a:solidFill>
                  <a:ea typeface="Open Sans" charset="0"/>
                  <a:cs typeface="Open Sans" charset="0"/>
                </a:rPr>
                <a:t>KINDER </a:t>
              </a:r>
            </a:p>
            <a:p>
              <a:pPr algn="ctr"/>
              <a:r>
                <a:rPr lang="de-DE" sz="1600" b="1" dirty="0">
                  <a:solidFill>
                    <a:srgbClr val="F0C217"/>
                  </a:solidFill>
                  <a:ea typeface="Open Sans" charset="0"/>
                  <a:cs typeface="Open Sans" charset="0"/>
                </a:rPr>
                <a:t>KREBS</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3"/>
            <a:stretch>
              <a:fillRect/>
            </a:stretch>
          </p:blipFill>
          <p:spPr>
            <a:xfrm>
              <a:off x="127798" y="698907"/>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396025" y="1852448"/>
              <a:ext cx="1628607" cy="523220"/>
            </a:xfrm>
            <a:prstGeom prst="rect">
              <a:avLst/>
            </a:prstGeom>
            <a:noFill/>
          </p:spPr>
          <p:txBody>
            <a:bodyPr wrap="square" lIns="0" rIns="0" rtlCol="0">
              <a:spAutoFit/>
            </a:bodyPr>
            <a:lstStyle/>
            <a:p>
              <a:pPr algn="ctr"/>
              <a:r>
                <a:rPr lang="de-DE" sz="1600" b="1" dirty="0">
                  <a:solidFill>
                    <a:srgbClr val="0774AF"/>
                  </a:solidFill>
                  <a:ea typeface="Open Sans" charset="0"/>
                  <a:cs typeface="Open Sans" charset="0"/>
                </a:rPr>
                <a:t>DIABETESHILFE</a:t>
              </a:r>
              <a:br>
                <a:rPr lang="de-DE" sz="1200" b="1" dirty="0">
                  <a:solidFill>
                    <a:schemeClr val="tx2"/>
                  </a:solidFill>
                  <a:ea typeface="Open Sans" charset="0"/>
                  <a:cs typeface="Open Sans" charset="0"/>
                </a:rPr>
              </a:br>
              <a:endParaRPr lang="de-DE" sz="1200" b="1" dirty="0">
                <a:solidFill>
                  <a:schemeClr val="tx2"/>
                </a:solidFill>
                <a:ea typeface="Open Sans" charset="0"/>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645" y="709793"/>
              <a:ext cx="1155048" cy="1143000"/>
            </a:xfrm>
            <a:prstGeom prst="rect">
              <a:avLst/>
            </a:prstGeom>
          </p:spPr>
        </p:pic>
        <p:pic>
          <p:nvPicPr>
            <p:cNvPr id="35" name="Picture 34" descr="A blue and purple circle with a cloud and lightning bolt&#10;&#10;Description automatically generated">
              <a:extLst>
                <a:ext uri="{FF2B5EF4-FFF2-40B4-BE49-F238E27FC236}">
                  <a16:creationId xmlns:a16="http://schemas.microsoft.com/office/drawing/2014/main" id="{24347B44-DE76-1E8D-6E91-4F6740236D70}"/>
                </a:ext>
              </a:extLst>
            </p:cNvPr>
            <p:cNvPicPr>
              <a:picLocks noChangeAspect="1"/>
            </p:cNvPicPr>
            <p:nvPr/>
          </p:nvPicPr>
          <p:blipFill>
            <a:blip r:embed="rId8"/>
            <a:stretch>
              <a:fillRect/>
            </a:stretch>
          </p:blipFill>
          <p:spPr>
            <a:xfrm>
              <a:off x="3214111" y="709793"/>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3051271" y="1852448"/>
              <a:ext cx="1463040" cy="585216"/>
            </a:xfrm>
            <a:prstGeom prst="rect">
              <a:avLst/>
            </a:prstGeom>
            <a:noFill/>
          </p:spPr>
          <p:txBody>
            <a:bodyPr wrap="square" lIns="0" rIns="0" rtlCol="0">
              <a:spAutoFit/>
            </a:bodyPr>
            <a:lstStyle/>
            <a:p>
              <a:pPr algn="ctr"/>
              <a:r>
                <a:rPr lang="de-DE" sz="1600" b="1" dirty="0">
                  <a:solidFill>
                    <a:srgbClr val="00339A"/>
                  </a:solidFill>
                  <a:ea typeface="Open Sans" charset="0"/>
                  <a:cs typeface="Open Sans" charset="0"/>
                </a:rPr>
                <a:t>KATASTROPHENHILFE</a:t>
              </a:r>
            </a:p>
          </p:txBody>
        </p:sp>
        <p:pic>
          <p:nvPicPr>
            <p:cNvPr id="38" name="Picture 37" descr="A group of people holding hands&#10;&#10;Description automatically generated">
              <a:extLst>
                <a:ext uri="{FF2B5EF4-FFF2-40B4-BE49-F238E27FC236}">
                  <a16:creationId xmlns:a16="http://schemas.microsoft.com/office/drawing/2014/main" id="{C77DE890-28EA-C7FB-D471-47C59CFCE439}"/>
                </a:ext>
              </a:extLst>
            </p:cNvPr>
            <p:cNvPicPr>
              <a:picLocks noChangeAspect="1"/>
            </p:cNvPicPr>
            <p:nvPr/>
          </p:nvPicPr>
          <p:blipFill>
            <a:blip r:embed="rId9"/>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de-DE" sz="1600" b="1">
                  <a:solidFill>
                    <a:srgbClr val="10A0A0"/>
                  </a:solidFill>
                  <a:ea typeface="Open Sans" charset="0"/>
                  <a:cs typeface="Open Sans" charset="0"/>
                </a:rPr>
                <a:t>JUGENDFÖRDERUNG</a:t>
              </a:r>
              <a:br>
                <a:rPr lang="de-DE" sz="1600" b="1">
                  <a:solidFill>
                    <a:srgbClr val="10A0A0"/>
                  </a:solidFill>
                  <a:ea typeface="Open Sans" charset="0"/>
                  <a:cs typeface="Open Sans" charset="0"/>
                </a:rPr>
              </a:br>
              <a:endParaRPr lang="de-DE" sz="1600" b="1">
                <a:solidFill>
                  <a:srgbClr val="10A0A0"/>
                </a:solidFill>
                <a:ea typeface="Open Sans" charset="0"/>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094533" y="1852448"/>
              <a:ext cx="1592247" cy="585216"/>
            </a:xfrm>
            <a:prstGeom prst="rect">
              <a:avLst/>
            </a:prstGeom>
            <a:noFill/>
          </p:spPr>
          <p:txBody>
            <a:bodyPr wrap="square" lIns="0" rIns="0" rtlCol="0">
              <a:spAutoFit/>
            </a:bodyPr>
            <a:lstStyle/>
            <a:p>
              <a:pPr algn="ctr"/>
              <a:r>
                <a:rPr lang="de-DE" sz="1600" b="1">
                  <a:solidFill>
                    <a:srgbClr val="C00000"/>
                  </a:solidFill>
                  <a:ea typeface="Open Sans" charset="0"/>
                  <a:cs typeface="Open Sans" charset="0"/>
                </a:rPr>
                <a:t>Humanitäre Hilfe</a:t>
              </a:r>
              <a:br>
                <a:rPr lang="de-DE" sz="1600" b="1">
                  <a:solidFill>
                    <a:srgbClr val="C00000"/>
                  </a:solidFill>
                  <a:ea typeface="Open Sans" charset="0"/>
                  <a:cs typeface="Open Sans" charset="0"/>
                </a:rPr>
              </a:br>
              <a:endParaRPr lang="de-DE" sz="1600" b="1">
                <a:solidFill>
                  <a:srgbClr val="C00000"/>
                </a:solidFill>
                <a:ea typeface="Open Sans" charset="0"/>
                <a:cs typeface="Open Sans" charset="0"/>
              </a:endParaRPr>
            </a:p>
          </p:txBody>
        </p:sp>
        <p:pic>
          <p:nvPicPr>
            <p:cNvPr id="47" name="Picture 46" descr="A close-up of a logo&#10;&#10;Description automatically generated">
              <a:extLst>
                <a:ext uri="{FF2B5EF4-FFF2-40B4-BE49-F238E27FC236}">
                  <a16:creationId xmlns:a16="http://schemas.microsoft.com/office/drawing/2014/main" id="{153C02EB-167F-F5E2-96E0-39C91473DDEC}"/>
                </a:ext>
              </a:extLst>
            </p:cNvPr>
            <p:cNvPicPr>
              <a:picLocks noChangeAspect="1"/>
            </p:cNvPicPr>
            <p:nvPr/>
          </p:nvPicPr>
          <p:blipFill>
            <a:blip r:embed="rId10"/>
            <a:stretch>
              <a:fillRect/>
            </a:stretch>
          </p:blipFill>
          <p:spPr>
            <a:xfrm>
              <a:off x="6210299" y="709793"/>
              <a:ext cx="1231510" cy="1143000"/>
            </a:xfrm>
            <a:prstGeom prst="rect">
              <a:avLst/>
            </a:prstGeom>
          </p:spPr>
        </p:pic>
      </p:grpSp>
      <p:pic>
        <p:nvPicPr>
          <p:cNvPr id="3" name="Picture 2">
            <a:extLst>
              <a:ext uri="{FF2B5EF4-FFF2-40B4-BE49-F238E27FC236}">
                <a16:creationId xmlns:a16="http://schemas.microsoft.com/office/drawing/2014/main" id="{BAFC6A83-FF3E-D367-64E3-07DCE820A343}"/>
              </a:ext>
            </a:extLst>
          </p:cNvPr>
          <p:cNvPicPr>
            <a:picLocks noChangeAspect="1"/>
          </p:cNvPicPr>
          <p:nvPr/>
        </p:nvPicPr>
        <p:blipFill>
          <a:blip r:embed="rId11"/>
          <a:stretch>
            <a:fillRect/>
          </a:stretch>
        </p:blipFill>
        <p:spPr>
          <a:xfrm>
            <a:off x="201251" y="5053089"/>
            <a:ext cx="6268309" cy="1448976"/>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F25F6BB4-BBDD-1E11-1B04-F6D6E9845C80}"/>
              </a:ext>
            </a:extLst>
          </p:cNvPr>
          <p:cNvPicPr>
            <a:picLocks noChangeAspect="1"/>
          </p:cNvPicPr>
          <p:nvPr/>
        </p:nvPicPr>
        <p:blipFill>
          <a:blip r:embed="rId12"/>
          <a:stretch>
            <a:fillRect/>
          </a:stretch>
        </p:blipFill>
        <p:spPr>
          <a:xfrm>
            <a:off x="5969769" y="4500268"/>
            <a:ext cx="5818898" cy="135114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3 Bewertung – </a:t>
            </a:r>
            <a:r>
              <a:rPr lang="de-DE" sz="1600" b="0" i="1" dirty="0">
                <a:solidFill>
                  <a:schemeClr val="bg1"/>
                </a:solidFill>
                <a:latin typeface="Arial"/>
                <a:cs typeface="Arial"/>
              </a:rPr>
              <a:t>Optimieren Sie die Führungskräfteentwicklung und den Clubbetrieb</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de-DE" b="1" i="1" dirty="0">
                <a:solidFill>
                  <a:srgbClr val="EBB700"/>
                </a:solidFill>
                <a:latin typeface="Arial"/>
                <a:ea typeface="ヒラギノ角ゴ Pro W3"/>
                <a:cs typeface="Arial"/>
              </a:rPr>
              <a:t>Beurteilung auf S. 6 durchführen</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de-DE">
                <a:solidFill>
                  <a:schemeClr val="bg1"/>
                </a:solidFill>
              </a:rPr>
              <a:t>Club regt alle Mitglieder an, Führungspositionen anzustreben</a:t>
            </a:r>
          </a:p>
          <a:p>
            <a:pPr marL="285750" indent="-285750"/>
            <a:endParaRPr lang="en-US" kern="0" dirty="0">
              <a:solidFill>
                <a:schemeClr val="bg1"/>
              </a:solidFill>
            </a:endParaRPr>
          </a:p>
          <a:p>
            <a:pPr marL="285750" indent="-285750"/>
            <a:r>
              <a:rPr lang="de-DE">
                <a:solidFill>
                  <a:schemeClr val="bg1"/>
                </a:solidFill>
              </a:rPr>
              <a:t>Club Officers halten die Mitglieder über Clubentscheidungen auf dem Laufenden</a:t>
            </a:r>
          </a:p>
          <a:p>
            <a:pPr marL="285750" indent="-285750"/>
            <a:endParaRPr lang="en-US" kern="0" dirty="0">
              <a:solidFill>
                <a:schemeClr val="bg1"/>
              </a:solidFill>
            </a:endParaRPr>
          </a:p>
          <a:p>
            <a:pPr marL="285750" indent="-285750"/>
            <a:r>
              <a:rPr lang="de-DE">
                <a:solidFill>
                  <a:schemeClr val="bg1"/>
                </a:solidFill>
              </a:rPr>
              <a:t>Mitglieder fühlen sich eingebunden und empfinden ihren Zeitaufwand als lohnend</a:t>
            </a:r>
          </a:p>
          <a:p>
            <a:pPr marL="285750" indent="-285750"/>
            <a:endParaRPr lang="en-US" kern="0" dirty="0">
              <a:solidFill>
                <a:schemeClr val="bg1"/>
              </a:solidFill>
            </a:endParaRPr>
          </a:p>
          <a:p>
            <a:pPr marL="285750" indent="-285750"/>
            <a:r>
              <a:rPr lang="de-DE">
                <a:solidFill>
                  <a:schemeClr val="bg1"/>
                </a:solidFill>
              </a:rPr>
              <a:t>Mitglieder sind mit der Clubleitung zufrieden</a:t>
            </a:r>
          </a:p>
          <a:p>
            <a:endParaRPr lang="en-US" kern="0" dirty="0"/>
          </a:p>
          <a:p>
            <a:endParaRPr lang="en-US" kern="0" dirty="0"/>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de-DE" b="1" i="1">
                <a:solidFill>
                  <a:srgbClr val="EBB700"/>
                </a:solidFill>
                <a:latin typeface="Arial"/>
                <a:ea typeface="ヒラギノ角ゴ Pro W3"/>
                <a:cs typeface="Arial"/>
              </a:rPr>
              <a:t>Füllen Sie die Clubmitgliederbewertung auf den Seiten 6 &amp; 7 aus.</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3 Bewertung – </a:t>
            </a:r>
            <a:r>
              <a:rPr lang="de-DE" sz="1600" b="0" i="1" dirty="0">
                <a:solidFill>
                  <a:schemeClr val="bg1"/>
                </a:solidFill>
                <a:latin typeface="Arial"/>
                <a:cs typeface="Arial"/>
              </a:rPr>
              <a:t>Optimieren Sie die Führungskräfteentwicklung und den Clubbetrieb</a:t>
            </a: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3476" y="3145665"/>
            <a:ext cx="8382000" cy="36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latin typeface="Arial" panose="020B0604020202020204" pitchFamily="34" charset="0"/>
                <a:cs typeface="Arial" panose="020B0604020202020204" pitchFamily="34" charset="0"/>
              </a:rPr>
              <a:t>Haben Sie Fragen zu unseren Clubabläufen?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de-DE">
                <a:solidFill>
                  <a:schemeClr val="bg1"/>
                </a:solidFill>
                <a:latin typeface="Arial" panose="020B0604020202020204" pitchFamily="34" charset="0"/>
                <a:cs typeface="Arial" panose="020B0604020202020204" pitchFamily="34" charset="0"/>
              </a:rPr>
              <a:t>Welche Verbesserungsvorschläge haben Sie für unsere Clubtreffen?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de-DE">
                <a:solidFill>
                  <a:schemeClr val="bg1"/>
                </a:solidFill>
                <a:latin typeface="Arial" panose="020B0604020202020204" pitchFamily="34" charset="0"/>
                <a:cs typeface="Arial" panose="020B0604020202020204" pitchFamily="34" charset="0"/>
              </a:rPr>
              <a:t>Welche Veränderungen könnten Ihre Teilnahme bedeutungsvoller machen?</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de-DE">
                <a:solidFill>
                  <a:schemeClr val="bg1"/>
                </a:solidFill>
                <a:latin typeface="Arial" panose="020B0604020202020204" pitchFamily="34" charset="0"/>
                <a:cs typeface="Arial" panose="020B0604020202020204" pitchFamily="34" charset="0"/>
              </a:rPr>
              <a:t>Gibt es innerhalb des Clubs Konflikte?</a:t>
            </a:r>
          </a:p>
          <a:p>
            <a:pPr marL="0" indent="0">
              <a:buNone/>
            </a:pPr>
            <a:r>
              <a:rPr lang="de-DE">
                <a:solidFill>
                  <a:schemeClr val="bg1"/>
                </a:solidFill>
                <a:latin typeface="Arial" panose="020B0604020202020204" pitchFamily="34" charset="0"/>
                <a:cs typeface="Arial" panose="020B0604020202020204" pitchFamily="34" charset="0"/>
              </a:rPr>
              <a:t> </a:t>
            </a:r>
          </a:p>
          <a:p>
            <a:r>
              <a:rPr lang="de-DE">
                <a:solidFill>
                  <a:schemeClr val="bg1"/>
                </a:solidFill>
                <a:latin typeface="Arial" panose="020B0604020202020204" pitchFamily="34" charset="0"/>
                <a:cs typeface="Arial" panose="020B0604020202020204" pitchFamily="34" charset="0"/>
              </a:rPr>
              <a:t>Sollte es mehr Kommunikation zwischen Clubmitgliedern geben?</a:t>
            </a:r>
          </a:p>
          <a:p>
            <a:pPr marL="0" indent="0">
              <a:buNone/>
            </a:pPr>
            <a:r>
              <a:rPr lang="de-DE">
                <a:solidFill>
                  <a:schemeClr val="bg1"/>
                </a:solidFill>
                <a:latin typeface="Arial" panose="020B0604020202020204" pitchFamily="34" charset="0"/>
                <a:cs typeface="Arial" panose="020B0604020202020204" pitchFamily="34" charset="0"/>
              </a:rPr>
              <a:t> </a:t>
            </a:r>
          </a:p>
          <a:p>
            <a:r>
              <a:rPr lang="de-DE">
                <a:solidFill>
                  <a:schemeClr val="bg1"/>
                </a:solidFill>
                <a:latin typeface="Arial" panose="020B0604020202020204" pitchFamily="34" charset="0"/>
                <a:cs typeface="Arial" panose="020B0604020202020204" pitchFamily="34" charset="0"/>
              </a:rPr>
              <a:t>Wenn Sie eine Sache ändern könnten, welche wäre es?  </a:t>
            </a: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263180" y="329673"/>
            <a:ext cx="12039600" cy="1104333"/>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400" dirty="0">
                <a:solidFill>
                  <a:srgbClr val="00338D"/>
                </a:solidFill>
              </a:rPr>
              <a:t>Ressourcen: Verfügbare Hilfsmittel zu Clubabläufen und zur Qualität</a:t>
            </a:r>
          </a:p>
        </p:txBody>
      </p:sp>
      <p:sp>
        <p:nvSpPr>
          <p:cNvPr id="9" name="Yellow Bar">
            <a:extLst>
              <a:ext uri="{FF2B5EF4-FFF2-40B4-BE49-F238E27FC236}">
                <a16:creationId xmlns:a16="http://schemas.microsoft.com/office/drawing/2014/main" id="{1BACBBE0-BAA1-540A-BAB6-EBE8E480CFA8}"/>
              </a:ext>
            </a:extLst>
          </p:cNvPr>
          <p:cNvSpPr/>
          <p:nvPr/>
        </p:nvSpPr>
        <p:spPr>
          <a:xfrm>
            <a:off x="533400" y="1400684"/>
            <a:ext cx="1905000"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3" name="TextBox 12">
            <a:extLst>
              <a:ext uri="{FF2B5EF4-FFF2-40B4-BE49-F238E27FC236}">
                <a16:creationId xmlns:a16="http://schemas.microsoft.com/office/drawing/2014/main" id="{042D95A3-81F8-D35A-FB33-741843CC7965}"/>
              </a:ext>
            </a:extLst>
          </p:cNvPr>
          <p:cNvSpPr txBox="1"/>
          <p:nvPr/>
        </p:nvSpPr>
        <p:spPr>
          <a:xfrm>
            <a:off x="172583" y="5729205"/>
            <a:ext cx="2403066" cy="954107"/>
          </a:xfrm>
          <a:prstGeom prst="rect">
            <a:avLst/>
          </a:prstGeom>
          <a:solidFill>
            <a:schemeClr val="accent1"/>
          </a:solidFill>
        </p:spPr>
        <p:txBody>
          <a:bodyPr wrap="square" rtlCol="0">
            <a:spAutoFit/>
          </a:bodyPr>
          <a:lstStyle/>
          <a:p>
            <a:r>
              <a:rPr lang="de-DE" sz="1400" dirty="0">
                <a:solidFill>
                  <a:srgbClr val="0D2240"/>
                </a:solidFill>
                <a:cs typeface="Arial" panose="020B0604020202020204" pitchFamily="34" charset="0"/>
              </a:rPr>
              <a:t>Standard </a:t>
            </a:r>
          </a:p>
          <a:p>
            <a:r>
              <a:rPr lang="de-DE" sz="1400" dirty="0">
                <a:solidFill>
                  <a:srgbClr val="0D2240"/>
                </a:solidFill>
                <a:cs typeface="Arial" panose="020B0604020202020204" pitchFamily="34" charset="0"/>
              </a:rPr>
              <a:t>Satzung </a:t>
            </a:r>
          </a:p>
          <a:p>
            <a:r>
              <a:rPr lang="de-DE" sz="1400" dirty="0">
                <a:solidFill>
                  <a:srgbClr val="0D2240"/>
                </a:solidFill>
                <a:cs typeface="Arial" panose="020B0604020202020204" pitchFamily="34" charset="0"/>
              </a:rPr>
              <a:t>UND ZUSATZBESTIMMUNGEN</a:t>
            </a:r>
          </a:p>
        </p:txBody>
      </p:sp>
      <p:sp>
        <p:nvSpPr>
          <p:cNvPr id="14" name="TextBox 13">
            <a:extLst>
              <a:ext uri="{FF2B5EF4-FFF2-40B4-BE49-F238E27FC236}">
                <a16:creationId xmlns:a16="http://schemas.microsoft.com/office/drawing/2014/main" id="{E7128243-2DD8-6B43-E7C9-FC5DE4B473BE}"/>
              </a:ext>
            </a:extLst>
          </p:cNvPr>
          <p:cNvSpPr txBox="1"/>
          <p:nvPr/>
        </p:nvSpPr>
        <p:spPr>
          <a:xfrm>
            <a:off x="2553688" y="5207306"/>
            <a:ext cx="2209800" cy="338554"/>
          </a:xfrm>
          <a:prstGeom prst="rect">
            <a:avLst/>
          </a:prstGeom>
          <a:solidFill>
            <a:schemeClr val="accent1"/>
          </a:solidFill>
        </p:spPr>
        <p:txBody>
          <a:bodyPr wrap="square" rtlCol="0">
            <a:spAutoFit/>
          </a:bodyPr>
          <a:lstStyle/>
          <a:p>
            <a:r>
              <a:rPr lang="de-DE" sz="1600">
                <a:solidFill>
                  <a:srgbClr val="0D2240"/>
                </a:solidFill>
                <a:cs typeface="Arial" panose="020B0604020202020204" pitchFamily="34" charset="0"/>
              </a:rPr>
              <a:t>Ihr Club auf Ihre Art!</a:t>
            </a:r>
          </a:p>
        </p:txBody>
      </p:sp>
      <p:sp>
        <p:nvSpPr>
          <p:cNvPr id="16" name="TextBox 15">
            <a:extLst>
              <a:ext uri="{FF2B5EF4-FFF2-40B4-BE49-F238E27FC236}">
                <a16:creationId xmlns:a16="http://schemas.microsoft.com/office/drawing/2014/main" id="{807EB382-3B57-941F-BD1D-DBF1A09D0F19}"/>
              </a:ext>
            </a:extLst>
          </p:cNvPr>
          <p:cNvSpPr txBox="1"/>
          <p:nvPr/>
        </p:nvSpPr>
        <p:spPr>
          <a:xfrm>
            <a:off x="5904826" y="5729205"/>
            <a:ext cx="2286000" cy="584775"/>
          </a:xfrm>
          <a:prstGeom prst="rect">
            <a:avLst/>
          </a:prstGeom>
          <a:solidFill>
            <a:schemeClr val="accent1"/>
          </a:solidFill>
        </p:spPr>
        <p:txBody>
          <a:bodyPr wrap="square" rtlCol="0">
            <a:spAutoFit/>
          </a:bodyPr>
          <a:lstStyle/>
          <a:p>
            <a:r>
              <a:rPr lang="de-DE" sz="1600" dirty="0">
                <a:solidFill>
                  <a:srgbClr val="0D2240"/>
                </a:solidFill>
                <a:cs typeface="Arial" panose="020B0604020202020204" pitchFamily="34" charset="0"/>
              </a:rPr>
              <a:t>E-Books für </a:t>
            </a:r>
          </a:p>
          <a:p>
            <a:r>
              <a:rPr lang="de-DE" sz="1600" dirty="0">
                <a:solidFill>
                  <a:srgbClr val="0D2240"/>
                </a:solidFill>
                <a:cs typeface="Arial" panose="020B0604020202020204" pitchFamily="34" charset="0"/>
              </a:rPr>
              <a:t>jeden Club Officer</a:t>
            </a:r>
          </a:p>
        </p:txBody>
      </p:sp>
      <p:sp>
        <p:nvSpPr>
          <p:cNvPr id="17" name="TextBox 16">
            <a:extLst>
              <a:ext uri="{FF2B5EF4-FFF2-40B4-BE49-F238E27FC236}">
                <a16:creationId xmlns:a16="http://schemas.microsoft.com/office/drawing/2014/main" id="{0DA72AF1-702D-3BE8-CB68-4EADD29A13E0}"/>
              </a:ext>
            </a:extLst>
          </p:cNvPr>
          <p:cNvSpPr txBox="1"/>
          <p:nvPr/>
        </p:nvSpPr>
        <p:spPr>
          <a:xfrm>
            <a:off x="9448800" y="5376583"/>
            <a:ext cx="2209800" cy="584775"/>
          </a:xfrm>
          <a:prstGeom prst="rect">
            <a:avLst/>
          </a:prstGeom>
          <a:solidFill>
            <a:schemeClr val="accent1"/>
          </a:solidFill>
        </p:spPr>
        <p:txBody>
          <a:bodyPr wrap="square" rtlCol="0">
            <a:spAutoFit/>
          </a:bodyPr>
          <a:lstStyle/>
          <a:p>
            <a:r>
              <a:rPr lang="de-DE" sz="1600">
                <a:solidFill>
                  <a:srgbClr val="0D2240"/>
                </a:solidFill>
                <a:cs typeface="Arial" panose="020B0604020202020204" pitchFamily="34" charset="0"/>
              </a:rPr>
              <a:t>Tools zur Planung und Zielsetzung</a:t>
            </a:r>
          </a:p>
        </p:txBody>
      </p:sp>
      <p:pic>
        <p:nvPicPr>
          <p:cNvPr id="7" name="Picture 6">
            <a:extLst>
              <a:ext uri="{FF2B5EF4-FFF2-40B4-BE49-F238E27FC236}">
                <a16:creationId xmlns:a16="http://schemas.microsoft.com/office/drawing/2014/main" id="{3468811D-6863-60C5-711F-D0A5D7FAE3A9}"/>
              </a:ext>
            </a:extLst>
          </p:cNvPr>
          <p:cNvPicPr>
            <a:picLocks noChangeAspect="1"/>
          </p:cNvPicPr>
          <p:nvPr/>
        </p:nvPicPr>
        <p:blipFill>
          <a:blip r:embed="rId5"/>
          <a:stretch>
            <a:fillRect/>
          </a:stretch>
        </p:blipFill>
        <p:spPr>
          <a:xfrm>
            <a:off x="2566291" y="2057400"/>
            <a:ext cx="2296545" cy="2941980"/>
          </a:xfrm>
          <a:prstGeom prst="rect">
            <a:avLst/>
          </a:prstGeom>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55547ED9-0C3D-6981-5EA2-9D324D275733}"/>
              </a:ext>
            </a:extLst>
          </p:cNvPr>
          <p:cNvPicPr>
            <a:picLocks noChangeAspect="1"/>
          </p:cNvPicPr>
          <p:nvPr/>
        </p:nvPicPr>
        <p:blipFill>
          <a:blip r:embed="rId6"/>
          <a:stretch>
            <a:fillRect/>
          </a:stretch>
        </p:blipFill>
        <p:spPr>
          <a:xfrm>
            <a:off x="9232816" y="1763679"/>
            <a:ext cx="2627244" cy="3435295"/>
          </a:xfrm>
          <a:prstGeom prst="rect">
            <a:avLst/>
          </a:prstGeom>
          <a:effectLst>
            <a:outerShdw blurRad="63500" sx="102000" sy="102000" algn="ctr" rotWithShape="0">
              <a:srgbClr val="0D2240">
                <a:alpha val="40000"/>
              </a:srgbClr>
            </a:outerShdw>
          </a:effectLst>
        </p:spPr>
      </p:pic>
      <p:pic>
        <p:nvPicPr>
          <p:cNvPr id="15" name="Picture 14">
            <a:extLst>
              <a:ext uri="{FF2B5EF4-FFF2-40B4-BE49-F238E27FC236}">
                <a16:creationId xmlns:a16="http://schemas.microsoft.com/office/drawing/2014/main" id="{73A921E5-F128-7C71-DD74-7AFCD5345393}"/>
              </a:ext>
            </a:extLst>
          </p:cNvPr>
          <p:cNvPicPr>
            <a:picLocks noChangeAspect="1"/>
          </p:cNvPicPr>
          <p:nvPr/>
        </p:nvPicPr>
        <p:blipFill>
          <a:blip r:embed="rId7"/>
          <a:stretch>
            <a:fillRect/>
          </a:stretch>
        </p:blipFill>
        <p:spPr>
          <a:xfrm>
            <a:off x="5821010" y="2319310"/>
            <a:ext cx="2453632" cy="3194124"/>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29008" y="934304"/>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4 Bewertung-</a:t>
            </a:r>
            <a:br>
              <a:rPr lang="de-DE" dirty="0">
                <a:solidFill>
                  <a:schemeClr val="bg1"/>
                </a:solidFill>
                <a:latin typeface="Arial"/>
                <a:cs typeface="Arial"/>
              </a:rPr>
            </a:br>
            <a:r>
              <a:rPr lang="de-DE" sz="1600" dirty="0">
                <a:solidFill>
                  <a:schemeClr val="bg1"/>
                </a:solidFill>
                <a:latin typeface="Arial"/>
                <a:cs typeface="Arial"/>
              </a:rPr>
              <a:t>Teilen Sie die Erfolge Ihres Clubs mit Ihrer Community</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606247" cy="369332"/>
          </a:xfrm>
          <a:prstGeom prst="rect">
            <a:avLst/>
          </a:prstGeom>
        </p:spPr>
        <p:txBody>
          <a:bodyPr wrap="square">
            <a:spAutoFit/>
          </a:bodyPr>
          <a:lstStyle/>
          <a:p>
            <a:pPr lvl="0">
              <a:spcBef>
                <a:spcPts val="0"/>
              </a:spcBef>
              <a:spcAft>
                <a:spcPts val="1200"/>
              </a:spcAft>
              <a:defRPr/>
            </a:pPr>
            <a:r>
              <a:rPr lang="de-DE" b="1" i="1">
                <a:solidFill>
                  <a:srgbClr val="EBB700"/>
                </a:solidFill>
                <a:latin typeface="Arial"/>
                <a:ea typeface="ヒラギノ角ゴ Pro W3"/>
                <a:cs typeface="Arial"/>
              </a:rPr>
              <a:t>Beurteilung auf S. 8 und 9 durchführen</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04800" y="3420096"/>
            <a:ext cx="7029450" cy="2532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Arial" panose="020B0604020202020204" pitchFamily="34" charset="0"/>
                <a:ea typeface="Arial" charset="0"/>
                <a:cs typeface="Arial" panose="020B0604020202020204" pitchFamily="34" charset="0"/>
              </a:rPr>
              <a:t>Wie wird Ihr Club in der Öffentlichkeit gesehen (positiv wie negativ)?</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de-DE" dirty="0">
                <a:solidFill>
                  <a:schemeClr val="bg1"/>
                </a:solidFill>
                <a:latin typeface="Arial" panose="020B0604020202020204" pitchFamily="34" charset="0"/>
                <a:ea typeface="Arial" charset="0"/>
                <a:cs typeface="Arial" panose="020B0604020202020204" pitchFamily="34" charset="0"/>
              </a:rPr>
              <a:t>Sichtbarkeit für Community Leaders</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de-DE" dirty="0">
                <a:solidFill>
                  <a:schemeClr val="bg1"/>
                </a:solidFill>
                <a:latin typeface="Arial" panose="020B0604020202020204" pitchFamily="34" charset="0"/>
                <a:ea typeface="Arial" charset="0"/>
                <a:cs typeface="Arial" panose="020B0604020202020204" pitchFamily="34" charset="0"/>
              </a:rPr>
              <a:t>Kontakte und Beziehungen zu Lokalmedien und </a:t>
            </a:r>
            <a:r>
              <a:rPr lang="de-DE" dirty="0" err="1">
                <a:solidFill>
                  <a:schemeClr val="bg1"/>
                </a:solidFill>
                <a:latin typeface="Arial" panose="020B0604020202020204" pitchFamily="34" charset="0"/>
                <a:ea typeface="Arial" charset="0"/>
                <a:cs typeface="Arial" panose="020B0604020202020204" pitchFamily="34" charset="0"/>
              </a:rPr>
              <a:t>Social</a:t>
            </a:r>
            <a:r>
              <a:rPr lang="de-DE" dirty="0">
                <a:solidFill>
                  <a:schemeClr val="bg1"/>
                </a:solidFill>
                <a:latin typeface="Arial" panose="020B0604020202020204" pitchFamily="34" charset="0"/>
                <a:ea typeface="Arial" charset="0"/>
                <a:cs typeface="Arial" panose="020B0604020202020204" pitchFamily="34" charset="0"/>
              </a:rPr>
              <a:t> Media</a:t>
            </a:r>
          </a:p>
          <a:p>
            <a:endParaRPr lang="en-US" kern="0" dirty="0">
              <a:solidFill>
                <a:schemeClr val="bg1"/>
              </a:solidFill>
              <a:latin typeface="Arial" panose="020B0604020202020204" pitchFamily="34" charset="0"/>
              <a:ea typeface="Arial" charset="0"/>
              <a:cs typeface="Arial" panose="020B0604020202020204" pitchFamily="34" charset="0"/>
            </a:endParaRPr>
          </a:p>
          <a:p>
            <a:r>
              <a:rPr lang="de-DE" dirty="0">
                <a:solidFill>
                  <a:schemeClr val="bg1"/>
                </a:solidFill>
                <a:latin typeface="Arial" panose="020B0604020202020204" pitchFamily="34" charset="0"/>
                <a:ea typeface="Arial" charset="0"/>
                <a:cs typeface="Arial" panose="020B0604020202020204" pitchFamily="34" charset="0"/>
              </a:rPr>
              <a:t>Effizienz interner Kommunikation</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de-DE" b="1" i="1">
                <a:solidFill>
                  <a:srgbClr val="EBB700"/>
                </a:solidFill>
                <a:latin typeface="Arial"/>
                <a:ea typeface="ヒラギノ角ゴ Pro W3"/>
                <a:cs typeface="Arial"/>
              </a:rPr>
              <a:t>Füllen Sie die Clubmitgliederbewertung auf den Seiten 8 &amp; 9 aus.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4 Bewertung-</a:t>
            </a:r>
            <a:br>
              <a:rPr lang="de-DE" dirty="0">
                <a:solidFill>
                  <a:schemeClr val="bg1"/>
                </a:solidFill>
                <a:latin typeface="Arial"/>
                <a:cs typeface="Arial"/>
              </a:rPr>
            </a:br>
            <a:r>
              <a:rPr lang="de-DE" sz="1800" dirty="0">
                <a:solidFill>
                  <a:schemeClr val="bg1"/>
                </a:solidFill>
                <a:latin typeface="Arial"/>
                <a:cs typeface="Arial"/>
              </a:rPr>
              <a:t>Teilen Sie die Erfolge Ihres Clubs mit Ihrer Community</a:t>
            </a: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8382000" cy="177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000">
                <a:solidFill>
                  <a:schemeClr val="bg1"/>
                </a:solidFill>
                <a:latin typeface="Arial" panose="020B0604020202020204" pitchFamily="34" charset="0"/>
                <a:cs typeface="Arial" panose="020B0604020202020204" pitchFamily="34" charset="0"/>
              </a:rPr>
              <a:t>Wie wird der Club in der Community gesehen? </a:t>
            </a:r>
          </a:p>
          <a:p>
            <a:endParaRPr lang="en-US" sz="2000" dirty="0">
              <a:solidFill>
                <a:schemeClr val="bg1"/>
              </a:solidFill>
              <a:latin typeface="Arial" panose="020B0604020202020204" pitchFamily="34" charset="0"/>
              <a:cs typeface="Arial" panose="020B0604020202020204" pitchFamily="34" charset="0"/>
            </a:endParaRPr>
          </a:p>
          <a:p>
            <a:r>
              <a:rPr lang="de-DE" sz="2000">
                <a:solidFill>
                  <a:schemeClr val="bg1"/>
                </a:solidFill>
                <a:latin typeface="Arial" panose="020B0604020202020204" pitchFamily="34" charset="0"/>
                <a:cs typeface="Arial" panose="020B0604020202020204" pitchFamily="34" charset="0"/>
              </a:rPr>
              <a:t>Was kann unser Club tun, um die öffentliche Meinung über Lions umzugestalten und unsere Präsenz zu steigern?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1916" y="371367"/>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400" dirty="0">
                <a:solidFill>
                  <a:srgbClr val="00338D"/>
                </a:solidFill>
              </a:rPr>
              <a:t>Ressourcen: Verfügbare Hilfsmittel zu Public Relations und Medien</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55858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3"/>
          <a:stretch>
            <a:fillRect/>
          </a:stretch>
        </p:blipFill>
        <p:spPr>
          <a:xfrm>
            <a:off x="3860172" y="1443477"/>
            <a:ext cx="3385351" cy="2438400"/>
          </a:xfrm>
          <a:prstGeom prst="rect">
            <a:avLst/>
          </a:prstGeom>
          <a:ln w="22225">
            <a:solidFill>
              <a:srgbClr val="0D2240"/>
            </a:solidFill>
          </a:ln>
        </p:spPr>
      </p:pic>
      <p:pic>
        <p:nvPicPr>
          <p:cNvPr id="19" name="Picture 18" descr="A blue circle with a white f in it&#10;&#10;Description automatically generated">
            <a:extLst>
              <a:ext uri="{FF2B5EF4-FFF2-40B4-BE49-F238E27FC236}">
                <a16:creationId xmlns:a16="http://schemas.microsoft.com/office/drawing/2014/main" id="{AC94CC78-5759-13A6-0978-2021B045FFC1}"/>
              </a:ext>
            </a:extLst>
          </p:cNvPr>
          <p:cNvPicPr>
            <a:picLocks noChangeAspect="1"/>
          </p:cNvPicPr>
          <p:nvPr/>
        </p:nvPicPr>
        <p:blipFill>
          <a:blip r:embed="rId4"/>
          <a:stretch>
            <a:fillRect/>
          </a:stretch>
        </p:blipFill>
        <p:spPr>
          <a:xfrm>
            <a:off x="7492832" y="1576564"/>
            <a:ext cx="1354689" cy="852143"/>
          </a:xfrm>
          <a:prstGeom prst="rect">
            <a:avLst/>
          </a:prstGeom>
        </p:spPr>
      </p:pic>
      <p:pic>
        <p:nvPicPr>
          <p:cNvPr id="20" name="Picture 19" descr="A black and white x&#10;&#10;Description automatically generated">
            <a:extLst>
              <a:ext uri="{FF2B5EF4-FFF2-40B4-BE49-F238E27FC236}">
                <a16:creationId xmlns:a16="http://schemas.microsoft.com/office/drawing/2014/main" id="{EAD47F32-BBE0-1208-9B58-A222DEBD24B8}"/>
              </a:ext>
            </a:extLst>
          </p:cNvPr>
          <p:cNvPicPr>
            <a:picLocks noChangeAspect="1"/>
          </p:cNvPicPr>
          <p:nvPr/>
        </p:nvPicPr>
        <p:blipFill>
          <a:blip r:embed="rId5"/>
          <a:stretch>
            <a:fillRect/>
          </a:stretch>
        </p:blipFill>
        <p:spPr>
          <a:xfrm>
            <a:off x="8331829" y="1576564"/>
            <a:ext cx="1321856" cy="831490"/>
          </a:xfrm>
          <a:prstGeom prst="rect">
            <a:avLst/>
          </a:prstGeom>
        </p:spPr>
      </p:pic>
      <p:pic>
        <p:nvPicPr>
          <p:cNvPr id="21" name="Picture 20" descr="A blue square with white letters&#10;&#10;Description automatically generated">
            <a:extLst>
              <a:ext uri="{FF2B5EF4-FFF2-40B4-BE49-F238E27FC236}">
                <a16:creationId xmlns:a16="http://schemas.microsoft.com/office/drawing/2014/main" id="{76CB174C-848C-ED56-A001-A5451F14976C}"/>
              </a:ext>
            </a:extLst>
          </p:cNvPr>
          <p:cNvPicPr>
            <a:picLocks noChangeAspect="1"/>
          </p:cNvPicPr>
          <p:nvPr/>
        </p:nvPicPr>
        <p:blipFill>
          <a:blip r:embed="rId6"/>
          <a:stretch>
            <a:fillRect/>
          </a:stretch>
        </p:blipFill>
        <p:spPr>
          <a:xfrm>
            <a:off x="9410523" y="1592781"/>
            <a:ext cx="727412" cy="727412"/>
          </a:xfrm>
          <a:prstGeom prst="rect">
            <a:avLst/>
          </a:prstGeom>
        </p:spPr>
      </p:pic>
      <p:pic>
        <p:nvPicPr>
          <p:cNvPr id="23" name="Picture 22" descr="A red circle with a white circle and a white circle with a white circle and a white circle with a white circle and a white circle with a white circle and a red circle with a white circle&#10;&#10;Description automatically generated">
            <a:extLst>
              <a:ext uri="{FF2B5EF4-FFF2-40B4-BE49-F238E27FC236}">
                <a16:creationId xmlns:a16="http://schemas.microsoft.com/office/drawing/2014/main" id="{AC781579-8F92-AD94-E528-7DCE9A7E16B9}"/>
              </a:ext>
            </a:extLst>
          </p:cNvPr>
          <p:cNvPicPr>
            <a:picLocks noChangeAspect="1"/>
          </p:cNvPicPr>
          <p:nvPr/>
        </p:nvPicPr>
        <p:blipFill>
          <a:blip r:embed="rId7"/>
          <a:stretch>
            <a:fillRect/>
          </a:stretch>
        </p:blipFill>
        <p:spPr>
          <a:xfrm>
            <a:off x="10170574" y="1484267"/>
            <a:ext cx="944440" cy="944440"/>
          </a:xfrm>
          <a:prstGeom prst="rect">
            <a:avLst/>
          </a:prstGeom>
        </p:spPr>
      </p:pic>
      <p:pic>
        <p:nvPicPr>
          <p:cNvPr id="25" name="Picture 24" descr="A black and white line art of a envelope with a letter&#10;&#10;Description automatically generated">
            <a:extLst>
              <a:ext uri="{FF2B5EF4-FFF2-40B4-BE49-F238E27FC236}">
                <a16:creationId xmlns:a16="http://schemas.microsoft.com/office/drawing/2014/main" id="{508AF769-9A5F-E5D8-FE2D-3E565B3EE26B}"/>
              </a:ext>
            </a:extLst>
          </p:cNvPr>
          <p:cNvPicPr>
            <a:picLocks noChangeAspect="1"/>
          </p:cNvPicPr>
          <p:nvPr/>
        </p:nvPicPr>
        <p:blipFill>
          <a:blip r:embed="rId8"/>
          <a:stretch>
            <a:fillRect/>
          </a:stretch>
        </p:blipFill>
        <p:spPr>
          <a:xfrm>
            <a:off x="11098503" y="1390005"/>
            <a:ext cx="1066800" cy="1066800"/>
          </a:xfrm>
          <a:prstGeom prst="rect">
            <a:avLst/>
          </a:prstGeom>
        </p:spPr>
      </p:pic>
      <p:pic>
        <p:nvPicPr>
          <p:cNvPr id="3" name="Picture 2">
            <a:extLst>
              <a:ext uri="{FF2B5EF4-FFF2-40B4-BE49-F238E27FC236}">
                <a16:creationId xmlns:a16="http://schemas.microsoft.com/office/drawing/2014/main" id="{92F3BDCE-84ED-2ABA-93B4-8198A39C7FCB}"/>
              </a:ext>
            </a:extLst>
          </p:cNvPr>
          <p:cNvPicPr>
            <a:picLocks noChangeAspect="1"/>
          </p:cNvPicPr>
          <p:nvPr/>
        </p:nvPicPr>
        <p:blipFill>
          <a:blip r:embed="rId9"/>
          <a:stretch>
            <a:fillRect/>
          </a:stretch>
        </p:blipFill>
        <p:spPr>
          <a:xfrm>
            <a:off x="165654" y="1967963"/>
            <a:ext cx="3119239" cy="4094001"/>
          </a:xfrm>
          <a:prstGeom prst="rect">
            <a:avLst/>
          </a:prstGeom>
          <a:effectLst>
            <a:outerShdw blurRad="63500" sx="102000" sy="102000" algn="ctr" rotWithShape="0">
              <a:srgbClr val="0D2240">
                <a:alpha val="40000"/>
              </a:srgbClr>
            </a:outerShdw>
          </a:effectLst>
        </p:spPr>
      </p:pic>
      <p:pic>
        <p:nvPicPr>
          <p:cNvPr id="6" name="Picture 5">
            <a:extLst>
              <a:ext uri="{FF2B5EF4-FFF2-40B4-BE49-F238E27FC236}">
                <a16:creationId xmlns:a16="http://schemas.microsoft.com/office/drawing/2014/main" id="{BD5A3CFA-E3BC-ED51-A093-12E376D6CF62}"/>
              </a:ext>
            </a:extLst>
          </p:cNvPr>
          <p:cNvPicPr>
            <a:picLocks noChangeAspect="1"/>
          </p:cNvPicPr>
          <p:nvPr/>
        </p:nvPicPr>
        <p:blipFill>
          <a:blip r:embed="rId10"/>
          <a:stretch>
            <a:fillRect/>
          </a:stretch>
        </p:blipFill>
        <p:spPr>
          <a:xfrm>
            <a:off x="7992843" y="2976545"/>
            <a:ext cx="3968054" cy="3025403"/>
          </a:xfrm>
          <a:prstGeom prst="rect">
            <a:avLst/>
          </a:prstGeom>
          <a:effectLst>
            <a:outerShdw blurRad="63500" sx="102000" sy="102000" algn="ctr" rotWithShape="0">
              <a:srgbClr val="0D2240">
                <a:alpha val="40000"/>
              </a:srgbClr>
            </a:outerShdw>
          </a:effectLst>
        </p:spPr>
      </p:pic>
      <p:pic>
        <p:nvPicPr>
          <p:cNvPr id="10" name="Picture 9">
            <a:extLst>
              <a:ext uri="{FF2B5EF4-FFF2-40B4-BE49-F238E27FC236}">
                <a16:creationId xmlns:a16="http://schemas.microsoft.com/office/drawing/2014/main" id="{AA48593A-2039-21AF-130A-143E9FEEA33A}"/>
              </a:ext>
            </a:extLst>
          </p:cNvPr>
          <p:cNvPicPr>
            <a:picLocks noChangeAspect="1"/>
          </p:cNvPicPr>
          <p:nvPr/>
        </p:nvPicPr>
        <p:blipFill>
          <a:blip r:embed="rId11"/>
          <a:stretch>
            <a:fillRect/>
          </a:stretch>
        </p:blipFill>
        <p:spPr>
          <a:xfrm>
            <a:off x="3518516" y="4164482"/>
            <a:ext cx="4034716" cy="2338364"/>
          </a:xfrm>
          <a:prstGeom prst="rect">
            <a:avLst/>
          </a:prstGeom>
          <a:ln w="25400">
            <a:solidFill>
              <a:srgbClr val="0D2240"/>
            </a:solidFill>
          </a:ln>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de-DE" sz="6000" b="1">
                <a:solidFill>
                  <a:schemeClr val="bg1"/>
                </a:solidFill>
                <a:latin typeface="Arial" charset="0"/>
                <a:ea typeface="Arial" charset="0"/>
                <a:cs typeface="Arial" charset="0"/>
              </a:rPr>
              <a:t>Pause:</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3. Schritt</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Ziele setzen</a:t>
            </a: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latin typeface="Arial" panose="020B0604020202020204" pitchFamily="34" charset="0"/>
                <a:cs typeface="Arial" panose="020B0604020202020204" pitchFamily="34" charset="0"/>
              </a:rPr>
              <a:t>Ziele setzen</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764914" y="1446755"/>
            <a:ext cx="1561339" cy="4191509"/>
            <a:chOff x="563385" y="1458067"/>
            <a:chExt cx="1561339" cy="4191509"/>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006386" y="3621272"/>
              <a:ext cx="1089491" cy="307777"/>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2000" b="1">
                  <a:solidFill>
                    <a:srgbClr val="F0C300"/>
                  </a:solidFill>
                  <a:latin typeface="Arial" panose="020B0604020202020204" pitchFamily="34" charset="0"/>
                  <a:ea typeface="Arial" charset="0"/>
                  <a:cs typeface="Arial" panose="020B0604020202020204" pitchFamily="34" charset="0"/>
                </a:rPr>
                <a:t>pezifisch</a:t>
              </a: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597427" y="336906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5400" dirty="0">
                  <a:solidFill>
                    <a:srgbClr val="F0C300"/>
                  </a:solidFill>
                  <a:latin typeface="Arial" panose="020B0604020202020204" pitchFamily="34" charset="0"/>
                  <a:ea typeface="Arial" charset="0"/>
                  <a:cs typeface="Arial" panose="020B0604020202020204" pitchFamily="34" charset="0"/>
                </a:rPr>
                <a:t>S</a:t>
              </a: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e-DE" sz="2000">
                  <a:solidFill>
                    <a:schemeClr val="bg1"/>
                  </a:solidFill>
                  <a:latin typeface="Arial" panose="020B0604020202020204" pitchFamily="34" charset="0"/>
                  <a:ea typeface="Arial" charset="0"/>
                  <a:cs typeface="Arial" panose="020B0604020202020204" pitchFamily="34" charset="0"/>
                </a:rPr>
                <a:t>Achten Sie auf eine klare Zielvorgabe. </a:t>
              </a: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de-DE" sz="4400" b="1">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4083094"/>
            <a:chOff x="2670571" y="1479112"/>
            <a:chExt cx="1895637" cy="4083094"/>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2000" b="1">
                  <a:solidFill>
                    <a:srgbClr val="F76639"/>
                  </a:solidFill>
                  <a:latin typeface="Arial" panose="020B0604020202020204" pitchFamily="34" charset="0"/>
                  <a:ea typeface="Arial" charset="0"/>
                  <a:cs typeface="Arial" panose="020B0604020202020204" pitchFamily="34" charset="0"/>
                </a:rPr>
                <a:t>essbar</a:t>
              </a: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577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5400">
                  <a:solidFill>
                    <a:srgbClr val="F76639"/>
                  </a:solidFill>
                  <a:latin typeface="Arial" panose="020B0604020202020204" pitchFamily="34" charset="0"/>
                  <a:ea typeface="Arial" charset="0"/>
                  <a:cs typeface="Arial" panose="020B0604020202020204" pitchFamily="34" charset="0"/>
                </a:rPr>
                <a:t>M</a:t>
              </a: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de-DE" sz="4400" b="1">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e-DE" sz="2000">
                  <a:solidFill>
                    <a:schemeClr val="bg1"/>
                  </a:solidFill>
                  <a:latin typeface="Arial" panose="020B0604020202020204" pitchFamily="34" charset="0"/>
                  <a:ea typeface="Arial" charset="0"/>
                  <a:cs typeface="Arial" panose="020B0604020202020204" pitchFamily="34" charset="0"/>
                </a:rPr>
                <a:t>Bezugspunkte und Fortschritt müssen messbar sein.</a:t>
              </a: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586768"/>
            <a:chOff x="5207776" y="1442025"/>
            <a:chExt cx="2000600" cy="3586768"/>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125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2000" b="1">
                  <a:solidFill>
                    <a:srgbClr val="732E81"/>
                  </a:solidFill>
                  <a:latin typeface="Arial" panose="020B0604020202020204" pitchFamily="34" charset="0"/>
                  <a:ea typeface="Arial" charset="0"/>
                  <a:cs typeface="Arial" panose="020B0604020202020204" pitchFamily="34" charset="0"/>
                </a:rPr>
                <a:t>usführbar</a:t>
              </a: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5400" b="1">
                  <a:solidFill>
                    <a:srgbClr val="732E81"/>
                  </a:solidFill>
                  <a:latin typeface="Arial" panose="020B0604020202020204" pitchFamily="34" charset="0"/>
                  <a:ea typeface="Arial" charset="0"/>
                  <a:cs typeface="Arial" panose="020B0604020202020204" pitchFamily="34" charset="0"/>
                </a:rPr>
                <a:t>A</a:t>
              </a: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de-DE" sz="4400" b="1">
                  <a:solidFill>
                    <a:schemeClr val="bg1"/>
                  </a:solidFill>
                  <a:cs typeface="Arial" panose="020B0604020202020204" pitchFamily="34" charset="0"/>
                </a:rPr>
                <a:t>A</a:t>
              </a: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e-DE" sz="2000">
                  <a:solidFill>
                    <a:schemeClr val="bg1"/>
                  </a:solidFill>
                  <a:latin typeface="Arial" panose="020B0604020202020204" pitchFamily="34" charset="0"/>
                  <a:ea typeface="Arial" charset="0"/>
                  <a:cs typeface="Arial" panose="020B0604020202020204" pitchFamily="34" charset="0"/>
                </a:rPr>
                <a:t>Jedes Ziel muss erreichbar sein.</a:t>
              </a: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857243" y="1446755"/>
            <a:ext cx="1895637" cy="4024780"/>
            <a:chOff x="7655714" y="1458067"/>
            <a:chExt cx="1895637" cy="4024780"/>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867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2000" b="1">
                  <a:solidFill>
                    <a:srgbClr val="407CCA"/>
                  </a:solidFill>
                  <a:latin typeface="Arial" panose="020B0604020202020204" pitchFamily="34" charset="0"/>
                  <a:ea typeface="Arial" charset="0"/>
                  <a:cs typeface="Arial" panose="020B0604020202020204" pitchFamily="34" charset="0"/>
                </a:rPr>
                <a:t>ealistisch</a:t>
              </a: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5400" b="1">
                  <a:solidFill>
                    <a:srgbClr val="407CCA"/>
                  </a:solidFill>
                  <a:latin typeface="Arial" panose="020B0604020202020204" pitchFamily="34" charset="0"/>
                  <a:ea typeface="Arial" charset="0"/>
                  <a:cs typeface="Arial" panose="020B0604020202020204" pitchFamily="34" charset="0"/>
                </a:rPr>
                <a:t>R</a:t>
              </a: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de-DE" sz="4400" b="1">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55714" y="4467184"/>
              <a:ext cx="18956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e-DE" sz="2000">
                  <a:solidFill>
                    <a:schemeClr val="bg1"/>
                  </a:solidFill>
                  <a:latin typeface="Arial" panose="020B0604020202020204" pitchFamily="34" charset="0"/>
                  <a:ea typeface="Arial" charset="0"/>
                  <a:cs typeface="Arial" panose="020B0604020202020204" pitchFamily="34" charset="0"/>
                </a:rPr>
                <a:t>Eine Herausforderung, die realistisch ist.</a:t>
              </a: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044147" y="1430713"/>
            <a:ext cx="1902660" cy="4170464"/>
            <a:chOff x="10008296" y="1479112"/>
            <a:chExt cx="1902660" cy="4170464"/>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325142" y="3620050"/>
              <a:ext cx="132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2000" b="1" dirty="0" err="1">
                  <a:solidFill>
                    <a:srgbClr val="00A869"/>
                  </a:solidFill>
                  <a:latin typeface="Arial" panose="020B0604020202020204" pitchFamily="34" charset="0"/>
                  <a:ea typeface="Arial" charset="0"/>
                  <a:cs typeface="Arial" panose="020B0604020202020204" pitchFamily="34" charset="0"/>
                </a:rPr>
                <a:t>erminorientiert</a:t>
              </a:r>
              <a:endParaRPr lang="de-DE" sz="2000" b="1" dirty="0">
                <a:solidFill>
                  <a:srgbClr val="00A869"/>
                </a:solidFill>
                <a:latin typeface="Arial" panose="020B0604020202020204" pitchFamily="34" charset="0"/>
                <a:ea typeface="Arial" charset="0"/>
                <a:cs typeface="Arial" panose="020B0604020202020204" pitchFamily="34" charset="0"/>
              </a:endParaRP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4231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de-DE" sz="5400">
                  <a:solidFill>
                    <a:srgbClr val="00A869"/>
                  </a:solidFill>
                  <a:latin typeface="Arial" panose="020B0604020202020204" pitchFamily="34" charset="0"/>
                  <a:ea typeface="Arial" charset="0"/>
                  <a:cs typeface="Arial" panose="020B0604020202020204" pitchFamily="34" charset="0"/>
                </a:rPr>
                <a:t>T</a:t>
              </a: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de-DE" sz="4400" b="1">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de-DE" sz="2000">
                  <a:solidFill>
                    <a:schemeClr val="bg1"/>
                  </a:solidFill>
                  <a:latin typeface="Arial" panose="020B0604020202020204" pitchFamily="34" charset="0"/>
                  <a:ea typeface="Arial" charset="0"/>
                  <a:cs typeface="Arial" panose="020B0604020202020204" pitchFamily="34" charset="0"/>
                </a:rPr>
                <a:t>Ein Zeitrahmen, der die Etappen des Fortschritts skizziert.</a:t>
              </a: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18848"/>
            <a:ext cx="12192000" cy="6876847"/>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24203" y="168780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de-DE" sz="2400" dirty="0">
                <a:solidFill>
                  <a:schemeClr val="bg1"/>
                </a:solidFill>
                <a:latin typeface="Arial" charset="0"/>
                <a:ea typeface="Arial" charset="0"/>
                <a:cs typeface="Arial" charset="0"/>
              </a:rPr>
              <a:t>Erster Schritt: Den Prozess verstehen</a:t>
            </a:r>
          </a:p>
          <a:p>
            <a:pPr marL="1257300" lvl="1" indent="-342900">
              <a:spcAft>
                <a:spcPts val="3000"/>
              </a:spcAft>
              <a:buClr>
                <a:srgbClr val="EBB700"/>
              </a:buClr>
              <a:buSzPct val="50000"/>
              <a:buFont typeface="Lucida Grande" panose="020B0600040502020204" pitchFamily="34" charset="0"/>
              <a:buChar char="▶"/>
            </a:pPr>
            <a:r>
              <a:rPr lang="de-DE" sz="2400" dirty="0">
                <a:solidFill>
                  <a:schemeClr val="bg1"/>
                </a:solidFill>
                <a:latin typeface="Arial" charset="0"/>
                <a:ea typeface="Arial" charset="0"/>
                <a:cs typeface="Arial" charset="0"/>
              </a:rPr>
              <a:t>Zweiter Schritt: Notwendigkeit von Veränderungen anhand kritischer Beurteilungen bestimmen</a:t>
            </a:r>
          </a:p>
          <a:p>
            <a:pPr marL="1257300" lvl="1" indent="-342900">
              <a:spcAft>
                <a:spcPts val="3000"/>
              </a:spcAft>
              <a:buClr>
                <a:srgbClr val="EBB700"/>
              </a:buClr>
              <a:buSzPct val="50000"/>
              <a:buFont typeface="Lucida Grande" panose="020B0600040502020204" pitchFamily="34" charset="0"/>
              <a:buChar char="▶"/>
            </a:pPr>
            <a:r>
              <a:rPr lang="de-DE" sz="2400" dirty="0">
                <a:solidFill>
                  <a:schemeClr val="bg1"/>
                </a:solidFill>
                <a:latin typeface="Arial" charset="0"/>
                <a:ea typeface="Arial" charset="0"/>
                <a:cs typeface="Arial" charset="0"/>
              </a:rPr>
              <a:t>Dritter Schritt: Notwendigkeit einer Veränderung bestimmen</a:t>
            </a:r>
          </a:p>
          <a:p>
            <a:pPr marL="1257300" lvl="1" indent="-342900">
              <a:spcAft>
                <a:spcPts val="3000"/>
              </a:spcAft>
              <a:buClr>
                <a:srgbClr val="EBB700"/>
              </a:buClr>
              <a:buSzPct val="50000"/>
              <a:buFont typeface="Lucida Grande" panose="020B0600040502020204" pitchFamily="34" charset="0"/>
              <a:buChar char="▶"/>
            </a:pPr>
            <a:r>
              <a:rPr lang="de-DE" sz="2400" dirty="0">
                <a:solidFill>
                  <a:schemeClr val="bg1"/>
                </a:solidFill>
                <a:latin typeface="Arial" charset="0"/>
                <a:ea typeface="Arial" charset="0"/>
                <a:cs typeface="Arial" charset="0"/>
              </a:rPr>
              <a:t>Vierter Schritt: Pläne entwickeln</a:t>
            </a:r>
          </a:p>
          <a:p>
            <a:pPr marL="1257300" lvl="1" indent="-342900">
              <a:spcAft>
                <a:spcPts val="3000"/>
              </a:spcAft>
              <a:buClr>
                <a:srgbClr val="EBB700"/>
              </a:buClr>
              <a:buSzPct val="50000"/>
              <a:buFont typeface="Lucida Grande" panose="020B0600040502020204" pitchFamily="34" charset="0"/>
              <a:buChar char="▶"/>
            </a:pPr>
            <a:r>
              <a:rPr lang="de-DE" sz="2400" dirty="0">
                <a:solidFill>
                  <a:schemeClr val="bg1"/>
                </a:solidFill>
                <a:latin typeface="Arial" charset="0"/>
                <a:ea typeface="Arial" charset="0"/>
                <a:cs typeface="Arial" charset="0"/>
              </a:rPr>
              <a:t>Fünfter Schritt: Änderungen vornehmen und aufrechterhalten</a:t>
            </a:r>
          </a:p>
        </p:txBody>
      </p:sp>
      <p:sp>
        <p:nvSpPr>
          <p:cNvPr id="11" name="Yellow Bar">
            <a:extLst>
              <a:ext uri="{FF2B5EF4-FFF2-40B4-BE49-F238E27FC236}">
                <a16:creationId xmlns:a16="http://schemas.microsoft.com/office/drawing/2014/main" id="{CE8C223D-D21B-BF28-FB98-E272801AB929}"/>
              </a:ext>
            </a:extLst>
          </p:cNvPr>
          <p:cNvSpPr/>
          <p:nvPr/>
        </p:nvSpPr>
        <p:spPr>
          <a:xfrm>
            <a:off x="4419600" y="14408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563575" y="683773"/>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de-DE" sz="3200" dirty="0">
                <a:solidFill>
                  <a:schemeClr val="bg1"/>
                </a:solidFill>
                <a:latin typeface="Arial" panose="020B0604020202020204" pitchFamily="34" charset="0"/>
                <a:cs typeface="Arial" panose="020B0604020202020204" pitchFamily="34" charset="0"/>
              </a:rPr>
              <a:t>Fünf Schritte</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58674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de-DE" sz="4000" b="1" dirty="0">
                <a:solidFill>
                  <a:schemeClr val="bg1"/>
                </a:solidFill>
                <a:latin typeface="Arial" charset="0"/>
                <a:ea typeface="Arial" charset="0"/>
                <a:cs typeface="Arial" charset="0"/>
              </a:rPr>
              <a:t>Gruppenbesprechung</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4. Schritt</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Pläne entwickeln</a:t>
            </a:r>
          </a:p>
          <a:p>
            <a:endParaRPr lang="en-US" sz="1200" b="0" i="1" kern="0" dirty="0">
              <a:latin typeface="Arial" charset="0"/>
              <a:ea typeface="Arial" charset="0"/>
              <a:cs typeface="Arial" charset="0"/>
            </a:endParaRPr>
          </a:p>
          <a:p>
            <a:pPr marL="1714465" lvl="3" indent="-342900" algn="l">
              <a:buFont typeface="Wingdings" panose="05000000000000000000" pitchFamily="2" charset="2"/>
              <a:buChar char="v"/>
            </a:pPr>
            <a:r>
              <a:rPr lang="de-DE" sz="2400" b="0" i="1">
                <a:solidFill>
                  <a:schemeClr val="bg1"/>
                </a:solidFill>
                <a:latin typeface="Arial" charset="0"/>
                <a:ea typeface="Arial" charset="0"/>
                <a:cs typeface="Arial" charset="0"/>
              </a:rPr>
              <a:t>Lang- und kurzfristige Prioritäten setzen</a:t>
            </a:r>
          </a:p>
          <a:p>
            <a:pPr marL="1714465" lvl="3" indent="-342900" algn="l">
              <a:buFont typeface="Wingdings" panose="05000000000000000000" pitchFamily="2" charset="2"/>
              <a:buChar char="v"/>
            </a:pPr>
            <a:r>
              <a:rPr lang="de-DE" sz="2400" b="0" i="1">
                <a:solidFill>
                  <a:schemeClr val="bg1"/>
                </a:solidFill>
                <a:latin typeface="Arial" charset="0"/>
                <a:ea typeface="Arial" charset="0"/>
                <a:cs typeface="Arial" charset="0"/>
              </a:rPr>
              <a:t>Ausschüssen Ziele zuweisen</a:t>
            </a:r>
          </a:p>
          <a:p>
            <a:pPr lvl="3" algn="l"/>
            <a:endParaRPr lang="en-US" sz="800" b="0" i="1" kern="0" dirty="0">
              <a:solidFill>
                <a:schemeClr val="bg1"/>
              </a:solidFill>
              <a:latin typeface="Arial" charset="0"/>
              <a:ea typeface="Arial" charset="0"/>
              <a:cs typeface="Arial" charset="0"/>
            </a:endParaRPr>
          </a:p>
          <a:p>
            <a:pPr marL="1714465" lvl="3" indent="-342900" algn="l">
              <a:spcBef>
                <a:spcPts val="0"/>
              </a:spcBef>
              <a:buFont typeface="Wingdings" panose="05000000000000000000" pitchFamily="2" charset="2"/>
              <a:buChar char="v"/>
            </a:pPr>
            <a:r>
              <a:rPr lang="de-DE" sz="2400" b="0" i="1">
                <a:solidFill>
                  <a:schemeClr val="bg1"/>
                </a:solidFill>
                <a:latin typeface="Arial" charset="0"/>
                <a:ea typeface="Arial" charset="0"/>
                <a:cs typeface="Arial" charset="0"/>
              </a:rPr>
              <a:t>Regen Sie alle Clubmitglieder dazu an
</a:t>
            </a:r>
            <a:br>
              <a:rPr lang="de-DE" sz="2400" b="0" i="1">
                <a:solidFill>
                  <a:schemeClr val="bg1"/>
                </a:solidFill>
                <a:latin typeface="Arial" charset="0"/>
                <a:ea typeface="Arial" charset="0"/>
                <a:cs typeface="Arial" charset="0"/>
              </a:rPr>
            </a:br>
            <a:r>
              <a:rPr lang="de-DE" sz="2400" b="0" i="1">
                <a:solidFill>
                  <a:schemeClr val="bg1"/>
                </a:solidFill>
                <a:latin typeface="Arial" charset="0"/>
                <a:ea typeface="Arial" charset="0"/>
                <a:cs typeface="Arial" charset="0"/>
              </a:rPr>
              <a:t> </a:t>
            </a:r>
          </a:p>
          <a:p>
            <a:pPr lvl="3" algn="l">
              <a:spcBef>
                <a:spcPts val="0"/>
              </a:spcBef>
            </a:pPr>
            <a:r>
              <a:rPr lang="de-DE" sz="2400" i="1">
                <a:solidFill>
                  <a:schemeClr val="bg1"/>
                </a:solidFill>
                <a:latin typeface="Arial" charset="0"/>
                <a:ea typeface="Arial" charset="0"/>
                <a:cs typeface="Arial" charset="0"/>
              </a:rPr>
              <a:t>    </a:t>
            </a:r>
            <a:r>
              <a:rPr lang="de-DE" sz="2400" b="0" i="1">
                <a:solidFill>
                  <a:schemeClr val="bg1"/>
                </a:solidFill>
                <a:latin typeface="Arial" charset="0"/>
                <a:ea typeface="Arial" charset="0"/>
                <a:cs typeface="Arial" charset="0"/>
              </a:rPr>
              <a:t>sich an Lösungen zu beteiligen</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67702" y="507001"/>
            <a:ext cx="12039600" cy="110548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400" dirty="0">
                <a:solidFill>
                  <a:srgbClr val="00338D"/>
                </a:solidFill>
              </a:rPr>
              <a:t>Mit diesen Tools werden Veränderungen vorbereitet und geplant:</a:t>
            </a:r>
          </a:p>
        </p:txBody>
      </p:sp>
      <p:sp>
        <p:nvSpPr>
          <p:cNvPr id="9" name="Yellow Bar">
            <a:extLst>
              <a:ext uri="{FF2B5EF4-FFF2-40B4-BE49-F238E27FC236}">
                <a16:creationId xmlns:a16="http://schemas.microsoft.com/office/drawing/2014/main" id="{1BACBBE0-BAA1-540A-BAB6-EBE8E480CFA8}"/>
              </a:ext>
            </a:extLst>
          </p:cNvPr>
          <p:cNvSpPr/>
          <p:nvPr/>
        </p:nvSpPr>
        <p:spPr>
          <a:xfrm>
            <a:off x="152400" y="161248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B3164934-AA8E-1438-7E43-DFC4298111A6}"/>
              </a:ext>
            </a:extLst>
          </p:cNvPr>
          <p:cNvPicPr>
            <a:picLocks noChangeAspect="1"/>
          </p:cNvPicPr>
          <p:nvPr/>
        </p:nvPicPr>
        <p:blipFill>
          <a:blip r:embed="rId3"/>
          <a:stretch>
            <a:fillRect/>
          </a:stretch>
        </p:blipFill>
        <p:spPr>
          <a:xfrm>
            <a:off x="609600" y="1905000"/>
            <a:ext cx="3554959" cy="4616429"/>
          </a:xfrm>
          <a:prstGeom prst="rect">
            <a:avLst/>
          </a:prstGeom>
          <a:ln>
            <a:solidFill>
              <a:srgbClr val="0D2240"/>
            </a:solidFill>
          </a:ln>
        </p:spPr>
      </p:pic>
      <p:pic>
        <p:nvPicPr>
          <p:cNvPr id="12" name="Picture 11">
            <a:extLst>
              <a:ext uri="{FF2B5EF4-FFF2-40B4-BE49-F238E27FC236}">
                <a16:creationId xmlns:a16="http://schemas.microsoft.com/office/drawing/2014/main" id="{30E4E6BF-BBBB-A73E-5211-B46C7EA6EDA9}"/>
              </a:ext>
            </a:extLst>
          </p:cNvPr>
          <p:cNvPicPr>
            <a:picLocks noChangeAspect="1"/>
          </p:cNvPicPr>
          <p:nvPr/>
        </p:nvPicPr>
        <p:blipFill>
          <a:blip r:embed="rId4"/>
          <a:stretch>
            <a:fillRect/>
          </a:stretch>
        </p:blipFill>
        <p:spPr>
          <a:xfrm>
            <a:off x="4724400" y="1894114"/>
            <a:ext cx="3555002" cy="4616429"/>
          </a:xfrm>
          <a:prstGeom prst="rect">
            <a:avLst/>
          </a:prstGeom>
          <a:ln>
            <a:solidFill>
              <a:srgbClr val="0D2240"/>
            </a:solidFill>
          </a:ln>
        </p:spPr>
      </p:pic>
      <p:pic>
        <p:nvPicPr>
          <p:cNvPr id="14" name="Picture 13">
            <a:extLst>
              <a:ext uri="{FF2B5EF4-FFF2-40B4-BE49-F238E27FC236}">
                <a16:creationId xmlns:a16="http://schemas.microsoft.com/office/drawing/2014/main" id="{84BAEC1E-32CB-6708-62A4-9B6604369703}"/>
              </a:ext>
            </a:extLst>
          </p:cNvPr>
          <p:cNvPicPr>
            <a:picLocks noChangeAspect="1"/>
          </p:cNvPicPr>
          <p:nvPr/>
        </p:nvPicPr>
        <p:blipFill>
          <a:blip r:embed="rId5"/>
          <a:stretch>
            <a:fillRect/>
          </a:stretch>
        </p:blipFill>
        <p:spPr>
          <a:xfrm>
            <a:off x="8458200" y="1894114"/>
            <a:ext cx="3520023" cy="4627315"/>
          </a:xfrm>
          <a:prstGeom prst="rect">
            <a:avLst/>
          </a:prstGeom>
          <a:ln>
            <a:solidFill>
              <a:srgbClr val="0D2240"/>
            </a:solidFill>
          </a:ln>
        </p:spPr>
      </p:pic>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762000" y="1781164"/>
            <a:ext cx="6705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de-DE" sz="4800" b="1" dirty="0">
                <a:solidFill>
                  <a:schemeClr val="bg1"/>
                </a:solidFill>
                <a:latin typeface="Arial" charset="0"/>
                <a:ea typeface="Arial" charset="0"/>
                <a:cs typeface="Arial" charset="0"/>
              </a:rPr>
              <a:t>Gruppenbesprechung</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5. Schritt</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Veränderungen umsetzen und aufrechterhalten</a:t>
            </a: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438822" y="1081585"/>
            <a:ext cx="10143068"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400" dirty="0">
                <a:solidFill>
                  <a:schemeClr val="bg1"/>
                </a:solidFill>
              </a:rPr>
              <a:t>Mit diesen Tools werden Veränderungen vorbereitet und geplant:</a:t>
            </a:r>
          </a:p>
        </p:txBody>
      </p:sp>
      <p:sp>
        <p:nvSpPr>
          <p:cNvPr id="8" name="Yellow Bar">
            <a:extLst>
              <a:ext uri="{FF2B5EF4-FFF2-40B4-BE49-F238E27FC236}">
                <a16:creationId xmlns:a16="http://schemas.microsoft.com/office/drawing/2014/main" id="{B37D9E3D-DF9C-E487-1154-7D80CB749697}"/>
              </a:ext>
            </a:extLst>
          </p:cNvPr>
          <p:cNvSpPr/>
          <p:nvPr/>
        </p:nvSpPr>
        <p:spPr>
          <a:xfrm>
            <a:off x="533400" y="17133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3048000" y="2093848"/>
            <a:ext cx="8001000" cy="4866460"/>
          </a:xfrm>
          <a:prstGeom prst="rect">
            <a:avLst/>
          </a:prstGeom>
          <a:noFill/>
        </p:spPr>
        <p:txBody>
          <a:bodyPr wrap="square" rtlCol="0">
            <a:spAutoFit/>
          </a:bodyPr>
          <a:lstStyle/>
          <a:p>
            <a:r>
              <a:rPr lang="de-DE" sz="2400" b="1" i="1" dirty="0">
                <a:solidFill>
                  <a:schemeClr val="bg2"/>
                </a:solidFill>
                <a:cs typeface="Arial" panose="020B0604020202020204" pitchFamily="34" charset="0"/>
              </a:rPr>
              <a:t>Veränderungen vornehmen</a:t>
            </a:r>
          </a:p>
          <a:p>
            <a:endParaRPr lang="en-US" sz="2400" b="1" i="1"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de-DE" sz="2400" dirty="0">
                <a:solidFill>
                  <a:schemeClr val="bg1"/>
                </a:solidFill>
                <a:cs typeface="Arial" panose="020B0604020202020204" pitchFamily="34" charset="0"/>
              </a:rPr>
              <a:t>Resultate festhalten</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de-DE" sz="2400" dirty="0">
                <a:solidFill>
                  <a:schemeClr val="bg1"/>
                </a:solidFill>
                <a:cs typeface="Arial" panose="020B0604020202020204" pitchFamily="34" charset="0"/>
              </a:rPr>
              <a:t>Vereinbaren Sie eine Frist für jeden Bezugspunkt</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de-DE" sz="2400" dirty="0">
                <a:solidFill>
                  <a:schemeClr val="bg1"/>
                </a:solidFill>
                <a:cs typeface="Arial" panose="020B0604020202020204" pitchFamily="34" charset="0"/>
              </a:rPr>
              <a:t>Erstatten Sie Ihrem Club Bericht, bis der Bezugspunkt erreicht ist</a:t>
            </a:r>
          </a:p>
          <a:p>
            <a:pPr marL="285750" indent="-285750">
              <a:buFont typeface="Arial" panose="020B0604020202020204" pitchFamily="34" charset="0"/>
              <a:buChar char="•"/>
            </a:pPr>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r>
              <a:rPr lang="de-DE" sz="2400" b="1" i="1" dirty="0">
                <a:solidFill>
                  <a:schemeClr val="bg2"/>
                </a:solidFill>
                <a:cs typeface="Arial" panose="020B0604020202020204" pitchFamily="34" charset="0"/>
              </a:rPr>
              <a:t>Veränderung aufrechterhalten</a:t>
            </a:r>
          </a:p>
          <a:p>
            <a:endParaRPr lang="en-US" sz="2400" b="1" i="1" dirty="0">
              <a:solidFill>
                <a:schemeClr val="bg1"/>
              </a:solidFill>
              <a:cs typeface="Arial" panose="020B0604020202020204" pitchFamily="34" charset="0"/>
            </a:endParaRPr>
          </a:p>
          <a:p>
            <a:pPr marL="285750" indent="-285750">
              <a:buFont typeface="Arial" panose="020B0604020202020204" pitchFamily="34" charset="0"/>
              <a:buChar char="•"/>
            </a:pPr>
            <a:r>
              <a:rPr lang="de-DE" sz="2400" dirty="0">
                <a:solidFill>
                  <a:schemeClr val="bg1"/>
                </a:solidFill>
                <a:cs typeface="Arial" panose="020B0604020202020204" pitchFamily="34" charset="0"/>
              </a:rPr>
              <a:t>Eine Veränderung führt häufig zur nächsten.</a:t>
            </a:r>
          </a:p>
          <a:p>
            <a:pPr marL="285750" indent="-285750">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buFont typeface="Arial" panose="020B0604020202020204" pitchFamily="34" charset="0"/>
              <a:buChar char="•"/>
            </a:pPr>
            <a:r>
              <a:rPr lang="de-DE" sz="2400" dirty="0">
                <a:solidFill>
                  <a:schemeClr val="bg1"/>
                </a:solidFill>
                <a:cs typeface="Arial" panose="020B0604020202020204" pitchFamily="34" charset="0"/>
              </a:rPr>
              <a:t>Halten Sie also nach neuen Chancen Ausschau.</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400">
                <a:solidFill>
                  <a:srgbClr val="00338D"/>
                </a:solidFill>
              </a:rPr>
              <a:t>Tools und Ressourcen</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de-DE" sz="2400">
                <a:solidFill>
                  <a:srgbClr val="0D2240"/>
                </a:solidFill>
              </a:rPr>
              <a:t>Website:</a:t>
            </a:r>
          </a:p>
          <a:p>
            <a:r>
              <a:rPr lang="de-DE" sz="2400">
                <a:solidFill>
                  <a:srgbClr val="0D2240"/>
                </a:solidFill>
                <a:ea typeface="Arial"/>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https://www.lionsclubs.org/de/resources-for-members/resource-center/improving-club-quality</a:t>
            </a:r>
            <a:r>
              <a:rPr lang="de-DE" sz="2400">
                <a:solidFill>
                  <a:srgbClr val="0D2240"/>
                </a:solidFill>
                <a:ea typeface="Arial"/>
                <a:cs typeface="Arial" panose="020B0604020202020204" pitchFamily="34" charset="0"/>
                <a:sym typeface="HelveticaNeueLT Std Lt"/>
              </a:rPr>
              <a:t> </a:t>
            </a:r>
          </a:p>
          <a:p>
            <a:endParaRPr lang="en-US" sz="2400" kern="0" dirty="0">
              <a:solidFill>
                <a:srgbClr val="0D2240"/>
              </a:solidFill>
              <a:ea typeface="Arial"/>
              <a:cs typeface="Arial" panose="020B0604020202020204" pitchFamily="34" charset="0"/>
              <a:sym typeface="HelveticaNeueLT Std Lt"/>
            </a:endParaRPr>
          </a:p>
          <a:p>
            <a:r>
              <a:rPr lang="de-DE" sz="2400">
                <a:solidFill>
                  <a:srgbClr val="0D2240"/>
                </a:solidFill>
              </a:rPr>
              <a:t>Facebook-Gruppe: </a:t>
            </a:r>
          </a:p>
          <a:p>
            <a:r>
              <a:rPr lang="de-DE" sz="2400">
                <a:solidFill>
                  <a:srgbClr val="0D2240"/>
                </a:solidFill>
                <a:hlinkClick r:id="rId4">
                  <a:extLst>
                    <a:ext uri="{A12FA001-AC4F-418D-AE19-62706E023703}">
                      <ahyp:hlinkClr xmlns:ahyp="http://schemas.microsoft.com/office/drawing/2018/hyperlinkcolor" val="tx"/>
                    </a:ext>
                  </a:extLst>
                </a:hlinkClick>
              </a:rPr>
              <a:t>https://www.facebook.com/groups/317754885360703/</a:t>
            </a:r>
            <a:r>
              <a:rPr lang="de-DE" sz="2400">
                <a:solidFill>
                  <a:srgbClr val="0D2240"/>
                </a:solidFill>
              </a:rPr>
              <a:t> </a:t>
            </a:r>
          </a:p>
          <a:p>
            <a:endParaRPr lang="en-US" sz="2400" dirty="0">
              <a:solidFill>
                <a:srgbClr val="0D2240"/>
              </a:solidFill>
            </a:endParaRPr>
          </a:p>
        </p:txBody>
      </p:sp>
      <p:sp>
        <p:nvSpPr>
          <p:cNvPr id="15" name="TextBox 14">
            <a:extLst>
              <a:ext uri="{FF2B5EF4-FFF2-40B4-BE49-F238E27FC236}">
                <a16:creationId xmlns:a16="http://schemas.microsoft.com/office/drawing/2014/main" id="{8BB6B762-3245-AAA4-9811-291E0AA4BB01}"/>
              </a:ext>
            </a:extLst>
          </p:cNvPr>
          <p:cNvSpPr txBox="1"/>
          <p:nvPr/>
        </p:nvSpPr>
        <p:spPr>
          <a:xfrm>
            <a:off x="1257298" y="6121350"/>
            <a:ext cx="2019301" cy="338554"/>
          </a:xfrm>
          <a:prstGeom prst="rect">
            <a:avLst/>
          </a:prstGeom>
          <a:solidFill>
            <a:schemeClr val="accent1"/>
          </a:solidFill>
        </p:spPr>
        <p:txBody>
          <a:bodyPr wrap="square" rtlCol="0">
            <a:spAutoFit/>
          </a:bodyPr>
          <a:lstStyle/>
          <a:p>
            <a:r>
              <a:rPr lang="de-DE" sz="1600" dirty="0">
                <a:solidFill>
                  <a:srgbClr val="0D2240"/>
                </a:solidFill>
                <a:cs typeface="Arial" panose="020B0604020202020204" pitchFamily="34" charset="0"/>
              </a:rPr>
              <a:t>Webseite QR-Code</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5"/>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534400" y="6102927"/>
            <a:ext cx="1774003" cy="584775"/>
          </a:xfrm>
          <a:prstGeom prst="rect">
            <a:avLst/>
          </a:prstGeom>
          <a:solidFill>
            <a:schemeClr val="accent1"/>
          </a:solidFill>
        </p:spPr>
        <p:txBody>
          <a:bodyPr wrap="square" rtlCol="0">
            <a:spAutoFit/>
          </a:bodyPr>
          <a:lstStyle/>
          <a:p>
            <a:r>
              <a:rPr lang="de-DE" sz="1600">
                <a:solidFill>
                  <a:srgbClr val="0D2240"/>
                </a:solidFill>
                <a:cs typeface="Arial" panose="020B0604020202020204" pitchFamily="34" charset="0"/>
              </a:rPr>
              <a:t>Facebook Group QR -Code</a:t>
            </a:r>
          </a:p>
        </p:txBody>
      </p:sp>
      <p:pic>
        <p:nvPicPr>
          <p:cNvPr id="3" name="Picture 2">
            <a:extLst>
              <a:ext uri="{FF2B5EF4-FFF2-40B4-BE49-F238E27FC236}">
                <a16:creationId xmlns:a16="http://schemas.microsoft.com/office/drawing/2014/main" id="{3BC46185-84A5-911F-A13E-70863ED8841A}"/>
              </a:ext>
            </a:extLst>
          </p:cNvPr>
          <p:cNvPicPr>
            <a:picLocks noChangeAspect="1"/>
          </p:cNvPicPr>
          <p:nvPr/>
        </p:nvPicPr>
        <p:blipFill>
          <a:blip r:embed="rId6"/>
          <a:stretch>
            <a:fillRect/>
          </a:stretch>
        </p:blipFill>
        <p:spPr>
          <a:xfrm>
            <a:off x="1459061" y="4338903"/>
            <a:ext cx="1646241" cy="1653217"/>
          </a:xfrm>
          <a:prstGeom prst="rect">
            <a:avLst/>
          </a:prstGeom>
        </p:spPr>
      </p:pic>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Abschluss</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Gruppenbesprechung</a:t>
            </a: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7"/>
            <a:ext cx="5862588" cy="236045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de-DE" sz="1800" dirty="0">
                <a:solidFill>
                  <a:schemeClr val="bg1"/>
                </a:solidFill>
                <a:latin typeface="Arial"/>
                <a:ea typeface="ヒラギノ角ゴ Pro W3"/>
                <a:cs typeface="Arial"/>
              </a:rPr>
              <a:t>Die Kriterien sind auf die folgende Bereiche ausgerichtet: </a:t>
            </a:r>
          </a:p>
          <a:p>
            <a:pPr marL="285750" marR="195580" indent="-285750">
              <a:spcBef>
                <a:spcPts val="0"/>
              </a:spcBef>
              <a:spcAft>
                <a:spcPts val="1200"/>
              </a:spcAft>
              <a:buFont typeface="Arial" panose="020B0604020202020204" pitchFamily="34" charset="0"/>
              <a:buChar char="•"/>
              <a:tabLst>
                <a:tab pos="144780" algn="l"/>
              </a:tabLst>
              <a:defRPr/>
            </a:pPr>
            <a:r>
              <a:rPr lang="de-DE" sz="1800" dirty="0">
                <a:solidFill>
                  <a:schemeClr val="bg1"/>
                </a:solidFill>
                <a:latin typeface="Arial"/>
                <a:ea typeface="ヒラギノ角ゴ Pro W3"/>
                <a:cs typeface="Arial"/>
              </a:rPr>
              <a:t>Mitgliedschaft</a:t>
            </a:r>
          </a:p>
          <a:p>
            <a:pPr marL="285750" marR="195580" indent="-285750">
              <a:spcBef>
                <a:spcPts val="0"/>
              </a:spcBef>
              <a:spcAft>
                <a:spcPts val="1200"/>
              </a:spcAft>
              <a:buFont typeface="Arial" panose="020B0604020202020204" pitchFamily="34" charset="0"/>
              <a:buChar char="•"/>
              <a:tabLst>
                <a:tab pos="144780" algn="l"/>
              </a:tabLst>
              <a:defRPr/>
            </a:pPr>
            <a:r>
              <a:rPr lang="de-DE" sz="1800" dirty="0">
                <a:solidFill>
                  <a:schemeClr val="bg1"/>
                </a:solidFill>
                <a:latin typeface="Arial"/>
                <a:ea typeface="ヒラギノ角ゴ Pro W3"/>
                <a:cs typeface="Arial"/>
              </a:rPr>
              <a:t>Hilfsleistungen</a:t>
            </a:r>
          </a:p>
          <a:p>
            <a:pPr marL="285750" marR="195580" indent="-285750">
              <a:spcBef>
                <a:spcPts val="0"/>
              </a:spcBef>
              <a:spcAft>
                <a:spcPts val="1200"/>
              </a:spcAft>
              <a:buFont typeface="Arial" panose="020B0604020202020204" pitchFamily="34" charset="0"/>
              <a:buChar char="•"/>
              <a:tabLst>
                <a:tab pos="144780" algn="l"/>
              </a:tabLst>
              <a:defRPr/>
            </a:pPr>
            <a:r>
              <a:rPr lang="de-DE" sz="1800" dirty="0">
                <a:solidFill>
                  <a:schemeClr val="bg1"/>
                </a:solidFill>
                <a:latin typeface="Arial"/>
                <a:ea typeface="ヒラギノ角ゴ Pro W3"/>
                <a:cs typeface="Arial"/>
              </a:rPr>
              <a:t>Leadership &amp; Organisatorische Exzellenz</a:t>
            </a:r>
          </a:p>
          <a:p>
            <a:pPr marL="285750" marR="195580" indent="-285750">
              <a:spcBef>
                <a:spcPts val="0"/>
              </a:spcBef>
              <a:spcAft>
                <a:spcPts val="1200"/>
              </a:spcAft>
              <a:buFont typeface="Arial" panose="020B0604020202020204" pitchFamily="34" charset="0"/>
              <a:buChar char="•"/>
              <a:tabLst>
                <a:tab pos="144780" algn="l"/>
              </a:tabLst>
              <a:defRPr/>
            </a:pPr>
            <a:r>
              <a:rPr lang="de-DE" sz="1800" dirty="0">
                <a:solidFill>
                  <a:schemeClr val="bg1"/>
                </a:solidFill>
                <a:latin typeface="Arial"/>
                <a:ea typeface="ヒラギノ角ゴ Pro W3"/>
                <a:cs typeface="Arial"/>
              </a:rPr>
              <a:t>Marketing</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Club Excellence Award</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sz="2800" b="0" i="1">
                <a:solidFill>
                  <a:schemeClr val="bg1"/>
                </a:solidFill>
                <a:latin typeface="Arial"/>
                <a:cs typeface="Arial"/>
              </a:rPr>
              <a:t>Ihr Strategieplan zum Cluberfolg</a:t>
            </a:r>
          </a:p>
        </p:txBody>
      </p:sp>
      <p:sp>
        <p:nvSpPr>
          <p:cNvPr id="8" name="TextBox 7">
            <a:extLst>
              <a:ext uri="{FF2B5EF4-FFF2-40B4-BE49-F238E27FC236}">
                <a16:creationId xmlns:a16="http://schemas.microsoft.com/office/drawing/2014/main" id="{F6DD0E7E-2C8B-45B2-607F-F0D9DC4C35F6}"/>
              </a:ext>
            </a:extLst>
          </p:cNvPr>
          <p:cNvSpPr txBox="1"/>
          <p:nvPr/>
        </p:nvSpPr>
        <p:spPr>
          <a:xfrm>
            <a:off x="5692446" y="5375043"/>
            <a:ext cx="6118554" cy="1217892"/>
          </a:xfrm>
          <a:prstGeom prst="rect">
            <a:avLst/>
          </a:prstGeom>
          <a:noFill/>
        </p:spPr>
        <p:txBody>
          <a:bodyPr wrap="square">
            <a:spAutoFit/>
          </a:bodyPr>
          <a:lstStyle/>
          <a:p>
            <a:r>
              <a:rPr lang="de-DE" dirty="0">
                <a:solidFill>
                  <a:schemeClr val="accent1"/>
                </a:solidFill>
                <a:cs typeface="Arial" panose="020B0604020202020204" pitchFamily="34" charset="0"/>
              </a:rPr>
              <a:t>Wenden Sie sich jederzeit per E-Mail unter </a:t>
            </a:r>
            <a:r>
              <a:rPr lang="de-DE" dirty="0">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clubexcellenceaward@lionsclubs.org</a:t>
            </a:r>
            <a:r>
              <a:rPr lang="de-DE" dirty="0">
                <a:solidFill>
                  <a:schemeClr val="accent1"/>
                </a:solidFill>
                <a:cs typeface="Arial" panose="020B0604020202020204" pitchFamily="34" charset="0"/>
              </a:rPr>
              <a:t> an uns. </a:t>
            </a:r>
          </a:p>
          <a:p>
            <a:r>
              <a:rPr lang="de-DE" dirty="0">
                <a:solidFill>
                  <a:schemeClr val="accent1"/>
                </a:solidFill>
                <a:cs typeface="Arial" panose="020B0604020202020204" pitchFamily="34" charset="0"/>
              </a:rPr>
              <a:t> </a:t>
            </a:r>
          </a:p>
          <a:p>
            <a:r>
              <a:rPr lang="de-DE" dirty="0">
                <a:solidFill>
                  <a:schemeClr val="accent1"/>
                </a:solidFill>
                <a:ea typeface="Calibri" panose="020F0502020204030204" pitchFamily="34" charset="0"/>
                <a:cs typeface="Arial" panose="020B0604020202020204" pitchFamily="34" charset="0"/>
              </a:rPr>
              <a:t>Website:  </a:t>
            </a:r>
            <a:r>
              <a:rPr lang="de-DE" dirty="0">
                <a:solidFill>
                  <a:schemeClr val="accent1"/>
                </a:solidFill>
                <a:effectLst/>
                <a:ea typeface="Calibri" panose="020F0502020204030204" pitchFamily="34" charset="0"/>
                <a:cs typeface="Arial" panose="020B0604020202020204" pitchFamily="34" charset="0"/>
              </a:rPr>
              <a:t>lionsclubs.org/de/</a:t>
            </a:r>
            <a:r>
              <a:rPr lang="de-DE" dirty="0" err="1">
                <a:solidFill>
                  <a:schemeClr val="accent1"/>
                </a:solidFill>
                <a:effectLst/>
                <a:ea typeface="Calibri" panose="020F0502020204030204" pitchFamily="34" charset="0"/>
                <a:cs typeface="Arial" panose="020B0604020202020204" pitchFamily="34" charset="0"/>
              </a:rPr>
              <a:t>ClubExcellenceAward</a:t>
            </a:r>
            <a:endParaRPr lang="de-DE" dirty="0">
              <a:solidFill>
                <a:schemeClr val="accent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Vielen Dank</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de-DE" sz="1600" b="1">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8709"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133600" y="2461859"/>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dirty="0">
                <a:latin typeface="Arial" charset="0"/>
                <a:ea typeface="Arial" charset="0"/>
                <a:cs typeface="Arial" charset="0"/>
              </a:rPr>
              <a:t>1. Schritt </a:t>
            </a:r>
          </a:p>
        </p:txBody>
      </p:sp>
      <p:sp>
        <p:nvSpPr>
          <p:cNvPr id="11" name="Rectangle 10">
            <a:extLst>
              <a:ext uri="{FF2B5EF4-FFF2-40B4-BE49-F238E27FC236}">
                <a16:creationId xmlns:a16="http://schemas.microsoft.com/office/drawing/2014/main" id="{EBE13CCD-82B0-8141-A54C-7576C8221ACF}"/>
              </a:ext>
            </a:extLst>
          </p:cNvPr>
          <p:cNvSpPr/>
          <p:nvPr/>
        </p:nvSpPr>
        <p:spPr>
          <a:xfrm>
            <a:off x="4876800" y="32728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286000" y="366822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dirty="0">
                <a:latin typeface="Arial" charset="0"/>
                <a:ea typeface="Arial" charset="0"/>
                <a:cs typeface="Arial" charset="0"/>
              </a:rPr>
              <a:t>Ablauf nachvollziehen</a:t>
            </a:r>
          </a:p>
          <a:p>
            <a:r>
              <a:rPr lang="de-DE" sz="2400" b="0" i="1" dirty="0">
                <a:latin typeface="Arial" charset="0"/>
                <a:ea typeface="Arial" charset="0"/>
                <a:cs typeface="Arial" charset="0"/>
              </a:rPr>
              <a:t>Der Ablauf zur Veränderung bestimmter Dinge bedeutet Verbesserung.</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400">
                <a:latin typeface="Arial" charset="0"/>
                <a:ea typeface="Arial" charset="0"/>
                <a:cs typeface="Arial" charset="0"/>
              </a:rPr>
              <a:t>2. Schritt</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b="0" i="1">
                <a:latin typeface="Arial" charset="0"/>
                <a:ea typeface="Arial" charset="0"/>
                <a:cs typeface="Arial" charset="0"/>
              </a:rPr>
              <a:t>Notwendigkeit einer Veränderung bestimmen</a:t>
            </a:r>
          </a:p>
          <a:p>
            <a:r>
              <a:rPr lang="de-DE" sz="2400" b="0" i="1">
                <a:latin typeface="Arial" charset="0"/>
                <a:ea typeface="Arial" charset="0"/>
                <a:cs typeface="Arial" charset="0"/>
              </a:rPr>
              <a:t>Nehmen Sie vier Beurteilungen vor</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sz="2400">
                <a:solidFill>
                  <a:schemeClr val="bg1"/>
                </a:solidFill>
                <a:latin typeface="Arial"/>
                <a:cs typeface="Arial"/>
              </a:rPr>
              <a:t>1 Bewertung </a:t>
            </a:r>
            <a:r>
              <a:rPr lang="de-DE">
                <a:solidFill>
                  <a:schemeClr val="bg1"/>
                </a:solidFill>
                <a:latin typeface="Arial"/>
                <a:cs typeface="Arial"/>
              </a:rPr>
              <a:t>– </a:t>
            </a:r>
            <a:r>
              <a:rPr lang="de-DE" sz="2000" b="0" i="1">
                <a:solidFill>
                  <a:schemeClr val="bg1"/>
                </a:solidFill>
                <a:latin typeface="Arial"/>
                <a:cs typeface="Arial"/>
              </a:rPr>
              <a:t>Verjüngen Sie Ihren Club mit neuen Mitgliedern</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de-DE" b="1" i="1">
                <a:solidFill>
                  <a:srgbClr val="EBB700"/>
                </a:solidFill>
                <a:latin typeface="Arial"/>
                <a:ea typeface="ヒラギノ角ゴ Pro W3"/>
                <a:cs typeface="Arial"/>
              </a:rPr>
              <a:t>Beurteilung auf S. 2 durchführen</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a:solidFill>
                  <a:schemeClr val="bg1"/>
                </a:solidFill>
                <a:latin typeface="Arial" panose="020B0604020202020204" pitchFamily="34" charset="0"/>
                <a:cs typeface="Arial" panose="020B0604020202020204" pitchFamily="34" charset="0"/>
              </a:rPr>
              <a:t>Unser Club gewinnt lokale Führungskräfte, die uns bei der Förderung unserer Projekte helfen können</a:t>
            </a:r>
          </a:p>
          <a:p>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Unser Club sucht aktiv nach potenziellen Mitgliedern und wirbt sie erfolgreich an</a:t>
            </a:r>
          </a:p>
          <a:p>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Bemühungen zur Mitgliedergewinnung werden anerkannt und unterstützt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Neumitglieder erhalten eine ansprechende und informative Orientierung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sz="2400">
                <a:solidFill>
                  <a:schemeClr val="bg1"/>
                </a:solidFill>
                <a:latin typeface="Arial"/>
                <a:cs typeface="Arial"/>
              </a:rPr>
              <a:t>1 Bewertung </a:t>
            </a:r>
            <a:r>
              <a:rPr lang="de-DE">
                <a:solidFill>
                  <a:schemeClr val="bg1"/>
                </a:solidFill>
                <a:latin typeface="Arial"/>
                <a:cs typeface="Arial"/>
              </a:rPr>
              <a:t>– </a:t>
            </a:r>
            <a:r>
              <a:rPr lang="de-DE" sz="2000" b="0" i="1">
                <a:solidFill>
                  <a:schemeClr val="bg1"/>
                </a:solidFill>
                <a:latin typeface="Arial"/>
                <a:cs typeface="Arial"/>
              </a:rPr>
              <a:t>Verjüngen Sie Ihren Club mit neuen Mitgliedern</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602816" cy="369332"/>
          </a:xfrm>
          <a:prstGeom prst="rect">
            <a:avLst/>
          </a:prstGeom>
        </p:spPr>
        <p:txBody>
          <a:bodyPr wrap="none">
            <a:spAutoFit/>
          </a:bodyPr>
          <a:lstStyle/>
          <a:p>
            <a:pPr lvl="0">
              <a:spcBef>
                <a:spcPts val="0"/>
              </a:spcBef>
              <a:spcAft>
                <a:spcPts val="1200"/>
              </a:spcAft>
              <a:defRPr/>
            </a:pPr>
            <a:r>
              <a:rPr lang="de-DE" b="1" i="1">
                <a:solidFill>
                  <a:srgbClr val="EBB700"/>
                </a:solidFill>
                <a:latin typeface="Arial"/>
                <a:ea typeface="ヒラギノ角ゴ Pro W3"/>
                <a:cs typeface="Arial"/>
              </a:rPr>
              <a:t>Beurteilung für die Clubmitgliedschaft auf S. 3 durchführen</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11201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a:solidFill>
                  <a:schemeClr val="bg1"/>
                </a:solidFill>
                <a:latin typeface="Arial" panose="020B0604020202020204" pitchFamily="34" charset="0"/>
                <a:cs typeface="Arial" panose="020B0604020202020204" pitchFamily="34" charset="0"/>
              </a:rPr>
              <a:t>Welche Maßnahmen kann der Club zur Mitgliedergewinnung ergreifen?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Wie kann der Club das Interesse und Engagement seiner Mitglieder für unsere Hilfsprojekte aufrechterhalten?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Wenn Sie an unsere ausgetretenen Clubmitglieder denken: Was hätte anders gemacht werden können, um sie aktiv und eingebunden zu halten?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566" y="368035"/>
            <a:ext cx="12039599" cy="1066800"/>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3600" dirty="0">
                <a:solidFill>
                  <a:srgbClr val="00338D"/>
                </a:solidFill>
              </a:rPr>
              <a:t>Ressourcen: Bringen Sie Ihren Club mit neuen Mitgliedern in  Schwung</a:t>
            </a:r>
          </a:p>
        </p:txBody>
      </p:sp>
      <p:sp>
        <p:nvSpPr>
          <p:cNvPr id="9" name="Yellow Bar">
            <a:extLst>
              <a:ext uri="{FF2B5EF4-FFF2-40B4-BE49-F238E27FC236}">
                <a16:creationId xmlns:a16="http://schemas.microsoft.com/office/drawing/2014/main" id="{1BACBBE0-BAA1-540A-BAB6-EBE8E480CFA8}"/>
              </a:ext>
            </a:extLst>
          </p:cNvPr>
          <p:cNvSpPr/>
          <p:nvPr/>
        </p:nvSpPr>
        <p:spPr>
          <a:xfrm>
            <a:off x="228600" y="1600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A57F64BC-5F00-9704-0553-1B7F84726A51}"/>
              </a:ext>
            </a:extLst>
          </p:cNvPr>
          <p:cNvPicPr>
            <a:picLocks noChangeAspect="1"/>
          </p:cNvPicPr>
          <p:nvPr/>
        </p:nvPicPr>
        <p:blipFill>
          <a:blip r:embed="rId3"/>
          <a:stretch>
            <a:fillRect/>
          </a:stretch>
        </p:blipFill>
        <p:spPr>
          <a:xfrm>
            <a:off x="457200" y="2057400"/>
            <a:ext cx="3317154" cy="4343400"/>
          </a:xfrm>
          <a:prstGeom prst="rect">
            <a:avLst/>
          </a:prstGeom>
          <a:effectLst>
            <a:outerShdw blurRad="63500" sx="102000" sy="102000" algn="ctr" rotWithShape="0">
              <a:srgbClr val="0D2240">
                <a:alpha val="40000"/>
              </a:srgbClr>
            </a:outerShdw>
          </a:effectLst>
        </p:spPr>
      </p:pic>
      <p:pic>
        <p:nvPicPr>
          <p:cNvPr id="3" name="Picture 2">
            <a:extLst>
              <a:ext uri="{FF2B5EF4-FFF2-40B4-BE49-F238E27FC236}">
                <a16:creationId xmlns:a16="http://schemas.microsoft.com/office/drawing/2014/main" id="{0CB680FC-0D04-CA36-96B9-6BEDD4262DB4}"/>
              </a:ext>
            </a:extLst>
          </p:cNvPr>
          <p:cNvPicPr>
            <a:picLocks noChangeAspect="1"/>
          </p:cNvPicPr>
          <p:nvPr/>
        </p:nvPicPr>
        <p:blipFill>
          <a:blip r:embed="rId4"/>
          <a:stretch>
            <a:fillRect/>
          </a:stretch>
        </p:blipFill>
        <p:spPr>
          <a:xfrm>
            <a:off x="4427105" y="2057395"/>
            <a:ext cx="3330519" cy="4343399"/>
          </a:xfrm>
          <a:prstGeom prst="rect">
            <a:avLst/>
          </a:prstGeom>
          <a:effectLst>
            <a:outerShdw blurRad="63500" sx="102000" sy="102000" algn="ctr" rotWithShape="0">
              <a:srgbClr val="0D2240">
                <a:alpha val="40000"/>
              </a:srgbClr>
            </a:outerShdw>
          </a:effectLst>
        </p:spPr>
      </p:pic>
      <p:pic>
        <p:nvPicPr>
          <p:cNvPr id="6" name="Picture 5">
            <a:extLst>
              <a:ext uri="{FF2B5EF4-FFF2-40B4-BE49-F238E27FC236}">
                <a16:creationId xmlns:a16="http://schemas.microsoft.com/office/drawing/2014/main" id="{FD39BC8C-D5A5-1796-0F0F-325C6A9FF938}"/>
              </a:ext>
            </a:extLst>
          </p:cNvPr>
          <p:cNvPicPr>
            <a:picLocks noChangeAspect="1"/>
          </p:cNvPicPr>
          <p:nvPr/>
        </p:nvPicPr>
        <p:blipFill>
          <a:blip r:embed="rId5"/>
          <a:stretch>
            <a:fillRect/>
          </a:stretch>
        </p:blipFill>
        <p:spPr>
          <a:xfrm>
            <a:off x="8417648" y="2057395"/>
            <a:ext cx="3356264" cy="4343399"/>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00" y="0"/>
            <a:ext cx="123444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90"/>
            <a:ext cx="3996647" cy="113158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2. Bewertung – </a:t>
            </a:r>
            <a:r>
              <a:rPr lang="de-DE" sz="2000" dirty="0">
                <a:solidFill>
                  <a:schemeClr val="bg1"/>
                </a:solidFill>
                <a:latin typeface="Arial"/>
                <a:cs typeface="Arial"/>
              </a:rPr>
              <a:t>Beleben Sie Ihren Club mit </a:t>
            </a:r>
            <a:r>
              <a:rPr lang="de-DE" sz="2000" b="0" i="1" dirty="0">
                <a:solidFill>
                  <a:schemeClr val="bg1"/>
                </a:solidFill>
                <a:latin typeface="Arial"/>
                <a:cs typeface="Arial"/>
              </a:rPr>
              <a:t> </a:t>
            </a:r>
          </a:p>
          <a:p>
            <a:pPr lvl="0">
              <a:lnSpc>
                <a:spcPct val="100000"/>
              </a:lnSpc>
              <a:defRPr/>
            </a:pPr>
            <a:r>
              <a:rPr lang="de-DE" sz="2000" b="0" i="1" dirty="0">
                <a:solidFill>
                  <a:schemeClr val="bg1"/>
                </a:solidFill>
                <a:latin typeface="Arial"/>
                <a:cs typeface="Arial"/>
              </a:rPr>
              <a:t>neuen Hilfsdienstangeboten </a:t>
            </a:r>
          </a:p>
        </p:txBody>
      </p:sp>
      <p:sp>
        <p:nvSpPr>
          <p:cNvPr id="11" name="Rectangle 10">
            <a:extLst>
              <a:ext uri="{FF2B5EF4-FFF2-40B4-BE49-F238E27FC236}">
                <a16:creationId xmlns:a16="http://schemas.microsoft.com/office/drawing/2014/main" id="{BCFC11F0-83A3-0967-F3BB-29FB23081FBA}"/>
              </a:ext>
            </a:extLst>
          </p:cNvPr>
          <p:cNvSpPr/>
          <p:nvPr/>
        </p:nvSpPr>
        <p:spPr>
          <a:xfrm>
            <a:off x="762000" y="2538704"/>
            <a:ext cx="3829638" cy="369332"/>
          </a:xfrm>
          <a:prstGeom prst="rect">
            <a:avLst/>
          </a:prstGeom>
        </p:spPr>
        <p:txBody>
          <a:bodyPr wrap="none">
            <a:spAutoFit/>
          </a:bodyPr>
          <a:lstStyle/>
          <a:p>
            <a:pPr lvl="0">
              <a:spcBef>
                <a:spcPts val="0"/>
              </a:spcBef>
              <a:spcAft>
                <a:spcPts val="1200"/>
              </a:spcAft>
              <a:defRPr/>
            </a:pPr>
            <a:r>
              <a:rPr lang="de-DE" b="1" i="1" dirty="0">
                <a:solidFill>
                  <a:srgbClr val="EBB700"/>
                </a:solidFill>
                <a:latin typeface="Arial"/>
                <a:ea typeface="ヒラギノ角ゴ Pro W3"/>
                <a:cs typeface="Arial"/>
              </a:rPr>
              <a:t>Beurteilung auf S. 4 durchführen</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5" y="3227782"/>
            <a:ext cx="6553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Arial" panose="020B0604020202020204" pitchFamily="34" charset="0"/>
                <a:cs typeface="Arial" panose="020B0604020202020204" pitchFamily="34" charset="0"/>
              </a:rPr>
              <a:t>Unser Club schließt sich mit lokalen Organisationen bzw. Unternehmen zusammen, um Bedürfnisse zu erschließen</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de-DE" dirty="0">
                <a:solidFill>
                  <a:schemeClr val="bg1"/>
                </a:solidFill>
                <a:latin typeface="Arial" panose="020B0604020202020204" pitchFamily="34" charset="0"/>
                <a:cs typeface="Arial" panose="020B0604020202020204" pitchFamily="34" charset="0"/>
              </a:rPr>
              <a:t>Mit unseren Aktivitäten gewinnen wir neue Mitglieder für unseren Club</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de-DE" dirty="0">
                <a:solidFill>
                  <a:schemeClr val="bg1"/>
                </a:solidFill>
                <a:latin typeface="Arial" panose="020B0604020202020204" pitchFamily="34" charset="0"/>
                <a:cs typeface="Arial" panose="020B0604020202020204" pitchFamily="34" charset="0"/>
              </a:rPr>
              <a:t>Unser Club lädt Leos und andere Jugendliche ein, bei Projekten mitzuhelfen</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de-DE" dirty="0">
                <a:solidFill>
                  <a:schemeClr val="bg1"/>
                </a:solidFill>
                <a:latin typeface="Arial" panose="020B0604020202020204" pitchFamily="34" charset="0"/>
                <a:cs typeface="Arial" panose="020B0604020202020204" pitchFamily="34" charset="0"/>
              </a:rPr>
              <a:t>Mitglieder erleben die positiven Auswirkungen der Projekte hautnah</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14" name="Picture 13" descr="A group of people planting trees&#10;&#10;Description automatically generated">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de-DE" dirty="0">
                <a:solidFill>
                  <a:schemeClr val="bg1"/>
                </a:solidFill>
                <a:latin typeface="Arial"/>
                <a:cs typeface="Arial"/>
              </a:rPr>
              <a:t>2. Bewertung – </a:t>
            </a:r>
            <a:r>
              <a:rPr lang="de-DE" sz="2000" dirty="0">
                <a:solidFill>
                  <a:schemeClr val="bg1"/>
                </a:solidFill>
                <a:latin typeface="Arial"/>
                <a:cs typeface="Arial"/>
              </a:rPr>
              <a:t>Beleben Sie Ihren Club mit</a:t>
            </a:r>
            <a:r>
              <a:rPr lang="de-DE" sz="2000" b="0" i="1" dirty="0">
                <a:solidFill>
                  <a:schemeClr val="bg1"/>
                </a:solidFill>
                <a:latin typeface="Arial"/>
                <a:cs typeface="Arial"/>
              </a:rPr>
              <a:t> </a:t>
            </a:r>
          </a:p>
          <a:p>
            <a:pPr lvl="0">
              <a:lnSpc>
                <a:spcPct val="100000"/>
              </a:lnSpc>
              <a:defRPr/>
            </a:pPr>
            <a:r>
              <a:rPr lang="de-DE" sz="2000" b="0" i="1" dirty="0">
                <a:solidFill>
                  <a:schemeClr val="bg1"/>
                </a:solidFill>
                <a:latin typeface="Arial"/>
                <a:cs typeface="Arial"/>
              </a:rPr>
              <a:t>neuen Hilfsdienstangeboten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707973" cy="369332"/>
          </a:xfrm>
          <a:prstGeom prst="rect">
            <a:avLst/>
          </a:prstGeom>
        </p:spPr>
        <p:txBody>
          <a:bodyPr wrap="none">
            <a:spAutoFit/>
          </a:bodyPr>
          <a:lstStyle/>
          <a:p>
            <a:pPr lvl="0">
              <a:spcBef>
                <a:spcPts val="0"/>
              </a:spcBef>
              <a:spcAft>
                <a:spcPts val="1200"/>
              </a:spcAft>
              <a:defRPr/>
            </a:pPr>
            <a:r>
              <a:rPr lang="de-DE" b="1" i="1">
                <a:solidFill>
                  <a:srgbClr val="EBB700"/>
                </a:solidFill>
                <a:latin typeface="Arial"/>
                <a:ea typeface="ヒラギノ角ゴ Pro W3"/>
                <a:cs typeface="Arial"/>
              </a:rPr>
              <a:t>Beurteilung für die Clubmitgliedschaft auf S. 5 durchführen</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6" y="3429000"/>
            <a:ext cx="8426199" cy="3071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600">
                <a:solidFill>
                  <a:schemeClr val="bg1"/>
                </a:solidFill>
                <a:latin typeface="Arial" panose="020B0604020202020204" pitchFamily="34" charset="0"/>
                <a:cs typeface="Arial" panose="020B0604020202020204" pitchFamily="34" charset="0"/>
              </a:rPr>
              <a:t>Haben Sie irgendwelche Vorschläge zu den Auswertungsfragen oder Ideen, wie wir unsere Hilfsinitiativen verbessern können?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Welches Projekt bzw. welche Activity gefällt Ihnen?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Welches Projekt bzw. welche Aktivität  gefällt Ihnen am wenigsten?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Welche neuen potenziellen Projekte sollten in Erwägung gezogen werden?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de-DE" sz="1600">
                <a:solidFill>
                  <a:schemeClr val="bg1"/>
                </a:solidFill>
                <a:latin typeface="Arial" panose="020B0604020202020204" pitchFamily="34" charset="0"/>
                <a:cs typeface="Arial" panose="020B0604020202020204" pitchFamily="34" charset="0"/>
              </a:rPr>
              <a:t>Gibt es derzeitige Projekte, die überarbeitet werden sollten?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8646</TotalTime>
  <Words>1465</Words>
  <Application>Microsoft Office PowerPoint</Application>
  <PresentationFormat>Widescreen</PresentationFormat>
  <Paragraphs>259</Paragraphs>
  <Slides>29</Slides>
  <Notes>29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1376</cp:revision>
  <cp:lastPrinted>2018-06-08T16:40:30Z</cp:lastPrinted>
  <dcterms:created xsi:type="dcterms:W3CDTF">2016-11-15T15:12:50Z</dcterms:created>
  <dcterms:modified xsi:type="dcterms:W3CDTF">2024-02-01T19:08:09Z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