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6"/>
  </p:sldMasterIdLst>
  <p:notesMasterIdLst>
    <p:notesMasterId r:id="rId26"/>
  </p:notesMasterIdLst>
  <p:handoutMasterIdLst>
    <p:handoutMasterId r:id="rId27"/>
  </p:handoutMasterIdLst>
  <p:sldIdLst>
    <p:sldId id="1025" r:id="rId7"/>
    <p:sldId id="1006" r:id="rId8"/>
    <p:sldId id="1012" r:id="rId9"/>
    <p:sldId id="1011" r:id="rId10"/>
    <p:sldId id="1013" r:id="rId11"/>
    <p:sldId id="1016" r:id="rId12"/>
    <p:sldId id="1017" r:id="rId13"/>
    <p:sldId id="1018" r:id="rId14"/>
    <p:sldId id="1019" r:id="rId15"/>
    <p:sldId id="1015" r:id="rId16"/>
    <p:sldId id="1027" r:id="rId17"/>
    <p:sldId id="1014" r:id="rId18"/>
    <p:sldId id="1020" r:id="rId19"/>
    <p:sldId id="1021" r:id="rId20"/>
    <p:sldId id="1022" r:id="rId21"/>
    <p:sldId id="1023" r:id="rId22"/>
    <p:sldId id="1024" r:id="rId23"/>
    <p:sldId id="1000" r:id="rId24"/>
    <p:sldId id="1028" r:id="rId25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>
    <p:extLst/>
  </p:cmAuthor>
  <p:cmAuthor id="1" name="Tamara" initials="TO" lastIdx="2" clrIdx="0">
    <p:extLst/>
  </p:cmAuthor>
  <p:cmAuthor id="72" name="Burns, Andrea" initials="BA [56]" lastIdx="1" clrIdx="71">
    <p:extLst/>
  </p:cmAuthor>
  <p:cmAuthor id="2" name="Tamara Osheroff" initials="TO" lastIdx="2" clrIdx="1">
    <p:extLst/>
  </p:cmAuthor>
  <p:cmAuthor id="73" name="Burns, Andrea" initials="BA [57]" lastIdx="1" clrIdx="72">
    <p:extLst/>
  </p:cmAuthor>
  <p:cmAuthor id="3" name="Tamara Osheroff" initials="TO [2]" lastIdx="1" clrIdx="2">
    <p:extLst/>
  </p:cmAuthor>
  <p:cmAuthor id="74" name="Burns, Andrea" initials="BA [58]" lastIdx="1" clrIdx="73">
    <p:extLst/>
  </p:cmAuthor>
  <p:cmAuthor id="4" name="Tamara Osheroff" initials="TO [3]" lastIdx="1" clrIdx="3">
    <p:extLst/>
  </p:cmAuthor>
  <p:cmAuthor id="75" name="Burns, Andrea" initials="BA [59]" lastIdx="1" clrIdx="74">
    <p:extLst/>
  </p:cmAuthor>
  <p:cmAuthor id="5" name="Tamara Osheroff" initials="TO [4]" lastIdx="1" clrIdx="4">
    <p:extLst/>
  </p:cmAuthor>
  <p:cmAuthor id="76" name="Burns, Andrea" initials="BA [60]" lastIdx="1" clrIdx="75">
    <p:extLst/>
  </p:cmAuthor>
  <p:cmAuthor id="6" name="Tamara Osheroff" initials="TO [5]" lastIdx="1" clrIdx="5">
    <p:extLst/>
  </p:cmAuthor>
  <p:cmAuthor id="77" name="Burns, Andrea" initials="BA [61]" lastIdx="1" clrIdx="76">
    <p:extLst/>
  </p:cmAuthor>
  <p:cmAuthor id="7" name="Tamara Osheroff" initials="TO [6]" lastIdx="1" clrIdx="6">
    <p:extLst/>
  </p:cmAuthor>
  <p:cmAuthor id="78" name="Burns, Andrea" initials="BA [62]" lastIdx="1" clrIdx="77">
    <p:extLst/>
  </p:cmAuthor>
  <p:cmAuthor id="8" name="Tamara Osheroff" initials="TO [7]" lastIdx="1" clrIdx="7">
    <p:extLst/>
  </p:cmAuthor>
  <p:cmAuthor id="79" name="Burns, Andrea" initials="BA [63]" lastIdx="1" clrIdx="78">
    <p:extLst/>
  </p:cmAuthor>
  <p:cmAuthor id="9" name="Tamara Osheroff" initials="TO [8]" lastIdx="1" clrIdx="8">
    <p:extLst/>
  </p:cmAuthor>
  <p:cmAuthor id="80" name="Burns, Andrea" initials="BA [64]" lastIdx="1" clrIdx="79">
    <p:extLst/>
  </p:cmAuthor>
  <p:cmAuthor id="10" name="Tamara Osheroff" initials="TO [9]" lastIdx="1" clrIdx="9">
    <p:extLst/>
  </p:cmAuthor>
  <p:cmAuthor id="81" name="Burns, Andrea" initials="BA [65]" lastIdx="1" clrIdx="80">
    <p:extLst/>
  </p:cmAuthor>
  <p:cmAuthor id="11" name="Tamara Osheroff" initials="TO [10]" lastIdx="1" clrIdx="10">
    <p:extLst/>
  </p:cmAuthor>
  <p:cmAuthor id="12" name="Tamara Osheroff" initials="TO [11]" lastIdx="1" clrIdx="11">
    <p:extLst/>
  </p:cmAuthor>
  <p:cmAuthor id="13" name="Tamara Osheroff" initials="TO [12]" lastIdx="1" clrIdx="12">
    <p:extLst/>
  </p:cmAuthor>
  <p:cmAuthor id="14" name="Tamara Osheroff" initials="TO [13]" lastIdx="1" clrIdx="13">
    <p:extLst/>
  </p:cmAuthor>
  <p:cmAuthor id="15" name="Tamara Osheroff" initials="TO [14]" lastIdx="1" clrIdx="14">
    <p:extLst/>
  </p:cmAuthor>
  <p:cmAuthor id="16" name="Tamara Osheroff" initials="TO [14] [2]" lastIdx="1" clrIdx="15">
    <p:extLst/>
  </p:cmAuthor>
  <p:cmAuthor id="17" name="Burns, Andrea" initials="BA" lastIdx="1" clrIdx="16">
    <p:extLst/>
  </p:cmAuthor>
  <p:cmAuthor id="18" name="Burns, Andrea" initials="BA [2]" lastIdx="1" clrIdx="17">
    <p:extLst/>
  </p:cmAuthor>
  <p:cmAuthor id="19" name="Burns, Andrea" initials="BA [3]" lastIdx="1" clrIdx="18">
    <p:extLst/>
  </p:cmAuthor>
  <p:cmAuthor id="20" name="Burns, Andrea" initials="BA [4]" lastIdx="1" clrIdx="19">
    <p:extLst/>
  </p:cmAuthor>
  <p:cmAuthor id="21" name="Burns, Andrea" initials="BA [5]" lastIdx="1" clrIdx="20">
    <p:extLst/>
  </p:cmAuthor>
  <p:cmAuthor id="22" name="Burns, Andrea" initials="BA [6]" lastIdx="1" clrIdx="21">
    <p:extLst/>
  </p:cmAuthor>
  <p:cmAuthor id="23" name="Burns, Andrea" initials="BA [7]" lastIdx="1" clrIdx="22">
    <p:extLst/>
  </p:cmAuthor>
  <p:cmAuthor id="24" name="Burns, Andrea" initials="BA [8]" lastIdx="1" clrIdx="23">
    <p:extLst/>
  </p:cmAuthor>
  <p:cmAuthor id="25" name="Burns, Andrea" initials="BA [9]" lastIdx="1" clrIdx="24">
    <p:extLst/>
  </p:cmAuthor>
  <p:cmAuthor id="26" name="Burns, Andrea" initials="BA [10]" lastIdx="1" clrIdx="25">
    <p:extLst/>
  </p:cmAuthor>
  <p:cmAuthor id="27" name="Burns, Andrea" initials="BA [11]" lastIdx="1" clrIdx="26">
    <p:extLst/>
  </p:cmAuthor>
  <p:cmAuthor id="28" name="Burns, Andrea" initials="BA [12]" lastIdx="1" clrIdx="27">
    <p:extLst/>
  </p:cmAuthor>
  <p:cmAuthor id="29" name="Burns, Andrea" initials="BA [13]" lastIdx="1" clrIdx="28">
    <p:extLst/>
  </p:cmAuthor>
  <p:cmAuthor id="30" name="Burns, Andrea" initials="BA [14]" lastIdx="1" clrIdx="29">
    <p:extLst/>
  </p:cmAuthor>
  <p:cmAuthor id="31" name="Burns, Andrea" initials="BA [15]" lastIdx="1" clrIdx="30">
    <p:extLst/>
  </p:cmAuthor>
  <p:cmAuthor id="32" name="Burns, Andrea" initials="BA [16]" lastIdx="1" clrIdx="31">
    <p:extLst/>
  </p:cmAuthor>
  <p:cmAuthor id="33" name="Burns, Andrea" initials="BA [17]" lastIdx="1" clrIdx="32">
    <p:extLst/>
  </p:cmAuthor>
  <p:cmAuthor id="34" name="Burns, Andrea" initials="BA [18]" lastIdx="1" clrIdx="33">
    <p:extLst/>
  </p:cmAuthor>
  <p:cmAuthor id="35" name="Burns, Andrea" initials="BA [19]" lastIdx="1" clrIdx="34">
    <p:extLst/>
  </p:cmAuthor>
  <p:cmAuthor id="36" name="Burns, Andrea" initials="BA [20]" lastIdx="1" clrIdx="35">
    <p:extLst/>
  </p:cmAuthor>
  <p:cmAuthor id="37" name="Burns, Andrea" initials="BA [21]" lastIdx="1" clrIdx="36">
    <p:extLst/>
  </p:cmAuthor>
  <p:cmAuthor id="38" name="Burns, Andrea" initials="BA [22]" lastIdx="1" clrIdx="37">
    <p:extLst/>
  </p:cmAuthor>
  <p:cmAuthor id="39" name="Burns, Andrea" initials="BA [23]" lastIdx="1" clrIdx="38">
    <p:extLst/>
  </p:cmAuthor>
  <p:cmAuthor id="40" name="Burns, Andrea" initials="BA [24]" lastIdx="1" clrIdx="39">
    <p:extLst/>
  </p:cmAuthor>
  <p:cmAuthor id="41" name="Burns, Andrea" initials="BA [25]" lastIdx="1" clrIdx="40">
    <p:extLst/>
  </p:cmAuthor>
  <p:cmAuthor id="42" name="Burns, Andrea" initials="BA [26]" lastIdx="1" clrIdx="41">
    <p:extLst/>
  </p:cmAuthor>
  <p:cmAuthor id="43" name="Burns, Andrea" initials="BA [27]" lastIdx="1" clrIdx="42">
    <p:extLst/>
  </p:cmAuthor>
  <p:cmAuthor id="44" name="Burns, Andrea" initials="BA [28]" lastIdx="1" clrIdx="43">
    <p:extLst/>
  </p:cmAuthor>
  <p:cmAuthor id="45" name="Burns, Andrea" initials="BA [29]" lastIdx="1" clrIdx="44">
    <p:extLst/>
  </p:cmAuthor>
  <p:cmAuthor id="46" name="Burns, Andrea" initials="BA [30]" lastIdx="1" clrIdx="45">
    <p:extLst/>
  </p:cmAuthor>
  <p:cmAuthor id="47" name="Burns, Andrea" initials="BA [31]" lastIdx="1" clrIdx="46">
    <p:extLst/>
  </p:cmAuthor>
  <p:cmAuthor id="48" name="Burns, Andrea" initials="BA [32]" lastIdx="1" clrIdx="47">
    <p:extLst/>
  </p:cmAuthor>
  <p:cmAuthor id="49" name="Burns, Andrea" initials="BA [33]" lastIdx="1" clrIdx="48">
    <p:extLst/>
  </p:cmAuthor>
  <p:cmAuthor id="50" name="Burns, Andrea" initials="BA [34]" lastIdx="1" clrIdx="49">
    <p:extLst/>
  </p:cmAuthor>
  <p:cmAuthor id="51" name="Burns, Andrea" initials="BA [35]" lastIdx="0" clrIdx="50">
    <p:extLst/>
  </p:cmAuthor>
  <p:cmAuthor id="52" name="Burns, Andrea" initials="BA [36]" lastIdx="1" clrIdx="51">
    <p:extLst/>
  </p:cmAuthor>
  <p:cmAuthor id="53" name="Burns, Andrea" initials="BA [37]" lastIdx="1" clrIdx="52">
    <p:extLst/>
  </p:cmAuthor>
  <p:cmAuthor id="54" name="Burns, Andrea" initials="BA [38]" lastIdx="1" clrIdx="53">
    <p:extLst/>
  </p:cmAuthor>
  <p:cmAuthor id="55" name="Burns, Andrea" initials="BA [39]" lastIdx="1" clrIdx="54">
    <p:extLst/>
  </p:cmAuthor>
  <p:cmAuthor id="56" name="Burns, Andrea" initials="BA [40]" lastIdx="1" clrIdx="55">
    <p:extLst/>
  </p:cmAuthor>
  <p:cmAuthor id="57" name="Burns, Andrea" initials="BA [41]" lastIdx="1" clrIdx="56">
    <p:extLst/>
  </p:cmAuthor>
  <p:cmAuthor id="58" name="Burns, Andrea" initials="BA [42]" lastIdx="1" clrIdx="57">
    <p:extLst/>
  </p:cmAuthor>
  <p:cmAuthor id="59" name="Burns, Andrea" initials="BA [43]" lastIdx="1" clrIdx="58">
    <p:extLst/>
  </p:cmAuthor>
  <p:cmAuthor id="60" name="Burns, Andrea" initials="BA [44]" lastIdx="1" clrIdx="59">
    <p:extLst/>
  </p:cmAuthor>
  <p:cmAuthor id="61" name="Burns, Andrea" initials="BA [45]" lastIdx="1" clrIdx="60">
    <p:extLst/>
  </p:cmAuthor>
  <p:cmAuthor id="62" name="Burns, Andrea" initials="BA [46]" lastIdx="1" clrIdx="61">
    <p:extLst/>
  </p:cmAuthor>
  <p:cmAuthor id="63" name="Burns, Andrea" initials="BA [47]" lastIdx="1" clrIdx="62">
    <p:extLst/>
  </p:cmAuthor>
  <p:cmAuthor id="64" name="Burns, Andrea" initials="BA [48]" lastIdx="1" clrIdx="63">
    <p:extLst/>
  </p:cmAuthor>
  <p:cmAuthor id="65" name="Burns, Andrea" initials="BA [49]" lastIdx="1" clrIdx="64">
    <p:extLst/>
  </p:cmAuthor>
  <p:cmAuthor id="66" name="Burns, Andrea" initials="BA [50]" lastIdx="1" clrIdx="65">
    <p:extLst/>
  </p:cmAuthor>
  <p:cmAuthor id="67" name="Burns, Andrea" initials="BA [51]" lastIdx="1" clrIdx="66">
    <p:extLst/>
  </p:cmAuthor>
  <p:cmAuthor id="68" name="Burns, Andrea" initials="BA [52]" lastIdx="1" clrIdx="67">
    <p:extLst/>
  </p:cmAuthor>
  <p:cmAuthor id="69" name="Burns, Andrea" initials="BA [53]" lastIdx="1" clrIdx="68">
    <p:extLst/>
  </p:cmAuthor>
  <p:cmAuthor id="70" name="Burns, Andrea" initials="BA [54]" lastIdx="1" clrIdx="69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65A"/>
    <a:srgbClr val="0A5496"/>
    <a:srgbClr val="10233F"/>
    <a:srgbClr val="457DC8"/>
    <a:srgbClr val="082E87"/>
    <a:srgbClr val="732E81"/>
    <a:srgbClr val="F0C300"/>
    <a:srgbClr val="00A869"/>
    <a:srgbClr val="F76639"/>
    <a:srgbClr val="E658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06" autoAdjust="0"/>
    <p:restoredTop sz="71763" autoAdjust="0"/>
  </p:normalViewPr>
  <p:slideViewPr>
    <p:cSldViewPr showGuides="1">
      <p:cViewPr varScale="1">
        <p:scale>
          <a:sx n="65" d="100"/>
          <a:sy n="65" d="100"/>
        </p:scale>
        <p:origin x="797" y="53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3125"/>
    </p:cViewPr>
  </p:sorterViewPr>
  <p:notesViewPr>
    <p:cSldViewPr showGuides="1">
      <p:cViewPr varScale="1">
        <p:scale>
          <a:sx n="50" d="100"/>
          <a:sy n="50" d="100"/>
        </p:scale>
        <p:origin x="2640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7/30/2018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Ich freue mich, Ihnen mehr über die </a:t>
            </a:r>
            <a:r>
              <a:rPr lang="de-DE" dirty="0" err="1"/>
              <a:t>Centennial</a:t>
            </a:r>
            <a:r>
              <a:rPr lang="de-DE" dirty="0"/>
              <a:t>-Feierlichkeiten </a:t>
            </a:r>
            <a:r>
              <a:rPr lang="de-DE" dirty="0" smtClean="0">
                <a:solidFill>
                  <a:srgbClr val="FF0000"/>
                </a:solidFill>
              </a:rPr>
              <a:t>von </a:t>
            </a:r>
            <a:r>
              <a:rPr lang="de-DE" dirty="0"/>
              <a:t>Lions Clubs International mitzuteilen. </a:t>
            </a:r>
          </a:p>
        </p:txBody>
      </p:sp>
    </p:spTree>
    <p:extLst>
      <p:ext uri="{BB962C8B-B14F-4D97-AF65-F5344CB8AC3E}">
        <p14:creationId xmlns:p14="http://schemas.microsoft.com/office/powerpoint/2010/main" val="3624360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Es gab auch eine Menge Spaß, da Lions und Leos </a:t>
            </a:r>
            <a:r>
              <a:rPr lang="de-DE" sz="1200" dirty="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von unter 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dem </a:t>
            </a:r>
            <a:r>
              <a:rPr lang="de-DE" sz="1200" dirty="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Meeresspiegel bis hin 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zum Gipfel des Mount Everest und überall dazwischen feierten.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de-DE" sz="1200" dirty="0">
                <a:solidFill>
                  <a:schemeClr val="tx1"/>
                </a:solidFill>
                <a:latin typeface="+mn-lt"/>
              </a:rPr>
              <a:t>Wir haben Paraden abgehalten, eine </a:t>
            </a:r>
            <a:r>
              <a:rPr lang="de-DE" sz="1200" dirty="0" err="1">
                <a:solidFill>
                  <a:schemeClr val="tx1"/>
                </a:solidFill>
                <a:latin typeface="+mn-lt"/>
              </a:rPr>
              <a:t>Centennial</a:t>
            </a:r>
            <a:r>
              <a:rPr lang="de-DE" sz="1200" dirty="0">
                <a:solidFill>
                  <a:schemeClr val="tx1"/>
                </a:solidFill>
                <a:latin typeface="+mn-lt"/>
              </a:rPr>
              <a:t>-Steppdecke angefertigt, Geburtstagskuchen gebacken, unsere Lions-Montur getragen und feierlich Lions-Flaggen geschwenkt.</a:t>
            </a:r>
            <a:r>
              <a:rPr lang="de-DE" sz="1200" baseline="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de-DE" sz="1200" baseline="0" dirty="0">
                <a:solidFill>
                  <a:schemeClr val="tx1"/>
                </a:solidFill>
                <a:latin typeface="+mn-lt"/>
              </a:rPr>
              <a:t>Sogar Gebäude leuchteten zu Ehren der Lions Clubs. </a:t>
            </a:r>
          </a:p>
        </p:txBody>
      </p:sp>
    </p:spTree>
    <p:extLst>
      <p:ext uri="{BB962C8B-B14F-4D97-AF65-F5344CB8AC3E}">
        <p14:creationId xmlns:p14="http://schemas.microsoft.com/office/powerpoint/2010/main" val="3930666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Lions und Leos aus der ganzen Welt reisten für die hundertste Lions Clubs International Convention nach Chicago, Illinois, dem Geburtsort der Lions Clubs.</a:t>
            </a:r>
            <a:r>
              <a:rPr lang="de-DE" baseline="0"/>
              <a:t> </a:t>
            </a:r>
          </a:p>
          <a:p>
            <a:endParaRPr lang="en-US" baseline="0" dirty="0" smtClean="0"/>
          </a:p>
          <a:p>
            <a:r>
              <a:rPr lang="de-DE" baseline="0"/>
              <a:t>Die Convention beinhaltete eine interaktive Centennial-Ausstellung, so dass Besucher die Vergangenheit, Gegenwart und Zukunft von Lions Clubs hautnah erleben konnten. </a:t>
            </a:r>
          </a:p>
          <a:p>
            <a:endParaRPr lang="en-US" baseline="0" dirty="0" smtClean="0"/>
          </a:p>
          <a:p>
            <a:r>
              <a:rPr lang="de-DE" baseline="0"/>
              <a:t>Viele der Ausstellungsstücke werden im internationalen Hauptsitz wiederverwendet werden und wir können uns somit weiterhin an ihnen erfreuen. </a:t>
            </a:r>
          </a:p>
        </p:txBody>
      </p:sp>
    </p:spTree>
    <p:extLst>
      <p:ext uri="{BB962C8B-B14F-4D97-AF65-F5344CB8AC3E}">
        <p14:creationId xmlns:p14="http://schemas.microsoft.com/office/powerpoint/2010/main" val="556867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Unser </a:t>
            </a:r>
            <a:r>
              <a:rPr lang="de-DE" dirty="0" err="1"/>
              <a:t>Centennial</a:t>
            </a:r>
            <a:r>
              <a:rPr lang="de-DE" dirty="0"/>
              <a:t>-Banner wurde aus 48 Teilen zusammengefügt, die alle von Lions und Leos unserer globalen Gemeinschaft unterschrieben wurden. </a:t>
            </a:r>
          </a:p>
          <a:p>
            <a:endParaRPr 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Wer hat das </a:t>
            </a:r>
            <a:r>
              <a:rPr lang="de-DE" dirty="0" err="1"/>
              <a:t>Centennial</a:t>
            </a:r>
            <a:r>
              <a:rPr lang="de-DE" dirty="0"/>
              <a:t>-Banner unterschrieben?</a:t>
            </a:r>
            <a:r>
              <a:rPr lang="de-DE" baseline="0" dirty="0"/>
              <a:t> </a:t>
            </a:r>
            <a:r>
              <a:rPr lang="de-DE" dirty="0" smtClean="0"/>
              <a:t>{Melden}</a:t>
            </a:r>
            <a:endParaRPr lang="de-DE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Es war ein prachtvoller Anblick, wie das Banner die Haupthalle der </a:t>
            </a:r>
            <a:r>
              <a:rPr lang="de-DE" dirty="0" err="1"/>
              <a:t>Centennial</a:t>
            </a:r>
            <a:r>
              <a:rPr lang="de-DE" dirty="0"/>
              <a:t>-Convention m</a:t>
            </a:r>
            <a:r>
              <a:rPr lang="de-DE" baseline="0" dirty="0"/>
              <a:t>it </a:t>
            </a:r>
            <a:r>
              <a:rPr lang="de-DE" dirty="0"/>
              <a:t>14.6 Metern</a:t>
            </a:r>
            <a:r>
              <a:rPr lang="de-DE" baseline="0" dirty="0"/>
              <a:t> Breite und </a:t>
            </a:r>
            <a:r>
              <a:rPr lang="de-DE" dirty="0"/>
              <a:t>8.5 Metern</a:t>
            </a:r>
            <a:r>
              <a:rPr lang="de-DE" baseline="0" dirty="0"/>
              <a:t> Länge</a:t>
            </a:r>
            <a:r>
              <a:rPr lang="de-DE" dirty="0"/>
              <a:t> überspannte.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825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Eine knapp 29 g schwere silberne </a:t>
            </a:r>
            <a:r>
              <a:rPr lang="de-DE" dirty="0" err="1"/>
              <a:t>Centennial</a:t>
            </a:r>
            <a:r>
              <a:rPr lang="de-DE" dirty="0"/>
              <a:t>-Münze wurde von United States Mint (US-Münzprägeanstalt) gestaltet. Drei unserer </a:t>
            </a:r>
            <a:r>
              <a:rPr lang="de-DE" dirty="0" err="1"/>
              <a:t>Past</a:t>
            </a:r>
            <a:r>
              <a:rPr lang="de-DE" dirty="0"/>
              <a:t> Internationale Präsidenten nahmen an einer Zeremonie teil, bei der in der Prägeanstalt die ersten Münzen gestanzt wurden. </a:t>
            </a:r>
          </a:p>
          <a:p>
            <a:endParaRPr 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Wer hat eine dieser wertvollen Andenken an die </a:t>
            </a:r>
            <a:r>
              <a:rPr lang="de-DE" dirty="0" err="1"/>
              <a:t>Centennial</a:t>
            </a:r>
            <a:r>
              <a:rPr lang="de-DE" dirty="0"/>
              <a:t>-Feierlichkeiten erstanden?</a:t>
            </a:r>
            <a:r>
              <a:rPr lang="de-DE" baseline="0" dirty="0"/>
              <a:t> </a:t>
            </a:r>
            <a:r>
              <a:rPr lang="de-DE" dirty="0" smtClean="0"/>
              <a:t>{Melden}</a:t>
            </a:r>
            <a:endParaRPr lang="de-DE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de-DE" dirty="0"/>
              <a:t>Sie haben damit </a:t>
            </a:r>
            <a:r>
              <a:rPr lang="de-DE" dirty="0" smtClean="0"/>
              <a:t>zu</a:t>
            </a:r>
            <a:r>
              <a:rPr lang="de-DE" baseline="0" dirty="0" smtClean="0"/>
              <a:t> </a:t>
            </a:r>
            <a:r>
              <a:rPr lang="de-DE" dirty="0" smtClean="0"/>
              <a:t>einem </a:t>
            </a:r>
            <a:r>
              <a:rPr lang="de-DE" dirty="0"/>
              <a:t>Betrag von 855.000 USD an Spenden beigetragen, der zukünftigen humanitären Hilfsdiensten zugute kommen wird. </a:t>
            </a:r>
          </a:p>
        </p:txBody>
      </p:sp>
    </p:spTree>
    <p:extLst>
      <p:ext uri="{BB962C8B-B14F-4D97-AF65-F5344CB8AC3E}">
        <p14:creationId xmlns:p14="http://schemas.microsoft.com/office/powerpoint/2010/main" val="3764572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Begeisterte Lions auf der ganzen Welt </a:t>
            </a:r>
            <a:r>
              <a:rPr lang="de-DE" sz="1200" dirty="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beantragten</a:t>
            </a:r>
            <a:r>
              <a:rPr lang="de-DE" sz="1200" baseline="0" dirty="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</a:t>
            </a:r>
            <a:r>
              <a:rPr lang="de-DE" sz="1200" dirty="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von 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ihren </a:t>
            </a:r>
            <a:r>
              <a:rPr lang="de-DE" sz="1200" dirty="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Postämtern, 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eigene Lions </a:t>
            </a:r>
            <a:r>
              <a:rPr lang="de-DE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Centennial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-Briefmarken zu entwerfen, um mit jeder Postsendung zu feiern.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Sind sie nicht ein wunderbarer Tribut? Und natürlich auch tolle Werbung!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714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Viele Lions und Leos fügten ihren Beiträgen den Hashtag </a:t>
            </a:r>
            <a:r>
              <a:rPr lang="de-DE" sz="1200" b="1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#Lions100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hinzu und teilten so ihre </a:t>
            </a:r>
            <a:r>
              <a:rPr lang="de-DE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Centennial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-Leistungen auf Facebook, Twitter und anderen Plattformen.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Sind Nutzer von sozialen Medien hier?</a:t>
            </a:r>
            <a:r>
              <a:rPr lang="de-DE" sz="1200" baseline="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</a:t>
            </a:r>
            <a:r>
              <a:rPr lang="de-DE" sz="1200" baseline="0" dirty="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{Melden} </a:t>
            </a:r>
            <a:r>
              <a:rPr lang="de-DE" sz="1200" baseline="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Vielen Dank für Ihre Beiträge!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041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Lions und Leos wurden von unseren eigenen </a:t>
            </a:r>
            <a:r>
              <a:rPr lang="de-DE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Centennial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-Fackeln inspiriert, die in jedem konstitutionellen Gebiet und Afrika zu vielen Feiern reisten.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Die Fackeln wurden für die Zeremonie der Entzündung des </a:t>
            </a:r>
            <a:r>
              <a:rPr lang="de-DE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Centennial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-Kessels auf der </a:t>
            </a:r>
            <a:r>
              <a:rPr lang="de-DE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Centennial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-Convention zusammengebracht.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ヒラギノ角ゴ Pro W3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Das Set </a:t>
            </a:r>
            <a:r>
              <a:rPr lang="de-DE" sz="1200" dirty="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ist nun 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in unserem internationalen Hauptsitz mit der Inschrift „</a:t>
            </a:r>
            <a:r>
              <a:rPr lang="de-DE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Lighting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the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way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to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our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second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century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of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service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” (Den Weg für unser zweites Jahrhundert des Helfens beleuchten</a:t>
            </a:r>
            <a:r>
              <a:rPr lang="de-DE" sz="1200" dirty="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) ausgestellt.</a:t>
            </a:r>
            <a:endParaRPr lang="de-DE" sz="1200" dirty="0">
              <a:solidFill>
                <a:schemeClr val="tx1"/>
              </a:solidFill>
              <a:latin typeface="+mn-lt"/>
              <a:ea typeface="ヒラギノ角ゴ Pro W3" charset="0"/>
              <a:cs typeface="ヒラギノ角ゴ Pro W3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988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 unsere </a:t>
            </a:r>
            <a:r>
              <a:rPr lang="de-DE" dirty="0" err="1"/>
              <a:t>Centennial</a:t>
            </a:r>
            <a:r>
              <a:rPr lang="de-DE" dirty="0"/>
              <a:t>-Aktivitäten haben zur Bildung großartiger Ressourcen geführt, die wir mit potenziellen Mitgliedern, Clubs und Gemeinschaften teilen können.</a:t>
            </a:r>
            <a:r>
              <a:rPr lang="de-DE" baseline="0" dirty="0"/>
              <a:t> </a:t>
            </a:r>
          </a:p>
          <a:p>
            <a:endParaRPr lang="en-US" baseline="0" dirty="0" smtClean="0"/>
          </a:p>
          <a:p>
            <a:r>
              <a:rPr lang="de-DE" baseline="0" dirty="0"/>
              <a:t>Sie können die Funktion „</a:t>
            </a:r>
            <a:r>
              <a:rPr lang="de-DE" baseline="0" dirty="0" err="1"/>
              <a:t>Resource</a:t>
            </a:r>
            <a:r>
              <a:rPr lang="de-DE" baseline="0" dirty="0"/>
              <a:t> Locator“ auf unserer neuen Website LionsClubs.org nutzen, um tolle </a:t>
            </a:r>
            <a:r>
              <a:rPr lang="de-DE" baseline="0" dirty="0" err="1"/>
              <a:t>Centennial</a:t>
            </a:r>
            <a:r>
              <a:rPr lang="de-DE" baseline="0" dirty="0"/>
              <a:t>-Berichte zum Weiterleiten zu finden, unter anderem </a:t>
            </a:r>
            <a:r>
              <a:rPr lang="de-DE" baseline="0" dirty="0" smtClean="0"/>
              <a:t>die Broschüre „</a:t>
            </a:r>
            <a:r>
              <a:rPr lang="de-DE" baseline="0" dirty="0" err="1" smtClean="0"/>
              <a:t>Centennial</a:t>
            </a:r>
            <a:r>
              <a:rPr lang="de-DE" baseline="0" dirty="0" smtClean="0"/>
              <a:t>-Höhepunkte“, </a:t>
            </a:r>
            <a:r>
              <a:rPr lang="de-DE" baseline="0" dirty="0"/>
              <a:t>das </a:t>
            </a:r>
            <a:r>
              <a:rPr lang="de-DE" baseline="0" dirty="0" err="1" smtClean="0"/>
              <a:t>Centennial</a:t>
            </a:r>
            <a:r>
              <a:rPr lang="de-DE" baseline="0" dirty="0" smtClean="0"/>
              <a:t>-Zusammenfassungsvideo </a:t>
            </a:r>
            <a:r>
              <a:rPr lang="de-DE" baseline="0" dirty="0"/>
              <a:t>und diese Präsentation. </a:t>
            </a:r>
          </a:p>
        </p:txBody>
      </p:sp>
    </p:spTree>
    <p:extLst>
      <p:ext uri="{BB962C8B-B14F-4D97-AF65-F5344CB8AC3E}">
        <p14:creationId xmlns:p14="http://schemas.microsoft.com/office/powerpoint/2010/main" val="2441997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Ich weiß nicht, wie viele von uns bei unserem </a:t>
            </a:r>
            <a:r>
              <a:rPr lang="de-DE" sz="1200" dirty="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zweihundertsten 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Jahrestag dabei sein werden, doch ich bin mir sicher, dass Lions, die unsere </a:t>
            </a:r>
            <a:r>
              <a:rPr lang="de-DE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Centennial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-Zeitkapsel öffnen, von allem, was wir geleistet haben, inspiriert sein werden.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Nach solch erfolgreichen Feierlichkeiten schaue ich vertrauensvoll auf unser nächstes Jahrhundert.</a:t>
            </a:r>
            <a:r>
              <a:rPr lang="de-DE" sz="1200" baseline="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</a:t>
            </a:r>
            <a:r>
              <a:rPr lang="de-DE" sz="1200" dirty="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In Vertrauen 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darin, dass Lions ihren Status als weltweit größte humanitäre Hilfsorganisation aufrechterhalten werden. </a:t>
            </a:r>
          </a:p>
        </p:txBody>
      </p:sp>
    </p:spTree>
    <p:extLst>
      <p:ext uri="{BB962C8B-B14F-4D97-AF65-F5344CB8AC3E}">
        <p14:creationId xmlns:p14="http://schemas.microsoft.com/office/powerpoint/2010/main" val="15103716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 herzliches Dankeschön für ihre engagierten Beiträge, die zu unserem Erfolg beitragen, an die </a:t>
            </a:r>
            <a:r>
              <a:rPr lang="de-DE" dirty="0" err="1"/>
              <a:t>Centennial</a:t>
            </a:r>
            <a:r>
              <a:rPr lang="de-DE" dirty="0"/>
              <a:t>-Clubbeauftragten, Distrikt- und Multidistriktkoordinatoren, das </a:t>
            </a:r>
            <a:r>
              <a:rPr lang="de-DE" dirty="0" err="1"/>
              <a:t>Centennial</a:t>
            </a:r>
            <a:r>
              <a:rPr lang="de-DE" dirty="0"/>
              <a:t> Action </a:t>
            </a:r>
            <a:r>
              <a:rPr lang="de-DE" dirty="0" err="1"/>
              <a:t>Committee</a:t>
            </a:r>
            <a:r>
              <a:rPr lang="de-DE" dirty="0"/>
              <a:t>, Exekutivamtsträger und alle, die teilgenommen haben. </a:t>
            </a:r>
          </a:p>
          <a:p>
            <a:endParaRPr lang="en-US" dirty="0" smtClean="0"/>
          </a:p>
          <a:p>
            <a:r>
              <a:rPr lang="de-DE" dirty="0"/>
              <a:t>Sie haben der Welt gezeigt</a:t>
            </a:r>
            <a:r>
              <a:rPr lang="de-DE" dirty="0" smtClean="0"/>
              <a:t>, </a:t>
            </a:r>
            <a:r>
              <a:rPr lang="de-DE" dirty="0"/>
              <a:t>„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there’s</a:t>
            </a:r>
            <a:r>
              <a:rPr lang="de-DE" dirty="0"/>
              <a:t> a </a:t>
            </a:r>
            <a:r>
              <a:rPr lang="de-DE" dirty="0" err="1"/>
              <a:t>need</a:t>
            </a:r>
            <a:r>
              <a:rPr lang="de-DE" dirty="0"/>
              <a:t>, </a:t>
            </a:r>
            <a:r>
              <a:rPr lang="de-DE" dirty="0" err="1"/>
              <a:t>there’s</a:t>
            </a:r>
            <a:r>
              <a:rPr lang="de-DE" dirty="0"/>
              <a:t> a Lion“/„Wann immer du Hilfe brauchst - ein Lion ist zur Stelle!“, größer und heller als je zuvor.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35218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Lions und Leos auf der ganzen Welt haben an diesen eindrucksvollen Feierlichkeiten von Juli 2014 bis Juni 2018 teilgenommen und somit 100 Jahre humanitäre Hilfsdienste gewürdigt.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287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Um unsere vielfältige Geschichte zu bewahren, wurden eine Reihe von </a:t>
            </a:r>
            <a:r>
              <a:rPr lang="de-DE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Touchstone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Storys, Videos über unsere Geschichte und eine </a:t>
            </a:r>
            <a:r>
              <a:rPr lang="de-DE" sz="1200" dirty="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Online-</a:t>
            </a:r>
            <a:r>
              <a:rPr lang="de-DE" sz="1200" dirty="0" err="1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Slideshow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, die </a:t>
            </a:r>
            <a:r>
              <a:rPr lang="de-DE" sz="1200" dirty="0">
                <a:solidFill>
                  <a:schemeClr val="accent1"/>
                </a:solidFill>
                <a:latin typeface="+mn-lt"/>
                <a:ea typeface="ヒラギノ角ゴ Pro W3" charset="0"/>
                <a:cs typeface="ヒラギノ角ゴ Pro W3" charset="0"/>
              </a:rPr>
              <a:t> </a:t>
            </a:r>
            <a:r>
              <a:rPr lang="de-DE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  <a:cs typeface="ヒラギノ角ゴ Pro W3" charset="0"/>
              </a:rPr>
              <a:t>Lions-Journey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, erstellt.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r>
              <a:rPr lang="de-DE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Lions ließen ihre Clubs und Gemeinschaften an diesen Geschichten, die von der Gründung unseres Clubs hin zu unserer globalen Ausweitung reichen, teilhaben.</a:t>
            </a:r>
            <a:r>
              <a:rPr lang="de-DE" sz="1200" baseline="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2635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Melvin Jones gründete Lions Clubs International im Jahr 1917.</a:t>
            </a:r>
            <a:r>
              <a:rPr lang="de-DE" baseline="0" dirty="0"/>
              <a:t> </a:t>
            </a:r>
          </a:p>
          <a:p>
            <a:endParaRPr lang="en-US" baseline="0" dirty="0" smtClean="0"/>
          </a:p>
          <a:p>
            <a:r>
              <a:rPr lang="de-DE" dirty="0"/>
              <a:t>Zu seinen Ehren wurde eine Statue für unseren Internationalen Hauptsitz errichtet. Seine Gedenkstätte wurde renoviert, so dass sie einen </a:t>
            </a:r>
            <a:r>
              <a:rPr lang="de-DE" dirty="0" smtClean="0"/>
              <a:t>angemessenen </a:t>
            </a:r>
            <a:r>
              <a:rPr lang="de-DE" dirty="0"/>
              <a:t>Tribut darstellt.</a:t>
            </a:r>
            <a:r>
              <a:rPr lang="de-DE" baseline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2064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Wir haben jeden unserer Internationalen Präsidenten interviewt und ihr Verständnis über die Vergangenheit und Zukunft von Lions International aufgenommen. </a:t>
            </a:r>
          </a:p>
          <a:p>
            <a:endParaRPr lang="en-US" dirty="0" smtClean="0"/>
          </a:p>
          <a:p>
            <a:r>
              <a:rPr lang="de-DE" dirty="0"/>
              <a:t>Ihre Kerngedanken wurden als die Videoreihe </a:t>
            </a:r>
            <a:r>
              <a:rPr lang="de-DE" i="1" dirty="0" err="1"/>
              <a:t>Reflections</a:t>
            </a:r>
            <a:r>
              <a:rPr lang="de-DE" i="1" dirty="0"/>
              <a:t> </a:t>
            </a:r>
            <a:r>
              <a:rPr lang="de-DE" i="1" dirty="0" err="1" smtClean="0"/>
              <a:t>from</a:t>
            </a:r>
            <a:r>
              <a:rPr lang="de-DE" i="1" dirty="0" smtClean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Presidents</a:t>
            </a:r>
            <a:r>
              <a:rPr lang="de-DE" dirty="0"/>
              <a:t> (Reflektionen der Präsidenten</a:t>
            </a:r>
            <a:r>
              <a:rPr lang="de-DE" dirty="0" smtClean="0"/>
              <a:t>) veröffentlicht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57577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Hilfeleistungen sind das Herzstück </a:t>
            </a:r>
            <a:r>
              <a:rPr lang="de-DE" dirty="0" smtClean="0"/>
              <a:t>des </a:t>
            </a:r>
            <a:r>
              <a:rPr lang="de-DE" dirty="0" err="1" smtClean="0"/>
              <a:t>Centennials</a:t>
            </a:r>
            <a:r>
              <a:rPr lang="de-DE" dirty="0" smtClean="0"/>
              <a:t>.</a:t>
            </a:r>
            <a:r>
              <a:rPr lang="de-DE" baseline="0" dirty="0" smtClean="0"/>
              <a:t> </a:t>
            </a:r>
            <a:r>
              <a:rPr lang="de-DE" baseline="0" dirty="0"/>
              <a:t>Während der Feierlichkeiten haben Lions </a:t>
            </a:r>
            <a:r>
              <a:rPr lang="de-DE" baseline="0" dirty="0" err="1"/>
              <a:t>and</a:t>
            </a:r>
            <a:r>
              <a:rPr lang="de-DE" baseline="0" dirty="0"/>
              <a:t> Leos: </a:t>
            </a:r>
          </a:p>
          <a:p>
            <a:endParaRPr lang="en-US" baseline="0" dirty="0" smtClean="0"/>
          </a:p>
          <a:p>
            <a:r>
              <a:rPr lang="de-DE" baseline="0" dirty="0"/>
              <a:t>- </a:t>
            </a:r>
            <a:r>
              <a:rPr lang="de-DE" baseline="0" dirty="0" smtClean="0"/>
              <a:t>Führen durch </a:t>
            </a:r>
            <a:r>
              <a:rPr lang="de-DE" baseline="0" dirty="0"/>
              <a:t>Helfen</a:t>
            </a:r>
            <a:r>
              <a:rPr lang="de-DE" b="1" baseline="0" dirty="0"/>
              <a:t> </a:t>
            </a:r>
            <a:r>
              <a:rPr lang="de-DE" baseline="0" dirty="0" smtClean="0"/>
              <a:t>mittels </a:t>
            </a:r>
            <a:r>
              <a:rPr lang="de-DE" baseline="0" dirty="0"/>
              <a:t>der </a:t>
            </a:r>
            <a:r>
              <a:rPr lang="de-DE" baseline="0" dirty="0" err="1"/>
              <a:t>Centennial</a:t>
            </a:r>
            <a:r>
              <a:rPr lang="de-DE" baseline="0" dirty="0"/>
              <a:t> Service </a:t>
            </a:r>
            <a:r>
              <a:rPr lang="de-DE" baseline="0" dirty="0" smtClean="0"/>
              <a:t>Challenge</a:t>
            </a:r>
            <a:endParaRPr lang="de-DE" baseline="0" dirty="0"/>
          </a:p>
          <a:p>
            <a:endParaRPr lang="en-US" baseline="0" dirty="0" smtClean="0"/>
          </a:p>
          <a:p>
            <a:r>
              <a:rPr lang="de-DE" baseline="0" dirty="0"/>
              <a:t>- </a:t>
            </a:r>
            <a:r>
              <a:rPr lang="de-DE" baseline="0" dirty="0" err="1"/>
              <a:t>Centennial</a:t>
            </a:r>
            <a:r>
              <a:rPr lang="de-DE" baseline="0" dirty="0"/>
              <a:t>-Mitgliedschaftsauszeichnungen durch Einladen zur Erweiterung unseres Wirkungsbereichs </a:t>
            </a:r>
            <a:r>
              <a:rPr lang="de-DE" baseline="0" dirty="0" smtClean="0"/>
              <a:t>gewonnen</a:t>
            </a:r>
            <a:endParaRPr lang="de-DE" baseline="0" dirty="0"/>
          </a:p>
          <a:p>
            <a:endParaRPr lang="en-US" baseline="0" dirty="0" smtClean="0"/>
          </a:p>
          <a:p>
            <a:r>
              <a:rPr lang="de-DE" baseline="0" dirty="0"/>
              <a:t>- Kontakte zu ihren </a:t>
            </a:r>
            <a:r>
              <a:rPr lang="de-DE" baseline="0" dirty="0" smtClean="0"/>
              <a:t>Gemeinschaften durch </a:t>
            </a:r>
            <a:r>
              <a:rPr lang="de-DE" baseline="0" dirty="0" err="1"/>
              <a:t>Centennial</a:t>
            </a:r>
            <a:r>
              <a:rPr lang="de-DE" baseline="0" dirty="0"/>
              <a:t> </a:t>
            </a:r>
            <a:r>
              <a:rPr lang="de-DE" baseline="0" dirty="0" smtClean="0"/>
              <a:t>Legacy-Projekte geknüpft</a:t>
            </a:r>
            <a:endParaRPr lang="de-DE" baseline="0" dirty="0"/>
          </a:p>
        </p:txBody>
      </p:sp>
    </p:spTree>
    <p:extLst>
      <p:ext uri="{BB962C8B-B14F-4D97-AF65-F5344CB8AC3E}">
        <p14:creationId xmlns:p14="http://schemas.microsoft.com/office/powerpoint/2010/main" val="3069101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</a:t>
            </a:r>
            <a:r>
              <a:rPr lang="de-DE" dirty="0" err="1"/>
              <a:t>Centennial</a:t>
            </a:r>
            <a:r>
              <a:rPr lang="de-DE" dirty="0"/>
              <a:t> Service Challenge hat unser Motto „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Serve</a:t>
            </a:r>
            <a:r>
              <a:rPr lang="de-DE" dirty="0"/>
              <a:t>“ (Wir helfen) mit dem Ziel, 100 Millionen Menschen durch </a:t>
            </a:r>
            <a:r>
              <a:rPr lang="de-DE" dirty="0" smtClean="0"/>
              <a:t>Projekte im Bereich Jugend, Sehkraft, Hunger, Umwelt </a:t>
            </a:r>
            <a:r>
              <a:rPr lang="de-DE" dirty="0"/>
              <a:t>und </a:t>
            </a:r>
            <a:r>
              <a:rPr lang="de-DE" dirty="0" smtClean="0"/>
              <a:t>Diabetes </a:t>
            </a:r>
            <a:r>
              <a:rPr lang="de-DE" dirty="0"/>
              <a:t>zu helfen, in beispielhafter Weise in die Tat umgesetzt. </a:t>
            </a:r>
          </a:p>
          <a:p>
            <a:endParaRPr 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Wer hat die Herausforderung angenommen? </a:t>
            </a:r>
            <a:r>
              <a:rPr lang="de-DE" dirty="0" smtClean="0"/>
              <a:t>{Melden} </a:t>
            </a:r>
            <a:endParaRPr lang="de-DE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Und wir haben unser Ziel nicht nur erreicht, sondern mehr als verdoppelt, indem wir mehr als </a:t>
            </a:r>
            <a:r>
              <a:rPr lang="de-DE" dirty="0" smtClean="0"/>
              <a:t>248 </a:t>
            </a:r>
            <a:r>
              <a:rPr lang="de-DE" dirty="0"/>
              <a:t>Millionen Menschen humanitäre Hilfe zukommen ließen!  {Beifall}</a:t>
            </a:r>
          </a:p>
        </p:txBody>
      </p:sp>
    </p:spTree>
    <p:extLst>
      <p:ext uri="{BB962C8B-B14F-4D97-AF65-F5344CB8AC3E}">
        <p14:creationId xmlns:p14="http://schemas.microsoft.com/office/powerpoint/2010/main" val="1966035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Unsere Centennial-Mitgliedschaftsauszeichnungen inspirierten uns dazu, neue Mitglieder einzuladen und neue Clubs zu gründen, um unsere Organisation zu stärken und unsere Mission, humanitäre Hilfe zu leisten, auszuweiten. </a:t>
            </a:r>
          </a:p>
          <a:p>
            <a:endParaRPr lang="en-US" dirty="0" smtClean="0"/>
          </a:p>
          <a:p>
            <a:r>
              <a:rPr lang="de-DE" dirty="0"/>
              <a:t>Aufgrund dessen besitzt Lions Clubs International nun mehr als</a:t>
            </a:r>
            <a:r>
              <a:rPr lang="de-DE" baseline="0" dirty="0"/>
              <a:t> </a:t>
            </a:r>
            <a:r>
              <a:rPr lang="de-DE" baseline="0" dirty="0"/>
              <a:t>7</a:t>
            </a:r>
            <a:r>
              <a:rPr lang="de-DE" dirty="0" smtClean="0"/>
              <a:t>00.000</a:t>
            </a:r>
            <a:r>
              <a:rPr lang="de-DE" baseline="0" dirty="0" smtClean="0"/>
              <a:t> </a:t>
            </a:r>
            <a:r>
              <a:rPr lang="de-DE" dirty="0"/>
              <a:t>neue Centennial-Mitglieder und über </a:t>
            </a:r>
            <a:r>
              <a:rPr lang="de-DE" dirty="0" smtClean="0"/>
              <a:t>6.600 </a:t>
            </a:r>
            <a:r>
              <a:rPr lang="de-DE" dirty="0"/>
              <a:t>Centennial-Clubs, die in noch stärkerem Maße in der Lage sind, humanitäre Hilfe zu leisten. </a:t>
            </a:r>
          </a:p>
          <a:p>
            <a:endParaRPr 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Wer hier ist ein Träger der Mitgliedschaftsauszeichnung? Vielen Dank! {Beifall}</a:t>
            </a:r>
          </a:p>
        </p:txBody>
      </p:sp>
    </p:spTree>
    <p:extLst>
      <p:ext uri="{BB962C8B-B14F-4D97-AF65-F5344CB8AC3E}">
        <p14:creationId xmlns:p14="http://schemas.microsoft.com/office/powerpoint/2010/main" val="961936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Unsere </a:t>
            </a:r>
            <a:r>
              <a:rPr lang="de-DE" dirty="0" err="1"/>
              <a:t>Centennial</a:t>
            </a:r>
            <a:r>
              <a:rPr lang="de-DE" dirty="0"/>
              <a:t> Legacy-Projekte haben uns stärker denn je mit unseren </a:t>
            </a:r>
            <a:r>
              <a:rPr lang="de-DE" dirty="0" smtClean="0"/>
              <a:t>Gemeinschaften </a:t>
            </a:r>
            <a:r>
              <a:rPr lang="de-DE" dirty="0"/>
              <a:t>verbunden. Sie bieten nicht nur echte Vorteile, sondern stellen auch eine sichtbare Erinnerung an die Beiträge von Lions dar. </a:t>
            </a:r>
          </a:p>
          <a:p>
            <a:endParaRPr 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Wer hat seiner Gemeinschaft ein Vermächtnis hinterlassen?</a:t>
            </a:r>
            <a:r>
              <a:rPr lang="de-DE" baseline="0" dirty="0"/>
              <a:t> </a:t>
            </a:r>
            <a:r>
              <a:rPr lang="de-DE" baseline="0" dirty="0" smtClean="0"/>
              <a:t>{Melden} </a:t>
            </a:r>
            <a:endParaRPr lang="de-DE" baseline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Mitglieder all dieser Gemeinschaften werden auf Jahre hinaus von den nunmehr 31.000 Legacy-Projekten profitieren. </a:t>
            </a:r>
          </a:p>
        </p:txBody>
      </p:sp>
    </p:spTree>
    <p:extLst>
      <p:ext uri="{BB962C8B-B14F-4D97-AF65-F5344CB8AC3E}">
        <p14:creationId xmlns:p14="http://schemas.microsoft.com/office/powerpoint/2010/main" val="3615922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1" i="0" baseline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=""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52" b="3441"/>
          <a:stretch/>
        </p:blipFill>
        <p:spPr>
          <a:xfrm>
            <a:off x="6553200" y="0"/>
            <a:ext cx="563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" y="0"/>
            <a:ext cx="4191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19138A4-B106-5647-9E25-A0B9EA158B40}"/>
              </a:ext>
            </a:extLst>
          </p:cNvPr>
          <p:cNvCxnSpPr/>
          <p:nvPr userDrawn="1"/>
        </p:nvCxnSpPr>
        <p:spPr>
          <a:xfrm>
            <a:off x="6858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1" y="444078"/>
            <a:ext cx="8000999" cy="62272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 i="0" baseline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4648200" y="1752600"/>
            <a:ext cx="6781798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87842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t="10169" r="6474" b="135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BE13CCD-82B0-8141-A54C-7576C8221ACF}"/>
              </a:ext>
            </a:extLst>
          </p:cNvPr>
          <p:cNvSpPr/>
          <p:nvPr userDrawn="1"/>
        </p:nvSpPr>
        <p:spPr>
          <a:xfrm>
            <a:off x="4724400" y="1600200"/>
            <a:ext cx="2743200" cy="762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38200" y="762000"/>
            <a:ext cx="10515600" cy="77628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b="1" cap="none" baseline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42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752599"/>
            <a:ext cx="274320" cy="13716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 smtClean="0"/>
              <a:t>Text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70" r:id="rId2"/>
    <p:sldLayoutId id="2147483885" r:id="rId3"/>
    <p:sldLayoutId id="2147483884" r:id="rId4"/>
    <p:sldLayoutId id="2147483860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hyperlink" Target="http://www.lionsclubs.org/EN/news-media/videos/centennial.php?id=gBe/ct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ionsclubs.org/EN/news-media/videos/centennial.php?id=gBe7ct" TargetMode="External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33400"/>
            <a:ext cx="12192000" cy="558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8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56" y="874932"/>
            <a:ext cx="10286089" cy="5678268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10515600" cy="776288"/>
          </a:xfrm>
        </p:spPr>
        <p:txBody>
          <a:bodyPr/>
          <a:lstStyle/>
          <a:p>
            <a:r>
              <a:rPr lang="de-DE"/>
              <a:t>Feierlichkeiten auf der ganzen Welt!</a:t>
            </a:r>
          </a:p>
        </p:txBody>
      </p:sp>
    </p:spTree>
    <p:extLst>
      <p:ext uri="{BB962C8B-B14F-4D97-AF65-F5344CB8AC3E}">
        <p14:creationId xmlns:p14="http://schemas.microsoft.com/office/powerpoint/2010/main" val="170420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Centennial-Convention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621649"/>
            <a:ext cx="41910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40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30.000</a:t>
            </a:r>
          </a:p>
          <a:p>
            <a:pPr algn="ctr"/>
            <a:r>
              <a:rPr lang="de-DE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Lions und Leos </a:t>
            </a:r>
            <a:br>
              <a:rPr lang="de-DE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de-DE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kehren heim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0" t="2942" r="24243" b="35220"/>
          <a:stretch/>
        </p:blipFill>
        <p:spPr>
          <a:xfrm>
            <a:off x="323850" y="813709"/>
            <a:ext cx="3619500" cy="3383757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0" y="4171762"/>
            <a:ext cx="2685179" cy="236606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1" y="1449456"/>
            <a:ext cx="2685179" cy="2421371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5" t="5967" r="26320" b="9121"/>
          <a:stretch/>
        </p:blipFill>
        <p:spPr>
          <a:xfrm>
            <a:off x="5287658" y="4172344"/>
            <a:ext cx="2713342" cy="238085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t="6500" r="35999" b="6500"/>
          <a:stretch/>
        </p:blipFill>
        <p:spPr>
          <a:xfrm>
            <a:off x="5316490" y="1449456"/>
            <a:ext cx="2678914" cy="2421371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922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Centennial-Banner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600200"/>
            <a:ext cx="10667998" cy="4383497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6075402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</a:t>
            </a:r>
            <a:r>
              <a:rPr lang="de-DE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14.6 m x 8.5 m</a:t>
            </a:r>
          </a:p>
        </p:txBody>
      </p:sp>
    </p:spTree>
    <p:extLst>
      <p:ext uri="{BB962C8B-B14F-4D97-AF65-F5344CB8AC3E}">
        <p14:creationId xmlns:p14="http://schemas.microsoft.com/office/powerpoint/2010/main" val="23797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Centennial-Münze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95" y="1752600"/>
            <a:ext cx="5558504" cy="403860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831975"/>
            <a:ext cx="5481440" cy="38830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953547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de-DE" sz="30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855.540</a:t>
            </a:r>
            <a:r>
              <a:rPr lang="de-DE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30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USD </a:t>
            </a:r>
            <a:r>
              <a:rPr lang="de-DE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aus dem Münzverkauf an die Stiftung gespendet</a:t>
            </a:r>
          </a:p>
        </p:txBody>
      </p:sp>
    </p:spTree>
    <p:extLst>
      <p:ext uri="{BB962C8B-B14F-4D97-AF65-F5344CB8AC3E}">
        <p14:creationId xmlns:p14="http://schemas.microsoft.com/office/powerpoint/2010/main" val="384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10515600" cy="776288"/>
          </a:xfrm>
        </p:spPr>
        <p:txBody>
          <a:bodyPr>
            <a:normAutofit/>
          </a:bodyPr>
          <a:lstStyle/>
          <a:p>
            <a:r>
              <a:rPr lang="de-DE"/>
              <a:t>Centennial-Briefmarken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191" y="1143000"/>
            <a:ext cx="9649619" cy="54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Feiern auf sozialen Medien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4600" y="3879272"/>
            <a:ext cx="9285488" cy="2750128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1" y="1447800"/>
            <a:ext cx="6897167" cy="274689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05650" y="2209800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#Lions100</a:t>
            </a:r>
          </a:p>
        </p:txBody>
      </p:sp>
    </p:spTree>
    <p:extLst>
      <p:ext uri="{BB962C8B-B14F-4D97-AF65-F5344CB8AC3E}">
        <p14:creationId xmlns:p14="http://schemas.microsoft.com/office/powerpoint/2010/main" val="235912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Centennial-Fackeln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2133600"/>
            <a:ext cx="7739507" cy="320040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32628" y="2133600"/>
            <a:ext cx="3125972" cy="320040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638799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de-DE" sz="3000" dirty="0">
                <a:latin typeface="Helvetica" panose="020B0604020202020204" pitchFamily="34" charset="0"/>
                <a:cs typeface="Helvetica" panose="020B0604020202020204" pitchFamily="34" charset="0"/>
              </a:rPr>
              <a:t>„</a:t>
            </a:r>
            <a:r>
              <a:rPr lang="de-DE" sz="3000" dirty="0" err="1">
                <a:latin typeface="Helvetica" panose="020B0604020202020204" pitchFamily="34" charset="0"/>
                <a:cs typeface="Helvetica" panose="020B0604020202020204" pitchFamily="34" charset="0"/>
              </a:rPr>
              <a:t>Lighting</a:t>
            </a:r>
            <a:r>
              <a:rPr lang="de-DE" sz="3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3000" dirty="0" err="1"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lang="de-DE" sz="3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3000" dirty="0" err="1">
                <a:latin typeface="Helvetica" panose="020B0604020202020204" pitchFamily="34" charset="0"/>
                <a:cs typeface="Helvetica" panose="020B0604020202020204" pitchFamily="34" charset="0"/>
              </a:rPr>
              <a:t>way</a:t>
            </a:r>
            <a:r>
              <a:rPr lang="de-DE" sz="3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3000" dirty="0" err="1">
                <a:latin typeface="Helvetica" panose="020B0604020202020204" pitchFamily="34" charset="0"/>
                <a:cs typeface="Helvetica" panose="020B0604020202020204" pitchFamily="34" charset="0"/>
              </a:rPr>
              <a:t>to</a:t>
            </a:r>
            <a:r>
              <a:rPr lang="de-DE" sz="3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3000" dirty="0" err="1">
                <a:latin typeface="Helvetica" panose="020B0604020202020204" pitchFamily="34" charset="0"/>
                <a:cs typeface="Helvetica" panose="020B0604020202020204" pitchFamily="34" charset="0"/>
              </a:rPr>
              <a:t>our</a:t>
            </a:r>
            <a:r>
              <a:rPr lang="de-DE" sz="3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3000" dirty="0" err="1">
                <a:latin typeface="Helvetica" panose="020B0604020202020204" pitchFamily="34" charset="0"/>
                <a:cs typeface="Helvetica" panose="020B0604020202020204" pitchFamily="34" charset="0"/>
              </a:rPr>
              <a:t>second</a:t>
            </a:r>
            <a:r>
              <a:rPr lang="de-DE" sz="3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3000" dirty="0" err="1">
                <a:latin typeface="Helvetica" panose="020B0604020202020204" pitchFamily="34" charset="0"/>
                <a:cs typeface="Helvetica" panose="020B0604020202020204" pitchFamily="34" charset="0"/>
              </a:rPr>
              <a:t>century</a:t>
            </a:r>
            <a:r>
              <a:rPr lang="de-DE" sz="3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3000" dirty="0" err="1">
                <a:latin typeface="Helvetica" panose="020B0604020202020204" pitchFamily="34" charset="0"/>
                <a:cs typeface="Helvetica" panose="020B0604020202020204" pitchFamily="34" charset="0"/>
              </a:rPr>
              <a:t>of</a:t>
            </a:r>
            <a:r>
              <a:rPr lang="de-DE" sz="3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3000" dirty="0" err="1">
                <a:latin typeface="Helvetica" panose="020B0604020202020204" pitchFamily="34" charset="0"/>
                <a:cs typeface="Helvetica" panose="020B0604020202020204" pitchFamily="34" charset="0"/>
              </a:rPr>
              <a:t>service</a:t>
            </a:r>
            <a:r>
              <a:rPr lang="de-DE" sz="3000" dirty="0">
                <a:latin typeface="Helvetica" panose="020B0604020202020204" pitchFamily="34" charset="0"/>
                <a:cs typeface="Helvetica" panose="020B0604020202020204" pitchFamily="34" charset="0"/>
              </a:rPr>
              <a:t>” </a:t>
            </a:r>
            <a:endParaRPr lang="de-DE" sz="30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de-DE" sz="3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de-DE" sz="3000" dirty="0">
                <a:latin typeface="Helvetica" panose="020B0604020202020204" pitchFamily="34" charset="0"/>
                <a:cs typeface="Helvetica" panose="020B0604020202020204" pitchFamily="34" charset="0"/>
              </a:rPr>
              <a:t>Den Weg für unser zweites Jahrhundert des Helfens beleuchten)</a:t>
            </a:r>
            <a:r>
              <a:rPr lang="de-DE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16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LionsClubs.org archive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761999" y="1524000"/>
            <a:ext cx="10667999" cy="5105400"/>
          </a:xfrm>
        </p:spPr>
        <p:txBody>
          <a:bodyPr/>
          <a:lstStyle/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de-DE" dirty="0"/>
              <a:t>Video „Ein kurzer Blick auf 100 Jahre“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de-DE" dirty="0"/>
              <a:t>Video </a:t>
            </a:r>
            <a:r>
              <a:rPr lang="de-DE" dirty="0" smtClean="0"/>
              <a:t>„</a:t>
            </a:r>
            <a:r>
              <a:rPr lang="de-DE" dirty="0" err="1" smtClean="0"/>
              <a:t>Centennial</a:t>
            </a:r>
            <a:r>
              <a:rPr lang="de-DE" dirty="0" smtClean="0"/>
              <a:t>-Zusammenfassung“</a:t>
            </a:r>
            <a:endParaRPr lang="de-DE" dirty="0"/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de-DE" dirty="0"/>
              <a:t>Broschüre „</a:t>
            </a:r>
            <a:r>
              <a:rPr lang="de-DE" dirty="0" err="1"/>
              <a:t>Centennial</a:t>
            </a:r>
            <a:r>
              <a:rPr lang="de-DE" dirty="0"/>
              <a:t>-Höhepunkte“  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de-DE" dirty="0"/>
              <a:t>Videoreihe „Geschichte </a:t>
            </a:r>
            <a:r>
              <a:rPr lang="de-DE" dirty="0" smtClean="0"/>
              <a:t>von Lions</a:t>
            </a:r>
            <a:r>
              <a:rPr lang="de-DE" dirty="0"/>
              <a:t>“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de-DE" dirty="0"/>
              <a:t>„</a:t>
            </a:r>
            <a:r>
              <a:rPr lang="de-DE" dirty="0" err="1"/>
              <a:t>Touchstone</a:t>
            </a:r>
            <a:r>
              <a:rPr lang="de-DE" dirty="0"/>
              <a:t> Storys“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de-DE" dirty="0"/>
              <a:t>Video „Lions ehren“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de-DE" dirty="0" err="1"/>
              <a:t>Slideshow</a:t>
            </a:r>
            <a:r>
              <a:rPr lang="de-DE" dirty="0"/>
              <a:t> „Lions Journey“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de-DE" dirty="0" smtClean="0"/>
              <a:t>Videoreihe „</a:t>
            </a:r>
            <a:r>
              <a:rPr lang="de-DE" dirty="0" err="1" smtClean="0"/>
              <a:t>Reflections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/>
              <a:t>t</a:t>
            </a:r>
            <a:r>
              <a:rPr lang="de-DE" dirty="0" err="1" smtClean="0"/>
              <a:t>he</a:t>
            </a:r>
            <a:r>
              <a:rPr lang="de-DE" dirty="0" smtClean="0"/>
              <a:t> </a:t>
            </a:r>
            <a:r>
              <a:rPr lang="de-DE" dirty="0" err="1" smtClean="0"/>
              <a:t>Presidents</a:t>
            </a:r>
            <a:r>
              <a:rPr lang="de-DE" dirty="0" smtClean="0"/>
              <a:t>“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877" y="534962"/>
            <a:ext cx="2382480" cy="144323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2284" y="76200"/>
            <a:ext cx="1735316" cy="223112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Picture 6">
            <a:hlinkClick r:id="rId6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50378" y="2042293"/>
            <a:ext cx="2448725" cy="1430347"/>
          </a:xfrm>
          <a:prstGeom prst="rect">
            <a:avLst/>
          </a:prstGeom>
          <a:ln>
            <a:solidFill>
              <a:schemeClr val="accent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357" y="3276600"/>
            <a:ext cx="2075017" cy="175215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450" y="4204754"/>
            <a:ext cx="2643285" cy="1486848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2139" y="1459227"/>
            <a:ext cx="1840859" cy="4575199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765" y="4953000"/>
            <a:ext cx="1829001" cy="172888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1131" y="3597854"/>
            <a:ext cx="2167533" cy="1150119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13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Unser nächstes Jahrhundert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47236" y="1752217"/>
            <a:ext cx="4011516" cy="441998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8199" y="1752217"/>
            <a:ext cx="6215601" cy="441998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131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60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Vielen Dank!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789" y="1981200"/>
            <a:ext cx="5280422" cy="4523562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596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91F274-A519-AB45-9B57-D105CE1BF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Ein </a:t>
            </a:r>
            <a:r>
              <a:rPr lang="de-DE" dirty="0" smtClean="0"/>
              <a:t>löwengroßer Tribut</a:t>
            </a:r>
            <a:endParaRPr lang="de-DE" dirty="0"/>
          </a:p>
        </p:txBody>
      </p:sp>
      <p:sp>
        <p:nvSpPr>
          <p:cNvPr id="16" name="Round Diagonal Corner Rectangle 15"/>
          <p:cNvSpPr/>
          <p:nvPr/>
        </p:nvSpPr>
        <p:spPr>
          <a:xfrm>
            <a:off x="3911600" y="5334000"/>
            <a:ext cx="2118361" cy="914400"/>
          </a:xfrm>
          <a:prstGeom prst="round2DiagRect">
            <a:avLst/>
          </a:prstGeom>
          <a:solidFill>
            <a:schemeClr val="tx2"/>
          </a:solidFill>
          <a:ln w="127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7979" rIns="0" bIns="107979" numCol="1" spcCol="1270" anchor="ctr" anchorCtr="0">
            <a:noAutofit/>
          </a:bodyPr>
          <a:lstStyle/>
          <a:p>
            <a:pPr algn="ctr"/>
            <a:r>
              <a:rPr lang="de-DE" sz="2400">
                <a:solidFill>
                  <a:schemeClr val="bg1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2015-2016</a:t>
            </a:r>
          </a:p>
        </p:txBody>
      </p:sp>
      <p:sp>
        <p:nvSpPr>
          <p:cNvPr id="17" name="Round Diagonal Corner Rectangle 16"/>
          <p:cNvSpPr/>
          <p:nvPr/>
        </p:nvSpPr>
        <p:spPr>
          <a:xfrm>
            <a:off x="6248400" y="5334000"/>
            <a:ext cx="2118361" cy="914400"/>
          </a:xfrm>
          <a:prstGeom prst="round2DiagRect">
            <a:avLst/>
          </a:prstGeom>
          <a:solidFill>
            <a:schemeClr val="tx2"/>
          </a:solidFill>
          <a:ln w="127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7979" rIns="0" bIns="107979" numCol="1" spcCol="1270" anchor="ctr" anchorCtr="0">
            <a:noAutofit/>
          </a:bodyPr>
          <a:lstStyle/>
          <a:p>
            <a:pPr algn="ctr"/>
            <a:r>
              <a:rPr lang="de-DE" sz="2400">
                <a:solidFill>
                  <a:schemeClr val="bg1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2016-2017</a:t>
            </a:r>
          </a:p>
        </p:txBody>
      </p:sp>
      <p:sp>
        <p:nvSpPr>
          <p:cNvPr id="18" name="Round Diagonal Corner Rectangle 17"/>
          <p:cNvSpPr/>
          <p:nvPr/>
        </p:nvSpPr>
        <p:spPr>
          <a:xfrm>
            <a:off x="8585200" y="5334000"/>
            <a:ext cx="2118361" cy="914400"/>
          </a:xfrm>
          <a:prstGeom prst="round2DiagRect">
            <a:avLst/>
          </a:prstGeom>
          <a:solidFill>
            <a:schemeClr val="tx2"/>
          </a:solidFill>
          <a:ln w="127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7979" rIns="0" bIns="107979" numCol="1" spcCol="1270" anchor="ctr" anchorCtr="0">
            <a:noAutofit/>
          </a:bodyPr>
          <a:lstStyle/>
          <a:p>
            <a:pPr algn="ctr"/>
            <a:r>
              <a:rPr lang="de-DE" sz="2400">
                <a:solidFill>
                  <a:schemeClr val="bg1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2017-2018</a:t>
            </a:r>
          </a:p>
        </p:txBody>
      </p:sp>
      <p:sp>
        <p:nvSpPr>
          <p:cNvPr id="19" name="Round Diagonal Corner Rectangle 18"/>
          <p:cNvSpPr/>
          <p:nvPr/>
        </p:nvSpPr>
        <p:spPr>
          <a:xfrm>
            <a:off x="1574800" y="5334000"/>
            <a:ext cx="2118361" cy="914400"/>
          </a:xfrm>
          <a:prstGeom prst="round2DiagRect">
            <a:avLst/>
          </a:prstGeom>
          <a:solidFill>
            <a:schemeClr val="tx2"/>
          </a:solidFill>
          <a:ln w="127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7979" rIns="0" bIns="107979" numCol="1" spcCol="1270" anchor="ctr" anchorCtr="0">
            <a:noAutofit/>
          </a:bodyPr>
          <a:lstStyle/>
          <a:p>
            <a:pPr algn="ctr"/>
            <a:r>
              <a:rPr lang="de-DE" sz="2400">
                <a:solidFill>
                  <a:schemeClr val="bg1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2014-2015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4800" y="1981200"/>
            <a:ext cx="9112250" cy="311034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69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Geben Sie unsere Geschichte weiter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27" r="13513"/>
          <a:stretch/>
        </p:blipFill>
        <p:spPr bwMode="auto">
          <a:xfrm>
            <a:off x="228600" y="2051462"/>
            <a:ext cx="5791200" cy="320399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563880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de-DE" sz="3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Touchstone</a:t>
            </a:r>
            <a:r>
              <a:rPr lang="de-DE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Storys </a:t>
            </a:r>
            <a:r>
              <a:rPr lang="de-DE" sz="30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de-DE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Videos über unsere Geschichte </a:t>
            </a:r>
            <a:r>
              <a:rPr lang="de-DE" sz="30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de-DE" sz="30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de-DE" sz="3000" dirty="0" smtClean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de-DE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Lions-Journey </a:t>
            </a:r>
            <a:r>
              <a:rPr lang="de-DE" sz="3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Slideshow</a:t>
            </a:r>
            <a:endParaRPr lang="de-DE" sz="3000" dirty="0">
              <a:solidFill>
                <a:schemeClr val="accent6">
                  <a:lumMod val="50000"/>
                  <a:lumOff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2051462"/>
            <a:ext cx="5791200" cy="320885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24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Würdigen Sie unsere Vergangenheit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555" y="1524000"/>
            <a:ext cx="8382000" cy="434340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2555" y="5943600"/>
            <a:ext cx="115184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de-DE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Melvin Jones-Statue   </a:t>
            </a:r>
            <a:r>
              <a:rPr lang="de-DE" sz="300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de-DE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Melvin Jones-Gedenkstätte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5054" y="1526005"/>
            <a:ext cx="2945946" cy="434139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301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Erhalten Sie unser Erbe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943600"/>
            <a:ext cx="937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de-DE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Interviews mit jedem Internationalen Präsidenten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67"/>
          <a:stretch/>
        </p:blipFill>
        <p:spPr>
          <a:xfrm>
            <a:off x="2032000" y="1676400"/>
            <a:ext cx="8128000" cy="4038600"/>
          </a:xfrm>
        </p:spPr>
      </p:pic>
      <p:sp>
        <p:nvSpPr>
          <p:cNvPr id="9" name="TextBox 8"/>
          <p:cNvSpPr txBox="1"/>
          <p:nvPr/>
        </p:nvSpPr>
        <p:spPr>
          <a:xfrm>
            <a:off x="2244216" y="3200400"/>
            <a:ext cx="3038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dirty="0" err="1" smtClean="0">
                <a:solidFill>
                  <a:schemeClr val="tx2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Reflections</a:t>
            </a:r>
            <a:r>
              <a:rPr lang="de-DE" sz="3200" b="1" i="1" dirty="0" smtClean="0">
                <a:solidFill>
                  <a:schemeClr val="tx2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ctr"/>
            <a:r>
              <a:rPr lang="de-DE" sz="3200" b="1" i="1" dirty="0" err="1" smtClean="0">
                <a:solidFill>
                  <a:schemeClr val="tx2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from</a:t>
            </a:r>
            <a:r>
              <a:rPr lang="de-DE" sz="3200" b="1" i="1" dirty="0" smtClean="0">
                <a:solidFill>
                  <a:schemeClr val="tx2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3200" b="1" i="1" dirty="0" err="1" smtClean="0">
                <a:solidFill>
                  <a:schemeClr val="tx2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lang="de-DE" sz="3200" b="1" i="1" dirty="0" smtClean="0">
                <a:solidFill>
                  <a:schemeClr val="tx2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de-DE" sz="3200" b="1" i="1" dirty="0" smtClean="0">
                <a:solidFill>
                  <a:schemeClr val="tx2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de-DE" sz="3200" b="1" i="1" dirty="0" err="1" smtClean="0">
                <a:solidFill>
                  <a:schemeClr val="tx2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Presidents</a:t>
            </a:r>
            <a:endParaRPr lang="de-DE" sz="3200" b="1" i="1" dirty="0">
              <a:solidFill>
                <a:schemeClr val="tx2"/>
              </a:solidFill>
              <a:effectLst>
                <a:outerShdw blurRad="63500" dist="63500" dir="2700000" algn="tl">
                  <a:schemeClr val="bg1"/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08" y="1905000"/>
            <a:ext cx="1269999" cy="11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8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Eine Feier der Hilfe</a:t>
            </a:r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362200"/>
            <a:ext cx="27432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2362200"/>
            <a:ext cx="2743200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233130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9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Centennial Service Challenge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572000"/>
            <a:ext cx="33528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248.993.525</a:t>
            </a:r>
            <a:r>
              <a:rPr lang="de-DE" sz="30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Menschen wurde geholfen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" y="1584638"/>
            <a:ext cx="2743200" cy="27432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1"/>
          </p:nvPr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1676400"/>
            <a:ext cx="6400800" cy="392582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95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1" y="228600"/>
            <a:ext cx="8000999" cy="622722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Centennial</a:t>
            </a:r>
            <a:r>
              <a:rPr lang="de-DE" dirty="0"/>
              <a:t>-Mitgliedschaftsauszeichnungen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00" y="1752600"/>
            <a:ext cx="6553199" cy="388620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62000" y="4419600"/>
            <a:ext cx="27432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746</a:t>
            </a:r>
            <a:r>
              <a:rPr lang="de-DE" sz="4400" b="1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.041</a:t>
            </a:r>
            <a:r>
              <a:rPr lang="de-DE" sz="4400" b="1" dirty="0" smtClean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4000" b="1" dirty="0" smtClean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Centennial Mitglieder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" y="16002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9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„Community Legacy“-Projekte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5400" y="1744362"/>
            <a:ext cx="6172200" cy="411349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1" y="4621649"/>
            <a:ext cx="304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31.853</a:t>
            </a:r>
            <a:r>
              <a:rPr lang="de-DE" sz="4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Projekte gemeldet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" y="1744362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4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ght Background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A8C181-E056-415E-9B59-40F04FA43837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7495015-d16d-4dd1-a72f-488cd8119f34"/>
  </ds:schemaRefs>
</ds:datastoreItem>
</file>

<file path=customXml/itemProps4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3</TotalTime>
  <Words>1206</Words>
  <Application>Microsoft Office PowerPoint</Application>
  <PresentationFormat>Widescreen</PresentationFormat>
  <Paragraphs>118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Helvetica</vt:lpstr>
      <vt:lpstr>Helvetica Neue</vt:lpstr>
      <vt:lpstr>Segoe UI</vt:lpstr>
      <vt:lpstr>Segoe UI Semibold</vt:lpstr>
      <vt:lpstr>Wingdings 3</vt:lpstr>
      <vt:lpstr>ヒラギノ角ゴ Pro W3</vt:lpstr>
      <vt:lpstr>Light Background</vt:lpstr>
      <vt:lpstr>PowerPoint Presentation</vt:lpstr>
      <vt:lpstr>Ein löwengroßer Tribut</vt:lpstr>
      <vt:lpstr>Geben Sie unsere Geschichte weiter</vt:lpstr>
      <vt:lpstr>Würdigen Sie unsere Vergangenheit</vt:lpstr>
      <vt:lpstr>Erhalten Sie unser Erbe</vt:lpstr>
      <vt:lpstr>Eine Feier der Hilfe</vt:lpstr>
      <vt:lpstr>Centennial Service Challenge</vt:lpstr>
      <vt:lpstr>Centennial-Mitgliedschaftsauszeichnungen</vt:lpstr>
      <vt:lpstr>„Community Legacy“-Projekte</vt:lpstr>
      <vt:lpstr>Feierlichkeiten auf der ganzen Welt!</vt:lpstr>
      <vt:lpstr>Centennial-Convention</vt:lpstr>
      <vt:lpstr>Centennial-Banner</vt:lpstr>
      <vt:lpstr>Centennial-Münze</vt:lpstr>
      <vt:lpstr>Centennial-Briefmarken</vt:lpstr>
      <vt:lpstr>Feiern auf sozialen Medien</vt:lpstr>
      <vt:lpstr>Centennial-Fackeln</vt:lpstr>
      <vt:lpstr>LionsClubs.org archive</vt:lpstr>
      <vt:lpstr>Unser nächstes Jahrhundert</vt:lpstr>
      <vt:lpstr>Vielen Dank!</vt:lpstr>
    </vt:vector>
  </TitlesOfParts>
  <Company>Lions Clubs International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Jurczynski, Crystal</cp:lastModifiedBy>
  <cp:revision>1562</cp:revision>
  <cp:lastPrinted>2017-06-29T03:55:04Z</cp:lastPrinted>
  <dcterms:created xsi:type="dcterms:W3CDTF">2016-11-15T15:12:50Z</dcterms:created>
  <dcterms:modified xsi:type="dcterms:W3CDTF">2018-07-30T20:19:44Z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