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84" autoAdjust="0"/>
  </p:normalViewPr>
  <p:slideViewPr>
    <p:cSldViewPr snapToGrid="0">
      <p:cViewPr varScale="1">
        <p:scale>
          <a:sx n="86" d="100"/>
          <a:sy n="86" d="100"/>
        </p:scale>
        <p:origin x="91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de-DE" sz="1600" dirty="0">
              <a:latin typeface="Arial" panose="020B0604020202020204" pitchFamily="34" charset="0"/>
              <a:cs typeface="Arial" panose="020B0604020202020204" pitchFamily="34" charset="0"/>
            </a:rPr>
            <a:t>Leo-Mitgliedschafts-beauftragte/r</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de-DE" sz="1600">
              <a:latin typeface="Arial" panose="020B0604020202020204" pitchFamily="34" charset="0"/>
              <a:cs typeface="Arial" panose="020B0604020202020204" pitchFamily="34" charset="0"/>
            </a:rPr>
            <a:t>Seminarreihe: Weiterentwicklung von Leos</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de-DE" sz="1600">
              <a:latin typeface="Arial" panose="020B0604020202020204" pitchFamily="34" charset="0"/>
              <a:cs typeface="Arial" panose="020B0604020202020204" pitchFamily="34" charset="0"/>
            </a:rPr>
            <a:t>ELLI-Leo-Zuschuss</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de-DE" sz="1600">
              <a:latin typeface="Arial" panose="020B0604020202020204" pitchFamily="34" charset="0"/>
              <a:cs typeface="Arial" panose="020B0604020202020204" pitchFamily="34" charset="0"/>
            </a:rPr>
            <a:t>Leo- oder Leo-Lion-Vertreter bei den Vereinten Nationen</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de-DE" sz="1600">
              <a:latin typeface="Arial" panose="020B0604020202020204" pitchFamily="34" charset="0"/>
              <a:cs typeface="Arial" panose="020B0604020202020204" pitchFamily="34" charset="0"/>
            </a:rPr>
            <a:t>Webseite und Hilfsmittel zur Zusammenarbeit von Leos und Lions</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Leo-Mitgliedschafts-beauftragte/r</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de-DE" sz="1600" kern="1200">
              <a:latin typeface="Arial" panose="020B0604020202020204" pitchFamily="34" charset="0"/>
              <a:cs typeface="Arial" panose="020B0604020202020204" pitchFamily="34" charset="0"/>
            </a:rPr>
            <a:t>Seminarreihe: Weiterentwicklung von Leos</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de-DE" sz="1600" kern="1200">
              <a:latin typeface="Arial" panose="020B0604020202020204" pitchFamily="34" charset="0"/>
              <a:cs typeface="Arial" panose="020B0604020202020204" pitchFamily="34" charset="0"/>
            </a:rPr>
            <a:t>ELLI-Leo-Zuschuss</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330878" y="4046796"/>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de-DE" sz="1600" kern="1200">
              <a:latin typeface="Arial" panose="020B0604020202020204" pitchFamily="34" charset="0"/>
              <a:cs typeface="Arial" panose="020B0604020202020204" pitchFamily="34" charset="0"/>
            </a:rPr>
            <a:t>Leo- oder Leo-Lion-Vertreter bei den Vereinten Nationen</a:t>
          </a:r>
        </a:p>
        <a:p>
          <a:pPr marL="0" lvl="0" indent="0" algn="ctr" defTabSz="711200">
            <a:lnSpc>
              <a:spcPct val="90000"/>
            </a:lnSpc>
            <a:spcBef>
              <a:spcPct val="0"/>
            </a:spcBef>
            <a:spcAft>
              <a:spcPct val="35000"/>
            </a:spcAft>
            <a:buNone/>
          </a:pPr>
          <a:endParaRPr lang="en-US" sz="1600" kern="1200" dirty="0"/>
        </a:p>
      </dsp:txBody>
      <dsp:txXfrm>
        <a:off x="2330878" y="4046796"/>
        <a:ext cx="2119201" cy="786223"/>
      </dsp:txXfrm>
    </dsp:sp>
    <dsp:sp modelId="{DB142EC8-2FF8-4448-A8C6-142D45483310}">
      <dsp:nvSpPr>
        <dsp:cNvPr id="0" name=""/>
        <dsp:cNvSpPr/>
      </dsp:nvSpPr>
      <dsp:spPr>
        <a:xfrm>
          <a:off x="4662089"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662089"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de-DE" sz="1600" kern="1200">
              <a:latin typeface="Arial" panose="020B0604020202020204" pitchFamily="34" charset="0"/>
              <a:cs typeface="Arial" panose="020B0604020202020204" pitchFamily="34" charset="0"/>
            </a:rPr>
            <a:t>Webseite und Hilfsmittel zur Zusammenarbeit von Leos und Lions</a:t>
          </a:r>
        </a:p>
      </dsp:txBody>
      <dsp:txXfrm>
        <a:off x="4662089"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10/31/2023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Der Leo-Strategieplan repräsentiert die gemeinsamen Bemühungen von Lions International, das Leo-Club-Programm zu stärken und innerhalb der Lions-Familie eine unterstützende und einladende Atmosphäre zu schaffen. Mithilfe des Feedbacks von Leos und Lions weltweit ermittelt dieser Strategieplan sowohl Verbesserungen als auch neue Initiativen, die zur Verbesserung des Leo-Club-Programms beitragen sollen.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DE" i="0" u="none" strike="noStrike" cap="none" normalizeH="0" baseline="0" noProof="0" dirty="0">
                <a:ln>
                  <a:noFill/>
                </a:ln>
                <a:uLnTx/>
                <a:uFillTx/>
                <a:ea typeface="+mn-ea"/>
              </a:rPr>
              <a:t>Das Ziel des Leo-Strategieplans ist </a:t>
            </a:r>
            <a:r>
              <a:rPr kumimoji="0" lang="de-DE" b="1" i="0" u="none" strike="noStrike" cap="none" normalizeH="0" baseline="0" noProof="0" dirty="0">
                <a:ln>
                  <a:noFill/>
                </a:ln>
                <a:uLnTx/>
                <a:uFillTx/>
                <a:ea typeface="+mn-ea"/>
              </a:rPr>
              <a:t>Wachstum.</a:t>
            </a:r>
            <a:r>
              <a:rPr kumimoji="0" lang="de-DE" b="0" i="0" u="none" strike="noStrike" cap="none" normalizeH="0" baseline="0" noProof="0" dirty="0">
                <a:ln>
                  <a:noFill/>
                </a:ln>
                <a:uLnTx/>
                <a:uFillTx/>
                <a:ea typeface="+mn-ea"/>
              </a:rPr>
              <a:t> Die Leo-Clubmitgliedschaft wird auf </a:t>
            </a:r>
            <a:r>
              <a:rPr kumimoji="0" lang="de-DE" b="1" i="0" u="none" strike="noStrike" cap="none" normalizeH="0" baseline="0" noProof="0" dirty="0">
                <a:ln>
                  <a:noFill/>
                </a:ln>
                <a:uLnTx/>
                <a:uFillTx/>
                <a:ea typeface="ヒラギノ角ゴ Pro W3"/>
              </a:rPr>
              <a:t>200.000 </a:t>
            </a:r>
            <a:r>
              <a:rPr kumimoji="0" lang="de-DE" b="0" i="0" u="none" strike="noStrike" cap="none" normalizeH="0" baseline="0" noProof="0" dirty="0">
                <a:ln>
                  <a:noFill/>
                </a:ln>
                <a:uLnTx/>
                <a:uFillTx/>
                <a:ea typeface="ヒラギノ角ゴ Pro W3"/>
              </a:rPr>
              <a:t>gemeldete Leos und </a:t>
            </a:r>
            <a:r>
              <a:rPr kumimoji="0" lang="de-DE" b="1" i="0" u="none" strike="noStrike" cap="none" normalizeH="0" baseline="0" noProof="0" dirty="0">
                <a:ln>
                  <a:noFill/>
                </a:ln>
                <a:uLnTx/>
                <a:uFillTx/>
                <a:ea typeface="ヒラギノ角ゴ Pro W3"/>
              </a:rPr>
              <a:t>13.000 </a:t>
            </a:r>
            <a:r>
              <a:rPr kumimoji="0" lang="de-DE" b="0" i="0" u="none" strike="noStrike" cap="none" normalizeH="0" baseline="0" noProof="0" dirty="0">
                <a:ln>
                  <a:noFill/>
                </a:ln>
                <a:uLnTx/>
                <a:uFillTx/>
                <a:ea typeface="ヒラギノ角ゴ Pro W3"/>
              </a:rPr>
              <a:t>gemeldete Leo-Lions anwachsen.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de-DE" b="0" dirty="0"/>
              <a:t>Lions International startete den Plan mit rund</a:t>
            </a:r>
            <a:r>
              <a:rPr lang="de-DE" dirty="0"/>
              <a:t> </a:t>
            </a:r>
            <a:r>
              <a:rPr lang="de-DE" b="1" dirty="0"/>
              <a:t>157.500 </a:t>
            </a:r>
            <a:r>
              <a:rPr lang="de-DE" b="0" dirty="0"/>
              <a:t>gemeldeten Leos und </a:t>
            </a:r>
            <a:r>
              <a:rPr lang="de-DE" b="1" dirty="0"/>
              <a:t>4.700 </a:t>
            </a:r>
            <a:r>
              <a:rPr lang="de-DE" b="0" dirty="0"/>
              <a:t>gemeldeten Leo-Lions; das Erreichen dieses Ziels wird daher ein beeindruckendes Wachstum in beiden Bereichen darstellen.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Dies sind vier Schwerpunktbereiche des Strategieplans und unsere Ziele für jeden Bereich.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de-DE" dirty="0"/>
              <a:t>Dies sind die Hauptinitiativen, an denen im ersten Jahr des Strategieplans (2021/2022) gearbeitet wurde:  </a:t>
            </a:r>
          </a:p>
          <a:p>
            <a:endParaRPr lang="en-US" dirty="0"/>
          </a:p>
          <a:p>
            <a:pPr marL="171450" indent="-171450">
              <a:buFont typeface="Arial" panose="020B0604020202020204" pitchFamily="34" charset="0"/>
              <a:buChar char="•"/>
            </a:pPr>
            <a:r>
              <a:rPr lang="de-DE" dirty="0"/>
              <a:t>Unter </a:t>
            </a:r>
            <a:r>
              <a:rPr lang="de-DE" b="1" dirty="0"/>
              <a:t>Mitgliedergewinnung</a:t>
            </a:r>
            <a:r>
              <a:rPr lang="de-DE" dirty="0"/>
              <a:t>: neue Seiten für Leo Club-Führungskräfte, eine neue Club Pride-Seite  und ein Video zur Gewinnung neuer Leomitglieder. Falls Sie das Video noch nicht gesehen haben, es zeigt Leomitglieder auf aller Welt in Aktion und spiegelt die Vielfältigkeit unserer Leo Clubs wider. Das Video ist eine wichtige Ressource, die alle Club dazu verwenden können, um neue Leomitglieder zu gewinnen.  </a:t>
            </a:r>
            <a:br>
              <a:rPr lang="de-DE" dirty="0"/>
            </a:br>
            <a:endParaRPr lang="de-DE" dirty="0"/>
          </a:p>
          <a:p>
            <a:pPr marL="171450" indent="-171450">
              <a:buFont typeface="Arial" panose="020B0604020202020204" pitchFamily="34" charset="0"/>
              <a:buChar char="•"/>
            </a:pPr>
            <a:r>
              <a:rPr lang="de-DE" dirty="0"/>
              <a:t>Unter </a:t>
            </a:r>
            <a:r>
              <a:rPr lang="de-DE" b="1" dirty="0"/>
              <a:t>Mitgliedschaftserfahrung</a:t>
            </a:r>
            <a:r>
              <a:rPr lang="de-DE" dirty="0"/>
              <a:t>: Online-Zugriff auf die Berichterstattung für Leo-Distriktamtsträger, ein Online-</a:t>
            </a:r>
            <a:r>
              <a:rPr lang="de-DE" dirty="0" err="1"/>
              <a:t>Lernpfad</a:t>
            </a:r>
            <a:r>
              <a:rPr lang="de-DE" dirty="0"/>
              <a:t> speziell für Leos und weitere Berichterstattungsressourcen.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de-DE" dirty="0"/>
              <a:t>Unter </a:t>
            </a:r>
            <a:r>
              <a:rPr lang="de-DE" b="1" dirty="0"/>
              <a:t>Übergang (zur Lionsmitgliedschaft</a:t>
            </a:r>
            <a:r>
              <a:rPr lang="de-DE" dirty="0"/>
              <a:t>): bessere Führungskräfte-Nachverfolgung im Online-Berichterstattungssystem sowie eine neue Präsentation zur Fortsetzung der „Service Journey“.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de-DE" dirty="0"/>
              <a:t>Unter LCIF wird die </a:t>
            </a:r>
            <a:r>
              <a:rPr lang="de-DE" b="1" dirty="0"/>
              <a:t>Lions Share-Anstecknadel für Leos</a:t>
            </a:r>
            <a:r>
              <a:rPr lang="de-DE" dirty="0"/>
              <a:t> aufgeführt. Diese Idee kam von einer ehemaligen Leo-Lion-Verbindungsperson im Vorstand, um Leos zu Spenden für unsere Foundation zu motivieren. </a:t>
            </a:r>
            <a:r>
              <a:rPr lang="de-DE" sz="1200" dirty="0">
                <a:solidFill>
                  <a:srgbClr val="55565A"/>
                </a:solidFill>
                <a:latin typeface="Arial"/>
                <a:cs typeface="Arial"/>
              </a:rPr>
              <a:t>Lions Share für Leos ist ein jährliches Programm, das Einzelspender mit einer Mindestspende von </a:t>
            </a:r>
            <a:r>
              <a:rPr lang="de-DE" sz="1200" b="1" dirty="0">
                <a:solidFill>
                  <a:srgbClr val="55565A"/>
                </a:solidFill>
                <a:latin typeface="Arial"/>
                <a:cs typeface="Arial"/>
              </a:rPr>
              <a:t>20 USD</a:t>
            </a:r>
            <a:r>
              <a:rPr lang="de-DE" sz="1200" dirty="0">
                <a:solidFill>
                  <a:srgbClr val="55565A"/>
                </a:solidFill>
                <a:latin typeface="Arial"/>
                <a:cs typeface="Arial"/>
              </a:rPr>
              <a:t> anerkennt. Spenden an dieses Programm stellen Geldmittel für Zuschussprogramme bereit, die es Leos und Lions ermöglichen, im größeren Umfang zu helfen.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de-DE" dirty="0"/>
              <a:t>Lions International stellte im Geschäftsjahr</a:t>
            </a:r>
            <a:r>
              <a:rPr lang="de-DE" baseline="0" dirty="0"/>
              <a:t> </a:t>
            </a:r>
            <a:r>
              <a:rPr lang="de-DE" dirty="0"/>
              <a:t>2022/2023 Zielsetzungsressourcen für Leo-Amtsträger/innen sowie einen Amtsträger-Kurs im LLC bereit. Leos können ihre Präsenzschulungen jetzt in der Learn-Plattform aufzeichnen. Der/Die Leo- bzw. Leo-Lion-Vertreter/in bei den Vereinten Nationen wurde bewilligt und wird im Geschäftsjahr 2023/2024 in sein/ihr Amt eingeführt; diese Position entspricht der des/der Lions-Vertreters/in bei den Vereinten Nationen. </a:t>
            </a:r>
            <a:r>
              <a:rPr lang="de-DE"/>
              <a:t>Im letzten Lions-Jahr wurden mehrere Hilfsmittel für den Übergang von der Leo- zur Lions-Mitgliedschaft entwickelt und mehrere Special Olympics-Events von der Vereinigung unterstützt.</a:t>
            </a:r>
            <a:endParaRPr lang="de-D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Der Vorstand genehmigte im 3. Jahr die Hinzufügung einer zusätzlichen Leo-Mitgliedschaftsbeauftragten-Rolle auf Club-, Distrikt- und Multi-Distrikt-Ebene. Die Seminarreihe zur Weiterentwicklung von Leos und das ELLI Leo-Stipendium wurden ebenfalls eingeführt und umgesetzt. Die Leo-Vertreter bei den Vereinten Nationen übernahmen ihre neuen Rollen ebenfalls. Es gibt auch eine Website für die positive Zusammenarbeit von Leos und Lions, die mit neuen Hilfsmitteln vorgestellt wurde.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None/>
            </a:pPr>
            <a:r>
              <a:rPr lang="de-DE" b="0" dirty="0">
                <a:latin typeface="Helvetica" panose="020B0604020202020204" pitchFamily="34" charset="0"/>
                <a:cs typeface="Helvetica" panose="020B0604020202020204" pitchFamily="34" charset="0"/>
              </a:rPr>
              <a:t>Genau wie der Lions-Strategieplan haben wir viele laufende Initiativen, um für Erfolg zu sorgen. Der Leo-Strategieplan wird in den letzten zwei Jahren einen tollen Endspurt haben, indem wir auf den Schwung der ersten drei Jahre aufbauen. Leos werden mit der Hilfe von Experten, die ebenfalls Leos sind, noch mehr Unterstützung bei der Schilderung ihrer persönlichen Geschichten erhalten. Interessenvertretung wird als wichtiges Anliegen für Leos herausgestellt und kann mehr Lions und Leos in die Lage versetzen, über Möglichkeiten zu sprechen, wie Leos ihren Hilfsdienst im Rahmen der Lions-Familie fortsetzen können. Leos und die Foundation werden letztlich durch ihre Beziehung zum Programm „Mission: </a:t>
            </a:r>
            <a:r>
              <a:rPr lang="de-DE" b="0" dirty="0" err="1">
                <a:latin typeface="Helvetica" panose="020B0604020202020204" pitchFamily="34" charset="0"/>
                <a:cs typeface="Helvetica" panose="020B0604020202020204" pitchFamily="34" charset="0"/>
              </a:rPr>
              <a:t>Inclusion</a:t>
            </a:r>
            <a:r>
              <a:rPr lang="de-DE" b="0" dirty="0">
                <a:latin typeface="Helvetica" panose="020B0604020202020204" pitchFamily="34" charset="0"/>
                <a:cs typeface="Helvetica" panose="020B0604020202020204" pitchFamily="34" charset="0"/>
              </a:rPr>
              <a:t>“ von Special Olympics International enger zusammenarbeiten als je zuvor und Lions-Quest-Teilnehmer dazu anregen, Leos zu werden.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de-DE" dirty="0"/>
              <a:t>Hier finden Sie ein paar Maßnahmen, mit denen Sie den Plan jetzt unterstützen können: Ein interessanter Startpunkt für Leos ist </a:t>
            </a:r>
            <a:r>
              <a:rPr lang="de-DE" b="1" dirty="0"/>
              <a:t>lionsclubs.org/</a:t>
            </a:r>
            <a:r>
              <a:rPr lang="de-DE" b="1" dirty="0" err="1"/>
              <a:t>leopride</a:t>
            </a:r>
            <a:r>
              <a:rPr lang="de-DE" dirty="0"/>
              <a:t>. Dort finden Sie Tipps und Hilfsmittel dazu, wie Sie Ihren Stolz für das Leo-Club-Programm zeigen können, sowie </a:t>
            </a:r>
            <a:r>
              <a:rPr lang="de-DE" dirty="0" err="1"/>
              <a:t>Social</a:t>
            </a:r>
            <a:r>
              <a:rPr lang="de-DE" dirty="0"/>
              <a:t> Media-Vorlagen, Posts und Ideen, wie man sich stärker beteiligen kann. </a:t>
            </a:r>
          </a:p>
          <a:p>
            <a:endParaRPr lang="en-US" dirty="0"/>
          </a:p>
          <a:p>
            <a:r>
              <a:rPr lang="de-DE" dirty="0"/>
              <a:t>Ein weiteres ausgezeichnetes Hilfsmittel ist die Leo-Seite: </a:t>
            </a:r>
            <a:r>
              <a:rPr lang="de-DE" b="1" dirty="0"/>
              <a:t>lionsclubs.org/</a:t>
            </a:r>
            <a:r>
              <a:rPr lang="de-DE" b="1" dirty="0" err="1"/>
              <a:t>leos</a:t>
            </a:r>
            <a:r>
              <a:rPr lang="de-DE" dirty="0"/>
              <a:t>. Dort finden Sie sämtliche Informationen über die Gründung von Leo Clubs, die Meldung von Leos und Führungskräften sowie mehr über Hilfsprojekte, Lernangebote und das Feiern mit Leos.  </a:t>
            </a:r>
          </a:p>
          <a:p>
            <a:endParaRPr lang="en-US" dirty="0"/>
          </a:p>
          <a:p>
            <a:r>
              <a:rPr lang="de-DE" dirty="0"/>
              <a:t>Kontaktieren Sie das „Young Lions and Leos“-Team durch eine E-Mail an </a:t>
            </a:r>
            <a:r>
              <a:rPr lang="de-DE" b="1" dirty="0"/>
              <a:t>leo@lionsclubs.org.</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10/31/2023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10/31/2023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762000" y="2721068"/>
            <a:ext cx="7275095"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de-DE" sz="3600" b="0" i="0" u="none" strike="noStrike" cap="none" normalizeH="0" baseline="0" noProof="0">
                <a:ln>
                  <a:noFill/>
                </a:ln>
                <a:solidFill>
                  <a:srgbClr val="00AC69"/>
                </a:solidFill>
                <a:uLnTx/>
                <a:uFillTx/>
                <a:latin typeface="Arial" panose="020B0604020202020204" pitchFamily="34" charset="0"/>
                <a:ea typeface="ヒラギノ角ゴ Pro W3" charset="0"/>
                <a:cs typeface="Arial" panose="020B0604020202020204" pitchFamily="34" charset="0"/>
              </a:rPr>
              <a:t>LEO-CLUB-PROGRAMM</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de-DE" sz="6000" b="1" i="0" u="none" strike="noStrike" cap="none" normalizeH="0" baseline="0" noProof="0">
                <a:ln>
                  <a:noFill/>
                </a:ln>
                <a:solidFill>
                  <a:srgbClr val="55565A"/>
                </a:solidFill>
                <a:uLnTx/>
                <a:uFillTx/>
                <a:latin typeface="Arial" panose="020B0604020202020204" pitchFamily="34" charset="0"/>
                <a:ea typeface="ヒラギノ角ゴ Pro W3" charset="0"/>
                <a:cs typeface="Arial" panose="020B0604020202020204" pitchFamily="34" charset="0"/>
              </a:rPr>
              <a:t>STRATEGIEPLAN</a:t>
            </a:r>
          </a:p>
          <a:p>
            <a:pPr>
              <a:spcBef>
                <a:spcPts val="0"/>
              </a:spcBef>
              <a:defRPr/>
            </a:pPr>
            <a:r>
              <a:rPr lang="de-DE" sz="240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de-DE" sz="3200" b="1" i="0" u="none" strike="noStrike" cap="none" normalizeH="0" baseline="0" noProof="0" dirty="0">
                <a:ln>
                  <a:noFill/>
                </a:ln>
                <a:solidFill>
                  <a:srgbClr val="00AC69"/>
                </a:solidFill>
                <a:uLnTx/>
                <a:uFillTx/>
                <a:latin typeface="Arial" panose="020B0604020202020204" pitchFamily="34" charset="0"/>
                <a:ea typeface="+mn-ea"/>
                <a:cs typeface="Arial" panose="020B0604020202020204" pitchFamily="34" charset="0"/>
              </a:rPr>
              <a:t>ZIEL</a:t>
            </a:r>
            <a:r>
              <a:rPr kumimoji="0" lang="de-DE" sz="3200" b="1" i="0" u="none" strike="noStrike" cap="none" normalizeH="0" baseline="0" noProof="0" dirty="0">
                <a:ln>
                  <a:noFill/>
                </a:ln>
                <a:uLnTx/>
                <a:uFillTx/>
                <a:latin typeface="Arial" panose="020B0604020202020204" pitchFamily="34" charset="0"/>
                <a:ea typeface="+mn-ea"/>
                <a:cs typeface="Arial" panose="020B0604020202020204" pitchFamily="34" charset="0"/>
              </a:rPr>
              <a:t> </a:t>
            </a:r>
            <a:r>
              <a:rPr kumimoji="0" lang="de-DE" sz="3200" b="1" i="0" u="none" strike="noStrike" cap="none" normalizeH="0" baseline="0" noProof="0" dirty="0">
                <a:ln>
                  <a:noFill/>
                </a:ln>
                <a:solidFill>
                  <a:srgbClr val="55565A"/>
                </a:solidFill>
                <a:uLnTx/>
                <a:uFillTx/>
                <a:latin typeface="Arial" panose="020B0604020202020204" pitchFamily="34" charset="0"/>
                <a:ea typeface="+mn-ea"/>
                <a:cs typeface="Arial" panose="020B0604020202020204" pitchFamily="34" charset="0"/>
              </a:rPr>
              <a:t>des Leo-Strategieplans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de-DE" sz="2800" i="0" u="none" strike="noStrike" cap="none" normalizeH="0" baseline="0" noProof="0" dirty="0">
                <a:ln>
                  <a:noFill/>
                </a:ln>
                <a:solidFill>
                  <a:srgbClr val="424242"/>
                </a:solidFill>
                <a:uLnTx/>
                <a:uFillTx/>
                <a:latin typeface="Arial" panose="020B0604020202020204" pitchFamily="34" charset="0"/>
                <a:ea typeface="ヒラギノ角ゴ Pro W3"/>
                <a:cs typeface="Arial" panose="020B0604020202020204" pitchFamily="34" charset="0"/>
              </a:rPr>
              <a:t>Aufgrund verstärkter Anstrengungen im Bereich der Mitgliedergewinnung und -übergänge sowie der Verbesserung der Mitgliedschaftserfahrung wird die Leo-Clubmitgliedschaft bis zum Jahr </a:t>
            </a:r>
            <a:r>
              <a:rPr kumimoji="0" lang="de-DE" sz="2800" b="1" i="0" u="none" strike="noStrike" cap="none" normalizeH="0" baseline="0" noProof="0" dirty="0">
                <a:ln>
                  <a:noFill/>
                </a:ln>
                <a:solidFill>
                  <a:srgbClr val="424242"/>
                </a:solidFill>
                <a:uLnTx/>
                <a:uFillTx/>
                <a:latin typeface="Arial" panose="020B0604020202020204" pitchFamily="34" charset="0"/>
                <a:ea typeface="ヒラギノ角ゴ Pro W3"/>
                <a:cs typeface="Arial" panose="020B0604020202020204" pitchFamily="34" charset="0"/>
              </a:rPr>
              <a:t>2026</a:t>
            </a:r>
            <a:r>
              <a:rPr kumimoji="0" lang="de-DE" sz="2800" b="0" i="0" u="none" strike="noStrike" cap="none" normalizeH="0" baseline="0" noProof="0" dirty="0">
                <a:ln>
                  <a:noFill/>
                </a:ln>
                <a:solidFill>
                  <a:srgbClr val="424242"/>
                </a:solidFill>
                <a:uLnTx/>
                <a:uFillTx/>
                <a:latin typeface="Arial" panose="020B0604020202020204" pitchFamily="34" charset="0"/>
                <a:ea typeface="ヒラギノ角ゴ Pro W3"/>
                <a:cs typeface="Arial" panose="020B0604020202020204" pitchFamily="34" charset="0"/>
              </a:rPr>
              <a:t> auf 200.000 gemeldete Mitglieder und die Zahl der Leo-Lions-Übergänge auf 13.000 gemeldete Mitglieder ansteigen.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de-DE" sz="3600" b="1" i="0" u="none" strike="noStrike" cap="none" normalizeH="0" baseline="0" noProof="0">
                <a:ln>
                  <a:noFill/>
                </a:ln>
                <a:solidFill>
                  <a:srgbClr val="55565A"/>
                </a:solidFill>
                <a:uLnTx/>
                <a:uFillTx/>
                <a:latin typeface="Arial" charset="0"/>
                <a:ea typeface="Arial" charset="0"/>
                <a:cs typeface="Arial" charset="0"/>
              </a:rPr>
              <a:t>Ein umfassender Ansatz: Ziele</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939814"/>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de-DE" sz="2400" b="1" i="0" u="none" strike="noStrike" cap="none" normalizeH="0" baseline="0" noProof="0" dirty="0">
                <a:ln>
                  <a:noFill/>
                </a:ln>
                <a:solidFill>
                  <a:srgbClr val="00AC69"/>
                </a:solidFill>
                <a:uLnTx/>
                <a:uFillTx/>
                <a:latin typeface="Arial"/>
                <a:ea typeface="ヒラギノ角ゴ Pro W3"/>
                <a:cs typeface="Arial"/>
              </a:rPr>
              <a:t>Mitgliedergewinnung: </a:t>
            </a:r>
            <a:r>
              <a:rPr kumimoji="0" lang="de-DE" sz="2400" b="0" i="0" u="none" strike="noStrike" cap="none" normalizeH="0" baseline="0" noProof="0" dirty="0">
                <a:ln>
                  <a:noFill/>
                </a:ln>
                <a:solidFill>
                  <a:srgbClr val="424242"/>
                </a:solidFill>
                <a:uLnTx/>
                <a:uFillTx/>
                <a:latin typeface="Arial"/>
                <a:ea typeface="ヒラギノ角ゴ Pro W3"/>
                <a:cs typeface="Arial"/>
              </a:rPr>
              <a:t>Mitglieder mit Materialien zur Mitgliedergewinnung versorgen und die Mitgliedschaftsstruktur mit Fokus auf Wachstum verbessern</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de-DE" sz="2400" b="1" i="0" u="none" strike="noStrike" cap="none" normalizeH="0" baseline="0" noProof="0" dirty="0">
                <a:ln>
                  <a:noFill/>
                </a:ln>
                <a:solidFill>
                  <a:srgbClr val="00AC69"/>
                </a:solidFill>
                <a:uLnTx/>
                <a:uFillTx/>
                <a:latin typeface="Arial"/>
                <a:ea typeface="ヒラギノ角ゴ Pro W3"/>
                <a:cs typeface="Arial"/>
              </a:rPr>
              <a:t>Mitgliedererfahrung: </a:t>
            </a:r>
            <a:r>
              <a:rPr kumimoji="0" lang="de-DE" sz="2400" b="0" i="0" u="none" strike="noStrike" cap="none" normalizeH="0" baseline="0" noProof="0" dirty="0">
                <a:ln>
                  <a:noFill/>
                </a:ln>
                <a:solidFill>
                  <a:srgbClr val="424242"/>
                </a:solidFill>
                <a:uLnTx/>
                <a:uFillTx/>
                <a:latin typeface="Arial"/>
                <a:ea typeface="ヒラギノ角ゴ Pro W3"/>
                <a:cs typeface="Arial"/>
              </a:rPr>
              <a:t>Den Wert einer </a:t>
            </a:r>
            <a:r>
              <a:rPr kumimoji="0" lang="de-DE" sz="2400" b="0" i="0" u="none" strike="noStrike" cap="none" normalizeH="0" baseline="0" noProof="0" dirty="0" err="1">
                <a:ln>
                  <a:noFill/>
                </a:ln>
                <a:solidFill>
                  <a:srgbClr val="424242"/>
                </a:solidFill>
                <a:uLnTx/>
                <a:uFillTx/>
                <a:latin typeface="Arial"/>
                <a:ea typeface="ヒラギノ角ゴ Pro W3"/>
                <a:cs typeface="Arial"/>
              </a:rPr>
              <a:t>Leomitgliedschaft</a:t>
            </a:r>
            <a:r>
              <a:rPr kumimoji="0" lang="de-DE" sz="2400" b="0" i="0" u="none" strike="noStrike" cap="none" normalizeH="0" baseline="0" noProof="0" dirty="0">
                <a:ln>
                  <a:noFill/>
                </a:ln>
                <a:solidFill>
                  <a:srgbClr val="424242"/>
                </a:solidFill>
                <a:uLnTx/>
                <a:uFillTx/>
                <a:latin typeface="Arial"/>
                <a:ea typeface="ヒラギノ角ゴ Pro W3"/>
                <a:cs typeface="Arial"/>
              </a:rPr>
              <a:t> steigern, indem spezifische Möglichkeiten für die Entwicklung von Kompetenzen erweitert werden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de-DE" sz="2400" b="1" i="0" u="none" strike="noStrike" cap="none" normalizeH="0" baseline="0" noProof="0" dirty="0">
                <a:ln>
                  <a:noFill/>
                </a:ln>
                <a:solidFill>
                  <a:srgbClr val="00AC69"/>
                </a:solidFill>
                <a:uLnTx/>
                <a:uFillTx/>
                <a:latin typeface="Arial"/>
                <a:ea typeface="ヒラギノ角ゴ Pro W3"/>
                <a:cs typeface="Arial"/>
              </a:rPr>
              <a:t>Übergang:</a:t>
            </a:r>
            <a:r>
              <a:rPr kumimoji="0" lang="de-DE" sz="2400" b="0" i="0" u="none" strike="noStrike" cap="none" normalizeH="0" baseline="0" noProof="0" dirty="0">
                <a:ln>
                  <a:noFill/>
                </a:ln>
                <a:solidFill>
                  <a:srgbClr val="424242"/>
                </a:solidFill>
                <a:uLnTx/>
                <a:uFillTx/>
                <a:latin typeface="Arial"/>
                <a:ea typeface="ヒラギノ角ゴ Pro W3"/>
                <a:cs typeface="Arial"/>
              </a:rPr>
              <a:t> Den Leos positive Mitglieder-Erfahrungen und einen Pfad zur Lions-Mitgliedschaft bieten sowie Lions in der Förderung von Mitgliedschaftsübergängen schulen.</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de-DE" sz="2400" b="1" i="0" u="none" strike="noStrike" cap="none" normalizeH="0" baseline="0" noProof="0" dirty="0">
                <a:ln>
                  <a:noFill/>
                </a:ln>
                <a:solidFill>
                  <a:srgbClr val="00B050"/>
                </a:solidFill>
                <a:uLnTx/>
                <a:uFillTx/>
                <a:latin typeface="Arial"/>
                <a:ea typeface="ヒラギノ角ゴ Pro W3"/>
                <a:cs typeface="Arial"/>
              </a:rPr>
              <a:t>LCIF: </a:t>
            </a:r>
            <a:r>
              <a:rPr kumimoji="0" lang="de-DE" sz="2400" b="0" i="0" u="none" strike="noStrike" cap="none" normalizeH="0" baseline="0" noProof="0" dirty="0">
                <a:ln>
                  <a:noFill/>
                </a:ln>
                <a:solidFill>
                  <a:srgbClr val="0D2240"/>
                </a:solidFill>
                <a:uLnTx/>
                <a:uFillTx/>
                <a:latin typeface="Arial"/>
                <a:ea typeface="ヒラギノ角ゴ Pro W3"/>
                <a:cs typeface="Arial"/>
              </a:rPr>
              <a:t>Die Beziehung zwischen Leos und der Foundation stärken</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040095"/>
            <a:chOff x="2686958" y="2711176"/>
            <a:chExt cx="454395" cy="3444541"/>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750404"/>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de-DE" sz="2000" b="1" i="0" u="none" strike="noStrike" cap="none" normalizeH="0" baseline="0" noProof="0">
                  <a:ln>
                    <a:noFill/>
                  </a:ln>
                  <a:solidFill>
                    <a:srgbClr val="FFFFFF"/>
                  </a:solidFill>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de-DE" sz="2000" b="1" i="0" u="none" strike="noStrike" cap="none" normalizeH="0" baseline="0" noProof="0">
                  <a:ln>
                    <a:noFill/>
                  </a:ln>
                  <a:solidFill>
                    <a:srgbClr val="FFFFFF"/>
                  </a:solidFill>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789632"/>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de-DE" sz="2000" b="1" i="0" u="none" strike="noStrike" cap="none" normalizeH="0" baseline="0" noProof="0">
                  <a:ln>
                    <a:noFill/>
                  </a:ln>
                  <a:solidFill>
                    <a:srgbClr val="FFFFFF"/>
                  </a:solidFill>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04613"/>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de-DE" sz="2000" b="1" i="0" u="none" strike="noStrike" cap="none" normalizeH="0" baseline="0" noProof="0">
                  <a:ln>
                    <a:noFill/>
                  </a:ln>
                  <a:solidFill>
                    <a:srgbClr val="FFFFFF"/>
                  </a:solidFill>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de-DE" sz="3200" b="1" i="0" u="none" strike="noStrike" cap="none" normalizeH="0" baseline="0" noProof="0">
                <a:ln>
                  <a:noFill/>
                </a:ln>
                <a:solidFill>
                  <a:srgbClr val="55565A"/>
                </a:solidFill>
                <a:uLnTx/>
                <a:uFillTx/>
                <a:latin typeface="Arial" panose="020B0604020202020204" pitchFamily="34" charset="0"/>
                <a:cs typeface="Arial" panose="020B0604020202020204" pitchFamily="34" charset="0"/>
              </a:rPr>
              <a:t>Erstes Jahr – Wichtigste </a:t>
            </a:r>
            <a:r>
              <a:rPr kumimoji="0" lang="de-DE" sz="3200" b="1" i="0" u="none" strike="noStrike" cap="none" normalizeH="0" baseline="0" noProof="0">
                <a:ln>
                  <a:noFill/>
                </a:ln>
                <a:solidFill>
                  <a:srgbClr val="00AC69"/>
                </a:solidFill>
                <a:uLnTx/>
                <a:uFillTx/>
                <a:latin typeface="Arial" panose="020B0604020202020204" pitchFamily="34" charset="0"/>
                <a:cs typeface="Arial" panose="020B0604020202020204" pitchFamily="34" charset="0"/>
              </a:rPr>
              <a:t>ERFOLGE</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1855258971"/>
              </p:ext>
            </p:extLst>
          </p:nvPr>
        </p:nvGraphicFramePr>
        <p:xfrm>
          <a:off x="1197935" y="1319729"/>
          <a:ext cx="9654364" cy="4663884"/>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de-DE" sz="2400" b="1" dirty="0">
                          <a:solidFill>
                            <a:srgbClr val="424242"/>
                          </a:solidFill>
                          <a:latin typeface="Arial" panose="020B0604020202020204" pitchFamily="34" charset="0"/>
                          <a:cs typeface="Arial" panose="020B0604020202020204" pitchFamily="34" charset="0"/>
                        </a:rPr>
                        <a:t>Mitgliedergewinnung</a:t>
                      </a:r>
                    </a:p>
                    <a:p>
                      <a:pPr marL="285750" indent="-285750">
                        <a:buFont typeface="Arial" panose="020B0604020202020204" pitchFamily="34" charset="0"/>
                        <a:buChar char="•"/>
                      </a:pPr>
                      <a:r>
                        <a:rPr lang="de-DE" sz="2400" dirty="0">
                          <a:solidFill>
                            <a:srgbClr val="424242"/>
                          </a:solidFill>
                          <a:latin typeface="Arial" panose="020B0604020202020204" pitchFamily="34" charset="0"/>
                          <a:cs typeface="Arial" panose="020B0604020202020204" pitchFamily="34" charset="0"/>
                        </a:rPr>
                        <a:t>Webseiten für Leo-Club-Führungskräfte</a:t>
                      </a:r>
                    </a:p>
                    <a:p>
                      <a:pPr marL="285750" indent="-285750">
                        <a:buFont typeface="Arial" panose="020B0604020202020204" pitchFamily="34" charset="0"/>
                        <a:buChar char="•"/>
                      </a:pPr>
                      <a:r>
                        <a:rPr lang="de-DE" sz="2400" dirty="0">
                          <a:solidFill>
                            <a:srgbClr val="424242"/>
                          </a:solidFill>
                          <a:latin typeface="Arial" panose="020B0604020202020204" pitchFamily="34" charset="0"/>
                          <a:cs typeface="Arial" panose="020B0604020202020204" pitchFamily="34" charset="0"/>
                        </a:rPr>
                        <a:t>Leo Pride-Webseite</a:t>
                      </a:r>
                    </a:p>
                    <a:p>
                      <a:pPr marL="285750" indent="-285750">
                        <a:buFont typeface="Arial" panose="020B0604020202020204" pitchFamily="34" charset="0"/>
                        <a:buChar char="•"/>
                      </a:pPr>
                      <a:r>
                        <a:rPr lang="de-DE" sz="2400" dirty="0">
                          <a:solidFill>
                            <a:srgbClr val="424242"/>
                          </a:solidFill>
                          <a:latin typeface="Arial" panose="020B0604020202020204" pitchFamily="34" charset="0"/>
                          <a:cs typeface="Arial" panose="020B0604020202020204" pitchFamily="34" charset="0"/>
                        </a:rPr>
                        <a:t>Video zur Gewinnung neuer Leomitglieder</a:t>
                      </a:r>
                    </a:p>
                  </a:txBody>
                  <a:tcPr/>
                </a:tc>
                <a:tc>
                  <a:txBody>
                    <a:bodyPr/>
                    <a:lstStyle/>
                    <a:p>
                      <a:r>
                        <a:rPr lang="de-DE" sz="2400" b="1" dirty="0">
                          <a:latin typeface="Arial" panose="020B0604020202020204" pitchFamily="34" charset="0"/>
                          <a:cs typeface="Arial" panose="020B0604020202020204" pitchFamily="34" charset="0"/>
                        </a:rPr>
                        <a:t>Mitgliedschaftserfahrung</a:t>
                      </a:r>
                    </a:p>
                    <a:p>
                      <a:pPr marL="285750" indent="-285750">
                        <a:buFont typeface="Arial" panose="020B0604020202020204" pitchFamily="34" charset="0"/>
                        <a:buChar char="•"/>
                      </a:pPr>
                      <a:r>
                        <a:rPr lang="de-DE" sz="2400" dirty="0">
                          <a:latin typeface="Arial" panose="020B0604020202020204" pitchFamily="34" charset="0"/>
                          <a:cs typeface="Arial" panose="020B0604020202020204" pitchFamily="34" charset="0"/>
                        </a:rPr>
                        <a:t>Online-Zugriff auf Berichterstattung für Leo-Distriktamtsträger</a:t>
                      </a:r>
                    </a:p>
                    <a:p>
                      <a:pPr marL="285750" indent="-285750">
                        <a:buFont typeface="Arial" panose="020B0604020202020204" pitchFamily="34" charset="0"/>
                        <a:buChar char="•"/>
                      </a:pPr>
                      <a:r>
                        <a:rPr lang="de-DE" sz="2400" dirty="0">
                          <a:latin typeface="Arial" panose="020B0604020202020204" pitchFamily="34" charset="0"/>
                          <a:cs typeface="Arial" panose="020B0604020202020204" pitchFamily="34" charset="0"/>
                        </a:rPr>
                        <a:t>LLC-</a:t>
                      </a:r>
                      <a:r>
                        <a:rPr lang="de-DE" sz="2400" dirty="0" err="1">
                          <a:latin typeface="Arial" panose="020B0604020202020204" pitchFamily="34" charset="0"/>
                          <a:cs typeface="Arial" panose="020B0604020202020204" pitchFamily="34" charset="0"/>
                        </a:rPr>
                        <a:t>Lernpfad</a:t>
                      </a:r>
                      <a:r>
                        <a:rPr lang="de-DE" sz="2400" dirty="0">
                          <a:latin typeface="Arial" panose="020B0604020202020204" pitchFamily="34" charset="0"/>
                          <a:cs typeface="Arial" panose="020B0604020202020204" pitchFamily="34" charset="0"/>
                        </a:rPr>
                        <a:t> für Leos</a:t>
                      </a:r>
                    </a:p>
                    <a:p>
                      <a:pPr marL="285750" indent="-285750">
                        <a:buFont typeface="Arial" panose="020B0604020202020204" pitchFamily="34" charset="0"/>
                        <a:buChar char="•"/>
                      </a:pPr>
                      <a:r>
                        <a:rPr lang="de-DE" sz="2400" dirty="0">
                          <a:latin typeface="Arial" panose="020B0604020202020204" pitchFamily="34" charset="0"/>
                          <a:cs typeface="Arial" panose="020B0604020202020204" pitchFamily="34" charset="0"/>
                        </a:rPr>
                        <a:t>Ressourcen für Berichterstattung</a:t>
                      </a:r>
                    </a:p>
                  </a:txBody>
                  <a:tcPr/>
                </a:tc>
                <a:extLst>
                  <a:ext uri="{0D108BD9-81ED-4DB2-BD59-A6C34878D82A}">
                    <a16:rowId xmlns:a16="http://schemas.microsoft.com/office/drawing/2014/main" val="1761347545"/>
                  </a:ext>
                </a:extLst>
              </a:tr>
              <a:tr h="2012124">
                <a:tc>
                  <a:txBody>
                    <a:bodyPr/>
                    <a:lstStyle/>
                    <a:p>
                      <a:r>
                        <a:rPr lang="de-DE" sz="2400" b="1">
                          <a:solidFill>
                            <a:srgbClr val="424242"/>
                          </a:solidFill>
                          <a:latin typeface="Arial" panose="020B0604020202020204" pitchFamily="34" charset="0"/>
                          <a:cs typeface="Arial" panose="020B0604020202020204" pitchFamily="34" charset="0"/>
                        </a:rPr>
                        <a:t>Übergang</a:t>
                      </a:r>
                    </a:p>
                    <a:p>
                      <a:pPr marL="285750" indent="-285750">
                        <a:buFont typeface="Arial" panose="020B0604020202020204" pitchFamily="34" charset="0"/>
                        <a:buChar char="•"/>
                      </a:pPr>
                      <a:r>
                        <a:rPr lang="de-DE" sz="2400">
                          <a:solidFill>
                            <a:srgbClr val="424242"/>
                          </a:solidFill>
                          <a:latin typeface="Arial" panose="020B0604020202020204" pitchFamily="34" charset="0"/>
                          <a:cs typeface="Arial" panose="020B0604020202020204" pitchFamily="34" charset="0"/>
                        </a:rPr>
                        <a:t>Kabinetts- und Governorrats-Liaisons in MyLCI</a:t>
                      </a:r>
                    </a:p>
                    <a:p>
                      <a:pPr marL="285750" indent="-285750">
                        <a:buFont typeface="Arial" panose="020B0604020202020204" pitchFamily="34" charset="0"/>
                        <a:buChar char="•"/>
                      </a:pPr>
                      <a:r>
                        <a:rPr lang="de-DE" sz="2400">
                          <a:solidFill>
                            <a:srgbClr val="424242"/>
                          </a:solidFill>
                          <a:latin typeface="Arial" panose="020B0604020202020204" pitchFamily="34" charset="0"/>
                          <a:cs typeface="Arial" panose="020B0604020202020204" pitchFamily="34" charset="0"/>
                        </a:rPr>
                        <a:t>Fortsetzung der „Service Journey“</a:t>
                      </a:r>
                    </a:p>
                  </a:txBody>
                  <a:tcPr/>
                </a:tc>
                <a:tc>
                  <a:txBody>
                    <a:bodyPr/>
                    <a:lstStyle/>
                    <a:p>
                      <a:r>
                        <a:rPr lang="de-DE" sz="2400" b="1">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de-DE" sz="2400">
                          <a:latin typeface="Arial" panose="020B0604020202020204" pitchFamily="34" charset="0"/>
                          <a:cs typeface="Arial" panose="020B0604020202020204" pitchFamily="34" charset="0"/>
                        </a:rPr>
                        <a:t>Lions Share-Anstecknadel für Leos</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de-DE" sz="3200" b="1" i="0" u="none" strike="noStrike" cap="none" normalizeH="0" baseline="0" noProof="0">
                <a:ln>
                  <a:noFill/>
                </a:ln>
                <a:solidFill>
                  <a:srgbClr val="55565A"/>
                </a:solidFill>
                <a:uLnTx/>
                <a:uFillTx/>
                <a:latin typeface="Arial" panose="020B0604020202020204" pitchFamily="34" charset="0"/>
                <a:cs typeface="Arial" panose="020B0604020202020204" pitchFamily="34" charset="0"/>
              </a:rPr>
              <a:t>Zweites Jahr – Wichtigste </a:t>
            </a:r>
            <a:r>
              <a:rPr kumimoji="0" lang="de-DE" sz="3200" b="1" i="0" u="none" strike="noStrike" cap="none" normalizeH="0" baseline="0" noProof="0">
                <a:ln>
                  <a:noFill/>
                </a:ln>
                <a:solidFill>
                  <a:srgbClr val="00AC69"/>
                </a:solidFill>
                <a:uLnTx/>
                <a:uFillTx/>
                <a:latin typeface="Arial" panose="020B0604020202020204" pitchFamily="34" charset="0"/>
                <a:cs typeface="Arial" panose="020B0604020202020204" pitchFamily="34" charset="0"/>
              </a:rPr>
              <a:t>ERFOLGE</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3732384629"/>
              </p:ext>
            </p:extLst>
          </p:nvPr>
        </p:nvGraphicFramePr>
        <p:xfrm>
          <a:off x="571246" y="1243310"/>
          <a:ext cx="10637414" cy="4541520"/>
        </p:xfrm>
        <a:graphic>
          <a:graphicData uri="http://schemas.openxmlformats.org/drawingml/2006/table">
            <a:tbl>
              <a:tblPr bandRow="1">
                <a:tableStyleId>{5C22544A-7EE6-4342-B048-85BDC9FD1C3A}</a:tableStyleId>
              </a:tblPr>
              <a:tblGrid>
                <a:gridCol w="5318707">
                  <a:extLst>
                    <a:ext uri="{9D8B030D-6E8A-4147-A177-3AD203B41FA5}">
                      <a16:colId xmlns:a16="http://schemas.microsoft.com/office/drawing/2014/main" val="2931977331"/>
                    </a:ext>
                  </a:extLst>
                </a:gridCol>
                <a:gridCol w="5318707">
                  <a:extLst>
                    <a:ext uri="{9D8B030D-6E8A-4147-A177-3AD203B41FA5}">
                      <a16:colId xmlns:a16="http://schemas.microsoft.com/office/drawing/2014/main" val="4108114908"/>
                    </a:ext>
                  </a:extLst>
                </a:gridCol>
              </a:tblGrid>
              <a:tr h="370840">
                <a:tc>
                  <a:txBody>
                    <a:bodyPr/>
                    <a:lstStyle/>
                    <a:p>
                      <a:r>
                        <a:rPr lang="de-DE" sz="2200" b="1" dirty="0">
                          <a:latin typeface="Arial" panose="020B0604020202020204" pitchFamily="34" charset="0"/>
                          <a:cs typeface="Arial" panose="020B0604020202020204" pitchFamily="34" charset="0"/>
                        </a:rPr>
                        <a:t>Mitgliedergewinnung</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Verfügbarkeit von Zielsetzungsressourcen für </a:t>
                      </a:r>
                      <a:br>
                        <a:rPr lang="de-DE" sz="2200" dirty="0">
                          <a:latin typeface="Arial" panose="020B0604020202020204" pitchFamily="34" charset="0"/>
                          <a:cs typeface="Arial" panose="020B0604020202020204" pitchFamily="34" charset="0"/>
                        </a:rPr>
                      </a:br>
                      <a:r>
                        <a:rPr lang="de-DE" sz="2200" dirty="0">
                          <a:latin typeface="Arial" panose="020B0604020202020204" pitchFamily="34" charset="0"/>
                          <a:cs typeface="Arial" panose="020B0604020202020204" pitchFamily="34" charset="0"/>
                        </a:rPr>
                        <a:t>Leo-Amtsträger/innen </a:t>
                      </a:r>
                    </a:p>
                  </a:txBody>
                  <a:tcPr/>
                </a:tc>
                <a:tc>
                  <a:txBody>
                    <a:bodyPr/>
                    <a:lstStyle/>
                    <a:p>
                      <a:r>
                        <a:rPr lang="de-DE" sz="2200" b="1" dirty="0">
                          <a:latin typeface="Arial" panose="020B0604020202020204" pitchFamily="34" charset="0"/>
                          <a:cs typeface="Arial" panose="020B0604020202020204" pitchFamily="34" charset="0"/>
                        </a:rPr>
                        <a:t>Mitgliedschaftserfahrung</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Kurs für Leo-Amtsträger/innen im LLC</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Leo-Daten in LEARN</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Bewilligung eines Leo- oder Leo-Lion-Vertreters bei den Vereinten Nationen </a:t>
                      </a:r>
                    </a:p>
                  </a:txBody>
                  <a:tcPr/>
                </a:tc>
                <a:extLst>
                  <a:ext uri="{0D108BD9-81ED-4DB2-BD59-A6C34878D82A}">
                    <a16:rowId xmlns:a16="http://schemas.microsoft.com/office/drawing/2014/main" val="129263111"/>
                  </a:ext>
                </a:extLst>
              </a:tr>
              <a:tr h="370840">
                <a:tc>
                  <a:txBody>
                    <a:bodyPr/>
                    <a:lstStyle/>
                    <a:p>
                      <a:r>
                        <a:rPr lang="de-DE" sz="2200" b="1" dirty="0">
                          <a:latin typeface="Arial" panose="020B0604020202020204" pitchFamily="34" charset="0"/>
                          <a:cs typeface="Arial" panose="020B0604020202020204" pitchFamily="34" charset="0"/>
                        </a:rPr>
                        <a:t>Übergang</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Leitfaden: Bewährte Leo-Lion-Praktiken</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Toolbox für Mitgliedschafts-übergänge für Leo-Clubamtsträger/innen</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Eingliederung der Zuständigkeiten für Übergänge und Hilfsmittel online</a:t>
                      </a:r>
                    </a:p>
                  </a:txBody>
                  <a:tcPr/>
                </a:tc>
                <a:tc>
                  <a:txBody>
                    <a:bodyPr/>
                    <a:lstStyle/>
                    <a:p>
                      <a:r>
                        <a:rPr lang="de-DE" sz="22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„Special Olympics </a:t>
                      </a:r>
                      <a:r>
                        <a:rPr lang="de-DE" sz="2200" dirty="0" err="1">
                          <a:latin typeface="Arial" panose="020B0604020202020204" pitchFamily="34" charset="0"/>
                          <a:cs typeface="Arial" panose="020B0604020202020204" pitchFamily="34" charset="0"/>
                        </a:rPr>
                        <a:t>Caribbean</a:t>
                      </a:r>
                      <a:r>
                        <a:rPr lang="de-DE" sz="2200" dirty="0">
                          <a:latin typeface="Arial" panose="020B0604020202020204" pitchFamily="34" charset="0"/>
                          <a:cs typeface="Arial" panose="020B0604020202020204" pitchFamily="34" charset="0"/>
                        </a:rPr>
                        <a:t>“-Forum für jugendliche Führungskräfte</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„Special Olympics Global Youth“-Gipfel auf den Berliner Weltspielen</a:t>
                      </a:r>
                    </a:p>
                    <a:p>
                      <a:pPr marL="285750" indent="-285750">
                        <a:buFont typeface="Arial" panose="020B0604020202020204" pitchFamily="34" charset="0"/>
                        <a:buChar char="•"/>
                      </a:pPr>
                      <a:r>
                        <a:rPr lang="de-DE" sz="2200" dirty="0">
                          <a:latin typeface="Arial" panose="020B0604020202020204" pitchFamily="34" charset="0"/>
                          <a:cs typeface="Arial" panose="020B0604020202020204" pitchFamily="34" charset="0"/>
                        </a:rPr>
                        <a:t>Neuer Special Olympics-Mitarbeiterkontakt für das Leo-Programm</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1" y="357538"/>
            <a:ext cx="11434089" cy="830997"/>
          </a:xfrm>
          <a:prstGeom prst="rect">
            <a:avLst/>
          </a:prstGeom>
          <a:noFill/>
        </p:spPr>
        <p:txBody>
          <a:bodyPr wrap="square" rtlCol="0">
            <a:spAutoFit/>
          </a:bodyPr>
          <a:lstStyle/>
          <a:p>
            <a:r>
              <a:rPr lang="de-DE" sz="4800" b="1" dirty="0">
                <a:solidFill>
                  <a:srgbClr val="00B050"/>
                </a:solidFill>
                <a:latin typeface="Arial Black" panose="020B0A04020102020204" pitchFamily="34" charset="0"/>
              </a:rPr>
              <a:t>Wichtigste Initiativen im 3. </a:t>
            </a:r>
            <a:r>
              <a:rPr lang="de-DE" sz="4800" dirty="0">
                <a:solidFill>
                  <a:schemeClr val="bg2">
                    <a:lumMod val="25000"/>
                  </a:schemeClr>
                </a:solidFill>
                <a:latin typeface="Arial Black" panose="020B0A04020102020204" pitchFamily="34" charset="0"/>
              </a:rPr>
              <a:t>Jahr</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4153581895"/>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de-DE" sz="2400" b="1">
                <a:solidFill>
                  <a:schemeClr val="accent1"/>
                </a:solidFill>
                <a:latin typeface="Arial" panose="020B0604020202020204" pitchFamily="34" charset="0"/>
                <a:cs typeface="Arial" panose="020B0604020202020204" pitchFamily="34" charset="0"/>
              </a:rPr>
              <a:t>Mitgliedergewinnung</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de-DE" sz="1800" b="0" i="0" u="none" strike="noStrike" cap="none" normalizeH="0" baseline="0" noProof="0">
                <a:ln>
                  <a:noFill/>
                </a:ln>
                <a:solidFill>
                  <a:srgbClr val="55565A"/>
                </a:solidFill>
                <a:uLnTx/>
                <a:uFillTx/>
                <a:latin typeface="Arial" panose="020B0604020202020204" pitchFamily="34" charset="0"/>
                <a:cs typeface="Arial" panose="020B0604020202020204" pitchFamily="34" charset="0"/>
              </a:rPr>
              <a:t>Ihre Leo-Story</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de-DE">
                <a:solidFill>
                  <a:srgbClr val="55565A"/>
                </a:solidFill>
                <a:latin typeface="Arial" panose="020B0604020202020204" pitchFamily="34" charset="0"/>
                <a:cs typeface="Arial" panose="020B0604020202020204" pitchFamily="34" charset="0"/>
              </a:rPr>
              <a:t>Zielsetzung</a:t>
            </a:r>
          </a:p>
          <a:p>
            <a:pPr marL="0" marR="0" lvl="0" indent="0" algn="l" defTabSz="914400" rtl="0" eaLnBrk="1" fontAlgn="auto" latinLnBrk="0" hangingPunct="1">
              <a:spcBef>
                <a:spcPts val="1800"/>
              </a:spcBef>
              <a:spcAft>
                <a:spcPts val="0"/>
              </a:spcAft>
              <a:buClrTx/>
              <a:buSzTx/>
              <a:buFontTx/>
              <a:buNone/>
              <a:tabLst/>
              <a:defRPr/>
            </a:pPr>
            <a:r>
              <a:rPr lang="de-DE" sz="2400" b="1">
                <a:solidFill>
                  <a:srgbClr val="FFC000"/>
                </a:solidFill>
                <a:latin typeface="Arial" panose="020B0604020202020204" pitchFamily="34" charset="0"/>
                <a:cs typeface="Arial" panose="020B0604020202020204" pitchFamily="34" charset="0"/>
              </a:rPr>
              <a:t>Mitgliedschaftserfahrung</a:t>
            </a:r>
          </a:p>
          <a:p>
            <a:pPr marL="285750" indent="-285750" fontAlgn="auto">
              <a:spcBef>
                <a:spcPts val="600"/>
              </a:spcBef>
              <a:spcAft>
                <a:spcPts val="0"/>
              </a:spcAft>
              <a:buClr>
                <a:srgbClr val="EBB700"/>
              </a:buClr>
              <a:buFont typeface="Wingdings 3" panose="05040102010807070707" pitchFamily="18" charset="2"/>
              <a:buChar char=""/>
              <a:defRPr/>
            </a:pPr>
            <a:r>
              <a:rPr lang="de-DE">
                <a:solidFill>
                  <a:srgbClr val="55565A"/>
                </a:solidFill>
                <a:latin typeface="Arial" panose="020B0604020202020204" pitchFamily="34" charset="0"/>
                <a:cs typeface="Arial" panose="020B0604020202020204" pitchFamily="34" charset="0"/>
              </a:rPr>
              <a:t>Interessenvertretung als Hilfeleistung</a:t>
            </a:r>
          </a:p>
          <a:p>
            <a:pPr marL="285750" indent="-285750" fontAlgn="auto">
              <a:spcBef>
                <a:spcPts val="600"/>
              </a:spcBef>
              <a:spcAft>
                <a:spcPts val="0"/>
              </a:spcAft>
              <a:buClr>
                <a:srgbClr val="EBB700"/>
              </a:buClr>
              <a:buFont typeface="Wingdings 3" panose="05040102010807070707" pitchFamily="18" charset="2"/>
              <a:buChar char=""/>
              <a:defRPr/>
            </a:pPr>
            <a:r>
              <a:rPr lang="de-DE">
                <a:solidFill>
                  <a:srgbClr val="55565A"/>
                </a:solidFill>
                <a:latin typeface="Arial" panose="020B0604020202020204" pitchFamily="34" charset="0"/>
                <a:cs typeface="Arial" panose="020B0604020202020204" pitchFamily="34" charset="0"/>
              </a:rPr>
              <a:t>Entwicklung von Kompetenzen</a:t>
            </a:r>
          </a:p>
          <a:p>
            <a:pPr fontAlgn="auto">
              <a:spcBef>
                <a:spcPts val="1800"/>
              </a:spcBef>
              <a:spcAft>
                <a:spcPts val="0"/>
              </a:spcAft>
              <a:defRPr/>
            </a:pPr>
            <a:r>
              <a:rPr kumimoji="0" lang="de-DE" sz="2400" b="1" i="0" u="none" strike="noStrike" cap="none" normalizeH="0" baseline="0" noProof="0">
                <a:ln>
                  <a:noFill/>
                </a:ln>
                <a:solidFill>
                  <a:srgbClr val="00B050"/>
                </a:solidFill>
                <a:uLnTx/>
                <a:uFillTx/>
                <a:latin typeface="Arial" panose="020B0604020202020204" pitchFamily="34" charset="0"/>
                <a:ea typeface="Arial" charset="0"/>
                <a:cs typeface="Arial" panose="020B0604020202020204" pitchFamily="34" charset="0"/>
              </a:rPr>
              <a:t>Übergang zur Lions-Mitgliedschaft</a:t>
            </a:r>
          </a:p>
          <a:p>
            <a:pPr marL="285750" indent="-285750" fontAlgn="auto">
              <a:spcBef>
                <a:spcPts val="600"/>
              </a:spcBef>
              <a:spcAft>
                <a:spcPts val="0"/>
              </a:spcAft>
              <a:buClr>
                <a:srgbClr val="EBB700"/>
              </a:buClr>
              <a:buFont typeface="Wingdings 3" panose="05040102010807070707" pitchFamily="18" charset="2"/>
              <a:buChar char=""/>
              <a:defRPr/>
            </a:pPr>
            <a:r>
              <a:rPr lang="de-DE">
                <a:solidFill>
                  <a:srgbClr val="55565A"/>
                </a:solidFill>
                <a:latin typeface="Arial" panose="020B0604020202020204" pitchFamily="34" charset="0"/>
                <a:ea typeface="ヒラギノ角ゴ Pro W3"/>
                <a:cs typeface="Arial" panose="020B0604020202020204" pitchFamily="34" charset="0"/>
              </a:rPr>
              <a:t>Zusätzliche Unterstützung für Leo-/Leo-Lion-Verbindungspersonen im Kabinett und Governorrat</a:t>
            </a:r>
          </a:p>
          <a:p>
            <a:pPr marL="285750" indent="-285750" fontAlgn="auto">
              <a:spcBef>
                <a:spcPts val="600"/>
              </a:spcBef>
              <a:spcAft>
                <a:spcPts val="0"/>
              </a:spcAft>
              <a:buClr>
                <a:srgbClr val="EBB700"/>
              </a:buClr>
              <a:buFont typeface="Wingdings 3" panose="05040102010807070707" pitchFamily="18" charset="2"/>
              <a:buChar char=""/>
              <a:defRPr/>
            </a:pPr>
            <a:r>
              <a:rPr lang="de-DE">
                <a:solidFill>
                  <a:srgbClr val="55565A"/>
                </a:solidFill>
                <a:latin typeface="Arial" panose="020B0604020202020204" pitchFamily="34" charset="0"/>
                <a:ea typeface="ヒラギノ角ゴ Pro W3"/>
                <a:cs typeface="Arial" panose="020B0604020202020204" pitchFamily="34" charset="0"/>
              </a:rPr>
              <a:t>Hilfsmittel für bessere Zusammenarbeit von Leos und Lions</a:t>
            </a:r>
          </a:p>
          <a:p>
            <a:pPr marL="0" marR="0" lvl="0" indent="0" algn="l" defTabSz="914400" rtl="0" eaLnBrk="1" fontAlgn="auto" latinLnBrk="0" hangingPunct="1">
              <a:spcBef>
                <a:spcPts val="600"/>
              </a:spcBef>
              <a:spcAft>
                <a:spcPts val="0"/>
              </a:spcAft>
              <a:buClrTx/>
              <a:buSzTx/>
              <a:buFontTx/>
              <a:buNone/>
              <a:tabLst/>
              <a:defRPr/>
            </a:pPr>
            <a:r>
              <a:rPr lang="de-DE" sz="2400" b="1">
                <a:solidFill>
                  <a:schemeClr val="bg2">
                    <a:lumMod val="50000"/>
                  </a:schemeClr>
                </a:solidFill>
                <a:latin typeface="Arial" panose="020B0604020202020204" pitchFamily="34" charset="0"/>
                <a:cs typeface="Arial" panose="020B0604020202020204" pitchFamily="34" charset="0"/>
              </a:rPr>
              <a:t>Partnerschaft mit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de-DE" b="0" i="0" u="none" strike="noStrike" cap="none" normalizeH="0" baseline="0" noProof="0">
                <a:ln>
                  <a:noFill/>
                </a:ln>
                <a:solidFill>
                  <a:srgbClr val="55565A"/>
                </a:solidFill>
                <a:uLnTx/>
                <a:uFillTx/>
                <a:latin typeface="Arial" panose="020B0604020202020204" pitchFamily="34" charset="0"/>
                <a:ea typeface="Arial" charset="0"/>
                <a:cs typeface="Arial" panose="020B0604020202020204" pitchFamily="34" charset="0"/>
              </a:rPr>
              <a:t>Förderung des Special Olympics-Engagements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de-DE">
                <a:solidFill>
                  <a:srgbClr val="55565A"/>
                </a:solidFill>
                <a:latin typeface="Arial" panose="020B0604020202020204" pitchFamily="34" charset="0"/>
                <a:ea typeface="Arial" charset="0"/>
                <a:cs typeface="Arial" panose="020B0604020202020204" pitchFamily="34" charset="0"/>
              </a:rPr>
              <a:t>Verbesserte Lions-Quest-Verbindungen</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de-DE" b="1" i="0" u="none" strike="noStrike" cap="none" normalizeH="0" noProof="0">
                <a:ln>
                  <a:noFill/>
                </a:ln>
                <a:uLnTx/>
                <a:uFillTx/>
                <a:latin typeface="Arial" panose="020B0604020202020204" pitchFamily="34" charset="0"/>
                <a:ea typeface="ヒラギノ角ゴ Pro W3" charset="0"/>
                <a:cs typeface="Arial" panose="020B0604020202020204" pitchFamily="34" charset="0"/>
              </a:rPr>
              <a:t>Ein</a:t>
            </a:r>
            <a:r>
              <a:rPr kumimoji="0" lang="de-DE" sz="4000" b="1" i="0" u="none" strike="noStrike" cap="none" normalizeH="0" noProof="0">
                <a:ln>
                  <a:noFill/>
                </a:ln>
                <a:solidFill>
                  <a:srgbClr val="C00000"/>
                </a:solidFill>
                <a:uLnTx/>
                <a:uFillTx/>
                <a:latin typeface="Arial" panose="020B0604020202020204" pitchFamily="34" charset="0"/>
                <a:ea typeface="ヒラギノ角ゴ Pro W3" charset="0"/>
                <a:cs typeface="Arial" panose="020B0604020202020204" pitchFamily="34" charset="0"/>
              </a:rPr>
              <a:t> toller</a:t>
            </a:r>
            <a:r>
              <a:rPr kumimoji="0" lang="de-DE" b="1" i="0" u="none" strike="noStrike" cap="none" normalizeH="0" noProof="0">
                <a:ln>
                  <a:noFill/>
                </a:ln>
                <a:uLnTx/>
                <a:uFillTx/>
                <a:latin typeface="Arial" panose="020B0604020202020204" pitchFamily="34" charset="0"/>
                <a:ea typeface="ヒラギノ角ゴ Pro W3" charset="0"/>
                <a:cs typeface="Arial" panose="020B0604020202020204" pitchFamily="34" charset="0"/>
              </a:rPr>
              <a:t> Endspurt!</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de-DE" sz="4400" b="1" i="0" u="none" strike="noStrike" cap="none" normalizeH="0" baseline="0" noProof="0">
                <a:ln>
                  <a:noFill/>
                </a:ln>
                <a:solidFill>
                  <a:srgbClr val="00AC69"/>
                </a:solidFill>
                <a:uLnTx/>
                <a:uFillTx/>
                <a:latin typeface="Arial" charset="0"/>
                <a:ea typeface="Arial" charset="0"/>
                <a:cs typeface="Arial" charset="0"/>
              </a:rPr>
              <a:t>MACHEN SIE MIT</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3170099"/>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de-DE" sz="2000" b="0" i="0" u="none" strike="noStrike" cap="none" normalizeH="0" baseline="0" noProof="0" dirty="0">
                <a:ln>
                  <a:noFill/>
                </a:ln>
                <a:solidFill>
                  <a:prstClr val="black"/>
                </a:solidFill>
                <a:uLnTx/>
                <a:uFillTx/>
                <a:latin typeface="Arial" panose="020B0604020202020204" pitchFamily="34" charset="0"/>
                <a:cs typeface="Arial" panose="020B0604020202020204" pitchFamily="34" charset="0"/>
              </a:rPr>
              <a:t>Einen Leo Club gründen</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de-DE" sz="2000" b="0" i="0" u="none" strike="noStrike" cap="none" normalizeH="0" baseline="0" noProof="0" dirty="0">
                <a:ln>
                  <a:noFill/>
                </a:ln>
                <a:solidFill>
                  <a:prstClr val="black"/>
                </a:solidFill>
                <a:uLnTx/>
                <a:uFillTx/>
                <a:latin typeface="Arial" panose="020B0604020202020204" pitchFamily="34" charset="0"/>
                <a:cs typeface="Arial" panose="020B0604020202020204" pitchFamily="34" charset="0"/>
              </a:rPr>
              <a:t>Gemeinsame Hilfs- und Lernaktivitäten veranstalten</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de-DE" sz="2000" dirty="0">
                <a:solidFill>
                  <a:prstClr val="black"/>
                </a:solidFill>
                <a:latin typeface="Arial" panose="020B0604020202020204" pitchFamily="34" charset="0"/>
                <a:cs typeface="Arial" panose="020B0604020202020204" pitchFamily="34" charset="0"/>
              </a:rPr>
              <a:t>Dafür sorgen, dass Leo-Mitglieder und Amtsträger im Lion Portal gemeldet sind</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de-DE" sz="2000" b="0" i="0" u="none" strike="noStrike" cap="none" normalizeH="0" baseline="0" noProof="0" dirty="0">
                <a:ln>
                  <a:noFill/>
                </a:ln>
                <a:solidFill>
                  <a:prstClr val="black"/>
                </a:solidFill>
                <a:uLnTx/>
                <a:uFillTx/>
                <a:latin typeface="Arial" panose="020B0604020202020204" pitchFamily="34" charset="0"/>
                <a:cs typeface="Arial" panose="020B0604020202020204" pitchFamily="34" charset="0"/>
              </a:rPr>
              <a:t>Leos zu einer Lions-Mitgliedschaft einladen</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4980968" cy="3785652"/>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de-DE" sz="2000" dirty="0">
                <a:latin typeface="Arial" panose="020B0604020202020204" pitchFamily="34" charset="0"/>
                <a:cs typeface="Arial" panose="020B0604020202020204" pitchFamily="34" charset="0"/>
              </a:rPr>
              <a:t>Neue Mitglieder für Ihren Club gewinnen</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de-DE" sz="2000" dirty="0">
                <a:latin typeface="Arial" panose="020B0604020202020204" pitchFamily="34" charset="0"/>
                <a:cs typeface="Arial" panose="020B0604020202020204" pitchFamily="34" charset="0"/>
              </a:rPr>
              <a:t>Ihre Mitgliedschaftsdaten aktuell halten</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de-DE" sz="2000" dirty="0">
                <a:latin typeface="Arial" panose="020B0604020202020204" pitchFamily="34" charset="0"/>
                <a:cs typeface="Arial" panose="020B0604020202020204" pitchFamily="34" charset="0"/>
              </a:rPr>
              <a:t>Lions dazu einladen</a:t>
            </a:r>
            <a:r>
              <a:rPr lang="de-DE" sz="2000">
                <a:latin typeface="Arial" panose="020B0604020202020204" pitchFamily="34" charset="0"/>
                <a:cs typeface="Arial" panose="020B0604020202020204" pitchFamily="34" charset="0"/>
              </a:rPr>
              <a:t>, gemeinsam </a:t>
            </a:r>
            <a:r>
              <a:rPr lang="de-DE" sz="2000" dirty="0">
                <a:latin typeface="Arial" panose="020B0604020202020204" pitchFamily="34" charset="0"/>
                <a:cs typeface="Arial" panose="020B0604020202020204" pitchFamily="34" charset="0"/>
              </a:rPr>
              <a:t>Hilfe zu leisten</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de-DE" sz="2000" dirty="0">
                <a:latin typeface="Arial" panose="020B0604020202020204" pitchFamily="34" charset="0"/>
                <a:cs typeface="Arial" panose="020B0604020202020204" pitchFamily="34" charset="0"/>
              </a:rPr>
              <a:t>Sich für einen Lion Account registrieren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de-DE" sz="2000" b="1" dirty="0">
                <a:solidFill>
                  <a:srgbClr val="00AC69"/>
                </a:solidFill>
                <a:latin typeface="Arial" panose="020B0604020202020204" pitchFamily="34" charset="0"/>
                <a:cs typeface="Arial" panose="020B0604020202020204" pitchFamily="34" charset="0"/>
              </a:rPr>
              <a:t>lionsclubs.org/</a:t>
            </a:r>
            <a:r>
              <a:rPr lang="de-DE" sz="2000" b="1" dirty="0" err="1">
                <a:solidFill>
                  <a:srgbClr val="00AC69"/>
                </a:solidFill>
                <a:latin typeface="Arial" panose="020B0604020202020204" pitchFamily="34" charset="0"/>
                <a:cs typeface="Arial" panose="020B0604020202020204" pitchFamily="34" charset="0"/>
              </a:rPr>
              <a:t>leopride</a:t>
            </a:r>
            <a:r>
              <a:rPr lang="de-DE" sz="2000" dirty="0">
                <a:latin typeface="Arial" panose="020B0604020202020204" pitchFamily="34" charset="0"/>
                <a:cs typeface="Arial" panose="020B0604020202020204" pitchFamily="34" charset="0"/>
              </a:rPr>
              <a:t> erkunden </a:t>
            </a:r>
          </a:p>
        </p:txBody>
      </p:sp>
      <p:sp>
        <p:nvSpPr>
          <p:cNvPr id="15" name="TextBox 14">
            <a:extLst>
              <a:ext uri="{FF2B5EF4-FFF2-40B4-BE49-F238E27FC236}">
                <a16:creationId xmlns:a16="http://schemas.microsoft.com/office/drawing/2014/main" id="{D0FBA0D5-637B-48F7-ACFD-4FAB447767BF}"/>
              </a:ext>
            </a:extLst>
          </p:cNvPr>
          <p:cNvSpPr txBox="1"/>
          <p:nvPr/>
        </p:nvSpPr>
        <p:spPr>
          <a:xfrm>
            <a:off x="646436" y="6217920"/>
            <a:ext cx="10819108" cy="400110"/>
          </a:xfrm>
          <a:prstGeom prst="rect">
            <a:avLst/>
          </a:prstGeom>
          <a:noFill/>
        </p:spPr>
        <p:txBody>
          <a:bodyPr wrap="square" rtlCol="0">
            <a:spAutoFit/>
          </a:bodyPr>
          <a:lstStyle/>
          <a:p>
            <a:r>
              <a:rPr lang="de-DE" sz="2000">
                <a:solidFill>
                  <a:prstClr val="black"/>
                </a:solidFill>
                <a:latin typeface="Arial" panose="020B0604020202020204" pitchFamily="34" charset="0"/>
                <a:cs typeface="Arial" panose="020B0604020202020204" pitchFamily="34" charset="0"/>
              </a:rPr>
              <a:t>Um mehr über das Leo-Programm zu erfahren, gehen Sie zu </a:t>
            </a:r>
            <a:r>
              <a:rPr lang="de-DE" sz="2000" b="1">
                <a:solidFill>
                  <a:srgbClr val="00AC69"/>
                </a:solidFill>
                <a:latin typeface="Arial" panose="020B0604020202020204" pitchFamily="34" charset="0"/>
                <a:cs typeface="Arial" panose="020B0604020202020204" pitchFamily="34" charset="0"/>
              </a:rPr>
              <a:t>lionsclubs.org/leos </a:t>
            </a:r>
            <a:r>
              <a:rPr lang="de-DE" sz="2000" b="1">
                <a:solidFill>
                  <a:srgbClr val="56565A"/>
                </a:solidFill>
                <a:latin typeface="Arial" panose="020B0604020202020204" pitchFamily="34" charset="0"/>
                <a:cs typeface="Arial" panose="020B0604020202020204" pitchFamily="34" charset="0"/>
              </a:rPr>
              <a:t>oder schicken Sie eine E-Mail an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de-DE" sz="3200" b="1">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de-DE" sz="3200" b="1">
                <a:solidFill>
                  <a:srgbClr val="407CCA"/>
                </a:solidFill>
                <a:latin typeface="Arial" panose="020B0604020202020204" pitchFamily="34" charset="0"/>
                <a:cs typeface="Arial" panose="020B0604020202020204" pitchFamily="34" charset="0"/>
              </a:rPr>
              <a:t>LIONS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de-DE" sz="4800"/>
              <a:t>Vielen Dank</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de-DE"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de-DE" sz="1600" b="1">
                <a:solidFill>
                  <a:schemeClr val="bg1"/>
                </a:solidFill>
                <a:latin typeface="Arial" panose="020B0604020202020204" pitchFamily="34" charset="0"/>
                <a:cs typeface="Arial" panose="020B0604020202020204" pitchFamily="34" charset="0"/>
              </a:rPr>
              <a:t>2023 GE</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de-DE" sz="2000">
                <a:solidFill>
                  <a:srgbClr val="F2F2F2"/>
                </a:solidFill>
                <a:latin typeface="Arial" panose="020B0604020202020204" pitchFamily="34" charset="0"/>
                <a:cs typeface="Arial" panose="020B0604020202020204" pitchFamily="34" charset="0"/>
              </a:rPr>
              <a:t>Leo@lionsclubs.org</a:t>
            </a:r>
          </a:p>
          <a:p>
            <a:pPr algn="ctr"/>
            <a:r>
              <a:rPr lang="de-DE" sz="2000">
                <a:solidFill>
                  <a:srgbClr val="F2F2F2"/>
                </a:solidFill>
                <a:latin typeface="Arial" panose="020B0604020202020204" pitchFamily="34" charset="0"/>
                <a:cs typeface="Arial" panose="020B0604020202020204" pitchFamily="34" charset="0"/>
              </a:rPr>
              <a:t>lionsclubs.org/leos  </a:t>
            </a:r>
          </a:p>
          <a:p>
            <a:pPr algn="ctr"/>
            <a:r>
              <a:rPr lang="de-DE" sz="2400" b="1">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1176</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39</cp:revision>
  <dcterms:created xsi:type="dcterms:W3CDTF">2023-08-10T19:35:54Z</dcterms:created>
  <dcterms:modified xsi:type="dcterms:W3CDTF">2023-10-31T14:40:31Z</dcterms:modified>
</cp:coreProperties>
</file>