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82844" autoAdjust="0"/>
  </p:normalViewPr>
  <p:slideViewPr>
    <p:cSldViewPr showGuides="1">
      <p:cViewPr varScale="1">
        <p:scale>
          <a:sx n="91" d="100"/>
          <a:sy n="91" d="100"/>
        </p:scale>
        <p:origin x="1380"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Willkommen zum Clubamtsträger-Meeting der Zone __</a:t>
            </a:r>
            <a:r>
              <a:rPr lang="de-DE" i="1" dirty="0"/>
              <a:t>###</a:t>
            </a:r>
            <a:r>
              <a:rPr lang="de-DE" dirty="0"/>
              <a:t>__ des Distrikts ________.    Ich bin Zone Chairperson ______________________ und freue mich sehr über Ihre Teilnahme heute. </a:t>
            </a:r>
          </a:p>
          <a:p>
            <a:endParaRPr lang="en-US" dirty="0"/>
          </a:p>
          <a:p>
            <a:r>
              <a:rPr lang="de-DE" dirty="0"/>
              <a:t>Wir möchten diese Sitzung so interaktiv wie möglich gestalten. Bitte probieren Sie die Chatfunktion aus und nennen uns den Namen Ihres Lion Clubs.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a:t>Hinweise für Referenten: </a:t>
            </a:r>
            <a:r>
              <a:rPr lang="de-DE" i="1"/>
              <a:t>Geben Sie das Hauptthema Ihres Meetings auf der Folie an, damit die Teilnehmer beim Thema bleiben. Es ist immer gut, wenn unterschiedliche Clubs zuerst ihre Ideen einbringen und nicht immer derselbe Club beginnt. Wenn Sie z. B. beim ersten Mal Club 1 um Ideen gebeten haben, sollte beim nächsten Treffen Club 2 beginnen usw.</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de-DE" b="1" i="1" baseline="0"/>
              <a:t>Sie können die Inhalte auf 2 Folien verteilen, um die Folie zu entzerren.</a:t>
            </a:r>
          </a:p>
          <a:p>
            <a:endParaRPr lang="en-US" i="1" dirty="0"/>
          </a:p>
          <a:p>
            <a:endParaRPr lang="en-US" i="1" dirty="0"/>
          </a:p>
          <a:p>
            <a:endParaRPr lang="en-US" i="1" dirty="0"/>
          </a:p>
          <a:p>
            <a:r>
              <a:rPr lang="de-DE"/>
              <a:t>Was tun wir bereits oder welchen neuen Ideen sollten wir nachgehen, um __Hauptthema__ voranzubringen?</a:t>
            </a:r>
          </a:p>
          <a:p>
            <a:r>
              <a:rPr lang="de-DE"/>
              <a:t>Aus Zeitgründen sollte jeder maximal 2 Minuten sprechen. </a:t>
            </a:r>
          </a:p>
          <a:p>
            <a:r>
              <a:rPr lang="de-DE"/>
              <a:t>Vielleicht möchte __Club Name__ den Anfang machen. Wer würde gerne darüber sprechen, was Ihr Club derzeit tut oder was wir verbessern könnten?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a:t>Hinweise für Referenten: </a:t>
            </a:r>
            <a:r>
              <a:rPr lang="de-DE" i="1"/>
              <a:t>Geben Sie das Hauptthema Ihres Meetings auf der Folie an, damit die Teilnehmer beim Thema bleiben. Es ist immer gut, wenn unterschiedliche Clubs zuerst ihre Ideen einbringen und nicht immer derselbe Club beginnt. Wenn Sie z. B. beim ersten Mal Club 1 um Ideen gebeten haben, sollte beim nächsten Treffen Club 2 beginnen usw.</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de-DE" b="1" i="1" baseline="0"/>
              <a:t>Sie können die Inhalte auf 2 Folien verteilen, um die Folie zu entzerren.</a:t>
            </a:r>
          </a:p>
          <a:p>
            <a:endParaRPr lang="en-US" i="1" dirty="0"/>
          </a:p>
          <a:p>
            <a:endParaRPr lang="en-US" i="1" dirty="0"/>
          </a:p>
          <a:p>
            <a:endParaRPr lang="en-US" i="1" dirty="0"/>
          </a:p>
          <a:p>
            <a:r>
              <a:rPr lang="de-DE"/>
              <a:t>Was tun wir bereits oder welchen neuen Ideen sollten wir nachgehen, um __Hauptthema__ voranzubringen?</a:t>
            </a:r>
          </a:p>
          <a:p>
            <a:r>
              <a:rPr lang="de-DE"/>
              <a:t>Aus Zeitgründen sollte jeder maximal 2 Minuten sprechen. </a:t>
            </a:r>
          </a:p>
          <a:p>
            <a:r>
              <a:rPr lang="de-DE"/>
              <a:t>Vielleicht möchte __Club Name__ den Anfang machen. Wer würde gerne darüber sprechen, was Ihr Club derzeit tut oder was wir verbessern könnten?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a:t>Als Nächstes wollen wir uns einige der Ressourcen ansehen, die uns im Bereich __Hauptthema__ zur Verfügung stehen.</a:t>
            </a:r>
            <a:r>
              <a:rPr lang="de-DE"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de-DE" b="1" i="1" dirty="0"/>
              <a:t>Hinweise für Referenten</a:t>
            </a:r>
            <a:r>
              <a:rPr lang="de-DE" i="1" dirty="0"/>
              <a:t>: Bearbeiten Sie diese Folie und listen die Einsatzmittel auf, die Sie zum Hauptthema der Sitzung für besonders wertvoll halten. Einige Beispiele finden Sie unten. Sie können auch während des Treffens zeigen, wie man auf die Materialien zugreift, oder in einer späteren Nachricht den Link zu den Materialien verschicken. </a:t>
            </a:r>
          </a:p>
          <a:p>
            <a:endParaRPr lang="en-US" i="1" dirty="0"/>
          </a:p>
          <a:p>
            <a:pPr marL="165261" indent="-165261">
              <a:buFont typeface="Arial" panose="020B0604020202020204" pitchFamily="34" charset="0"/>
              <a:buChar char="•"/>
            </a:pPr>
            <a:r>
              <a:rPr lang="de-DE" b="1" i="1" dirty="0"/>
              <a:t>Hilfeleistungen</a:t>
            </a:r>
            <a:r>
              <a:rPr lang="de-DE" i="1" dirty="0"/>
              <a:t>: Eine Liste mit Ideen für Hilfsprojekte finden Sie auf den Webseiten zu den einzelnen Globalen Anliegen: Diabetes, Sehkraft, Hunger, Umwelt und Kinderkrebs.</a:t>
            </a:r>
            <a:r>
              <a:rPr lang="de-DE" i="1" baseline="0" dirty="0"/>
              <a:t> </a:t>
            </a:r>
            <a:r>
              <a:rPr lang="de-DE" i="1" dirty="0"/>
              <a:t>Das </a:t>
            </a:r>
            <a:r>
              <a:rPr lang="de-DE" i="0" dirty="0"/>
              <a:t>Service Launchpad</a:t>
            </a:r>
            <a:r>
              <a:rPr lang="de-DE" i="1" dirty="0"/>
              <a:t> ist ein interaktives Tool, das Ihnen je nach Ihren Interessen Hilfsprojekte vorschlägt.</a:t>
            </a:r>
            <a:r>
              <a:rPr lang="de-DE"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de-DE" b="1" i="1" dirty="0"/>
              <a:t>Mitgliedschaft</a:t>
            </a:r>
            <a:r>
              <a:rPr lang="de-DE" i="1" dirty="0"/>
              <a:t>: </a:t>
            </a:r>
            <a:r>
              <a:rPr lang="de-DE" dirty="0"/>
              <a:t>Die Webseite: Mitglieder einladen </a:t>
            </a:r>
            <a:r>
              <a:rPr lang="de-DE" i="1" dirty="0"/>
              <a:t>enthält Links zum</a:t>
            </a:r>
            <a:r>
              <a:rPr lang="de-DE" dirty="0"/>
              <a:t> Leitfaden: Fragen Sie einfach! </a:t>
            </a:r>
            <a:r>
              <a:rPr lang="de-DE" i="1" dirty="0"/>
              <a:t>und zu Clubbroschüren</a:t>
            </a:r>
            <a:r>
              <a:rPr lang="de-DE" dirty="0"/>
              <a:t>.</a:t>
            </a:r>
            <a:r>
              <a:rPr lang="de-DE" i="1" dirty="0"/>
              <a:t> Die Webseite für </a:t>
            </a:r>
            <a:r>
              <a:rPr lang="de-DE" dirty="0"/>
              <a:t>junge Lions</a:t>
            </a:r>
            <a:r>
              <a:rPr lang="de-DE" i="1" dirty="0"/>
              <a:t> enthält einen Link zum </a:t>
            </a:r>
            <a:r>
              <a:rPr lang="de-DE" i="0" dirty="0"/>
              <a:t>Kontakt mit jungen Lions-Leitfaden</a:t>
            </a:r>
            <a:r>
              <a:rPr lang="de-DE" i="1" dirty="0"/>
              <a:t>.</a:t>
            </a:r>
            <a:r>
              <a:rPr lang="de-DE" i="0" baseline="0" dirty="0"/>
              <a:t> </a:t>
            </a:r>
            <a:r>
              <a:rPr lang="de-DE" i="1" baseline="0" dirty="0"/>
              <a:t> </a:t>
            </a:r>
            <a:r>
              <a:rPr lang="de-DE" baseline="0" dirty="0"/>
              <a:t>Im Leitfaden zur Mitgliederzufriedenheit finden</a:t>
            </a:r>
            <a:r>
              <a:rPr lang="de-DE" i="1" baseline="0" dirty="0"/>
              <a:t> </a:t>
            </a:r>
            <a:r>
              <a:rPr lang="de-DE" i="1" baseline="0" dirty="0" err="1"/>
              <a:t>finden</a:t>
            </a:r>
            <a:r>
              <a:rPr lang="de-DE" i="1" baseline="0" dirty="0"/>
              <a:t> sich Ideen für jeden Club.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de-DE" b="1" i="1" dirty="0"/>
              <a:t>Führungskräfteentwicklung:</a:t>
            </a:r>
            <a:r>
              <a:rPr lang="de-DE" i="1" dirty="0"/>
              <a:t> Das </a:t>
            </a:r>
            <a:r>
              <a:rPr lang="de-DE" i="0" dirty="0"/>
              <a:t>Lions-</a:t>
            </a:r>
            <a:r>
              <a:rPr lang="de-DE" i="0" dirty="0" err="1"/>
              <a:t>Lernzentrumt</a:t>
            </a:r>
            <a:r>
              <a:rPr lang="de-DE" i="0" dirty="0"/>
              <a:t> </a:t>
            </a:r>
            <a:r>
              <a:rPr lang="de-DE" i="1" dirty="0"/>
              <a:t>ist über die </a:t>
            </a:r>
            <a:r>
              <a:rPr lang="de-DE" i="0" dirty="0" err="1"/>
              <a:t>Learn</a:t>
            </a:r>
            <a:r>
              <a:rPr lang="de-DE" dirty="0"/>
              <a:t>-</a:t>
            </a:r>
            <a:r>
              <a:rPr lang="de-DE" i="1" dirty="0"/>
              <a:t>Anwendung im </a:t>
            </a:r>
            <a:r>
              <a:rPr lang="de-DE" i="0" dirty="0" err="1"/>
              <a:t>Miegliederportal</a:t>
            </a:r>
            <a:r>
              <a:rPr lang="de-DE" i="1" dirty="0"/>
              <a:t> zugänglich. Zusätzlich zu speziellen Kursen für Clubamtsträger finden Sie im </a:t>
            </a:r>
            <a:r>
              <a:rPr lang="de-DE" dirty="0"/>
              <a:t>Lions-Lernzentrum </a:t>
            </a:r>
            <a:r>
              <a:rPr lang="de-DE" i="1" dirty="0"/>
              <a:t>viele nützlicher Kurse wie Zielsetzung, Handlungsplanung und Meeting-Management.</a:t>
            </a:r>
            <a:r>
              <a:rPr lang="de-DE" i="1" baseline="0" dirty="0"/>
              <a:t> </a:t>
            </a:r>
            <a:r>
              <a:rPr lang="de-DE" i="1" dirty="0"/>
              <a:t>Außerdem bietet das</a:t>
            </a:r>
            <a:r>
              <a:rPr lang="de-DE" dirty="0"/>
              <a:t> Virtuelle Veranstaltungszentrum </a:t>
            </a:r>
            <a:r>
              <a:rPr lang="de-DE" i="1" dirty="0"/>
              <a:t>aufgezeichnete Webinare zu vielen Themen an, die für Lions von Interesse sind.</a:t>
            </a:r>
            <a:r>
              <a:rPr lang="de-DE"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de-DE" b="1" i="1" dirty="0"/>
              <a:t>Anerkennung</a:t>
            </a:r>
            <a:r>
              <a:rPr lang="de-DE" i="1" dirty="0"/>
              <a:t>: </a:t>
            </a:r>
            <a:r>
              <a:rPr lang="de-DE" dirty="0"/>
              <a:t>Club-Excellence-Auszeichnung </a:t>
            </a:r>
            <a:r>
              <a:rPr lang="de-DE" i="1" dirty="0"/>
              <a:t>und</a:t>
            </a:r>
            <a:r>
              <a:rPr lang="de-DE" dirty="0"/>
              <a:t> </a:t>
            </a:r>
            <a:r>
              <a:rPr lang="de-DE" dirty="0" err="1"/>
              <a:t>Kindness</a:t>
            </a:r>
            <a:r>
              <a:rPr lang="de-DE" dirty="0"/>
              <a:t>-</a:t>
            </a:r>
            <a:r>
              <a:rPr lang="de-DE" dirty="0" err="1"/>
              <a:t>Matters</a:t>
            </a:r>
            <a:r>
              <a:rPr lang="de-DE" dirty="0"/>
              <a:t>-Auszeichnung</a:t>
            </a:r>
            <a:r>
              <a:rPr lang="de-DE" i="1" baseline="0" dirty="0"/>
              <a:t> </a:t>
            </a:r>
            <a:r>
              <a:rPr lang="de-DE" i="1" dirty="0"/>
              <a:t>Außerdem können Sie über die </a:t>
            </a:r>
            <a:r>
              <a:rPr lang="de-DE" i="0" dirty="0"/>
              <a:t>Store-</a:t>
            </a:r>
            <a:r>
              <a:rPr lang="de-DE" i="1" dirty="0"/>
              <a:t>Anwendung im</a:t>
            </a:r>
            <a:r>
              <a:rPr lang="de-DE" i="0" dirty="0"/>
              <a:t> Mitgliederportal</a:t>
            </a:r>
            <a:r>
              <a:rPr lang="de-DE" i="1" dirty="0"/>
              <a:t> Artikel von </a:t>
            </a:r>
            <a:r>
              <a:rPr lang="de-DE" i="0" baseline="0" dirty="0"/>
              <a:t>Club </a:t>
            </a:r>
            <a:r>
              <a:rPr lang="de-DE" i="0" baseline="0" dirty="0" err="1"/>
              <a:t>Supplies</a:t>
            </a:r>
            <a:r>
              <a:rPr lang="de-DE" i="1" dirty="0"/>
              <a:t> bestellen, um einzelne Mitglieder auszuzeichnen.</a:t>
            </a:r>
            <a:r>
              <a:rPr lang="de-DE"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a:t>Lassen Sie uns als Nächstes darüber sprechen, was in unseren Clubs passiert.</a:t>
            </a:r>
            <a:r>
              <a:rPr lang="de-DE"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dirty="0"/>
              <a:t>Hinweise für Referenten: </a:t>
            </a:r>
            <a:r>
              <a:rPr lang="de-DE" i="1" dirty="0"/>
              <a:t>Beginnen Sie mit dem nächsten Club auf Ihrer Liste, damit jeder Club die Möglichkeit hat, zuerst etwas zum Thema zu sagen.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de-DE" b="1" i="1" baseline="0" dirty="0"/>
              <a:t>Sie können die Inhalte auf 2 Folien verteilen, um die Folie zu entzerren.</a:t>
            </a:r>
          </a:p>
          <a:p>
            <a:endParaRPr lang="en-US" i="1" dirty="0"/>
          </a:p>
          <a:p>
            <a:r>
              <a:rPr lang="de-DE" dirty="0"/>
              <a:t>Wir möchten gerne von Ihnen über Ihre größten Herausforderung und Erfolge der letzten Zeit erfahren. </a:t>
            </a:r>
          </a:p>
          <a:p>
            <a:endParaRPr lang="en-US" dirty="0"/>
          </a:p>
          <a:p>
            <a:r>
              <a:rPr lang="de-DE" dirty="0"/>
              <a:t>Vielleicht möchte __Club Name__ den Anfang machen. Möchte jemand von einer Herausforderung berichten, mit der Ihr Club konfrontiert ist, oder über eine Erfolgsstory?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dirty="0"/>
              <a:t>Hinweise für Referenten: </a:t>
            </a:r>
            <a:r>
              <a:rPr lang="de-DE" i="1" dirty="0"/>
              <a:t>Beginnen Sie mit dem nächsten Club auf Ihrer Liste, damit jeder Club einmal Möglichkeit hat, zuerst etwas zum Thema zu sagen.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de-DE" b="1" i="1" baseline="0" dirty="0"/>
              <a:t>Sie können die Inhalte auf 2 Folien verteilen, um die Folie zu entzerren.</a:t>
            </a:r>
          </a:p>
          <a:p>
            <a:endParaRPr lang="en-US" i="1" dirty="0"/>
          </a:p>
          <a:p>
            <a:r>
              <a:rPr lang="de-DE" dirty="0"/>
              <a:t>Wir möchten gerne von Ihnen über Ihre größten Herausforderung und Erfolge der letzten Zeit erfahren. </a:t>
            </a:r>
          </a:p>
          <a:p>
            <a:endParaRPr lang="en-US" dirty="0"/>
          </a:p>
          <a:p>
            <a:r>
              <a:rPr lang="de-DE" dirty="0"/>
              <a:t>Vielleicht möchte __Club Name__ den Anfang machen. Möchte jemand von einer Herausforderung berichten, mit der Ihr Club konfrontiert ist, oder über eine Erfolgsstory?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a:t>Hinweise für Referenten</a:t>
            </a:r>
            <a:r>
              <a:rPr lang="de-DE" i="1"/>
              <a:t>: Diese Folie ist optional und kann eingesetzt werden, um die Teilnehmer einzubinden.</a:t>
            </a:r>
            <a:r>
              <a:rPr lang="de-DE" i="1" baseline="0"/>
              <a:t> Die Fragen können sich auf Lions oder etwas völlig anderes beziehen, sollten sich aber dazu eignen, ein Gespräch anzuregen, damit sich die Teilnehmer besser kennenlernen. Beispiele: „Was begeistert Sie am meisten an Ihrer Lionsmitgliedschaft?“ oder „Was können Sie besonders gut?“</a:t>
            </a:r>
          </a:p>
          <a:p>
            <a:r>
              <a:rPr lang="de-DE" i="1" baseline="0"/>
              <a:t>Erste Antworten können durch „Zu Wort melden“, über die Chatfunktion oder per Umfrage gegeben werden. </a:t>
            </a:r>
          </a:p>
          <a:p>
            <a:r>
              <a:rPr lang="de-DE" i="1" baseline="0"/>
              <a:t>Gerne können Sie mehrere Fragen stellen, wenn Sie genügend Zeit haben, damit das Meeting interaktiv und lebendig ist.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a:t>Abschließend werden wir unsere Ziele für die Zone, anstehende Veranstaltungen und die nächsten Schritte besprechen.</a:t>
            </a:r>
            <a:r>
              <a:rPr lang="de-DE"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a:t>Hinweise für Referenten: </a:t>
            </a:r>
            <a:r>
              <a:rPr lang="de-DE" i="1"/>
              <a:t>Ersetzen Sie die Punkte in der Tabelle durch Ihre Ziele – außer den Mitgliedschaftszielen, die Sie auf der nächsten Folie finden.</a:t>
            </a:r>
            <a:r>
              <a:rPr lang="de-DE" i="1" baseline="0"/>
              <a:t> Ergänzen Sie alle Punkte der Zone-Auszeichnung, die Sie hervorheben möchten.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dirty="0"/>
              <a:t>Hinweise für Referenten: </a:t>
            </a:r>
          </a:p>
          <a:p>
            <a:r>
              <a:rPr lang="de-DE" i="1" dirty="0"/>
              <a:t>Diese Präsentation soll Sie bei der Durchführung von Zonentreffen mit Ihren Clubamtsträgern unterstützen.</a:t>
            </a:r>
            <a:r>
              <a:rPr lang="de-DE" i="1" baseline="0" dirty="0"/>
              <a:t> Bitte gehen Sie die Folien und Notizen durch und passen Sie sie an Ihre Zone und die jeweilige Sitzung an. </a:t>
            </a:r>
          </a:p>
          <a:p>
            <a:r>
              <a:rPr lang="de-DE" i="1" baseline="0" dirty="0"/>
              <a:t>Weitere Informationen über Zonentreffen finden Sie im Leitfaden für Sitzungen des Distrikt-Governor-Beratungsausschusses, den Sie auf der Webseite für Zone- und Region Chairpersons auf der Lions-Website lionsclubs.org finden. </a:t>
            </a:r>
          </a:p>
          <a:p>
            <a:r>
              <a:rPr lang="de-DE" i="1" dirty="0"/>
              <a:t>Zeigen Sie diese Folie vor dem Beginn des Webinars, damit alle Teilnehmer wissen, dass sie im richtigen Raum sind und die einzelnen Funktionen testen können.</a:t>
            </a:r>
            <a:r>
              <a:rPr lang="de-DE" i="1" baseline="0" dirty="0"/>
              <a:t> Je nach Wahl der Webinar-Software werden unterschiedliche Funktionen angezeigt. Sie können je nach Bedarf Folien auslassen oder anpassen.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b="1" i="1"/>
              <a:t>Hinweise für Referenten: </a:t>
            </a:r>
            <a:r>
              <a:rPr lang="de-DE" i="1"/>
              <a:t>Tragen Sie Ihre Ziele und aktuelle Mitgliederzahlen auf dieser Folie ein.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a:t>Hinweise für Referenten:</a:t>
            </a:r>
            <a:r>
              <a:rPr lang="de-DE" b="1" i="1" baseline="0"/>
              <a:t> </a:t>
            </a:r>
            <a:r>
              <a:rPr lang="de-DE" b="0" i="1" baseline="0"/>
              <a:t>Vielleicht möchten Sie die Punkte auf dieser Folie und die Notizen darunter durch Ideen für das Marketing von Clubs, Fundraising oder die Vorbereitung des nächsten Lions-Jahres ersetzen, die mit dem Nebenthema auf der Folie des Zonentreffens (Nr. 5) übereinstimmen. </a:t>
            </a:r>
          </a:p>
          <a:p>
            <a:r>
              <a:rPr lang="de-DE" b="0"/>
              <a:t>Als Lions sprechen wir häufig darüber, dass wir in unseren Communitys helfen.</a:t>
            </a:r>
            <a:r>
              <a:rPr lang="de-DE" b="0" baseline="0"/>
              <a:t> Aber auch als Lions-Führungskräfte müssen wir darüber nachdenken, wie wir unseren Mitgliedern helfen und sie unterstützen. Mithilfe der Club Excellence-Auszeichnung können wir verschiedene Leistungen und Errungenschaften von unserer Checkliste abhaken und prüfen, ob unsere Clubs sich genügend um unsere Mitglieder kümmern und sich für sie einsetzen. </a:t>
            </a:r>
          </a:p>
          <a:p>
            <a:r>
              <a:rPr lang="de-DE"/>
              <a:t>Sehen Sie sich die zusammengefassten Kriterien für die Verleihung der Auszeichnung an. </a:t>
            </a:r>
          </a:p>
          <a:p>
            <a:r>
              <a:rPr lang="de-DE"/>
              <a:t>Gibt es Fragen dazu, wie man diese Auszeichnung erhält? </a:t>
            </a:r>
          </a:p>
          <a:p>
            <a:r>
              <a:rPr lang="de-DE"/>
              <a:t>Bitte schreiben Sie in den Chat und lassen mich wissen, ob Sie glauben, dass Ihr Club diese Auszeichnung in diesem Jahr erhalten wird.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de-DE" b="1" i="1"/>
              <a:t>Hinweise für Referenten</a:t>
            </a:r>
            <a:r>
              <a:rPr lang="de-DE" i="1"/>
              <a:t>: Bearbeiten Sie diese Folie, um Veranstaltungen zu ergänzen wie Aktivitäten auf Zonen-, Distrikt-, Multidistriktebebe oder konstitutionellem Gebiet und um allgemeine weitere Informationen oder zur Anmeldung anzugeben.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de-DE"/>
              <a:t>Gibt es Fragen oder Vorschläge?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i="1"/>
              <a:t>Hinweise für Referenten:</a:t>
            </a:r>
            <a:r>
              <a:rPr lang="de-DE" i="1" baseline="0"/>
              <a:t> Sie können die Punkte so bearbeiten, dass sie Ihrem Zeitplan und den Interessen Ihres Clubs entsprechen.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de-DE" b="1" i="1"/>
              <a:t>Hinweise für Referenten</a:t>
            </a:r>
            <a:r>
              <a:rPr lang="de-DE" i="1"/>
              <a:t>: Bitten Sie die Gäste um einige Abschlussworte und fügen Sie dann Ihre eigenen hinzu.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de-DE"/>
              <a:t>Ich bedanke mich recht herzlich bei Ihnen allen für Ihre Teilnahme. Lassen Sie mich bitte wissen, wenn Sie Verbesserungsvorschläge oder Ideen für zukünftige Sitzungen haben. </a:t>
            </a:r>
          </a:p>
          <a:p>
            <a:pPr defTabSz="881390">
              <a:spcBef>
                <a:spcPts val="578"/>
              </a:spcBef>
              <a:spcAft>
                <a:spcPts val="578"/>
              </a:spcAft>
              <a:defRPr/>
            </a:pPr>
            <a:r>
              <a:rPr lang="de-DE"/>
              <a:t>Ich freue mich schon auf unsere nächstes Meeting. Sie können sich jederzeit bei mir melden, wenn Sie Fragen oder Anregungen haben.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spcBef>
                <a:spcPts val="578"/>
              </a:spcBef>
              <a:spcAft>
                <a:spcPts val="578"/>
              </a:spcAft>
              <a:defRPr/>
            </a:pPr>
            <a:r>
              <a:rPr lang="de-DE" sz="1200" b="1" i="1" dirty="0"/>
              <a:t>Hinweise für Referenten: </a:t>
            </a:r>
            <a:r>
              <a:rPr lang="de-DE" sz="1200" i="1" dirty="0"/>
              <a:t>Diese Folie dient dazu, besondere Gäste in Ihrem Meeting vorzustellen. Sie haben vielleicht ein Mitglied des Distrikt-Governor-Teams oder ein Mitglied des Distrikt-GAT zu Gast. Bitte ergänzen Sie auf der Folie Namen und Titel. </a:t>
            </a:r>
          </a:p>
          <a:p>
            <a:r>
              <a:rPr lang="de-DE" sz="1200" dirty="0"/>
              <a:t>Als Zone Chairperson habe ich folgende Aufgaben: </a:t>
            </a:r>
          </a:p>
          <a:p>
            <a:pPr marL="165261" indent="-165261">
              <a:buFont typeface="Arial" panose="020B0604020202020204" pitchFamily="34" charset="0"/>
              <a:buChar char="•"/>
            </a:pPr>
            <a:r>
              <a:rPr lang="de-DE" sz="1200" dirty="0"/>
              <a:t>Ihren Club mithilfe von Informationen, Materialien und Lösungsansätzen unterstützen.</a:t>
            </a:r>
          </a:p>
          <a:p>
            <a:pPr marL="165261" indent="-165261">
              <a:buFont typeface="Arial" panose="020B0604020202020204" pitchFamily="34" charset="0"/>
              <a:buChar char="•"/>
            </a:pPr>
            <a:r>
              <a:rPr lang="de-DE" sz="1200" dirty="0"/>
              <a:t>Ihren Club auf Distriktebene vertreten und Ihnen relevante Distrikt-Ressourcen zur Verfügung stellen.</a:t>
            </a:r>
          </a:p>
          <a:p>
            <a:pPr marL="165261" indent="-165261">
              <a:buFont typeface="Arial" panose="020B0604020202020204" pitchFamily="34" charset="0"/>
              <a:buChar char="•"/>
            </a:pPr>
            <a:r>
              <a:rPr lang="de-DE" sz="1200" dirty="0"/>
              <a:t>Unsere Lions-Community über die Clubebene hinaus erweitern. </a:t>
            </a:r>
          </a:p>
          <a:p>
            <a:r>
              <a:rPr lang="de-DE" sz="1200" dirty="0"/>
              <a:t>Ich hoffe, dass wir bei allen Treffen beim Erreichen dieser Ziele Fortschritte machen. </a:t>
            </a:r>
          </a:p>
          <a:p>
            <a:endParaRPr lang="en-US" sz="1200" dirty="0"/>
          </a:p>
          <a:p>
            <a:r>
              <a:rPr lang="de-DE" sz="1200" dirty="0"/>
              <a:t>Heute mit dabei ist Titel __Name__. __Name__ - möchten Sie ein paar Begrüßungsworte sagen? </a:t>
            </a:r>
          </a:p>
          <a:p>
            <a:r>
              <a:rPr lang="de-DE" sz="1200" dirty="0"/>
              <a:t>Zone Chairperson:  Vielen Dank ____ wir freuen uns sehr, dass Sie heute mit dabei sind. </a:t>
            </a:r>
          </a:p>
          <a:p>
            <a:endParaRPr lang="en-US" sz="1200" dirty="0"/>
          </a:p>
          <a:p>
            <a:endParaRPr lang="en-US" sz="1200" dirty="0"/>
          </a:p>
          <a:p>
            <a:pPr defTabSz="881390">
              <a:spcBef>
                <a:spcPts val="578"/>
              </a:spcBef>
              <a:spcAft>
                <a:spcPts val="578"/>
              </a:spcAft>
              <a:defRPr/>
            </a:pPr>
            <a:r>
              <a:rPr lang="de-DE" sz="1200" dirty="0"/>
              <a:t>Außerdem begrüßen wir </a:t>
            </a:r>
            <a:r>
              <a:rPr lang="de-DE" sz="1200" dirty="0" err="1"/>
              <a:t>Titel__Name</a:t>
            </a:r>
            <a:r>
              <a:rPr lang="de-DE" sz="1200" dirty="0"/>
              <a:t>__. __Name__ -  möchten Sie noch etwas hinzufügen? </a:t>
            </a:r>
          </a:p>
          <a:p>
            <a:pPr defTabSz="881390">
              <a:spcBef>
                <a:spcPts val="578"/>
              </a:spcBef>
              <a:spcAft>
                <a:spcPts val="578"/>
              </a:spcAft>
              <a:defRPr/>
            </a:pPr>
            <a:r>
              <a:rPr lang="de-DE" sz="1200" dirty="0"/>
              <a:t>Zone Chairperson: Vielen Dank ____ wir freuen sehr, Sie heute hier begrüßen zu dürfen.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de-DE" b="1" i="1" dirty="0"/>
              <a:t>Hinweise für Referenten:</a:t>
            </a:r>
            <a:r>
              <a:rPr lang="de-DE" b="1" i="1" baseline="0" dirty="0"/>
              <a:t> </a:t>
            </a:r>
            <a:r>
              <a:rPr lang="de-DE" i="1" dirty="0"/>
              <a:t>Tragen Sie die Namen Ihrer Clubs und Amtsträger auf dieser Folie ein, damit Ihr Team die anderen Teammitglieder und ihre Aufgaben kennenlernen kann.</a:t>
            </a:r>
            <a:r>
              <a:rPr lang="de-DE" i="1" baseline="0" dirty="0"/>
              <a:t> Überlegen Sie, wie Sie mit vakanten Positionen umgehen wollen. Entweder können Sie diese Positionen komplett löschen oder als vakant anzeigen, um diese später zu besetzen. </a:t>
            </a:r>
            <a:r>
              <a:rPr lang="de-DE" b="1" i="1" baseline="0" dirty="0"/>
              <a:t>Sie können die Inhalte auf 2 Folien verteilen, um die Folie zu entzerren.</a:t>
            </a:r>
          </a:p>
          <a:p>
            <a:pPr defTabSz="881390">
              <a:spcBef>
                <a:spcPts val="578"/>
              </a:spcBef>
              <a:spcAft>
                <a:spcPts val="578"/>
              </a:spcAft>
              <a:defRPr/>
            </a:pPr>
            <a:endParaRPr lang="en-US" i="1" baseline="0" dirty="0"/>
          </a:p>
          <a:p>
            <a:r>
              <a:rPr lang="de-DE" dirty="0"/>
              <a:t>Das sind die Clubführungskräfte unserer Zone. Ich möchte alle Clubpräsidenten bitten, uns mitzuteilen, wer von ihrem Club teilnimmt. </a:t>
            </a:r>
          </a:p>
          <a:p>
            <a:r>
              <a:rPr lang="de-DE" dirty="0"/>
              <a:t>____</a:t>
            </a:r>
            <a:r>
              <a:rPr lang="de-DE" i="1" dirty="0"/>
              <a:t>Vorname Nachname</a:t>
            </a:r>
            <a:r>
              <a:rPr lang="de-DE" dirty="0"/>
              <a:t>______ -  möchten Sie anfangen? Bitte beschränken Sie sich bei der Vorstellung aus Zeitgründen nur auf den Namen und die Rolle Ihrer heute anwesenden Amtsträger...</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de-DE" b="1" i="1"/>
              <a:t>Hinweise für Referenten:</a:t>
            </a:r>
            <a:r>
              <a:rPr lang="de-DE" b="1" i="1" baseline="0"/>
              <a:t> </a:t>
            </a:r>
            <a:r>
              <a:rPr lang="de-DE" i="1"/>
              <a:t>Tragen Sie die Namen Ihrer Clubs und Amtsträger auf dieser Folie ein, damit Ihr Team die anderen Teammitglieder und ihre Aufgaben kennenlernen kann.</a:t>
            </a:r>
            <a:r>
              <a:rPr lang="de-DE" i="1" baseline="0"/>
              <a:t> Überlegen Sie, wie Sie mit vakanten Positionen umgehen wollen. Entweder können Sie diese Positionen komplett löschen oder als vakant anzeigen, um diese später zu besetzen. </a:t>
            </a:r>
            <a:r>
              <a:rPr lang="de-DE" b="1" i="1" baseline="0"/>
              <a:t>Sie können die Inhalte auf 2 Folien verteilen, um die Folie zu entzerren.</a:t>
            </a:r>
          </a:p>
          <a:p>
            <a:pPr defTabSz="881390">
              <a:spcBef>
                <a:spcPts val="578"/>
              </a:spcBef>
              <a:spcAft>
                <a:spcPts val="578"/>
              </a:spcAft>
              <a:defRPr/>
            </a:pPr>
            <a:endParaRPr lang="en-US" i="1" baseline="0" dirty="0"/>
          </a:p>
          <a:p>
            <a:r>
              <a:rPr lang="de-DE"/>
              <a:t>Das sind die Clubführungskräfte unserer Zone. Ich möchte alle Clubpräsidenten bitten, uns mitzuteilen, wer von ihrem Club teilnimmt. </a:t>
            </a:r>
          </a:p>
          <a:p>
            <a:r>
              <a:rPr lang="de-DE"/>
              <a:t>____</a:t>
            </a:r>
            <a:r>
              <a:rPr lang="de-DE" i="1"/>
              <a:t>Vorname Nachname</a:t>
            </a:r>
            <a:r>
              <a:rPr lang="de-DE"/>
              <a:t>______, möchten Sie anfangen? Bitte beschränken Sie sich bei der Vorstellung aus Zeitgründen nur auf den Namen und die Rolle Ihrer heute anwesenden Amtsträger...</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b="1" i="1"/>
              <a:t>Hinweise für Referenten: </a:t>
            </a:r>
            <a:r>
              <a:rPr lang="de-DE" i="1"/>
              <a:t>Die Anzahl der Zonentreffen, Termine (Monat) und die Themen der Tagesordnung auf dieser Folie sind nur Vorschläge. Sie können diese jederzeit an die Bedürfnisse Ihrer Zone anpassen. Das Lions-Logo unter den Kästchen kann nach links oder rechts verschoben werden, um das aktuelle Treffen anzuzeigen. </a:t>
            </a:r>
          </a:p>
          <a:p>
            <a:r>
              <a:rPr lang="de-DE"/>
              <a:t>Heute ist unser __erstes/zweites/drittes/viertes__ Zonentreffen in diesem Jahr. Unser Hauptthema ist__Hauptthema__, und wir werden auch auf das __Nebenthema__ eingehen.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1"/>
              <a:t>Hinweise für Referenten: </a:t>
            </a:r>
            <a:r>
              <a:rPr lang="de-DE" i="1"/>
              <a:t>Ersetzen Sie den Tagesordnungspunkt „Gastvortrag“ durch den Titel des Vortrags Ihres Gastredners.</a:t>
            </a:r>
          </a:p>
          <a:p>
            <a:r>
              <a:rPr lang="de-DE"/>
              <a:t>Wir beginnen mit __Titel Name_, der/die die neuesten Lions-Ansätze und Überlegungen zum __Hauptthema__ vorstellt. </a:t>
            </a:r>
          </a:p>
          <a:p>
            <a:r>
              <a:rPr lang="de-DE"/>
              <a:t>Dann werden wir Ideen zum __Hauptthema__sammeln und austauschen. </a:t>
            </a:r>
          </a:p>
          <a:p>
            <a:r>
              <a:rPr lang="de-DE"/>
              <a:t>Außerdem werden wir die verfügbaren Einsatzmittel genauer ansehen. </a:t>
            </a:r>
          </a:p>
          <a:p>
            <a:r>
              <a:rPr lang="de-DE"/>
              <a:t>Und anschließend wollen wir  über die Herausforderungen und Erfolge Ihres Clubs sprechen. </a:t>
            </a:r>
          </a:p>
          <a:p>
            <a:r>
              <a:rPr lang="de-DE"/>
              <a:t>Abschließend sprechen wir über Ziele, Veranstaltungen und die nächsten Schritte.  </a:t>
            </a:r>
          </a:p>
          <a:p>
            <a:r>
              <a:rPr lang="de-DE"/>
              <a:t>Bitte nutzen Sie während des Meetings die Chatfunktion, um zu kommentieren oder Fragen zu stellen.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b="1" i="1"/>
              <a:t>Hinweise für Referenten: </a:t>
            </a:r>
            <a:r>
              <a:rPr lang="de-DE" i="1"/>
              <a:t>Geben Sie den Titel der Gastpräsentation auf dieser Folie ein.</a:t>
            </a:r>
            <a:r>
              <a:rPr lang="de-DE" i="1" baseline="0"/>
              <a:t> </a:t>
            </a:r>
            <a:r>
              <a:rPr lang="de-DE" i="1"/>
              <a:t>Wenn Ihr Gastredner eigene Folien hat, können diese hier eingefügt werden.</a:t>
            </a:r>
            <a:r>
              <a:rPr lang="de-DE"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a:t>Vielen Dank __Name des Gasts__.</a:t>
            </a:r>
            <a:r>
              <a:rPr lang="de-DE" baseline="0"/>
              <a:t> Als nächstes möchten wir dieses Thema vertiefen und eigene Ideen einbringen.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114800" y="2260601"/>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de-DE" sz="3600" b="0">
                <a:latin typeface="HelveticaNeueLT Std Med" panose="020B0604020202020204"/>
                <a:cs typeface="Calibri Light" panose="020F0302020204030204" pitchFamily="34" charset="0"/>
              </a:rPr>
              <a:t>Zone ____  Meeting</a:t>
            </a:r>
          </a:p>
          <a:p>
            <a:pPr algn="l">
              <a:defRPr/>
            </a:pPr>
            <a:r>
              <a:rPr lang="de-DE" sz="3600" b="0">
                <a:latin typeface="HelveticaNeueLT Std Med" panose="020B0604020202020204"/>
                <a:cs typeface="Calibri Light" panose="020F0302020204030204" pitchFamily="34" charset="0"/>
              </a:rPr>
              <a:t>Distrikt ____</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de-DE" sz="3600" b="0">
                <a:latin typeface="HelveticaNeueLT Std Med" panose="020B0604020202020204"/>
                <a:cs typeface="Calibri Light" panose="020F0302020204030204" pitchFamily="34" charset="0"/>
              </a:rPr>
              <a:t>Datum ______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Ideenbörse: ______ Hauptthema: _______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Ideenbörse: ______ Hauptthema: ______... Fortsetzung</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Club-Ressourcen</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86106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Club-Ressource für ____ Hauptthema_____</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de-DE" sz="2800">
                <a:solidFill>
                  <a:schemeClr val="bg1"/>
                </a:solidFill>
                <a:latin typeface="Calibri" panose="020F0502020204030204" pitchFamily="34" charset="0"/>
                <a:cs typeface="Calibri" panose="020F0502020204030204" pitchFamily="34" charset="0"/>
              </a:rPr>
              <a:t>Ressource 1 ist ___ , welche Sie hier ___ finden.</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de-DE" sz="2800">
                <a:solidFill>
                  <a:schemeClr val="bg1"/>
                </a:solidFill>
                <a:latin typeface="Calibri" panose="020F0502020204030204" pitchFamily="34" charset="0"/>
                <a:cs typeface="Calibri" panose="020F0502020204030204" pitchFamily="34" charset="0"/>
              </a:rPr>
              <a:t>Ressource 2 ist ___ , welche Sie hier ___ finden.</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de-DE" sz="2800">
                <a:solidFill>
                  <a:schemeClr val="bg1"/>
                </a:solidFill>
                <a:latin typeface="Calibri" panose="020F0502020204030204" pitchFamily="34" charset="0"/>
                <a:cs typeface="Calibri" panose="020F0502020204030204" pitchFamily="34" charset="0"/>
              </a:rPr>
              <a:t>Ressource 3 ist ___ , welche Sie hier ___ finden.</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de-DE" sz="2800">
                <a:solidFill>
                  <a:schemeClr val="bg1"/>
                </a:solidFill>
                <a:latin typeface="Calibri" panose="020F0502020204030204" pitchFamily="34" charset="0"/>
                <a:cs typeface="Calibri" panose="020F0502020204030204" pitchFamily="34" charset="0"/>
              </a:rPr>
              <a:t>Ressource 4 ist ___ , welche Sie hier ___ finden.</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Herausforderungen und Erfolge des Clubs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Herausforderungen und Erfolge des Clubs</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Herausforderungen und Erfolge des Clubs...Fortsetzung</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3200" b="1">
                <a:solidFill>
                  <a:schemeClr val="accent1"/>
                </a:solidFill>
                <a:latin typeface="Calibri" panose="020F0502020204030204" pitchFamily="34" charset="0"/>
                <a:cs typeface="Calibri" panose="020F0502020204030204" pitchFamily="34" charset="0"/>
              </a:rPr>
              <a:t>Frage</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de-DE" sz="2800">
                <a:solidFill>
                  <a:schemeClr val="bg1"/>
                </a:solidFill>
                <a:latin typeface="Calibri" panose="020F0502020204030204" pitchFamily="34" charset="0"/>
                <a:cs typeface="Calibri" panose="020F0502020204030204" pitchFamily="34" charset="0"/>
              </a:rPr>
              <a:t>1. Option:</a:t>
            </a:r>
          </a:p>
          <a:p>
            <a:pPr marL="514350" indent="-514350">
              <a:buFont typeface="+mj-lt"/>
              <a:buAutoNum type="alphaUcPeriod"/>
            </a:pPr>
            <a:r>
              <a:rPr lang="de-DE" sz="2800">
                <a:solidFill>
                  <a:schemeClr val="bg1"/>
                </a:solidFill>
                <a:latin typeface="Calibri" panose="020F0502020204030204" pitchFamily="34" charset="0"/>
                <a:cs typeface="Calibri" panose="020F0502020204030204" pitchFamily="34" charset="0"/>
              </a:rPr>
              <a:t>2. Option:</a:t>
            </a:r>
          </a:p>
          <a:p>
            <a:pPr marL="514350" indent="-514350">
              <a:buFont typeface="+mj-lt"/>
              <a:buAutoNum type="alphaUcPeriod"/>
            </a:pPr>
            <a:r>
              <a:rPr lang="de-DE" sz="2800">
                <a:solidFill>
                  <a:schemeClr val="bg1"/>
                </a:solidFill>
                <a:latin typeface="Calibri" panose="020F0502020204030204" pitchFamily="34" charset="0"/>
                <a:cs typeface="Calibri" panose="020F0502020204030204" pitchFamily="34" charset="0"/>
              </a:rPr>
              <a:t>3. Option:</a:t>
            </a:r>
          </a:p>
          <a:p>
            <a:pPr marL="514350" indent="-514350">
              <a:buFont typeface="+mj-lt"/>
              <a:buAutoNum type="alphaUcPeriod"/>
            </a:pPr>
            <a:r>
              <a:rPr lang="de-DE" sz="2800">
                <a:solidFill>
                  <a:schemeClr val="bg1"/>
                </a:solidFill>
                <a:latin typeface="Calibri" panose="020F0502020204030204" pitchFamily="34" charset="0"/>
                <a:cs typeface="Calibri" panose="020F0502020204030204" pitchFamily="34" charset="0"/>
              </a:rPr>
              <a:t>4. Option:</a:t>
            </a:r>
          </a:p>
          <a:p>
            <a:pPr marL="514350" indent="-514350">
              <a:buFont typeface="+mj-lt"/>
              <a:buAutoNum type="alphaUcPeriod"/>
            </a:pPr>
            <a:r>
              <a:rPr lang="de-DE" sz="2800">
                <a:solidFill>
                  <a:schemeClr val="bg1"/>
                </a:solidFill>
                <a:latin typeface="Calibri" panose="020F0502020204030204" pitchFamily="34" charset="0"/>
                <a:cs typeface="Calibri" panose="020F0502020204030204" pitchFamily="34" charset="0"/>
              </a:rPr>
              <a:t>5. Option:</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Ziele, Veranstaltungen und nächste Schritte</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457200" y="1905000"/>
            <a:ext cx="2572084" cy="257937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3600" b="1" dirty="0">
                <a:solidFill>
                  <a:schemeClr val="accent1"/>
                </a:solidFill>
                <a:latin typeface="Calibri" panose="020F0502020204030204" pitchFamily="34" charset="0"/>
                <a:cs typeface="Calibri" panose="020F0502020204030204" pitchFamily="34" charset="0"/>
              </a:rPr>
              <a:t>Verfolgung der Zonenziele</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1397713946"/>
              </p:ext>
            </p:extLst>
          </p:nvPr>
        </p:nvGraphicFramePr>
        <p:xfrm>
          <a:off x="3413605" y="1676400"/>
          <a:ext cx="8477250" cy="409575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de-DE"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2800">
                          <a:solidFill>
                            <a:schemeClr val="bg1"/>
                          </a:solidFill>
                          <a:latin typeface="Calibri" panose="020F0502020204030204" pitchFamily="34" charset="0"/>
                          <a:cs typeface="Calibri" panose="020F0502020204030204" pitchFamily="34" charset="0"/>
                        </a:rPr>
                        <a:t>Alle Clubs treffen sich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DE"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2800">
                          <a:solidFill>
                            <a:schemeClr val="bg1"/>
                          </a:solidFill>
                          <a:latin typeface="Calibri" panose="020F0502020204030204" pitchFamily="34" charset="0"/>
                          <a:cs typeface="Calibri" panose="020F0502020204030204" pitchFamily="34" charset="0"/>
                        </a:rPr>
                        <a:t>Alle Clubs führen Hilfsprojekte durch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2800">
                          <a:solidFill>
                            <a:schemeClr val="bg1"/>
                          </a:solidFill>
                          <a:latin typeface="Calibri" panose="020F0502020204030204" pitchFamily="34" charset="0"/>
                          <a:cs typeface="Calibri" panose="020F0502020204030204" pitchFamily="34" charset="0"/>
                        </a:rPr>
                        <a:t>Alle Clubs melden Hilfsprojekte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2800">
                          <a:solidFill>
                            <a:schemeClr val="bg1"/>
                          </a:solidFill>
                          <a:latin typeface="Calibri" panose="020F0502020204030204" pitchFamily="34" charset="0"/>
                          <a:cs typeface="Calibri" panose="020F0502020204030204" pitchFamily="34" charset="0"/>
                        </a:rPr>
                        <a:t>Alle Clubs haben einen Amtsträger-Nachfolgeplan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DE" sz="2800">
                          <a:solidFill>
                            <a:schemeClr val="bg1"/>
                          </a:solidFill>
                          <a:latin typeface="Calibri" panose="020F0502020204030204" pitchFamily="34" charset="0"/>
                          <a:cs typeface="Calibri" panose="020F0502020204030204" pitchFamily="34" charset="0"/>
                        </a:rPr>
                        <a:t>Alle Clubs erhalten den Zone-Newsletter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114800" y="1295400"/>
            <a:ext cx="7543800" cy="4179606"/>
          </a:xfrm>
          <a:prstGeom prst="rect">
            <a:avLst/>
          </a:prstGeom>
          <a:noFill/>
        </p:spPr>
        <p:txBody>
          <a:bodyPr wrap="square">
            <a:spAutoFit/>
          </a:bodyPr>
          <a:lstStyle/>
          <a:p>
            <a:pPr>
              <a:lnSpc>
                <a:spcPct val="110000"/>
              </a:lnSpc>
              <a:spcBef>
                <a:spcPts val="600"/>
              </a:spcBef>
              <a:spcAft>
                <a:spcPts val="1200"/>
              </a:spcAft>
            </a:pPr>
            <a:r>
              <a:rPr lang="de-DE" sz="1800">
                <a:solidFill>
                  <a:schemeClr val="bg1"/>
                </a:solidFill>
                <a:latin typeface="Calibri" panose="020F0502020204030204" pitchFamily="34" charset="0"/>
                <a:cs typeface="Calibri" panose="020F0502020204030204" pitchFamily="34" charset="0"/>
              </a:rPr>
              <a:t>Wir beginnen um__ Uhr. Vor dem Meeting probieren Sie bitte die verschiedenen Funktionen aus:</a:t>
            </a:r>
          </a:p>
          <a:p>
            <a:pPr marL="403225" indent="-403225">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Wir freuen uns, wenn Sie nach dem Einloggen im Raum kurz „Hallo“ sagen und Ihre Kamera einschalten.</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Damit alle gut hören können, </a:t>
            </a:r>
            <a:r>
              <a:rPr lang="de-DE" sz="1800" b="1" i="1">
                <a:solidFill>
                  <a:schemeClr val="bg1"/>
                </a:solidFill>
                <a:latin typeface="Calibri" panose="020F0502020204030204" pitchFamily="34" charset="0"/>
                <a:cs typeface="Calibri" panose="020F0502020204030204" pitchFamily="34" charset="0"/>
              </a:rPr>
              <a:t>schalten Sie bitte Ihr Mikrofon stumm, </a:t>
            </a:r>
            <a:r>
              <a:rPr lang="de-DE" sz="1800">
                <a:solidFill>
                  <a:schemeClr val="bg1"/>
                </a:solidFill>
                <a:latin typeface="Calibri" panose="020F0502020204030204" pitchFamily="34" charset="0"/>
                <a:cs typeface="Calibri" panose="020F0502020204030204" pitchFamily="34" charset="0"/>
              </a:rPr>
              <a:t>wenn Sie nicht sprechen.</a:t>
            </a:r>
          </a:p>
          <a:p>
            <a:pPr marL="403225" indent="-403225">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Bitte verwenden Sie die „Zu Wort melden“-Funktion, wenn Sie etwas sagen möchten.</a:t>
            </a:r>
          </a:p>
          <a:p>
            <a:pPr marL="403225" indent="-403225">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Damit wir alle Gesichter mit Namen verbinden können, nennen Sie sich ggf. um oder ergänzen Ihren Namen. </a:t>
            </a:r>
          </a:p>
          <a:p>
            <a:pPr marL="403225" indent="-403225">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Bitten nutzen Sie den Chat für Kommentare. Bei Schwierigkeiten kontaktieren Sie bitte _____ per Chat.</a:t>
            </a:r>
          </a:p>
          <a:p>
            <a:pPr marL="403225" indent="-403225">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Wir nehmen das Meeting auf und teilen den Link zur Aufzeichnung.</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76200" y="1981200"/>
            <a:ext cx="2953084" cy="1725436"/>
          </a:xfrm>
          <a:prstGeom prst="rect">
            <a:avLst/>
          </a:prstGeom>
        </p:spPr>
        <p:txBody>
          <a:bodyPr>
            <a:normAutofit fontScale="97500" lnSpcReduction="1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3200">
                <a:solidFill>
                  <a:schemeClr val="accent1"/>
                </a:solidFill>
                <a:latin typeface="Calibri" panose="020F0502020204030204" pitchFamily="34" charset="0"/>
                <a:cs typeface="Calibri" panose="020F0502020204030204" pitchFamily="34" charset="0"/>
              </a:rPr>
              <a:t>Bevor wir anfangen </a:t>
            </a:r>
          </a:p>
          <a:p>
            <a:pPr algn="l"/>
            <a:endParaRPr lang="en-US" sz="3200" kern="0" dirty="0">
              <a:solidFill>
                <a:schemeClr val="accent1"/>
              </a:solidFill>
              <a:latin typeface="Calibri" panose="020F0502020204030204" pitchFamily="34" charset="0"/>
              <a:cs typeface="Calibri" panose="020F0502020204030204" pitchFamily="34" charset="0"/>
            </a:endParaRPr>
          </a:p>
          <a:p>
            <a:pPr algn="l"/>
            <a:r>
              <a:rPr lang="de-DE" sz="3200">
                <a:solidFill>
                  <a:schemeClr val="accent1"/>
                </a:solidFill>
                <a:latin typeface="Calibri" panose="020F0502020204030204" pitchFamily="34" charset="0"/>
                <a:cs typeface="Calibri" panose="020F0502020204030204" pitchFamily="34" charset="0"/>
              </a:rPr>
              <a:t>Hilfreiche Webinar-Tipps: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70104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Verfolgung von Zonenzielen - Mitgliedschaft</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33400" y="3050655"/>
            <a:ext cx="1600200" cy="553998"/>
          </a:xfrm>
          <a:prstGeom prst="rect">
            <a:avLst/>
          </a:prstGeom>
          <a:noFill/>
        </p:spPr>
        <p:txBody>
          <a:bodyPr wrap="square" rtlCol="0">
            <a:spAutoFit/>
          </a:bodyPr>
          <a:lstStyle/>
          <a:p>
            <a:r>
              <a:rPr lang="de-DE" sz="3000" b="1">
                <a:solidFill>
                  <a:schemeClr val="bg1"/>
                </a:solidFill>
                <a:latin typeface="Calibri" panose="020F0502020204030204" pitchFamily="34" charset="0"/>
                <a:cs typeface="Calibri" panose="020F0502020204030204" pitchFamily="34" charset="0"/>
              </a:rPr>
              <a:t>Ziel</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33400" y="3810000"/>
            <a:ext cx="1600200" cy="553998"/>
          </a:xfrm>
          <a:prstGeom prst="rect">
            <a:avLst/>
          </a:prstGeom>
          <a:noFill/>
        </p:spPr>
        <p:txBody>
          <a:bodyPr wrap="square" rtlCol="0">
            <a:spAutoFit/>
          </a:bodyPr>
          <a:lstStyle/>
          <a:p>
            <a:r>
              <a:rPr lang="de-DE" sz="3000" b="1">
                <a:solidFill>
                  <a:schemeClr val="bg1"/>
                </a:solidFill>
                <a:latin typeface="Calibri" panose="020F0502020204030204" pitchFamily="34" charset="0"/>
                <a:cs typeface="Calibri" panose="020F0502020204030204" pitchFamily="34" charset="0"/>
              </a:rPr>
              <a:t>Aktuell</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de-DE" sz="2400" b="1">
                  <a:solidFill>
                    <a:schemeClr val="bg1"/>
                  </a:solidFill>
                  <a:latin typeface="Calibri" panose="020F0502020204030204" pitchFamily="34" charset="0"/>
                  <a:cs typeface="Calibri" panose="020F0502020204030204" pitchFamily="34" charset="0"/>
                </a:rPr>
                <a:t>Neue Mitglieder</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de-DE" sz="300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de-DE" sz="300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de-DE" sz="2400" b="1" dirty="0">
                  <a:solidFill>
                    <a:schemeClr val="bg1"/>
                  </a:solidFill>
                  <a:latin typeface="Calibri" panose="020F0502020204030204" pitchFamily="34" charset="0"/>
                  <a:cs typeface="Calibri" panose="020F0502020204030204" pitchFamily="34" charset="0"/>
                </a:rPr>
                <a:t>Ausgetretene Mitglieder</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de-DE" sz="300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de-DE" sz="300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de-DE" sz="2400" b="1">
                  <a:solidFill>
                    <a:schemeClr val="bg1"/>
                  </a:solidFill>
                  <a:latin typeface="Calibri" panose="020F0502020204030204" pitchFamily="34" charset="0"/>
                  <a:cs typeface="Calibri" panose="020F0502020204030204" pitchFamily="34" charset="0"/>
                </a:rPr>
                <a:t>Netto Mitgliederzahl</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de-DE" sz="300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de-DE" sz="300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5" y="2209800"/>
            <a:ext cx="2438400"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3600" b="1">
                <a:solidFill>
                  <a:schemeClr val="accent1"/>
                </a:solidFill>
                <a:latin typeface="Calibri" panose="020F0502020204030204" pitchFamily="34" charset="0"/>
                <a:cs typeface="Calibri" panose="020F0502020204030204" pitchFamily="34" charset="0"/>
              </a:rPr>
              <a:t>Kriterien für die Club-Excellence-Auszeichnung</a:t>
            </a: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257885" y="152400"/>
            <a:ext cx="9067800" cy="642612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de-DE" sz="2400" dirty="0">
                <a:solidFill>
                  <a:schemeClr val="bg1"/>
                </a:solidFill>
                <a:latin typeface="Calibri" panose="020F0502020204030204" pitchFamily="34" charset="0"/>
                <a:cs typeface="Calibri" panose="020F0502020204030204" pitchFamily="34" charset="0"/>
              </a:rPr>
              <a:t>☐ Nettozuwachs an Mitgliedern oder Gründung eines neuen Lions Clubs, Leo Clubs oder Zweigclubs.</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de-DE" sz="2400" dirty="0">
                <a:solidFill>
                  <a:schemeClr val="bg1"/>
                </a:solidFill>
                <a:latin typeface="Calibri" panose="020F0502020204030204" pitchFamily="34" charset="0"/>
                <a:cs typeface="Calibri" panose="020F0502020204030204" pitchFamily="34" charset="0"/>
              </a:rPr>
              <a:t>☐ Hat an LCIF gespendet.</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de-DE" sz="2400" dirty="0">
                <a:solidFill>
                  <a:schemeClr val="bg1"/>
                </a:solidFill>
                <a:latin typeface="Calibri" panose="020F0502020204030204" pitchFamily="34" charset="0"/>
                <a:cs typeface="Calibri" panose="020F0502020204030204" pitchFamily="34" charset="0"/>
              </a:rPr>
              <a:t>☐ Hat ein neues Hilfsprojekt begonnen. </a:t>
            </a:r>
            <a:r>
              <a:rPr lang="de-DE" sz="2400" i="1" dirty="0">
                <a:solidFill>
                  <a:schemeClr val="bg1"/>
                </a:solidFill>
                <a:latin typeface="Calibri" panose="020F0502020204030204" pitchFamily="34" charset="0"/>
                <a:cs typeface="Calibri" panose="020F0502020204030204" pitchFamily="34" charset="0"/>
              </a:rPr>
              <a:t>Berücksichtigen Sie eines der globalen Anliegen.</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de-DE" sz="2400" dirty="0">
                <a:solidFill>
                  <a:schemeClr val="bg1"/>
                </a:solidFill>
                <a:latin typeface="Calibri" panose="020F0502020204030204" pitchFamily="34" charset="0"/>
                <a:cs typeface="Calibri" panose="020F0502020204030204" pitchFamily="34" charset="0"/>
              </a:rPr>
              <a:t>☐ Drei Projekte/Veranstaltungen, die vom Club durchgeführt wurden.</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de-DE" sz="2400" dirty="0">
                <a:solidFill>
                  <a:schemeClr val="bg1"/>
                </a:solidFill>
                <a:latin typeface="Calibri" panose="020F0502020204030204" pitchFamily="34" charset="0"/>
                <a:cs typeface="Calibri" panose="020F0502020204030204" pitchFamily="34" charset="0"/>
              </a:rPr>
              <a:t>☐ Club ist vollberechtigt („In </a:t>
            </a:r>
            <a:r>
              <a:rPr lang="de-DE" sz="2400" dirty="0" err="1">
                <a:solidFill>
                  <a:schemeClr val="bg1"/>
                </a:solidFill>
                <a:latin typeface="Calibri" panose="020F0502020204030204" pitchFamily="34" charset="0"/>
                <a:cs typeface="Calibri" panose="020F0502020204030204" pitchFamily="34" charset="0"/>
              </a:rPr>
              <a:t>Good</a:t>
            </a:r>
            <a:r>
              <a:rPr lang="de-DE" sz="2400" dirty="0">
                <a:solidFill>
                  <a:schemeClr val="bg1"/>
                </a:solidFill>
                <a:latin typeface="Calibri" panose="020F0502020204030204" pitchFamily="34" charset="0"/>
                <a:cs typeface="Calibri" panose="020F0502020204030204" pitchFamily="34" charset="0"/>
              </a:rPr>
              <a:t> Standing“) -- Distriktgebühren sind bezahlt und es gibt keine ausstehenden Gebühren bei LCI.</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de-DE" sz="2400" dirty="0">
                <a:solidFill>
                  <a:schemeClr val="bg1"/>
                </a:solidFill>
                <a:latin typeface="Calibri" panose="020F0502020204030204" pitchFamily="34" charset="0"/>
                <a:cs typeface="Calibri" panose="020F0502020204030204" pitchFamily="34" charset="0"/>
              </a:rPr>
              <a:t>☐ Hauptamtsträger beteiligen sich an mindestens einer der folgenden Fortbildungsmöglichkeiten.</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de-DE" sz="2400" dirty="0">
                <a:solidFill>
                  <a:schemeClr val="bg1"/>
                </a:solidFill>
                <a:latin typeface="Calibri" panose="020F0502020204030204" pitchFamily="34" charset="0"/>
                <a:cs typeface="Calibri" panose="020F0502020204030204" pitchFamily="34" charset="0"/>
              </a:rPr>
              <a:t>☐ Verbesserung des Clubbetriebs (siehe Tools auf der Webseite zur Verbesserung der Clubqualität).</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de-DE" sz="2400" dirty="0">
                <a:solidFill>
                  <a:schemeClr val="bg1"/>
                </a:solidFill>
                <a:latin typeface="Calibri" panose="020F0502020204030204" pitchFamily="34" charset="0"/>
                <a:cs typeface="Calibri" panose="020F0502020204030204" pitchFamily="34" charset="0"/>
              </a:rPr>
              <a:t>☐ Hilfsprojekte mithilfe lokaler Medien oder </a:t>
            </a:r>
            <a:r>
              <a:rPr lang="de-DE" sz="2400" dirty="0" err="1">
                <a:solidFill>
                  <a:schemeClr val="bg1"/>
                </a:solidFill>
                <a:latin typeface="Calibri" panose="020F0502020204030204" pitchFamily="34" charset="0"/>
                <a:cs typeface="Calibri" panose="020F0502020204030204" pitchFamily="34" charset="0"/>
              </a:rPr>
              <a:t>Social</a:t>
            </a:r>
            <a:r>
              <a:rPr lang="de-DE" sz="2400" dirty="0">
                <a:solidFill>
                  <a:schemeClr val="bg1"/>
                </a:solidFill>
                <a:latin typeface="Calibri" panose="020F0502020204030204" pitchFamily="34" charset="0"/>
                <a:cs typeface="Calibri" panose="020F0502020204030204" pitchFamily="34" charset="0"/>
              </a:rPr>
              <a:t> Media bekannt gegeben.</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de-DE">
                <a:latin typeface="Calibri" panose="020F0502020204030204" pitchFamily="34" charset="0"/>
                <a:cs typeface="Calibri" panose="020F0502020204030204" pitchFamily="34" charset="0"/>
              </a:rPr>
              <a:t>Zonentreffen </a:t>
            </a:r>
            <a:r>
              <a:rPr lang="de-DE" i="1">
                <a:latin typeface="Calibri" panose="020F0502020204030204" pitchFamily="34" charset="0"/>
                <a:cs typeface="Calibri" panose="020F0502020204030204" pitchFamily="34" charset="0"/>
              </a:rPr>
              <a:t>Datum, Uhrzeit</a:t>
            </a:r>
          </a:p>
          <a:p>
            <a:pPr marL="457200" lvl="0" indent="-457200">
              <a:buClr>
                <a:schemeClr val="accent1"/>
              </a:buClr>
              <a:buFont typeface="Wingdings 3" panose="05040102010807070707" pitchFamily="18" charset="2"/>
              <a:buChar char="u"/>
            </a:pPr>
            <a:r>
              <a:rPr lang="de-DE">
                <a:latin typeface="Calibri" panose="020F0502020204030204" pitchFamily="34" charset="0"/>
                <a:cs typeface="Calibri" panose="020F0502020204030204" pitchFamily="34" charset="0"/>
              </a:rPr>
              <a:t>Distriktversammlung: </a:t>
            </a:r>
            <a:r>
              <a:rPr lang="de-DE" i="1">
                <a:latin typeface="Calibri" panose="020F0502020204030204" pitchFamily="34" charset="0"/>
                <a:cs typeface="Calibri" panose="020F0502020204030204" pitchFamily="34" charset="0"/>
              </a:rPr>
              <a:t>Daten, Informationen zur Anmeldung</a:t>
            </a:r>
          </a:p>
          <a:p>
            <a:pPr marL="457200" indent="-457200"/>
            <a:r>
              <a:rPr lang="de-DE">
                <a:latin typeface="Calibri" panose="020F0502020204030204" pitchFamily="34" charset="0"/>
                <a:cs typeface="Calibri" panose="020F0502020204030204" pitchFamily="34" charset="0"/>
              </a:rPr>
              <a:t>Internationale Convention: </a:t>
            </a:r>
            <a:r>
              <a:rPr lang="de-DE" i="1">
                <a:latin typeface="Calibri" panose="020F0502020204030204" pitchFamily="34" charset="0"/>
                <a:cs typeface="Calibri" panose="020F0502020204030204" pitchFamily="34" charset="0"/>
              </a:rPr>
              <a:t>Daten, Informationen zur Anmeldung</a:t>
            </a:r>
          </a:p>
        </p:txBody>
      </p:sp>
      <p:sp>
        <p:nvSpPr>
          <p:cNvPr id="3" name="Title 2"/>
          <p:cNvSpPr>
            <a:spLocks noGrp="1"/>
          </p:cNvSpPr>
          <p:nvPr>
            <p:ph type="title"/>
          </p:nvPr>
        </p:nvSpPr>
        <p:spPr/>
        <p:txBody>
          <a:bodyPr>
            <a:normAutofit/>
          </a:bodyPr>
          <a:lstStyle/>
          <a:p>
            <a:r>
              <a:rPr lang="de-DE" sz="3600">
                <a:solidFill>
                  <a:schemeClr val="accent1"/>
                </a:solidFill>
                <a:latin typeface="Calibri" panose="020F0502020204030204" pitchFamily="34" charset="0"/>
                <a:cs typeface="Calibri" panose="020F0502020204030204" pitchFamily="34" charset="0"/>
              </a:rPr>
              <a:t>Lions-Veranstaltungen.</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de-DE">
                <a:solidFill>
                  <a:schemeClr val="accent1"/>
                </a:solidFill>
              </a:rPr>
              <a:t>Überlegungen und Fragen</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de-DE" dirty="0">
                <a:latin typeface="Calibri" panose="020F0502020204030204" pitchFamily="34" charset="0"/>
                <a:cs typeface="Calibri" panose="020F0502020204030204" pitchFamily="34" charset="0"/>
              </a:rPr>
              <a:t>Nehmen Sie Ideen aus unseren Gesprächen und Überlegungen mit in Ihren Club.</a:t>
            </a:r>
          </a:p>
          <a:p>
            <a:pPr marL="514350" indent="-514350">
              <a:spcBef>
                <a:spcPts val="1200"/>
              </a:spcBef>
              <a:buClr>
                <a:schemeClr val="bg1"/>
              </a:buClr>
              <a:buFont typeface="+mj-lt"/>
              <a:buAutoNum type="arabicPeriod"/>
            </a:pPr>
            <a:r>
              <a:rPr lang="de-DE" dirty="0">
                <a:latin typeface="Calibri" panose="020F0502020204030204" pitchFamily="34" charset="0"/>
                <a:cs typeface="Calibri" panose="020F0502020204030204" pitchFamily="34" charset="0"/>
              </a:rPr>
              <a:t>Gehen Sie den nächsten Schritt mit dem Ziel, die Club-Excellence-Auszeichnung zu erhalten.</a:t>
            </a:r>
          </a:p>
          <a:p>
            <a:pPr marL="514350" indent="-514350">
              <a:spcBef>
                <a:spcPts val="1200"/>
              </a:spcBef>
              <a:buClr>
                <a:schemeClr val="bg1"/>
              </a:buClr>
              <a:buFont typeface="+mj-lt"/>
              <a:buAutoNum type="arabicPeriod"/>
            </a:pPr>
            <a:r>
              <a:rPr lang="de-DE" dirty="0">
                <a:latin typeface="Calibri" panose="020F0502020204030204" pitchFamily="34" charset="0"/>
                <a:cs typeface="Calibri" panose="020F0502020204030204" pitchFamily="34" charset="0"/>
              </a:rPr>
              <a:t>Laden Sie Clubmitglieder zur Teilnahme an Distriktversammlungen und der Internationale Convention ein.</a:t>
            </a:r>
          </a:p>
        </p:txBody>
      </p:sp>
      <p:sp>
        <p:nvSpPr>
          <p:cNvPr id="3" name="Title 2"/>
          <p:cNvSpPr>
            <a:spLocks noGrp="1"/>
          </p:cNvSpPr>
          <p:nvPr>
            <p:ph type="title"/>
          </p:nvPr>
        </p:nvSpPr>
        <p:spPr/>
        <p:txBody>
          <a:bodyPr/>
          <a:lstStyle/>
          <a:p>
            <a:r>
              <a:rPr lang="de-DE">
                <a:solidFill>
                  <a:schemeClr val="accent1"/>
                </a:solidFill>
                <a:latin typeface="Calibri" panose="020F0502020204030204" pitchFamily="34" charset="0"/>
                <a:cs typeface="Calibri" panose="020F0502020204030204" pitchFamily="34" charset="0"/>
              </a:rPr>
              <a:t>Nächste Schritte</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4724400" y="2909161"/>
            <a:ext cx="4648200" cy="553998"/>
          </a:xfrm>
          <a:prstGeom prst="rect">
            <a:avLst/>
          </a:prstGeom>
          <a:noFill/>
        </p:spPr>
        <p:txBody>
          <a:bodyPr wrap="square" rtlCol="0">
            <a:spAutoFit/>
          </a:bodyPr>
          <a:lstStyle/>
          <a:p>
            <a:r>
              <a:rPr lang="de-DE" sz="3000">
                <a:solidFill>
                  <a:schemeClr val="bg1"/>
                </a:solidFill>
                <a:latin typeface="Calibri" panose="020F0502020204030204" pitchFamily="34" charset="0"/>
                <a:cs typeface="Calibri" panose="020F0502020204030204" pitchFamily="34" charset="0"/>
              </a:rPr>
              <a:t>Abschlussworte</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atin typeface="Calibri" panose="020F0502020204030204" pitchFamily="34" charset="0"/>
                <a:cs typeface="Calibri" panose="020F0502020204030204" pitchFamily="34" charset="0"/>
              </a:rPr>
              <a:t>Herzlichen Dank</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Eröffnungsworte</a:t>
            </a:r>
          </a:p>
        </p:txBody>
      </p:sp>
      <p:sp>
        <p:nvSpPr>
          <p:cNvPr id="3" name="TextBox 2">
            <a:extLst>
              <a:ext uri="{FF2B5EF4-FFF2-40B4-BE49-F238E27FC236}">
                <a16:creationId xmlns:a16="http://schemas.microsoft.com/office/drawing/2014/main" id="{A72CE3CD-E919-4439-B521-1B115D57674B}"/>
              </a:ext>
            </a:extLst>
          </p:cNvPr>
          <p:cNvSpPr txBox="1"/>
          <p:nvPr/>
        </p:nvSpPr>
        <p:spPr>
          <a:xfrm>
            <a:off x="1676400" y="2690336"/>
            <a:ext cx="8153400" cy="1500633"/>
          </a:xfrm>
          <a:prstGeom prst="rect">
            <a:avLst/>
          </a:prstGeom>
          <a:noFill/>
        </p:spPr>
        <p:txBody>
          <a:bodyPr wrap="square" rtlCol="0">
            <a:spAutoFit/>
          </a:bodyPr>
          <a:lstStyle/>
          <a:p>
            <a:r>
              <a:rPr lang="de-DE" sz="3000">
                <a:solidFill>
                  <a:schemeClr val="bg1"/>
                </a:solidFill>
                <a:latin typeface="Calibri" panose="020F0502020204030204" pitchFamily="34" charset="0"/>
                <a:cs typeface="Calibri" panose="020F0502020204030204" pitchFamily="34" charset="0"/>
              </a:rPr>
              <a:t>Zone Chairperson		Gast 1		Gast 2</a:t>
            </a:r>
          </a:p>
          <a:p>
            <a:endParaRPr lang="en-US" sz="3000" dirty="0">
              <a:solidFill>
                <a:schemeClr val="bg1"/>
              </a:solidFill>
              <a:latin typeface="Calibri" panose="020F0502020204030204" pitchFamily="34" charset="0"/>
              <a:cs typeface="Calibri" panose="020F0502020204030204" pitchFamily="34" charset="0"/>
            </a:endParaRPr>
          </a:p>
          <a:p>
            <a:r>
              <a:rPr lang="de-DE" sz="3000">
                <a:solidFill>
                  <a:schemeClr val="bg1"/>
                </a:solidFill>
                <a:latin typeface="Calibri" panose="020F0502020204030204" pitchFamily="34" charset="0"/>
                <a:cs typeface="Calibri" panose="020F0502020204030204" pitchFamily="34" charset="0"/>
              </a:rPr>
              <a:t>Name			Name		Name</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Vorstellung Clubamtsträger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Fortsetzung: Vorstellung Clubamtsträger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de-DE" sz="2400" b="1">
                <a:solidFill>
                  <a:schemeClr val="bg1"/>
                </a:solidFill>
                <a:latin typeface="Calibri" panose="020F0502020204030204" pitchFamily="34" charset="0"/>
                <a:cs typeface="Calibri" panose="020F0502020204030204" pitchFamily="34" charset="0"/>
              </a:rPr>
              <a:t>Lions Club _____ </a:t>
            </a:r>
          </a:p>
          <a:p>
            <a:r>
              <a:rPr lang="de-DE">
                <a:solidFill>
                  <a:schemeClr val="bg1"/>
                </a:solidFill>
                <a:latin typeface="Calibri" panose="020F0502020204030204" pitchFamily="34" charset="0"/>
                <a:cs typeface="Calibri" panose="020F0502020204030204" pitchFamily="34" charset="0"/>
              </a:rPr>
              <a:t>Präsident/in: _________</a:t>
            </a:r>
          </a:p>
          <a:p>
            <a:r>
              <a:rPr lang="de-DE">
                <a:solidFill>
                  <a:schemeClr val="bg1"/>
                </a:solidFill>
                <a:latin typeface="Calibri" panose="020F0502020204030204" pitchFamily="34" charset="0"/>
                <a:cs typeface="Calibri" panose="020F0502020204030204" pitchFamily="34" charset="0"/>
              </a:rPr>
              <a:t>Erste/r Vizepräsident/in: _______</a:t>
            </a:r>
          </a:p>
          <a:p>
            <a:r>
              <a:rPr lang="de-DE">
                <a:solidFill>
                  <a:schemeClr val="bg1"/>
                </a:solidFill>
                <a:latin typeface="Calibri" panose="020F0502020204030204" pitchFamily="34" charset="0"/>
                <a:cs typeface="Calibri" panose="020F0502020204030204" pitchFamily="34" charset="0"/>
              </a:rPr>
              <a:t>Sekretär/in: _______</a:t>
            </a:r>
          </a:p>
          <a:p>
            <a:r>
              <a:rPr lang="de-DE">
                <a:solidFill>
                  <a:schemeClr val="bg1"/>
                </a:solidFill>
                <a:latin typeface="Calibri" panose="020F0502020204030204" pitchFamily="34" charset="0"/>
                <a:cs typeface="Calibri" panose="020F0502020204030204" pitchFamily="34" charset="0"/>
              </a:rPr>
              <a:t>Schatzmeister/in: _________ </a:t>
            </a:r>
          </a:p>
          <a:p>
            <a:r>
              <a:rPr lang="de-DE">
                <a:solidFill>
                  <a:schemeClr val="bg1"/>
                </a:solidFill>
                <a:latin typeface="Calibri" panose="020F0502020204030204" pitchFamily="34" charset="0"/>
                <a:cs typeface="Calibri" panose="020F0502020204030204" pitchFamily="34" charset="0"/>
              </a:rPr>
              <a:t>Mitgliedschaftsbeauftragte/r: _________</a:t>
            </a:r>
          </a:p>
          <a:p>
            <a:r>
              <a:rPr lang="de-DE">
                <a:solidFill>
                  <a:schemeClr val="bg1"/>
                </a:solidFill>
                <a:latin typeface="Calibri" panose="020F0502020204030204" pitchFamily="34" charset="0"/>
                <a:cs typeface="Calibri" panose="020F0502020204030204" pitchFamily="34" charset="0"/>
              </a:rPr>
              <a:t>Beauftragte/r für Hilfsprojekte: _________</a:t>
            </a:r>
          </a:p>
          <a:p>
            <a:r>
              <a:rPr lang="de-DE">
                <a:solidFill>
                  <a:schemeClr val="bg1"/>
                </a:solidFill>
                <a:latin typeface="Calibri" panose="020F0502020204030204" pitchFamily="34" charset="0"/>
                <a:cs typeface="Calibri" panose="020F0502020204030204" pitchFamily="34" charset="0"/>
              </a:rPr>
              <a:t>Marketing-Beauftragte/r: _________</a:t>
            </a:r>
          </a:p>
          <a:p>
            <a:r>
              <a:rPr lang="de-DE">
                <a:solidFill>
                  <a:schemeClr val="bg1"/>
                </a:solidFill>
                <a:latin typeface="Calibri" panose="020F0502020204030204" pitchFamily="34" charset="0"/>
                <a:cs typeface="Calibri" panose="020F0502020204030204" pitchFamily="34" charset="0"/>
              </a:rPr>
              <a:t>LCIF-Koordinator/in: 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5181600" cy="584774"/>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Zonentreffen JJJJ - JJJJ</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1394155077"/>
              </p:ext>
            </p:extLst>
          </p:nvPr>
        </p:nvGraphicFramePr>
        <p:xfrm>
          <a:off x="228600" y="2743198"/>
          <a:ext cx="2667000" cy="187164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de-DE" sz="2000">
                          <a:solidFill>
                            <a:srgbClr val="002060"/>
                          </a:solidFill>
                          <a:latin typeface="Calibri" panose="020F0502020204030204" pitchFamily="34" charset="0"/>
                          <a:cs typeface="Calibri" panose="020F0502020204030204" pitchFamily="34" charset="0"/>
                        </a:rPr>
                        <a:t>Juli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de-DE" sz="2400">
                          <a:solidFill>
                            <a:srgbClr val="002060"/>
                          </a:solidFill>
                          <a:latin typeface="Calibri" panose="020F0502020204030204" pitchFamily="34" charset="0"/>
                          <a:cs typeface="Calibri" panose="020F0502020204030204" pitchFamily="34" charset="0"/>
                        </a:rPr>
                        <a:t>Hilfsleistungen</a:t>
                      </a:r>
                    </a:p>
                    <a:p>
                      <a:pPr marL="285750" indent="-285750">
                        <a:buFont typeface="Arial" panose="020B0604020202020204" pitchFamily="34" charset="0"/>
                        <a:buChar char="•"/>
                      </a:pPr>
                      <a:r>
                        <a:rPr lang="de-DE" sz="2400">
                          <a:solidFill>
                            <a:srgbClr val="002060"/>
                          </a:solidFill>
                          <a:latin typeface="Calibri" panose="020F0502020204030204" pitchFamily="34" charset="0"/>
                          <a:cs typeface="Calibri" panose="020F0502020204030204" pitchFamily="34" charset="0"/>
                        </a:rPr>
                        <a:t>Ausgezeichnete Leistungen</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848811946"/>
              </p:ext>
            </p:extLst>
          </p:nvPr>
        </p:nvGraphicFramePr>
        <p:xfrm>
          <a:off x="3192780" y="274319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de-DE" sz="2000">
                          <a:solidFill>
                            <a:srgbClr val="002060"/>
                          </a:solidFill>
                          <a:latin typeface="Calibri" panose="020F0502020204030204" pitchFamily="34" charset="0"/>
                          <a:cs typeface="Calibri" panose="020F0502020204030204" pitchFamily="34" charset="0"/>
                        </a:rPr>
                        <a:t>Oktober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de-DE" sz="2400">
                          <a:solidFill>
                            <a:srgbClr val="002060"/>
                          </a:solidFill>
                          <a:latin typeface="Calibri" panose="020F0502020204030204" pitchFamily="34" charset="0"/>
                          <a:cs typeface="Calibri" panose="020F0502020204030204" pitchFamily="34" charset="0"/>
                        </a:rPr>
                        <a:t>Mitgliedschaft</a:t>
                      </a:r>
                    </a:p>
                    <a:p>
                      <a:pPr marL="285750" indent="-285750">
                        <a:buFont typeface="Arial" panose="020B0604020202020204" pitchFamily="34" charset="0"/>
                        <a:buChar char="•"/>
                      </a:pPr>
                      <a:r>
                        <a:rPr lang="de-DE" sz="2400">
                          <a:solidFill>
                            <a:srgbClr val="002060"/>
                          </a:solidFill>
                          <a:latin typeface="Calibri" panose="020F0502020204030204" pitchFamily="34" charset="0"/>
                          <a:cs typeface="Calibri" panose="020F0502020204030204" pitchFamily="34" charset="0"/>
                        </a:rPr>
                        <a:t>Marketing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3008850637"/>
              </p:ext>
            </p:extLst>
          </p:nvPr>
        </p:nvGraphicFramePr>
        <p:xfrm>
          <a:off x="6231255" y="274320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de-DE" sz="2000">
                          <a:solidFill>
                            <a:srgbClr val="002060"/>
                          </a:solidFill>
                          <a:latin typeface="Calibri" panose="020F0502020204030204" pitchFamily="34" charset="0"/>
                          <a:cs typeface="Calibri" panose="020F0502020204030204" pitchFamily="34" charset="0"/>
                        </a:rPr>
                        <a:t>Januar _____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de-DE" sz="2400">
                          <a:solidFill>
                            <a:srgbClr val="002060"/>
                          </a:solidFill>
                          <a:latin typeface="Calibri" panose="020F0502020204030204" pitchFamily="34" charset="0"/>
                          <a:cs typeface="Calibri" panose="020F0502020204030204" pitchFamily="34" charset="0"/>
                        </a:rPr>
                        <a:t>Leadership</a:t>
                      </a:r>
                    </a:p>
                    <a:p>
                      <a:pPr marL="285750" indent="-285750">
                        <a:buFont typeface="Arial" panose="020B0604020202020204" pitchFamily="34" charset="0"/>
                        <a:buChar char="•"/>
                      </a:pPr>
                      <a:r>
                        <a:rPr lang="de-DE" sz="2400">
                          <a:solidFill>
                            <a:srgbClr val="002060"/>
                          </a:solidFill>
                          <a:latin typeface="Calibri" panose="020F0502020204030204" pitchFamily="34" charset="0"/>
                          <a:cs typeface="Calibri" panose="020F0502020204030204" pitchFamily="34" charset="0"/>
                        </a:rPr>
                        <a:t>Fundraising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87709594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de-DE" sz="2000">
                          <a:solidFill>
                            <a:srgbClr val="002060"/>
                          </a:solidFill>
                          <a:latin typeface="Calibri" panose="020F0502020204030204" pitchFamily="34" charset="0"/>
                          <a:cs typeface="Calibri" panose="020F0502020204030204" pitchFamily="34" charset="0"/>
                        </a:rPr>
                        <a:t>April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de-DE" sz="2400">
                          <a:solidFill>
                            <a:srgbClr val="002060"/>
                          </a:solidFill>
                          <a:latin typeface="Calibri" panose="020F0502020204030204" pitchFamily="34" charset="0"/>
                          <a:cs typeface="Calibri" panose="020F0502020204030204" pitchFamily="34" charset="0"/>
                        </a:rPr>
                        <a:t>Anerkennung</a:t>
                      </a:r>
                    </a:p>
                    <a:p>
                      <a:pPr marL="285750" indent="-285750">
                        <a:buFont typeface="Arial" panose="020B0604020202020204" pitchFamily="34" charset="0"/>
                        <a:buChar char="•"/>
                      </a:pPr>
                      <a:r>
                        <a:rPr lang="de-DE" sz="2400">
                          <a:solidFill>
                            <a:srgbClr val="002060"/>
                          </a:solidFill>
                          <a:latin typeface="Calibri" panose="020F0502020204030204" pitchFamily="34" charset="0"/>
                          <a:cs typeface="Calibri" panose="020F0502020204030204" pitchFamily="34" charset="0"/>
                        </a:rPr>
                        <a:t>Vorbereitung</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Gastvorträge</a:t>
            </a:r>
          </a:p>
          <a:p>
            <a:pPr marL="403225" indent="-403225">
              <a:spcBef>
                <a:spcPts val="800"/>
              </a:spcBef>
              <a:spcAft>
                <a:spcPts val="1200"/>
              </a:spcAft>
              <a:buClr>
                <a:schemeClr val="accent1"/>
              </a:buClr>
              <a:buFont typeface="Wingdings 3" panose="05040102010807070707" pitchFamily="18" charset="2"/>
              <a:buChar char="u"/>
            </a:pPr>
            <a:r>
              <a:rPr lang="de-DE">
                <a:solidFill>
                  <a:schemeClr val="bg1"/>
                </a:solidFill>
                <a:latin typeface="Calibri" panose="020F0502020204030204" pitchFamily="34" charset="0"/>
                <a:cs typeface="Calibri" panose="020F0502020204030204" pitchFamily="34" charset="0"/>
              </a:rPr>
              <a:t>Ideenbörse</a:t>
            </a:r>
          </a:p>
          <a:p>
            <a:pPr marL="403225" indent="-403225">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Club-Ressourcen</a:t>
            </a:r>
          </a:p>
          <a:p>
            <a:pPr marL="403225" indent="-403225">
              <a:spcBef>
                <a:spcPts val="800"/>
              </a:spcBef>
              <a:spcAft>
                <a:spcPts val="1200"/>
              </a:spcAft>
              <a:buClr>
                <a:schemeClr val="accent1"/>
              </a:buClr>
              <a:buFont typeface="Wingdings 3" panose="05040102010807070707" pitchFamily="18" charset="2"/>
              <a:buChar char="u"/>
            </a:pPr>
            <a:r>
              <a:rPr lang="de-DE">
                <a:solidFill>
                  <a:schemeClr val="bg1"/>
                </a:solidFill>
                <a:latin typeface="Calibri" panose="020F0502020204030204" pitchFamily="34" charset="0"/>
                <a:cs typeface="Calibri" panose="020F0502020204030204" pitchFamily="34" charset="0"/>
              </a:rPr>
              <a:t>Herausforderungen und Erfolge des Clubs</a:t>
            </a:r>
          </a:p>
          <a:p>
            <a:pPr marL="403225" indent="-403225">
              <a:spcBef>
                <a:spcPts val="800"/>
              </a:spcBef>
              <a:spcAft>
                <a:spcPts val="1200"/>
              </a:spcAft>
              <a:buClr>
                <a:schemeClr val="accent1"/>
              </a:buClr>
              <a:buFont typeface="Wingdings 3" panose="05040102010807070707" pitchFamily="18" charset="2"/>
              <a:buChar char="u"/>
            </a:pPr>
            <a:r>
              <a:rPr lang="de-DE" sz="1800">
                <a:solidFill>
                  <a:schemeClr val="bg1"/>
                </a:solidFill>
                <a:latin typeface="Calibri" panose="020F0502020204030204" pitchFamily="34" charset="0"/>
                <a:cs typeface="Calibri" panose="020F0502020204030204" pitchFamily="34" charset="0"/>
              </a:rPr>
              <a:t>Ziele, Veranstaltungen und nächste Schritte</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0" y="2678430"/>
            <a:ext cx="3029284"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3600" b="1" dirty="0">
                <a:solidFill>
                  <a:schemeClr val="accent1"/>
                </a:solidFill>
                <a:latin typeface="Calibri" panose="020F0502020204030204" pitchFamily="34" charset="0"/>
                <a:cs typeface="Calibri" panose="020F0502020204030204" pitchFamily="34" charset="0"/>
              </a:rPr>
              <a:t>Tagesordnung</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3429000" cy="584775"/>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Gastvortrag</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de-DE" sz="3200">
                <a:solidFill>
                  <a:schemeClr val="accent1"/>
                </a:solidFill>
                <a:latin typeface="Calibri" panose="020F0502020204030204" pitchFamily="34" charset="0"/>
                <a:cs typeface="Calibri" panose="020F0502020204030204" pitchFamily="34" charset="0"/>
              </a:rPr>
              <a:t>Ideenbörse</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8C1FB9C5-FCF7-40CA-B88F-2FCAC75B880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41012</TotalTime>
  <Words>3430</Words>
  <Application>Microsoft Office PowerPoint</Application>
  <PresentationFormat>Widescreen</PresentationFormat>
  <Paragraphs>409</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Lions-Veranstaltungen.</vt:lpstr>
      <vt:lpstr>Überlegungen und Fragen</vt:lpstr>
      <vt:lpstr>Nächste Schritte</vt:lpstr>
      <vt:lpstr>PowerPoint Presentation</vt:lpstr>
      <vt:lpstr>Herzlichen Dank</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1881</cp:revision>
  <cp:lastPrinted>2022-03-03T14:34:46Z</cp:lastPrinted>
  <dcterms:created xsi:type="dcterms:W3CDTF">2016-11-15T15:12:50Z</dcterms:created>
  <dcterms:modified xsi:type="dcterms:W3CDTF">2022-04-08T21:22:01Z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