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0DE28-0CB7-4377-A46C-2A57AFEDD98A}" v="22" dt="2022-08-26T01:43:50.592"/>
    <p1510:client id="{E361E1B2-8696-4411-9D37-B32950B22575}" v="1" dt="2022-08-26T01:44:56.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userId="P++PGFJsgrntgntDJ/3fR+sdUAeP8upFNl3wRJMl3VA=" providerId="None" clId="Web-{E361E1B2-8696-4411-9D37-B32950B22575}"/>
    <pc:docChg chg="modSld">
      <pc:chgData name="Brett Harrington" userId="P++PGFJsgrntgntDJ/3fR+sdUAeP8upFNl3wRJMl3VA=" providerId="None" clId="Web-{E361E1B2-8696-4411-9D37-B32950B22575}" dt="2022-08-26T01:44:56.712" v="0" actId="1076"/>
      <pc:docMkLst>
        <pc:docMk/>
      </pc:docMkLst>
      <pc:sldChg chg="modSp">
        <pc:chgData name="Brett Harrington" userId="P++PGFJsgrntgntDJ/3fR+sdUAeP8upFNl3wRJMl3VA=" providerId="None" clId="Web-{E361E1B2-8696-4411-9D37-B32950B22575}" dt="2022-08-26T01:44:56.712" v="0" actId="1076"/>
        <pc:sldMkLst>
          <pc:docMk/>
          <pc:sldMk cId="1395894267" sldId="1466"/>
        </pc:sldMkLst>
        <pc:picChg chg="mod">
          <ac:chgData name="Brett Harrington" userId="P++PGFJsgrntgntDJ/3fR+sdUAeP8upFNl3wRJMl3VA=" providerId="None" clId="Web-{E361E1B2-8696-4411-9D37-B32950B22575}" dt="2022-08-26T01:44:56.712" v="0" actId="1076"/>
          <ac:picMkLst>
            <pc:docMk/>
            <pc:sldMk cId="1395894267" sldId="1466"/>
            <ac:picMk id="2" creationId="{E16E4C43-B8CA-6CA8-278B-6AE0F02AA0E7}"/>
          </ac:picMkLst>
        </pc:picChg>
      </pc:sldChg>
    </pc:docChg>
  </pc:docChgLst>
  <pc:docChgLst>
    <pc:chgData name="Brett Harrington" userId="P++PGFJsgrntgntDJ/3fR+sdUAeP8upFNl3wRJMl3VA=" providerId="None" clId="Web-{CE30DE28-0CB7-4377-A46C-2A57AFEDD98A}"/>
    <pc:docChg chg="modSld">
      <pc:chgData name="Brett Harrington" userId="P++PGFJsgrntgntDJ/3fR+sdUAeP8upFNl3wRJMl3VA=" providerId="None" clId="Web-{CE30DE28-0CB7-4377-A46C-2A57AFEDD98A}" dt="2022-08-26T01:43:49.452" v="19" actId="1076"/>
      <pc:docMkLst>
        <pc:docMk/>
      </pc:docMkLst>
      <pc:sldChg chg="addSp delSp modSp delAnim">
        <pc:chgData name="Brett Harrington" userId="P++PGFJsgrntgntDJ/3fR+sdUAeP8upFNl3wRJMl3VA=" providerId="None" clId="Web-{CE30DE28-0CB7-4377-A46C-2A57AFEDD98A}" dt="2022-08-26T01:43:49.452" v="19" actId="1076"/>
        <pc:sldMkLst>
          <pc:docMk/>
          <pc:sldMk cId="2179641477" sldId="1012"/>
        </pc:sldMkLst>
        <pc:spChg chg="add mod">
          <ac:chgData name="Brett Harrington" userId="P++PGFJsgrntgntDJ/3fR+sdUAeP8upFNl3wRJMl3VA=" providerId="None" clId="Web-{CE30DE28-0CB7-4377-A46C-2A57AFEDD98A}" dt="2022-08-26T01:43:25.889" v="16"/>
          <ac:spMkLst>
            <pc:docMk/>
            <pc:sldMk cId="2179641477" sldId="1012"/>
            <ac:spMk id="7" creationId="{E6EAAD73-D8D8-49A4-A8CB-1639CBE8E1F9}"/>
          </ac:spMkLst>
        </pc:spChg>
        <pc:picChg chg="del">
          <ac:chgData name="Brett Harrington" userId="P++PGFJsgrntgntDJ/3fR+sdUAeP8upFNl3wRJMl3VA=" providerId="None" clId="Web-{CE30DE28-0CB7-4377-A46C-2A57AFEDD98A}" dt="2022-08-26T01:43:04.154" v="9"/>
          <ac:picMkLst>
            <pc:docMk/>
            <pc:sldMk cId="2179641477" sldId="1012"/>
            <ac:picMk id="3" creationId="{11CFAE09-CD2A-4F65-9B5C-A3AC0F68361C}"/>
          </ac:picMkLst>
        </pc:picChg>
        <pc:picChg chg="del">
          <ac:chgData name="Brett Harrington" userId="P++PGFJsgrntgntDJ/3fR+sdUAeP8upFNl3wRJMl3VA=" providerId="None" clId="Web-{CE30DE28-0CB7-4377-A46C-2A57AFEDD98A}" dt="2022-08-26T01:43:04.123" v="8"/>
          <ac:picMkLst>
            <pc:docMk/>
            <pc:sldMk cId="2179641477" sldId="1012"/>
            <ac:picMk id="4" creationId="{3DEF26DC-C5AB-4E3A-ADED-251CC037A853}"/>
          </ac:picMkLst>
        </pc:picChg>
        <pc:picChg chg="del">
          <ac:chgData name="Brett Harrington" userId="P++PGFJsgrntgntDJ/3fR+sdUAeP8upFNl3wRJMl3VA=" providerId="None" clId="Web-{CE30DE28-0CB7-4377-A46C-2A57AFEDD98A}" dt="2022-08-26T01:42:56.920" v="7"/>
          <ac:picMkLst>
            <pc:docMk/>
            <pc:sldMk cId="2179641477" sldId="1012"/>
            <ac:picMk id="5" creationId="{134538D8-1526-48B7-BC97-5CB5D3598FAA}"/>
          </ac:picMkLst>
        </pc:picChg>
        <pc:picChg chg="del">
          <ac:chgData name="Brett Harrington" userId="P++PGFJsgrntgntDJ/3fR+sdUAeP8upFNl3wRJMl3VA=" providerId="None" clId="Web-{CE30DE28-0CB7-4377-A46C-2A57AFEDD98A}" dt="2022-08-26T01:42:52.764" v="6"/>
          <ac:picMkLst>
            <pc:docMk/>
            <pc:sldMk cId="2179641477" sldId="1012"/>
            <ac:picMk id="6" creationId="{6850B7B1-FA0F-44DC-A0F3-2466A1C583B6}"/>
          </ac:picMkLst>
        </pc:picChg>
        <pc:picChg chg="add mod">
          <ac:chgData name="Brett Harrington" userId="P++PGFJsgrntgntDJ/3fR+sdUAeP8upFNl3wRJMl3VA=" providerId="None" clId="Web-{CE30DE28-0CB7-4377-A46C-2A57AFEDD98A}" dt="2022-08-26T01:43:49.452" v="19" actId="1076"/>
          <ac:picMkLst>
            <pc:docMk/>
            <pc:sldMk cId="2179641477" sldId="1012"/>
            <ac:picMk id="8" creationId="{CE738EF1-B4E4-D036-FCB3-725EAC666372}"/>
          </ac:picMkLst>
        </pc:picChg>
      </pc:sldChg>
      <pc:sldChg chg="addSp delSp modSp">
        <pc:chgData name="Brett Harrington" userId="P++PGFJsgrntgntDJ/3fR+sdUAeP8upFNl3wRJMl3VA=" providerId="None" clId="Web-{CE30DE28-0CB7-4377-A46C-2A57AFEDD98A}" dt="2022-08-26T01:42:38.217" v="5" actId="1076"/>
        <pc:sldMkLst>
          <pc:docMk/>
          <pc:sldMk cId="1395894267" sldId="1466"/>
        </pc:sldMkLst>
        <pc:picChg chg="add mod">
          <ac:chgData name="Brett Harrington" userId="P++PGFJsgrntgntDJ/3fR+sdUAeP8upFNl3wRJMl3VA=" providerId="None" clId="Web-{CE30DE28-0CB7-4377-A46C-2A57AFEDD98A}" dt="2022-08-26T01:42:38.217" v="5" actId="1076"/>
          <ac:picMkLst>
            <pc:docMk/>
            <pc:sldMk cId="1395894267" sldId="1466"/>
            <ac:picMk id="2" creationId="{E16E4C43-B8CA-6CA8-278B-6AE0F02AA0E7}"/>
          </ac:picMkLst>
        </pc:picChg>
        <pc:picChg chg="del">
          <ac:chgData name="Brett Harrington" userId="P++PGFJsgrntgntDJ/3fR+sdUAeP8upFNl3wRJMl3VA=" providerId="None" clId="Web-{CE30DE28-0CB7-4377-A46C-2A57AFEDD98A}" dt="2022-08-26T01:42:17.576" v="0"/>
          <ac:picMkLst>
            <pc:docMk/>
            <pc:sldMk cId="1395894267" sldId="1466"/>
            <ac:picMk id="3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de-DE" sz="1300" dirty="0"/>
              <a:t>Vielen Dank, dass Sie heute an dieser Präsentation über die globale Strategie für Lions teilnehmen.</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Erstens, um unsere Vereinigung und unsere Stiftung zu stärken: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werden Lions Clubs International und Lions Clubs International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Foundation</a:t>
            </a:r>
            <a:r>
              <a:rPr lang="de-DE" sz="1800" dirty="0">
                <a:effectLst/>
                <a:latin typeface="Calibri" panose="020F0502020204030204" pitchFamily="34" charset="0"/>
                <a:ea typeface="Calibri" panose="020F0502020204030204" pitchFamily="34" charset="0"/>
                <a:cs typeface="Times New Roman" panose="02020603050405020304" pitchFamily="18" charset="0"/>
              </a:rPr>
              <a:t> unter einer einzigen Marketingmarke zusammenführen, um unseren kombinierten Hilfsdienst besser darzustellen.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werden auch neue „Säulen unseres Auftrags“ einführen, was uns ermöglichen wird, unsere globalen Anliegen, unsere LCIF-Anliegen und die lokalen Anliegen, um die sich Lions kümmern, auf neue Art zu kommunizieren.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werden dafür sorgen, dass neue Clubs auf einer starken Grundlage aufbauen. Wir werden Clubs in Schwierigkeiten zusätzliche Unterstützung bieten und die Zufriedenheit unserer Mitglieder weiter steigern.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Um bei der Gründung neuer Clubs auf der ganzen Welt zu helfen, werden wir die Gründung von Clubs auf Distriktebene stärker fördern.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Und wir werden weiterhin eine Kultur des Spendens an unsere Stiftung in unseren Clubs entwickeln, um sicherzustellen, dass Lions Zugang zu LCIF-Mitteln für größere, nachhaltigere Projekte haben.</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Zweitens, um neue Modelle für das Wachstum unserer Vereinigung und Stiftung zu schaffen: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werden unsere Partnerschaften mit Organisationen ausweiten, die Corporate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Social</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Responsibility</a:t>
            </a:r>
            <a:r>
              <a:rPr lang="de-DE" sz="1800" dirty="0">
                <a:effectLst/>
                <a:latin typeface="Calibri" panose="020F0502020204030204" pitchFamily="34" charset="0"/>
                <a:ea typeface="Calibri" panose="020F0502020204030204" pitchFamily="34" charset="0"/>
                <a:cs typeface="Times New Roman" panose="02020603050405020304" pitchFamily="18" charset="0"/>
              </a:rPr>
              <a:t> (CSR) anstreben. Dies bedeutet, dass Unternehmen Maßnahmen ergreifen, um sozial verantwortlicher zu sein. Dies wird neue Möglichkeiten für gemeinsame Projekte und deren Finanzierung eröffnen und die sichtbare Präsenz von Lions erhöhen.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werden auch neue Service- und Mitgliedschaftsmodelle ausloten, um sie unserem Clubmodell hinzuzufügen.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Eines dieser neuen Modelle ist die episodische Freiwilligenarbeit. Diese „gelegentlichen“ Freiwilligen können zur Steigerung unserer Wirksamkeit beitragen, und sie können zu neuen Mitgliedern werden, wenn sie sich zu verstärktem Engagement entschließen.</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Drittens brauchen wir eine noch bessere Abstimmung in unserer gesamten Organisation, um unsere Ziele zu erreichen. Um dies zu erreichen, werden wir: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Jährlich gemeinsame Sitzungen des LCI-Vorstands und des LCIF-Treuhändervorstands abhalten.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Rollen unserer Direktoren und Treuhänder aktualisieren, damit sie Lions und Leos optimal zu Diensten sein können.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Verbesserungen im Wahlverfahren für unsere internationalen Direktoren und dritten Vizepräsidenten prüfen.</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de-DE"/>
              <a:t>Obwohl das erste Jahr in erster Linie ein Aufbaujahr war, sind wir gut vorangekommen.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de-DE"/>
              <a:t>Sprechen wir über einiges, was wir letztes Jahr erreicht haben.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[klicken] Hier sind einige Schritte, die wir im vergangenen Jahr unternommen haben, um unsere Vereinigung und unsere Stiftung zu stärken: </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einen neuen Markennamen für unsere Vereinigung und unsere Stiftung gewählt: „Lions International“. Mehr dazu auf der nächsten Folie.</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eine Umfrage zur Mitgliederzufriedenheit durchgeführt, um zu ermitteln, welche Änderungen sich die Mitglieder wünschen. </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auch unsere Zuschüsse zur Verbreiterung der Mitgliederbasis umstrukturiert, um sie maximal auszuschöpfen. Informieren Sie sich also unbedingt über unsere Zuschüsse, wenn Sie daran interessiert sind, Ihre Mitgliederbasis zu verbreitern.</a:t>
            </a: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[klicken] Bei der Schaffung neuer Modelle haben wir: </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Neue Unternehmenspartner gewonnen, darunter Disney,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Enel</a:t>
            </a:r>
            <a:r>
              <a:rPr lang="de-DE" sz="1800" dirty="0">
                <a:effectLst/>
                <a:latin typeface="Calibri" panose="020F0502020204030204" pitchFamily="34" charset="0"/>
                <a:ea typeface="Calibri" panose="020F0502020204030204" pitchFamily="34" charset="0"/>
                <a:cs typeface="Times New Roman" panose="02020603050405020304" pitchFamily="18" charset="0"/>
              </a:rPr>
              <a:t>, BGRS und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EverSource</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Ein Spendenportal für die Mitarbeiter unserer Partner eröffnet, das bereits Sehtests und Hilfsmaßnahmen in der Ukraine unterstützt.</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Eine Umfrage durchgeführt, um die Praxis sporadischer oder „gelegentlicher“ Freiwilligenarbeit in Clubs und die Einstellungen/Haltungen dazu weltweit zu ermitteln. </a:t>
            </a: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[klicken] Zur Abstimmung von Zielen, Leitung und organisatorischer Unterstützung taten wir folgendes: </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veranstalteten im Februar 2022 die erste gemeinsame virtuelle Sitzung der Vorstände von LCI und LCIF.. </a:t>
            </a: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begannen mit der Analyse des Wahlverfahrens ähnlicher Hilfsorganisationen als Hilfe bei der Bewertung unseres eigenen.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Ich möchte mir einen Moment Zeit nehmen, um über unsere neue Marke zu sprechen.</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führen LCI und LCIF unter der Marke „Lions International“ zusammen.</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Wenn wir „Lions International“ sagen, meinen wir Lions Clubs International und Lions Clubs International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Foundation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beide zusammen</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Marke Lions International wird beide Organisationen unter einer „Dach“-Marke zusammenbringen, damit wir mit der Außenwelt über unseren gemeinsamen Hilfsdienst und unsere Wirkung sprechen können.</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Weil die Welt uns als eins wahrnimmt. Man sieht uns als Lions.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Und die Wahrheit ist: Wir sind eins.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Unsere Vereinigung und unsere Stiftung bleiben getrennte Organisationen, und ihre Namen werden sich nicht ändern.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Unser Clubmodell wird sich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nicht</a:t>
            </a:r>
            <a:r>
              <a:rPr lang="de-DE" sz="1800" dirty="0">
                <a:effectLst/>
                <a:latin typeface="Calibri" panose="020F0502020204030204" pitchFamily="34" charset="0"/>
                <a:ea typeface="Calibri" panose="020F0502020204030204" pitchFamily="34" charset="0"/>
                <a:cs typeface="Times New Roman" panose="02020603050405020304" pitchFamily="18" charset="0"/>
              </a:rPr>
              <a:t> ändern.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Dieser Schritt wird also nichts daran ändern, wer wir sind und was wir als Lions tun. Er wird einfach die Art und Weise verändern, wie wir mit der Außenwelt sowohl über unsere Vereinigung also auch über unsere Stiftung sprechen.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Zusammen</a:t>
            </a:r>
            <a:r>
              <a:rPr lang="de-DE" sz="1800" dirty="0">
                <a:effectLst/>
                <a:latin typeface="Calibri" panose="020F0502020204030204" pitchFamily="34" charset="0"/>
                <a:ea typeface="Calibri" panose="020F0502020204030204" pitchFamily="34" charset="0"/>
                <a:cs typeface="Times New Roman" panose="02020603050405020304" pitchFamily="18" charset="0"/>
              </a:rPr>
              <a:t> sind wir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führen auch einen neuen Slogan für unsere Marke Lions International ein: Wir helfen einer Welt in Not.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Welt wird so leichter verstehen, was wir als Lions tun.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 diesem Jahr bauen wir wichtige Schwerpunktbereiche unseres Plans weiter aus und führen sie ein.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[klicken] Um unsere Vereinigung und unsere Stiftung zu stärken: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Werden wir 2023 mit der Einführung der neuen Marke „Lions International“ und der Markenrichtlinien beginnen und die neuen Säulen unseres Auftrags vorstellen.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Um die Neuaufstellung von Clubs zu unterstützen, überarbeiten wir Bewertungstools für Clubs, veröffentlichen die bewährten Praktiken erfolgreicher Clubs und verbessern das Programm für Beratende Lions.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Um auf dem Erfolg von Campaign 100 aufzubauen, konzentrieren wir uns auf Club- und Einzelspenden.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entwickeln auch ein umfassendes Unterstützungsprogramm für neue Clubs und Umfragematerialien zur Bewertung der Mitgliederzufriedenheit. </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[klicken] Um uns besser auf Wachstum zu konzentrieren,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bauen wir unser CSR-Programm weiter aus.</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führen wir Fundraising-Strategien für die konstitutionellen Gebiete 1 und 2 sowie Indien durch.</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weiten wir das ehrenamtliche Engagement unserer Mitarbeiter bei unseren Partnern aus.</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gründen wir eine „CSR-Denkfabrik“, um neue Möglichkeiten zu erkunden.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Um Freiwilligen auf neue Weise die Einbindung zu erleichtern, führen wir Pilotprojekte für „gelegentliche“ Freiwillige durch und entwickeln Ressourcen, um Clubs bei der Unterstützung „gelegentlicher“ Freiwilliger zu helfen.</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verfeinern auch unseren Bewertungsprozess für neue Partner, um unsere Ressourcen maximal auszuschöpfen und unsere Erträge zu maximieren.</a:t>
            </a: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[klicken] Um unsere Ziele, Leitung und organisatorische Unterstützung besser aufeinander abzustimmen, konzentrieren wir uns auf: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nächste virtuelle Sitzung der Vorstände von LCI- und LCIF im Jahr 2023.</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Änderungen an den Vorstandsdirektiven, um das Verfahren zur Kandidatur auf das Amt des/der Dritten Vizepräsidenten/in formell festzulegen.</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können alle etwas tun, um diesen Plan zum Erfolg zu verhelfen und unsere Ziele zu erreichen.</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Sprechen Sie über den Plan in Ihren Clubs und Distrikten.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Beantworten Sie Fragebögen unseres internationalen Teams, damit Sie die Zukunft des Plans mitgestalten können.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Arbeiten wir alle daran, dass die Mitglieder motiviert, im Hilfsdienst aktiv und zufrieden bleiben.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Unterstützen wir unsere Stiftung persönlich und als Club. Und vergessen Sie nicht, Fördermöglichkeiten zu erkunden und über Ihre Erfahrungen mit der Stiftung zu sprechen.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Ich möchte auch einen kurzen Überblick über unseren Strategieplan für Leo-Clubs geben.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Leos sind ein so wichtiger Bestandteil unseres Hilfsdienstes. Und die Zukunft des Hilfsdienstes.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Gerade wie Lions brauchen auch Leos eine Orientierung für die Zukunft, um auf Wachstums- und Erfolgskurs zu bleiben</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Beim Leo-Programm konzentrieren wir uns auf Wachstum.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Unser Ziel ist es, 200.000 gemeldete Leos und 13.000 gemeldete Leo-Lions zu erreichen.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Wir haben den Leo-Plan mit etwa 157.500 gemeldeten Leos und 4.700 gemeldeten Leo-Lions gestartet, sodass das Erreichen dieses Ziels ein lebhaftes Wachstum in beiden Bereichen bedeuten wird.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Bevor wir über unseren Strategieplan sprechen, müssen wir erklären, warum er so wichtig ist.</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Vor über 100 Jahren begannen Lions mit einer Handvoll Mitgliedern und einigen wenigen Clubs. Jedes Jahr schlossen sich immer mehr Mitglieder an. Und wir wuchsen weiter, da immer mehr Menschen seitdem den großen Nutzen gemeinnütziger Hilfsleistungen anerkannten und begriffen, dass wir gemeinsam so viel mehr erreichen können.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Heute gibt es über 1,4 Millionen Mitglieder in über 48.000 Lions Clubs weltweit. Wir sind die mitgliederstärkste Hilfsorganisation der Welt. Und so viele Communitys und so viele Menschen sind auf unsere Hilfe angewiesen.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brauchen einen Plan, damit wir weiterhin die Organisation sein können, als die die Welt uns braucht.</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wollen nun über die Schritte sprechen, die wir unternehmen, um sicher zu gehen, dass wir auf allen Lions-Ebenen für den Erfolg aufgestellt sind.</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de-DE" sz="1100">
                <a:effectLst/>
                <a:latin typeface="Calibri" panose="020F0502020204030204" pitchFamily="34" charset="0"/>
                <a:ea typeface="Calibri" panose="020F0502020204030204" pitchFamily="34" charset="0"/>
                <a:cs typeface="Times New Roman" panose="02020603050405020304" pitchFamily="18" charset="0"/>
              </a:rPr>
              <a:t>Wir haben 4 Stoßrichtungen entwickelt, um unser großes Ziel zu unterstützen: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de-DE" sz="1100" b="1">
                <a:effectLst/>
                <a:latin typeface="Calibri" panose="020F0502020204030204" pitchFamily="34" charset="0"/>
                <a:ea typeface="Calibri" panose="020F0502020204030204" pitchFamily="34" charset="0"/>
                <a:cs typeface="Times New Roman" panose="02020603050405020304" pitchFamily="18" charset="0"/>
              </a:rPr>
              <a:t>Mitgliedergewinnung</a:t>
            </a:r>
            <a:r>
              <a:rPr lang="de-DE" sz="1100">
                <a:effectLst/>
                <a:latin typeface="Calibri" panose="020F0502020204030204" pitchFamily="34" charset="0"/>
                <a:ea typeface="Calibri" panose="020F0502020204030204" pitchFamily="34" charset="0"/>
                <a:cs typeface="Times New Roman" panose="02020603050405020304" pitchFamily="18" charset="0"/>
              </a:rPr>
              <a:t> – Wir werden Mitglieder mit Rekrutierungstools ausstatten und die Mitgliederstruktur verbessern.</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de-DE" sz="1100" b="1">
                <a:effectLst/>
                <a:latin typeface="Calibri" panose="020F0502020204030204" pitchFamily="34" charset="0"/>
                <a:ea typeface="Calibri" panose="020F0502020204030204" pitchFamily="34" charset="0"/>
                <a:cs typeface="Times New Roman" panose="02020603050405020304" pitchFamily="18" charset="0"/>
              </a:rPr>
              <a:t>Mitgliedererfahrung </a:t>
            </a:r>
            <a:r>
              <a:rPr lang="de-DE" sz="1100">
                <a:effectLst/>
                <a:latin typeface="Calibri" panose="020F0502020204030204" pitchFamily="34" charset="0"/>
                <a:ea typeface="Calibri" panose="020F0502020204030204" pitchFamily="34" charset="0"/>
                <a:cs typeface="Times New Roman" panose="02020603050405020304" pitchFamily="18" charset="0"/>
              </a:rPr>
              <a:t>– Wir werden den Wert der Leo-Mitgliedschaft erhöhen, indem wir die Möglichkeiten für Weiterbildung und Schulungen erweitern.</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de-DE" sz="1100" b="1">
                <a:effectLst/>
                <a:latin typeface="Calibri" panose="020F0502020204030204" pitchFamily="34" charset="0"/>
                <a:ea typeface="Calibri" panose="020F0502020204030204" pitchFamily="34" charset="0"/>
                <a:cs typeface="Times New Roman" panose="02020603050405020304" pitchFamily="18" charset="0"/>
              </a:rPr>
              <a:t>Übergang zu Lions </a:t>
            </a:r>
            <a:r>
              <a:rPr lang="de-DE" sz="1100">
                <a:effectLst/>
                <a:latin typeface="Calibri" panose="020F0502020204030204" pitchFamily="34" charset="0"/>
                <a:ea typeface="Calibri" panose="020F0502020204030204" pitchFamily="34" charset="0"/>
                <a:cs typeface="Times New Roman" panose="02020603050405020304" pitchFamily="18" charset="0"/>
              </a:rPr>
              <a:t>– Wir bieten Leos positive Erfahrungen und einen klaren Weg zur Mitgliedschaft, indem wir Hilfsmittel für den Übergang zu den Lions bereitstellen.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de-DE" sz="1100" b="1">
                <a:effectLst/>
                <a:latin typeface="Calibri" panose="020F0502020204030204" pitchFamily="34" charset="0"/>
                <a:ea typeface="Calibri" panose="020F0502020204030204" pitchFamily="34" charset="0"/>
                <a:cs typeface="Times New Roman" panose="02020603050405020304" pitchFamily="18" charset="0"/>
              </a:rPr>
              <a:t>Verbindung zur LCIF </a:t>
            </a:r>
            <a:r>
              <a:rPr lang="de-DE" sz="1100">
                <a:effectLst/>
                <a:latin typeface="Calibri" panose="020F0502020204030204" pitchFamily="34" charset="0"/>
                <a:ea typeface="Calibri" panose="020F0502020204030204" pitchFamily="34" charset="0"/>
                <a:cs typeface="Times New Roman" panose="02020603050405020304" pitchFamily="18" charset="0"/>
              </a:rPr>
              <a:t>– Wir werden die Verbindung zwischen Leos und unserer Stiftung stärken.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Es gibt viele großartige Möglichkeiten, etwas gemeinsam mit Leos zu unternehmen.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Denken Sie also darüber nach, einen Leo-Club zu gründen, gemeinsam Projekte zu planen und Leos einzuladen, Ihrem Club beizutreten.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Weitere Informationen und Ressourcen finden Sie auf unserer Leos-Webseite.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 beiden Plänen arbeiten wir daran, wichtige Dinge zu erreichen, die unseren Mitgliedern, unseren Clubs und unseren Communitys zugutekommen.</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möchten, dass alle die Mitgliedschaft positiv erfahren.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wollen wachsen, um im Hilfsdienst noch mehr zu bewirken und noch mehr Gutes zu tun.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wollen, dass Mitglieder die großartigen Hilfsmittel und Möglichkeiten nutzen, die Lions International bietet.</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Und wir wollen neue Wege finden, um mehr Menschen für unseren Hilfsdienst zu gewinnen.</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Sie können unsere Website zum Strategieplan besuchen, um weitere Informationen zu erhalten oder diese Präsentation und Vortragspunkte herunterzuladen.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Sie können auch Fragen an unseren Posteingang für den Strategieplan senden.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Der Grund, weshalb wir den Blick auf die Zukunft richten, ist ganz einfach: Die Welt braucht uns.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Nur mit einer globalen Strategie und einem Plan für die Zukunft sind wir darauf vorbereitet, lokal und global zu helfen.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de-DE" sz="1300"/>
              <a:t>Vielen Dank für Ihre Teilnahme und Ihr Interesse am Strategieplan von Lions International und unserer Zukunftsvision.</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de-DE" sz="1200"/>
              <a:t>Vielen Dank!</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2015 haben wir LCI Forward ins Leben gerufen. Dieser Strategieplan wurde kurz vor unserem 100. Jubiläum im Jahr 2017 eingeführt als Versicherung, dass wir für unser zweites Jahrhundert im Hilfsdienst bereit sind.</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LCI Forward konzentrierte sich auf 4 Schlüsselbereiche von Lions:</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Stärkung unserer Mitgliederbasis</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Verbesserte Wirkung unserer Hilfsprojekte</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Erhöhung unseres Bekanntheitsgrades auf lokaler und globaler Ebene</a:t>
            </a:r>
          </a:p>
          <a:p>
            <a:pPr marL="45720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Anstreben von Exzellenz auf Club-, Distrikt- und Organisationsebene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uns ein hohes LCI Forward-Ziel gesteckt, nämlich 200 Millionen Menschen pro Jahr zu helfen. Und das konnten wir erreichen. Letztes Jahr halfen Lions über 480 Millionen Menschen!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erreichten damit weit mehr als unser LCI Forward-Ziel.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Durch LCI Forward haben wir unsere globalen Anliegen vorangetrieben.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unsere Marketingbemühungen ausgeweitet und unsere Anzeigenkampagne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Kindness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Matters</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eingeführt.</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das Global Action Team ins Leben gerufen, um unsere Führung, unsere Mitglieder und unseren Hilfsdienst zu unterstützen.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Spezialclubs gegründet und Lions und Leos Online-Lernangebote zugänglich gemacht.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unser Augenmerk darauf gerichtet, dass Lions als Mitglieder noch zufriedener werden, und neue digitale Tools und Produkte eingeführt.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haben die Campaign 100 von LCIF gestartet, und zusammen haben wir unser 300-Millionen-Dollar-Ziel übertroffen und dank Ihnen und Lions auf der ganzen Welt mehr als 324 Millionen US-Dollar gesammelt.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Dieser unglaubliche Fortschritt diente als Grundlage für den Strategieplan von Lions International.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Strategieplan von Lions International lässt uns den Blick dauerhaft in die Zukunft richten, damit wir weiter wachsen und gedeihen können.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Dies schließt sowohl Lions Clubs International als auch die Lions Clubs International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Foundation</a:t>
            </a:r>
            <a:r>
              <a:rPr lang="de-DE" sz="1800" dirty="0">
                <a:effectLst/>
                <a:latin typeface="Calibri" panose="020F0502020204030204" pitchFamily="34" charset="0"/>
                <a:ea typeface="Calibri" panose="020F0502020204030204" pitchFamily="34" charset="0"/>
                <a:cs typeface="Times New Roman" panose="02020603050405020304" pitchFamily="18" charset="0"/>
              </a:rPr>
              <a:t> (LCIF) ein: Wir sind eins. Jeder Lion und jeder Club gehört dazu.</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sind alle in unserer globalen Hilfsmission vereint.</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Unsere Vision ist es, weltweit der führende gemeinnützige und humanitäre Hilfsdienst zu sein.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ist ein ehrgeiziges Ziel. Aber unsere Ehrenamtlichen könnten nicht besser sein, und wir haben einen Plan, der uns hilft, das Ziel zu erreichen.</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Der Strategieplan von Lions International wird im Laufe der Zeit schrittweise umgesetzt.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Im erstes Jahr konzentrierten wir uns darauf, den Plan auszuarbeiten und einige wichtige Anfangsstrategien voranzutreiben.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Wir sind jetzt im zweiten Jahr und wir fahren fort, den Plan voranzubringen und auszuführen.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Wir werden gleich über einiges sprechen, was wir im ersten Jahr erreicht haben, und auch darüber, worauf wir uns in diesem Jahr konzentrieren.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de-DE" sz="1800">
                <a:effectLst/>
                <a:latin typeface="Calibri" panose="020F0502020204030204" pitchFamily="34" charset="0"/>
                <a:ea typeface="Calibri" panose="020F0502020204030204" pitchFamily="34" charset="0"/>
                <a:cs typeface="Times New Roman" panose="02020603050405020304" pitchFamily="18" charset="0"/>
              </a:rPr>
              <a:t>Aber sprechen wir zuerst über unsere globale Strategie und unseren Ansatz.</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hatten drei Ziele, als wir den Strategieplan entwickelten: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de-DE" sz="1800" b="1" dirty="0">
                <a:effectLst/>
                <a:latin typeface="Calibri" panose="020F0502020204030204" pitchFamily="34" charset="0"/>
                <a:ea typeface="Calibri" panose="020F0502020204030204" pitchFamily="34" charset="0"/>
                <a:cs typeface="Times New Roman" panose="02020603050405020304" pitchFamily="18" charset="0"/>
              </a:rPr>
              <a:t>Vereinigung und Stiftung stärken</a:t>
            </a:r>
          </a:p>
          <a:p>
            <a:pPr marL="0" marR="0" indent="0">
              <a:lnSpc>
                <a:spcPct val="107000"/>
              </a:lnSpc>
              <a:spcBef>
                <a:spcPts val="0"/>
              </a:spcBef>
              <a:spcAft>
                <a:spcPts val="0"/>
              </a:spcAft>
              <a:buNone/>
            </a:pPr>
            <a:r>
              <a:rPr lang="de-DE" sz="1800" dirty="0">
                <a:effectLst/>
                <a:latin typeface="Calibri" panose="020F0502020204030204" pitchFamily="34" charset="0"/>
                <a:ea typeface="Calibri" panose="020F0502020204030204" pitchFamily="34" charset="0"/>
                <a:cs typeface="Times New Roman" panose="02020603050405020304" pitchFamily="18" charset="0"/>
              </a:rPr>
              <a:t>Wir wollen unsere Wirkung steigern und Mitglieder und Clubs noch besser unterstützen.</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de-DE" sz="1800" b="1" dirty="0">
                <a:effectLst/>
                <a:latin typeface="Calibri" panose="020F0502020204030204" pitchFamily="34" charset="0"/>
                <a:ea typeface="Calibri" panose="020F0502020204030204" pitchFamily="34" charset="0"/>
                <a:cs typeface="Times New Roman" panose="02020603050405020304" pitchFamily="18" charset="0"/>
              </a:rPr>
              <a:t>Neue Wachstumsmodelle schaffen</a:t>
            </a:r>
          </a:p>
          <a:p>
            <a:pPr marL="0" marR="0" indent="0">
              <a:lnSpc>
                <a:spcPct val="107000"/>
              </a:lnSpc>
              <a:spcBef>
                <a:spcPts val="0"/>
              </a:spcBef>
              <a:spcAft>
                <a:spcPts val="0"/>
              </a:spcAft>
              <a:buNone/>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Clubmodell war immer das Herzstück unserer Organisation und wird es auch bleiben. Aber wir können dieser Tradition etwas hinzufügen, indem wir Möglichkeiten für Personen schaffen, die an neuen Arten der Hilfeleistung interessiert sind, und indem wir neue Partnerschaften aufbauen.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de-DE" sz="1800" b="1" dirty="0">
                <a:effectLst/>
                <a:latin typeface="Calibri" panose="020F0502020204030204" pitchFamily="34" charset="0"/>
                <a:ea typeface="Calibri" panose="020F0502020204030204" pitchFamily="34" charset="0"/>
                <a:cs typeface="Times New Roman" panose="02020603050405020304" pitchFamily="18" charset="0"/>
              </a:rPr>
              <a:t>Ziele, Leitung und organisatorische Unterstützung abstimmen</a:t>
            </a:r>
          </a:p>
          <a:p>
            <a:pPr marL="0" marR="0" indent="0">
              <a:lnSpc>
                <a:spcPct val="107000"/>
              </a:lnSpc>
              <a:spcBef>
                <a:spcPts val="0"/>
              </a:spcBef>
              <a:spcAft>
                <a:spcPts val="0"/>
              </a:spcAft>
              <a:buNone/>
            </a:pPr>
            <a:r>
              <a:rPr lang="de-DE" sz="1800" dirty="0">
                <a:effectLst/>
                <a:latin typeface="Calibri" panose="020F0502020204030204" pitchFamily="34" charset="0"/>
                <a:ea typeface="Calibri" panose="020F0502020204030204" pitchFamily="34" charset="0"/>
                <a:cs typeface="Times New Roman" panose="02020603050405020304" pitchFamily="18" charset="0"/>
              </a:rPr>
              <a:t>Mit besserer Abstimmung, Struktur und Prozessen können wir unsere Ziele besser unterstützen.</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de-DE" dirty="0"/>
              <a:t>Spezifische</a:t>
            </a:r>
            <a:r>
              <a:rPr lang="de-DE" baseline="0" dirty="0"/>
              <a:t> Initiativen wurden entwickelt, um jedes dieser Ziele zu erreichen.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de-DE" baseline="0" dirty="0"/>
              <a:t>Unsere Grafik zum Strategieplan hebt hervor, worauf wir uns konzentrieren. </a:t>
            </a:r>
          </a:p>
          <a:p>
            <a:endParaRPr lang="en-US" baseline="0" dirty="0"/>
          </a:p>
          <a:p>
            <a:pPr lvl="1"/>
            <a:r>
              <a:rPr lang="de-DE" baseline="0" dirty="0"/>
              <a:t> - </a:t>
            </a:r>
            <a:r>
              <a:rPr lang="de-DE" b="1" baseline="0" dirty="0"/>
              <a:t>Stärken</a:t>
            </a:r>
          </a:p>
          <a:p>
            <a:pPr lvl="1"/>
            <a:endParaRPr lang="en-US" b="1" baseline="0" dirty="0"/>
          </a:p>
          <a:p>
            <a:pPr lvl="1"/>
            <a:r>
              <a:rPr lang="de-DE" b="0" baseline="0" dirty="0"/>
              <a:t> - </a:t>
            </a:r>
            <a:r>
              <a:rPr lang="de-DE" b="1" baseline="0" dirty="0"/>
              <a:t>Schaffen</a:t>
            </a:r>
          </a:p>
          <a:p>
            <a:pPr lvl="1"/>
            <a:endParaRPr lang="en-US" baseline="0" dirty="0"/>
          </a:p>
          <a:p>
            <a:pPr lvl="1"/>
            <a:r>
              <a:rPr lang="de-DE" baseline="0" dirty="0"/>
              <a:t> - </a:t>
            </a:r>
            <a:r>
              <a:rPr lang="de-DE" b="1" baseline="0" dirty="0"/>
              <a:t>Abstimmen</a:t>
            </a:r>
          </a:p>
          <a:p>
            <a:pPr lvl="1"/>
            <a:endParaRPr lang="en-US" b="1" baseline="0" dirty="0"/>
          </a:p>
          <a:p>
            <a:pPr lvl="1"/>
            <a:r>
              <a:rPr lang="de-DE" b="0" baseline="0" dirty="0"/>
              <a:t> - </a:t>
            </a:r>
            <a:r>
              <a:rPr lang="de-DE" b="1" baseline="0" dirty="0"/>
              <a:t>Stärken, schaffen, abstimmen </a:t>
            </a:r>
            <a:r>
              <a:rPr lang="de-DE" baseline="0" dirty="0"/>
              <a:t> </a:t>
            </a:r>
          </a:p>
          <a:p>
            <a:endParaRPr lang="en-US" baseline="0" dirty="0"/>
          </a:p>
          <a:p>
            <a:pPr marL="285750" indent="-285750">
              <a:buFont typeface="Arial" panose="020B0604020202020204" pitchFamily="34" charset="0"/>
              <a:buChar char="•"/>
            </a:pPr>
            <a:r>
              <a:rPr lang="de-DE" baseline="0" dirty="0"/>
              <a:t>Werfen wir einen Blick auf die einzelnen Schwerpunktbereiche, damit wir sehen, warum sie für Lions und unseren Hilfsauftrag wichtig sind.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Strategieplan von Lions International</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Neuerungen für 2022/2023</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de-DE">
                <a:latin typeface="Arial" panose="020B0604020202020204" pitchFamily="34" charset="0"/>
                <a:cs typeface="Arial" panose="020B0604020202020204" pitchFamily="34" charset="0"/>
              </a:rPr>
              <a:t>1) Vereinigung und Stiftung stärken</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Vereinigung und globale Stiftung (LCIF) unter Einheitsmarke und gestützt auf „Säulen unseres Auftrags</a:t>
            </a:r>
            <a:r>
              <a:rPr lang="de-DE">
                <a:latin typeface="Arial" panose="020B0604020202020204" pitchFamily="34" charset="0"/>
                <a:cs typeface="Arial" panose="020B0604020202020204" pitchFamily="34" charset="0"/>
              </a:rPr>
              <a:t>“ zusammenführen. </a:t>
            </a:r>
            <a:endParaRPr lang="de-DE" dirty="0">
              <a:latin typeface="Arial" panose="020B0604020202020204" pitchFamily="34" charset="0"/>
              <a:cs typeface="Arial" panose="020B0604020202020204" pitchFamily="34" charset="0"/>
            </a:endParaRPr>
          </a:p>
          <a:p>
            <a:pPr marL="457200" indent="-457200">
              <a:spcBef>
                <a:spcPts val="1800"/>
              </a:spcBef>
              <a:spcAft>
                <a:spcPts val="18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Dafür sorgen, dass neue Clubs einen guten Start haben; Clubs in Schwierigkeiten helfen und Mitgliederzufriedenheit steigern.</a:t>
            </a:r>
          </a:p>
          <a:p>
            <a:pPr marL="457200" indent="-457200">
              <a:spcBef>
                <a:spcPts val="1800"/>
              </a:spcBef>
              <a:spcAft>
                <a:spcPts val="18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Gründung neuer Clubs auf Distriktebene stärker unterstützen.</a:t>
            </a:r>
          </a:p>
          <a:p>
            <a:pPr marL="457200" indent="-457200">
              <a:spcBef>
                <a:spcPts val="1800"/>
              </a:spcBef>
              <a:spcAft>
                <a:spcPts val="18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Eine Spendenkultur für LCIF schaffen.</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de-DE">
                <a:latin typeface="Arial" panose="020B0604020202020204" pitchFamily="34" charset="0"/>
                <a:cs typeface="Arial" panose="020B0604020202020204" pitchFamily="34" charset="0"/>
              </a:rPr>
              <a:t>2) Neue Wachstumsmodelle schaffen</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Neue Modelle für die soziale Verantwortung von Organisationen (Corporate </a:t>
            </a:r>
            <a:r>
              <a:rPr lang="de-DE" dirty="0" err="1">
                <a:latin typeface="Arial" panose="020B0604020202020204" pitchFamily="34" charset="0"/>
                <a:cs typeface="Arial" panose="020B0604020202020204" pitchFamily="34" charset="0"/>
              </a:rPr>
              <a:t>Social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Responsibility</a:t>
            </a:r>
            <a:r>
              <a:rPr lang="de-DE" dirty="0">
                <a:latin typeface="Arial" panose="020B0604020202020204" pitchFamily="34" charset="0"/>
                <a:cs typeface="Arial" panose="020B0604020202020204" pitchFamily="34" charset="0"/>
              </a:rPr>
              <a:t>, CSR) entwickeln.</a:t>
            </a:r>
          </a:p>
          <a:p>
            <a:pPr marL="457200" indent="-457200">
              <a:spcBef>
                <a:spcPts val="2400"/>
              </a:spcBef>
              <a:spcAft>
                <a:spcPts val="24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Neue Service- und Mitgliedschaftsmodelle ausloten. </a:t>
            </a:r>
          </a:p>
          <a:p>
            <a:pPr marL="457200" indent="-457200">
              <a:spcBef>
                <a:spcPts val="2400"/>
              </a:spcBef>
              <a:spcAft>
                <a:spcPts val="24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Ein episodisches oder „gelegentliches“ Freiwilligenprogramm als Pilotprojekt einführen, um das Engagement in den Städten zu erhöhen.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de-DE" dirty="0">
                <a:latin typeface="Arial" panose="020B0604020202020204" pitchFamily="34" charset="0"/>
                <a:cs typeface="Arial" panose="020B0604020202020204" pitchFamily="34" charset="0"/>
              </a:rPr>
              <a:t>3) Ziele, Leitung und organisatorische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Unterstützung abstimmen</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Gemeinsame virtuelle Vorstandssitzungen abhalten. </a:t>
            </a:r>
          </a:p>
          <a:p>
            <a:pPr marL="457200" indent="-457200">
              <a:spcBef>
                <a:spcPts val="3000"/>
              </a:spcBef>
              <a:spcAft>
                <a:spcPts val="30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Rollen der Direktoren und Treuhänder aktualisieren. </a:t>
            </a:r>
          </a:p>
          <a:p>
            <a:pPr marL="457200" indent="-457200">
              <a:spcBef>
                <a:spcPts val="3000"/>
              </a:spcBef>
              <a:spcAft>
                <a:spcPts val="3000"/>
              </a:spcAft>
              <a:buClr>
                <a:schemeClr val="accent2"/>
              </a:buClr>
              <a:buFont typeface="Wingdings 3" panose="05040102010807070707" pitchFamily="18" charset="2"/>
              <a:buChar char="u"/>
            </a:pPr>
            <a:r>
              <a:rPr lang="de-DE" dirty="0">
                <a:latin typeface="Arial" panose="020B0604020202020204" pitchFamily="34" charset="0"/>
                <a:cs typeface="Arial" panose="020B0604020202020204" pitchFamily="34" charset="0"/>
              </a:rPr>
              <a:t>Verbesserungen im Wahlverfahren für 3. Vizepräsidenten und Direktoren prüfen.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de-DE" sz="2800" b="1"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de-DE" sz="4400" dirty="0">
                <a:solidFill>
                  <a:srgbClr val="FFC000"/>
                </a:solidFill>
              </a:rPr>
              <a:t>Was haben wir im ersten Jahr erreicht?</a:t>
            </a:r>
            <a:r>
              <a:rPr kumimoji="0" lang="de-DE" sz="4400" b="1" i="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Vereinigung und Stiftung stärken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Neue Wachstumsmodelle schaffen</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Ziele, Leitung und organisatorische Unterstützung abstimmen</a:t>
            </a:r>
          </a:p>
        </p:txBody>
      </p:sp>
      <p:sp>
        <p:nvSpPr>
          <p:cNvPr id="2" name="Title 1"/>
          <p:cNvSpPr>
            <a:spLocks noGrp="1"/>
          </p:cNvSpPr>
          <p:nvPr>
            <p:ph type="title"/>
          </p:nvPr>
        </p:nvSpPr>
        <p:spPr/>
        <p:txBody>
          <a:bodyPr/>
          <a:lstStyle/>
          <a:p>
            <a:r>
              <a:rPr kumimoji="0" lang="de-D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Erstes Jahr – Wichtige Erfolge</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814104"/>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Neuer Markenname und Slogan festgelegt</a:t>
            </a:r>
          </a:p>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Umfrage zur Mitgliederzufriedenheit durchgeführt</a:t>
            </a:r>
          </a:p>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Zuschüsse zur Verbreite-</a:t>
            </a:r>
            <a:r>
              <a:rPr lang="de-DE" dirty="0" err="1"/>
              <a:t>rung</a:t>
            </a:r>
            <a:r>
              <a:rPr lang="de-DE" dirty="0"/>
              <a:t> der Mitgliederbasis umstrukturiert</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de-DE" dirty="0"/>
              <a:t>Neue Unternehmenspartner gewonnen</a:t>
            </a:r>
          </a:p>
          <a:p>
            <a:pPr marL="342900" indent="-342900">
              <a:buClr>
                <a:schemeClr val="accent2"/>
              </a:buClr>
              <a:buFont typeface="Wingdings 3" panose="05040102010807070707" pitchFamily="18" charset="2"/>
              <a:buChar char=""/>
            </a:pPr>
            <a:r>
              <a:rPr lang="de-DE" dirty="0"/>
              <a:t>Spendenportal für Mitarbeiter von Partnern eingeführt</a:t>
            </a:r>
          </a:p>
          <a:p>
            <a:pPr marL="342900" indent="-342900">
              <a:buClr>
                <a:schemeClr val="accent2"/>
              </a:buClr>
              <a:buFont typeface="Wingdings 3" panose="05040102010807070707" pitchFamily="18" charset="2"/>
              <a:buChar char=""/>
            </a:pPr>
            <a:r>
              <a:rPr lang="de-DE" dirty="0"/>
              <a:t>Umfrage zum „gelegentlichen Freiwilligenwesen“</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74611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de-DE" dirty="0"/>
              <a:t>Erste gemeinsame Sitzung beider Vorstände abgehalten</a:t>
            </a:r>
          </a:p>
          <a:p>
            <a:pPr marL="342900" indent="-342900">
              <a:buClr>
                <a:schemeClr val="accent2"/>
              </a:buClr>
              <a:buFont typeface="Wingdings 3" panose="05040102010807070707" pitchFamily="18" charset="2"/>
              <a:buChar char=""/>
            </a:pPr>
            <a:r>
              <a:rPr lang="de-DE" dirty="0"/>
              <a:t>Wahlverfahren ähnlicher Organisationen analysiert</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de-DE" sz="36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Unsere Marke</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cap="none" normalizeH="0" baseline="0" noProof="0">
                <a:ln>
                  <a:noFill/>
                </a:ln>
                <a:solidFill>
                  <a:srgbClr val="FFC000"/>
                </a:solidFill>
                <a:effectLst/>
                <a:uLnTx/>
                <a:uFillTx/>
                <a:latin typeface="Arial" panose="020B0604020202020204" pitchFamily="34" charset="0"/>
                <a:ea typeface="ヒラギノ角ゴ Pro W3"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de-DE" sz="2400" b="1" i="0" u="none" strike="noStrike" cap="none" normalizeH="0" baseline="0" noProof="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Wir helfen einer Welt in Not</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Vereinigung und Stiftung stärken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Neue Wachstumsmodelle schaffen</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Ziele, Leitung und organisatorische Unterstützung abstimmen</a:t>
            </a:r>
          </a:p>
        </p:txBody>
      </p:sp>
      <p:sp>
        <p:nvSpPr>
          <p:cNvPr id="2" name="Title 1"/>
          <p:cNvSpPr>
            <a:spLocks noGrp="1"/>
          </p:cNvSpPr>
          <p:nvPr>
            <p:ph type="title"/>
          </p:nvPr>
        </p:nvSpPr>
        <p:spPr/>
        <p:txBody>
          <a:bodyPr/>
          <a:lstStyle/>
          <a:p>
            <a:r>
              <a:rPr kumimoji="0" lang="de-D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Zweites Jahr – Schwerpunkte</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817181"/>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Neue Marke einführen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Säulen unseres Auftrags einführen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Clubs neu aufstellen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Mehr Clubs gründen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de-DE" dirty="0"/>
              <a:t>Auf dem Erfolg der Campaign 100 aufbauen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de-DE" dirty="0"/>
              <a:t>Unser CSR-Programm ausbauen</a:t>
            </a:r>
          </a:p>
          <a:p>
            <a:pPr marL="342900" indent="-342900">
              <a:buClr>
                <a:schemeClr val="accent2"/>
              </a:buClr>
              <a:buFont typeface="Wingdings 3" panose="05040102010807070707" pitchFamily="18" charset="2"/>
              <a:buChar char=""/>
            </a:pPr>
            <a:r>
              <a:rPr lang="de-DE" dirty="0"/>
              <a:t>Veranstaltungen für gelegentliche Freiwillige einführen</a:t>
            </a:r>
          </a:p>
          <a:p>
            <a:pPr marL="342900" indent="-342900">
              <a:buClr>
                <a:schemeClr val="accent2"/>
              </a:buClr>
              <a:buFont typeface="Wingdings 3" panose="05040102010807070707" pitchFamily="18" charset="2"/>
              <a:buChar char=""/>
            </a:pPr>
            <a:r>
              <a:rPr lang="de-DE" dirty="0"/>
              <a:t>Bewertung von Partnern</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de-DE"/>
              <a:t>Fortführen der gemeinsamen Vorstandssitzung</a:t>
            </a:r>
          </a:p>
          <a:p>
            <a:pPr marL="342900" indent="-342900">
              <a:buClr>
                <a:schemeClr val="accent2"/>
              </a:buClr>
              <a:buFont typeface="Wingdings 3" panose="05040102010807070707" pitchFamily="18" charset="2"/>
              <a:buChar char=""/>
            </a:pPr>
            <a:r>
              <a:rPr lang="de-DE"/>
              <a:t>Änderungen am Wahlverfahren für 3. Vizepräsidenten einführen</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de-DE" dirty="0">
                <a:latin typeface="Arial" panose="020B0604020202020204" pitchFamily="34" charset="0"/>
                <a:cs typeface="Arial" panose="020B0604020202020204" pitchFamily="34" charset="0"/>
              </a:rPr>
              <a:t>Verbreiten Sie Neuigkeiten über unseren Strategieplan </a:t>
            </a:r>
          </a:p>
          <a:p>
            <a:pPr>
              <a:spcBef>
                <a:spcPts val="1200"/>
              </a:spcBef>
              <a:spcAft>
                <a:spcPts val="1200"/>
              </a:spcAft>
            </a:pPr>
            <a:r>
              <a:rPr lang="de-DE" dirty="0">
                <a:latin typeface="Arial" panose="020B0604020202020204" pitchFamily="34" charset="0"/>
                <a:cs typeface="Arial" panose="020B0604020202020204" pitchFamily="34" charset="0"/>
              </a:rPr>
              <a:t>Antworten Sie auf Umfragen</a:t>
            </a:r>
          </a:p>
          <a:p>
            <a:pPr>
              <a:spcBef>
                <a:spcPts val="1200"/>
              </a:spcBef>
              <a:spcAft>
                <a:spcPts val="1200"/>
              </a:spcAft>
            </a:pPr>
            <a:r>
              <a:rPr lang="de-DE" dirty="0">
                <a:latin typeface="Arial" panose="020B0604020202020204" pitchFamily="34" charset="0"/>
                <a:cs typeface="Arial" panose="020B0604020202020204" pitchFamily="34" charset="0"/>
              </a:rPr>
              <a:t>Konzentrieren Sie sich auf die Mitgliederzufriedenheit in Ihrem Club</a:t>
            </a:r>
          </a:p>
          <a:p>
            <a:pPr>
              <a:spcBef>
                <a:spcPts val="1200"/>
              </a:spcBef>
              <a:spcAft>
                <a:spcPts val="1200"/>
              </a:spcAft>
            </a:pPr>
            <a:r>
              <a:rPr lang="de-DE" dirty="0">
                <a:latin typeface="Arial" panose="020B0604020202020204" pitchFamily="34" charset="0"/>
                <a:cs typeface="Arial" panose="020B0604020202020204" pitchFamily="34" charset="0"/>
              </a:rPr>
              <a:t>Spenden Sie regelmäßig an die LCIF</a:t>
            </a:r>
          </a:p>
        </p:txBody>
      </p:sp>
      <p:sp>
        <p:nvSpPr>
          <p:cNvPr id="3" name="Title 2"/>
          <p:cNvSpPr>
            <a:spLocks noGrp="1"/>
          </p:cNvSpPr>
          <p:nvPr>
            <p:ph type="title"/>
          </p:nvPr>
        </p:nvSpPr>
        <p:spPr>
          <a:xfrm>
            <a:off x="152400" y="2247469"/>
            <a:ext cx="4953000" cy="2019731"/>
          </a:xfrm>
        </p:spPr>
        <p:txBody>
          <a:bodyPr/>
          <a:lstStyle/>
          <a:p>
            <a:pPr>
              <a:lnSpc>
                <a:spcPct val="120000"/>
              </a:lnSpc>
            </a:pPr>
            <a:r>
              <a:rPr lang="de-DE" sz="4400">
                <a:latin typeface="Arial" panose="020B0604020202020204" pitchFamily="34" charset="0"/>
                <a:cs typeface="Arial" panose="020B0604020202020204" pitchFamily="34" charset="0"/>
              </a:rPr>
              <a:t>Sie können helfen</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9067800"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de-DE" sz="3600" b="0" i="0" u="none" strike="noStrike" cap="none" normalizeH="0" baseline="0" noProof="0" dirty="0">
                <a:ln>
                  <a:noFill/>
                </a:ln>
                <a:solidFill>
                  <a:srgbClr val="00AC69"/>
                </a:solidFill>
                <a:effectLst/>
                <a:uLnTx/>
                <a:uFillTx/>
                <a:latin typeface="Arial" panose="020B0604020202020204" pitchFamily="34" charset="0"/>
                <a:ea typeface="ヒラギノ角ゴ Pro W3" charset="0"/>
                <a:cs typeface="Arial" panose="020B0604020202020204" pitchFamily="34" charset="0"/>
              </a:rPr>
              <a:t>LEO-CLUB-PROGRAMM</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de-DE" sz="6000" b="1" i="0" u="none" strike="noStrike" cap="none" normalizeH="0" baseline="0" noProof="0" dirty="0">
                <a:ln>
                  <a:noFill/>
                </a:ln>
                <a:solidFill>
                  <a:srgbClr val="55565A"/>
                </a:solidFill>
                <a:effectLst/>
                <a:uLnTx/>
                <a:uFillTx/>
                <a:latin typeface="Arial" panose="020B0604020202020204" pitchFamily="34" charset="0"/>
                <a:ea typeface="ヒラギノ角ゴ Pro W3" charset="0"/>
                <a:cs typeface="Arial" panose="020B0604020202020204" pitchFamily="34" charset="0"/>
              </a:rPr>
              <a:t>STRATEGIEPLAN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de-DE" sz="6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Unser ZIEL</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cap="none" normalizeH="0" baseline="0" noProof="0" dirty="0">
                <a:ln>
                  <a:noFill/>
                </a:ln>
                <a:solidFill>
                  <a:prstClr val="white"/>
                </a:solidFill>
                <a:effectLst/>
                <a:uLnTx/>
                <a:uFillTx/>
                <a:ea typeface="+mn-ea"/>
                <a:cs typeface="Arial" panose="020B0604020202020204" pitchFamily="34" charset="0"/>
              </a:rPr>
              <a:t>Bis 2026 wird die Zahl der gemeldeten Mitglieder in Leo Clubs auf 200.000 anwachsen, und die Zahl der Leos, die zu Lions übergehen, wird auf 13.000 steigen – als Ergebnis intensivierter Anstrengungen bei Gewinnung und Übergang von Mitgliedern und einer verbesserten Mitgliedererfahrung.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de-DE" sz="4000" b="1" i="0" u="none" strike="noStrike" cap="none" normalizeH="0" baseline="0" noProof="0" dirty="0">
                <a:ln>
                  <a:noFill/>
                </a:ln>
                <a:effectLst/>
                <a:uLnTx/>
                <a:uFillTx/>
                <a:latin typeface="Arial" charset="0"/>
                <a:ea typeface="Arial" charset="0"/>
                <a:cs typeface="Arial" charset="0"/>
              </a:rPr>
              <a:t>Unsere Vergangenheit wurde von unserem Hilfsdienst geprägt.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lang="de-DE" dirty="0">
                <a:solidFill>
                  <a:srgbClr val="F0C300"/>
                </a:solidFill>
                <a:latin typeface="Arial" charset="0"/>
                <a:ea typeface="ヒラギノ角ゴ Pro W3" pitchFamily="125" charset="-128"/>
                <a:cs typeface="Arial" charset="0"/>
              </a:rPr>
              <a:t>U</a:t>
            </a:r>
            <a:r>
              <a:rPr lang="de-DE" sz="4400" dirty="0">
                <a:solidFill>
                  <a:srgbClr val="F0C300"/>
                </a:solidFill>
                <a:latin typeface="Arial" panose="020B0604020202020204" pitchFamily="34" charset="0"/>
                <a:ea typeface="ヒラギノ角ゴ Pro W3" pitchFamily="125" charset="-128"/>
                <a:cs typeface="Arial" panose="020B0604020202020204" pitchFamily="34" charset="0"/>
              </a:rPr>
              <a:t>nsere Zukunft</a:t>
            </a:r>
            <a:r>
              <a:rPr kumimoji="0" lang="de-DE" sz="4400" b="1" i="0" u="none" strike="noStrike" cap="none"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lang="de-DE" dirty="0">
                <a:latin typeface="Arial" charset="0"/>
                <a:ea typeface="Arial" charset="0"/>
                <a:cs typeface="Arial" charset="0"/>
              </a:rPr>
              <a:t>wird es auch.</a:t>
            </a:r>
            <a:r>
              <a:rPr kumimoji="0" lang="de-DE" sz="4000" b="1" i="0" u="none" strike="noStrike" cap="none" normalizeH="0" baseline="0" noProof="0" dirty="0">
                <a:ln>
                  <a:noFill/>
                </a:ln>
                <a:effectLst/>
                <a:uLnTx/>
                <a:uFillTx/>
                <a:latin typeface="Arial" charset="0"/>
                <a:ea typeface="Arial"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de-DE" sz="2600" b="0" i="0" u="none" strike="noStrike" cap="none" normalizeH="0" baseline="0" noProof="0">
                <a:ln>
                  <a:noFill/>
                </a:ln>
                <a:solidFill>
                  <a:srgbClr val="55565A"/>
                </a:solidFill>
                <a:effectLst/>
                <a:uLnTx/>
                <a:uFillTx/>
                <a:latin typeface="Arial" charset="0"/>
                <a:ea typeface="Arial" charset="0"/>
                <a:cs typeface="Arial" charset="0"/>
              </a:rPr>
              <a:t>Wir werden das Leo Club-Programm stärken, indem wir in den nächsten 5 Jahren alle Kernbereiche des Programms verbessern.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de-DE" sz="4800" b="1" i="0" u="none" strike="noStrike" cap="none" normalizeH="0" baseline="0" noProof="0">
                <a:ln>
                  <a:noFill/>
                </a:ln>
                <a:solidFill>
                  <a:srgbClr val="55565A"/>
                </a:solidFill>
                <a:effectLst/>
                <a:uLnTx/>
                <a:uFillTx/>
                <a:latin typeface="Arial" charset="0"/>
                <a:ea typeface="Arial" charset="0"/>
                <a:cs typeface="Arial" charset="0"/>
              </a:rPr>
              <a:t>Ein umfassender Ansatz</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de-DE"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Verbindung</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de-DE"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zur LCIF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de-DE"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Übergang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de-DE"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zu Lions</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de-DE"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Mitglieder-</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de-DE" sz="1800" b="1" i="0" u="none" strike="noStrike" cap="none"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erfahrung</a:t>
            </a:r>
            <a:endParaRPr kumimoji="0" lang="de-DE"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de-DE"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Mitglieder-gewinnung</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lang="de-DE" sz="4400" b="1" dirty="0">
                <a:solidFill>
                  <a:srgbClr val="00AC69"/>
                </a:solidFill>
                <a:latin typeface="Arial" charset="0"/>
                <a:ea typeface="Arial" charset="0"/>
                <a:cs typeface="Arial" charset="0"/>
              </a:rPr>
              <a:t>M</a:t>
            </a:r>
            <a:r>
              <a:rPr kumimoji="0" lang="de-DE" sz="4400" b="1" i="0" u="none" strike="noStrike" cap="none" normalizeH="0" baseline="0" noProof="0" dirty="0" err="1">
                <a:ln>
                  <a:noFill/>
                </a:ln>
                <a:solidFill>
                  <a:srgbClr val="00AC69"/>
                </a:solidFill>
                <a:effectLst/>
                <a:uLnTx/>
                <a:uFillTx/>
                <a:latin typeface="Arial" charset="0"/>
                <a:ea typeface="Arial" charset="0"/>
                <a:cs typeface="Arial" charset="0"/>
              </a:rPr>
              <a:t>itmachen</a:t>
            </a:r>
            <a:r>
              <a:rPr kumimoji="0" lang="de-DE" sz="4400" b="1" i="0" u="none" strike="noStrike" cap="none" normalizeH="0" baseline="0" noProof="0" dirty="0">
                <a:ln>
                  <a:noFill/>
                </a:ln>
                <a:solidFill>
                  <a:srgbClr val="00AC69"/>
                </a:solidFill>
                <a:effectLst/>
                <a:uLnTx/>
                <a:uFillTx/>
                <a:latin typeface="Arial" charset="0"/>
                <a:ea typeface="Arial" charset="0"/>
                <a:cs typeface="Arial" charset="0"/>
              </a:rPr>
              <a: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4201150"/>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de-DE" sz="2400" b="0" i="0" u="none" strike="noStrike" cap="none" normalizeH="0" baseline="0" noProof="0" dirty="0">
                <a:ln>
                  <a:noFill/>
                </a:ln>
                <a:solidFill>
                  <a:prstClr val="black"/>
                </a:solidFill>
                <a:effectLst/>
                <a:uLnTx/>
                <a:uFillTx/>
                <a:ea typeface="+mn-ea"/>
                <a:cs typeface="Arial" panose="020B0604020202020204" pitchFamily="34" charset="0"/>
              </a:rPr>
              <a:t>Gründen Sie einen Leo-Club oder erweitern Sie einen bestehenden Club</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de-DE" sz="2400" b="0" i="0" u="none" strike="noStrike" cap="none" normalizeH="0" baseline="0" noProof="0" dirty="0">
                <a:ln>
                  <a:noFill/>
                </a:ln>
                <a:solidFill>
                  <a:prstClr val="black"/>
                </a:solidFill>
                <a:effectLst/>
                <a:uLnTx/>
                <a:uFillTx/>
                <a:ea typeface="+mn-ea"/>
                <a:cs typeface="Arial" panose="020B0604020202020204" pitchFamily="34" charset="0"/>
              </a:rPr>
              <a:t>Planen Sie Hilfs- und Schulungsprojekte gemeinsam für Leos und Lions</a:t>
            </a:r>
          </a:p>
          <a:p>
            <a:pPr marL="342900" indent="-342900" fontAlgn="auto">
              <a:spcBef>
                <a:spcPts val="600"/>
              </a:spcBef>
              <a:spcAft>
                <a:spcPts val="900"/>
              </a:spcAft>
              <a:buClr>
                <a:srgbClr val="EBB700"/>
              </a:buClr>
              <a:buFont typeface="Wingdings 3" panose="05040102010807070707" pitchFamily="18" charset="2"/>
              <a:buChar char=""/>
              <a:defRPr/>
            </a:pPr>
            <a:r>
              <a:rPr lang="de-DE" sz="2400" dirty="0">
                <a:solidFill>
                  <a:prstClr val="black"/>
                </a:solidFill>
                <a:ea typeface="+mn-ea"/>
                <a:cs typeface="Arial" panose="020B0604020202020204" pitchFamily="34" charset="0"/>
              </a:rPr>
              <a:t>Sorgen Sie für die Meldung von Leos und Leo-Club-Beratern in </a:t>
            </a:r>
            <a:r>
              <a:rPr lang="de-DE" sz="2400" dirty="0" err="1">
                <a:solidFill>
                  <a:prstClr val="black"/>
                </a:solidFill>
                <a:ea typeface="+mn-ea"/>
                <a:cs typeface="Arial" panose="020B0604020202020204" pitchFamily="34" charset="0"/>
              </a:rPr>
              <a:t>MyLCI</a:t>
            </a:r>
            <a:endParaRPr lang="de-DE" sz="2400" dirty="0">
              <a:solidFill>
                <a:prstClr val="black"/>
              </a:solidFill>
              <a:ea typeface="+mn-ea"/>
              <a:cs typeface="Arial" panose="020B0604020202020204" pitchFamily="34" charset="0"/>
            </a:endParaRP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de-DE" sz="2400" b="0" i="0" u="none" strike="noStrike" cap="none" normalizeH="0" baseline="0" noProof="0" dirty="0">
                <a:ln>
                  <a:noFill/>
                </a:ln>
                <a:solidFill>
                  <a:prstClr val="black"/>
                </a:solidFill>
                <a:effectLst/>
                <a:uLnTx/>
                <a:uFillTx/>
                <a:ea typeface="+mn-ea"/>
                <a:cs typeface="Arial" panose="020B0604020202020204" pitchFamily="34" charset="0"/>
              </a:rPr>
              <a:t>Sorgen Sie dafür, dass Leos eingeladen werden, Lions-Clubs beizutreten ODER gründen Sie einen</a:t>
            </a:r>
            <a:r>
              <a:rPr lang="de-DE" sz="2400" dirty="0">
                <a:solidFill>
                  <a:prstClr val="black"/>
                </a:solidFill>
                <a:ea typeface="+mn-ea"/>
                <a:cs typeface="Arial" panose="020B0604020202020204" pitchFamily="34" charset="0"/>
              </a:rPr>
              <a:t> Club für junge Lions</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de-DE" sz="2400" dirty="0">
                <a:solidFill>
                  <a:prstClr val="black"/>
                </a:solidFill>
                <a:ea typeface="+mn-ea"/>
                <a:cs typeface="Arial" panose="020B0604020202020204" pitchFamily="34" charset="0"/>
              </a:rPr>
              <a:t>Unter</a:t>
            </a:r>
            <a:r>
              <a:rPr lang="de-DE" sz="2400" dirty="0">
                <a:ea typeface="+mn-ea"/>
                <a:cs typeface="Arial" panose="020B0604020202020204" pitchFamily="34" charset="0"/>
              </a:rPr>
              <a:t> </a:t>
            </a:r>
            <a:r>
              <a:rPr lang="de-DE" sz="2400" b="1" dirty="0">
                <a:solidFill>
                  <a:srgbClr val="00AC69"/>
                </a:solidFill>
                <a:ea typeface="+mn-ea"/>
                <a:cs typeface="Arial" panose="020B0604020202020204" pitchFamily="34" charset="0"/>
              </a:rPr>
              <a:t>lionsclubs.org/</a:t>
            </a:r>
            <a:r>
              <a:rPr lang="de-DE" sz="2400" b="1" dirty="0" err="1">
                <a:solidFill>
                  <a:srgbClr val="00AC69"/>
                </a:solidFill>
                <a:ea typeface="+mn-ea"/>
                <a:cs typeface="Arial" panose="020B0604020202020204" pitchFamily="34" charset="0"/>
              </a:rPr>
              <a:t>leos</a:t>
            </a:r>
            <a:r>
              <a:rPr lang="de-DE" sz="2400" dirty="0">
                <a:solidFill>
                  <a:prstClr val="black"/>
                </a:solidFill>
                <a:ea typeface="+mn-ea"/>
                <a:cs typeface="Arial" panose="020B0604020202020204" pitchFamily="34" charset="0"/>
              </a:rPr>
              <a:t> erfahren Sie mehr darüber.</a:t>
            </a:r>
          </a:p>
          <a:p>
            <a:pPr marR="0" lvl="0" algn="ctr" defTabSz="914400" rtl="0" eaLnBrk="1" fontAlgn="auto" latinLnBrk="0" hangingPunct="1">
              <a:spcBef>
                <a:spcPts val="600"/>
              </a:spcBef>
              <a:spcAft>
                <a:spcPts val="900"/>
              </a:spcAft>
              <a:buClr>
                <a:srgbClr val="EBB700"/>
              </a:buClr>
              <a:buSzTx/>
              <a:tabLst/>
              <a:defRPr/>
            </a:pPr>
            <a:r>
              <a:rPr lang="de-DE" sz="2400" dirty="0">
                <a:solidFill>
                  <a:prstClr val="black"/>
                </a:solidFill>
                <a:ea typeface="+mn-ea"/>
                <a:cs typeface="Arial" panose="020B0604020202020204" pitchFamily="34" charset="0"/>
              </a:rPr>
              <a:t>Senden Sie Fragen an </a:t>
            </a:r>
            <a:r>
              <a:rPr lang="de-DE" sz="2400" b="1" dirty="0">
                <a:solidFill>
                  <a:srgbClr val="00AC69"/>
                </a:solidFill>
                <a:ea typeface="+mn-ea"/>
                <a:cs typeface="Arial" panose="020B0604020202020204" pitchFamily="34" charset="0"/>
              </a:rPr>
              <a:t>leo@lionsclubs.org</a:t>
            </a:r>
            <a:r>
              <a:rPr lang="de-DE" sz="2400" b="1" dirty="0">
                <a:ea typeface="+mn-ea"/>
                <a:cs typeface="Arial" panose="020B0604020202020204" pitchFamily="34" charset="0"/>
              </a:rPr>
              <a:t>.</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de-DE" sz="4400" b="1" i="0" u="none" strike="noStrike" cap="none"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Gesamtschau der Strategiepläne</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de-DE" sz="2800" dirty="0">
                <a:cs typeface="Arial" panose="020B0604020202020204" pitchFamily="34" charset="0"/>
              </a:rPr>
              <a:t>Positivere Erfahrung als Mitglied</a:t>
            </a:r>
          </a:p>
          <a:p>
            <a:pPr marL="91440">
              <a:lnSpc>
                <a:spcPct val="110000"/>
              </a:lnSpc>
              <a:spcBef>
                <a:spcPts val="1800"/>
              </a:spcBef>
              <a:spcAft>
                <a:spcPts val="600"/>
              </a:spcAft>
            </a:pPr>
            <a:r>
              <a:rPr lang="de-DE" sz="2800" dirty="0">
                <a:cs typeface="Arial" panose="020B0604020202020204" pitchFamily="34" charset="0"/>
              </a:rPr>
              <a:t>Mehr Mitglieder für mehr Community-Hilfsprojekte</a:t>
            </a:r>
          </a:p>
          <a:p>
            <a:pPr marL="91440">
              <a:lnSpc>
                <a:spcPct val="110000"/>
              </a:lnSpc>
              <a:spcBef>
                <a:spcPts val="1800"/>
              </a:spcBef>
              <a:spcAft>
                <a:spcPts val="600"/>
              </a:spcAft>
            </a:pPr>
            <a:r>
              <a:rPr lang="de-DE" sz="2800" dirty="0">
                <a:cs typeface="Arial" panose="020B0604020202020204" pitchFamily="34" charset="0"/>
              </a:rPr>
              <a:t>Neue Arten der Tätigkeit für Lions International</a:t>
            </a:r>
          </a:p>
          <a:p>
            <a:pPr marL="91440">
              <a:lnSpc>
                <a:spcPct val="110000"/>
              </a:lnSpc>
              <a:spcBef>
                <a:spcPts val="1800"/>
              </a:spcBef>
              <a:spcAft>
                <a:spcPts val="600"/>
              </a:spcAft>
            </a:pPr>
            <a:r>
              <a:rPr lang="de-DE" sz="2800" dirty="0">
                <a:cs typeface="Arial" panose="020B0604020202020204" pitchFamily="34" charset="0"/>
              </a:rPr>
              <a:t>Neue Wege, für unseren Auftrag zu begeistern</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de-DE" sz="2800" b="1">
                <a:solidFill>
                  <a:schemeClr val="bg2"/>
                </a:solidFill>
                <a:cs typeface="Arial" panose="020B0604020202020204" pitchFamily="34" charset="0"/>
              </a:rPr>
              <a:t>Lions</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de-DE" sz="2800" b="1">
                <a:solidFill>
                  <a:schemeClr val="bg2"/>
                </a:solidFill>
                <a:cs typeface="Arial" panose="020B0604020202020204" pitchFamily="34" charset="0"/>
              </a:rPr>
              <a:t>Leos</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de-DE"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de-DE" sz="3200" b="1" dirty="0">
                <a:solidFill>
                  <a:schemeClr val="accent2"/>
                </a:solidFill>
                <a:latin typeface="Arial" panose="020B0604020202020204" pitchFamily="34" charset="0"/>
                <a:cs typeface="Arial" panose="020B0604020202020204" pitchFamily="34" charset="0"/>
              </a:rPr>
              <a:t>Internetseite</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lionsclubs.org/</a:t>
            </a:r>
            <a:r>
              <a:rPr lang="de-DE" dirty="0" err="1">
                <a:latin typeface="Arial" panose="020B0604020202020204" pitchFamily="34" charset="0"/>
                <a:cs typeface="Arial" panose="020B0604020202020204" pitchFamily="34" charset="0"/>
              </a:rPr>
              <a:t>strategicplan</a:t>
            </a:r>
            <a:endParaRPr lang="de-DE" dirty="0">
              <a:latin typeface="Arial" panose="020B0604020202020204" pitchFamily="34" charset="0"/>
              <a:cs typeface="Arial" panose="020B0604020202020204" pitchFamily="34" charset="0"/>
            </a:endParaRPr>
          </a:p>
          <a:p>
            <a:pPr>
              <a:lnSpc>
                <a:spcPct val="120000"/>
              </a:lnSpc>
              <a:buFont typeface="Wingdings 3" panose="05040102010807070707" pitchFamily="18" charset="2"/>
              <a:buChar char=""/>
            </a:pPr>
            <a:r>
              <a:rPr lang="de-DE" sz="2400" dirty="0">
                <a:latin typeface="Arial" panose="020B0604020202020204" pitchFamily="34" charset="0"/>
                <a:cs typeface="Arial" panose="020B0604020202020204" pitchFamily="34" charset="0"/>
              </a:rPr>
              <a:t>Lions PPT</a:t>
            </a:r>
          </a:p>
          <a:p>
            <a:pPr>
              <a:lnSpc>
                <a:spcPct val="120000"/>
              </a:lnSpc>
              <a:buFont typeface="Wingdings 3" panose="05040102010807070707" pitchFamily="18" charset="2"/>
              <a:buChar char=""/>
            </a:pPr>
            <a:r>
              <a:rPr lang="de-DE" sz="2400" dirty="0">
                <a:latin typeface="Arial" panose="020B0604020202020204" pitchFamily="34" charset="0"/>
                <a:cs typeface="Arial" panose="020B0604020202020204" pitchFamily="34" charset="0"/>
              </a:rPr>
              <a:t>Vortragspunkte</a:t>
            </a:r>
          </a:p>
          <a:p>
            <a:pPr marL="0" indent="0">
              <a:lnSpc>
                <a:spcPct val="120000"/>
              </a:lnSpc>
              <a:spcBef>
                <a:spcPts val="1800"/>
              </a:spcBef>
              <a:spcAft>
                <a:spcPts val="1800"/>
              </a:spcAft>
              <a:buNone/>
            </a:pPr>
            <a:r>
              <a:rPr lang="de-DE" sz="3200" b="1" dirty="0">
                <a:solidFill>
                  <a:schemeClr val="accent2"/>
                </a:solidFill>
                <a:latin typeface="Arial" panose="020B0604020202020204" pitchFamily="34" charset="0"/>
                <a:cs typeface="Arial" panose="020B0604020202020204" pitchFamily="34" charset="0"/>
              </a:rPr>
              <a:t>E-Mail</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Strategicplan@lionsclubs.org</a:t>
            </a:r>
          </a:p>
        </p:txBody>
      </p:sp>
      <p:sp>
        <p:nvSpPr>
          <p:cNvPr id="3" name="Title 2"/>
          <p:cNvSpPr>
            <a:spLocks noGrp="1"/>
          </p:cNvSpPr>
          <p:nvPr>
            <p:ph type="title"/>
          </p:nvPr>
        </p:nvSpPr>
        <p:spPr>
          <a:xfrm>
            <a:off x="533400" y="1219200"/>
            <a:ext cx="4419600" cy="4114800"/>
          </a:xfrm>
        </p:spPr>
        <p:txBody>
          <a:bodyPr/>
          <a:lstStyle/>
          <a:p>
            <a:r>
              <a:rPr lang="de-DE" dirty="0"/>
              <a:t>Strategieplan von Lions International</a:t>
            </a:r>
            <a:br>
              <a:rPr lang="de-DE" dirty="0"/>
            </a:br>
            <a:br>
              <a:rPr lang="de-DE" dirty="0"/>
            </a:br>
            <a:r>
              <a:rPr lang="de-DE" dirty="0"/>
              <a:t>Hilfsmittel</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de-DE" sz="4000" b="1" i="0" u="none" strike="noStrike" cap="none" normalizeH="0" baseline="0" noProof="0">
                <a:ln>
                  <a:noFill/>
                </a:ln>
                <a:solidFill>
                  <a:prstClr val="white"/>
                </a:solidFill>
                <a:effectLst/>
                <a:uLnTx/>
                <a:uFillTx/>
                <a:latin typeface="Arial" charset="0"/>
                <a:ea typeface="Arial" charset="0"/>
                <a:cs typeface="Arial" charset="0"/>
              </a:rPr>
              <a:t>Die Welt braucht Lions und Leos.</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de-DE" sz="4000" b="1" i="0" u="none" strike="noStrike" cap="none" normalizeH="0" baseline="0" noProof="0" dirty="0">
                <a:ln>
                  <a:noFill/>
                </a:ln>
                <a:solidFill>
                  <a:prstClr val="white"/>
                </a:solidFill>
                <a:effectLst/>
                <a:uLnTx/>
                <a:uFillTx/>
                <a:latin typeface="Arial" charset="0"/>
                <a:ea typeface="Arial" charset="0"/>
                <a:cs typeface="Arial" charset="0"/>
              </a:rPr>
              <a:t>Unser</a:t>
            </a:r>
            <a:r>
              <a:rPr kumimoji="0" lang="de-DE" sz="4000" b="1" i="0" u="none" strike="noStrike" cap="none" normalizeH="0" baseline="0" noProof="0" dirty="0">
                <a:ln>
                  <a:noFill/>
                </a:ln>
                <a:solidFill>
                  <a:srgbClr val="FFC000"/>
                </a:solidFill>
                <a:effectLst/>
                <a:uLnTx/>
                <a:uFillTx/>
                <a:latin typeface="Arial" charset="0"/>
                <a:ea typeface="Arial" charset="0"/>
                <a:cs typeface="Arial" charset="0"/>
              </a:rPr>
              <a:t> </a:t>
            </a:r>
            <a:r>
              <a:rPr lang="de-DE" dirty="0">
                <a:solidFill>
                  <a:srgbClr val="F0C300"/>
                </a:solidFill>
                <a:latin typeface="Arial" panose="020B0604020202020204" pitchFamily="34" charset="0"/>
                <a:ea typeface="ヒラギノ角ゴ Pro W3" pitchFamily="125" charset="-128"/>
                <a:cs typeface="+mn-cs"/>
              </a:rPr>
              <a:t>Strategieplan</a:t>
            </a:r>
            <a:r>
              <a:rPr kumimoji="0" lang="de-DE" i="0" u="none" strike="noStrike" cap="none"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kumimoji="0" lang="de-DE" sz="4000" b="1" i="0" u="none" strike="noStrike" cap="none" normalizeH="0" baseline="0" noProof="0" dirty="0">
                <a:ln>
                  <a:noFill/>
                </a:ln>
                <a:solidFill>
                  <a:prstClr val="white"/>
                </a:solidFill>
                <a:effectLst/>
                <a:uLnTx/>
                <a:uFillTx/>
                <a:latin typeface="Arial" charset="0"/>
                <a:ea typeface="Arial" charset="0"/>
                <a:cs typeface="Arial" charset="0"/>
              </a:rPr>
              <a:t>wird garantieren,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de-DE" sz="4000" b="1" i="0" u="none" strike="noStrike" cap="none" normalizeH="0" baseline="0" noProof="0" dirty="0">
                <a:ln>
                  <a:noFill/>
                </a:ln>
                <a:solidFill>
                  <a:prstClr val="white"/>
                </a:solidFill>
                <a:effectLst/>
                <a:uLnTx/>
                <a:uFillTx/>
                <a:latin typeface="Arial" charset="0"/>
                <a:ea typeface="Arial" charset="0"/>
                <a:cs typeface="Arial" charset="0"/>
              </a:rPr>
              <a:t>dass wir zur Hilfe bereit bleiben.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de-DE" sz="48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Vielen Dank</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cap="none" normalizeH="0" baseline="0" noProof="0">
                <a:ln>
                  <a:noFill/>
                </a:ln>
                <a:solidFill>
                  <a:prstClr val="white"/>
                </a:solidFill>
                <a:effectLst/>
                <a:uLnTx/>
                <a:uFillTx/>
                <a:latin typeface="Segoe UI Semibold"/>
                <a:ea typeface="+mn-ea"/>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alpha val="44000"/>
                  </a:prstClr>
                </a:solidFill>
                <a:effectLst/>
                <a:uLnTx/>
                <a:uFillTx/>
                <a:latin typeface="Segoe UI Semibold"/>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cap="none" normalizeH="0" baseline="0" noProof="0" dirty="0">
                <a:ln>
                  <a:noFill/>
                </a:ln>
                <a:solidFill>
                  <a:srgbClr val="00338D"/>
                </a:solidFill>
                <a:effectLst/>
                <a:uLnTx/>
                <a:uFillTx/>
                <a:latin typeface="Arial" charset="0"/>
                <a:ea typeface="Arial" charset="0"/>
                <a:cs typeface="Arial" charset="0"/>
              </a:rPr>
              <a:t>Der Plan von LCI Forward</a:t>
            </a:r>
          </a:p>
        </p:txBody>
      </p:sp>
      <p:sp>
        <p:nvSpPr>
          <p:cNvPr id="146" name="TextBox 145"/>
          <p:cNvSpPr txBox="1"/>
          <p:nvPr/>
        </p:nvSpPr>
        <p:spPr>
          <a:xfrm>
            <a:off x="961610" y="2261137"/>
            <a:ext cx="69327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cap="none" normalizeH="0" baseline="0" noProof="0" dirty="0">
                <a:ln>
                  <a:noFill/>
                </a:ln>
                <a:solidFill>
                  <a:srgbClr val="55565A"/>
                </a:solidFill>
                <a:effectLst/>
                <a:uLnTx/>
                <a:uFillTx/>
                <a:latin typeface="Arial" charset="0"/>
                <a:ea typeface="Arial" charset="0"/>
                <a:cs typeface="Arial" charset="0"/>
              </a:rPr>
              <a:t>2015 eingeführt, um Lions in das zweite Jahrhundert unseres Hilfsdienstes zu führen.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cap="none" normalizeH="0" baseline="0" noProof="0" dirty="0">
                <a:ln>
                  <a:noFill/>
                </a:ln>
                <a:solidFill>
                  <a:srgbClr val="00338D"/>
                </a:solidFill>
                <a:effectLst/>
                <a:uLnTx/>
                <a:uFillTx/>
                <a:latin typeface="Arial" charset="0"/>
                <a:ea typeface="Arial" charset="0"/>
                <a:cs typeface="Arial" charset="0"/>
              </a:rPr>
              <a:t>Die Ergebnisse von LCI Forward</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55565A"/>
                </a:solidFill>
                <a:latin typeface="Arial" charset="0"/>
                <a:ea typeface="Arial" charset="0"/>
                <a:cs typeface="Arial" charset="0"/>
              </a:rPr>
              <a:t>Neue Programme und Initiativen, die</a:t>
            </a:r>
            <a:r>
              <a:rPr kumimoji="0" lang="de-DE" sz="1600" b="0" i="0" u="none" strike="noStrike" cap="none" normalizeH="0" baseline="0" noProof="0" dirty="0">
                <a:ln>
                  <a:noFill/>
                </a:ln>
                <a:solidFill>
                  <a:srgbClr val="55565A"/>
                </a:solidFill>
                <a:effectLst/>
                <a:uLnTx/>
                <a:uFillTx/>
                <a:latin typeface="Arial" charset="0"/>
                <a:ea typeface="Arial" charset="0"/>
                <a:cs typeface="Arial" charset="0"/>
              </a:rPr>
              <a:t> uns </a:t>
            </a:r>
            <a:r>
              <a:rPr lang="de-DE" sz="1600" dirty="0">
                <a:solidFill>
                  <a:srgbClr val="55565A"/>
                </a:solidFill>
                <a:latin typeface="Arial" charset="0"/>
                <a:ea typeface="Arial" charset="0"/>
                <a:cs typeface="Arial" charset="0"/>
              </a:rPr>
              <a:t>auf Erfolgskurs brachten.</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Die Gestaltung unserer Zukunft begann mit LCI Forward</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cap="none" normalizeH="0" baseline="0" noProof="0" dirty="0">
                <a:ln>
                  <a:noFill/>
                </a:ln>
                <a:solidFill>
                  <a:srgbClr val="00338D"/>
                </a:solidFill>
                <a:effectLst/>
                <a:uLnTx/>
                <a:uFillTx/>
                <a:latin typeface="Arial" charset="0"/>
                <a:ea typeface="Arial" charset="0"/>
                <a:cs typeface="Arial" charset="0"/>
              </a:rPr>
              <a:t>Die Schwerpunktbereiche von LCI Forward</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48846" y="3376618"/>
            <a:ext cx="60876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55565A"/>
                </a:solidFill>
                <a:latin typeface="Arial" charset="0"/>
                <a:ea typeface="Arial" charset="0"/>
                <a:cs typeface="Arial" charset="0"/>
              </a:rPr>
              <a:t>Unsere Mitgliederbasis</a:t>
            </a:r>
            <a:r>
              <a:rPr kumimoji="0" lang="de-DE" sz="1600" b="0" i="0" u="none" strike="noStrike" cap="none" normalizeH="0" baseline="0" noProof="0" dirty="0">
                <a:ln>
                  <a:noFill/>
                </a:ln>
                <a:solidFill>
                  <a:srgbClr val="55565A"/>
                </a:solidFill>
                <a:effectLst/>
                <a:uLnTx/>
                <a:uFillTx/>
                <a:latin typeface="Arial" charset="0"/>
                <a:ea typeface="Arial" charset="0"/>
                <a:cs typeface="Arial" charset="0"/>
              </a:rPr>
              <a:t>, Hilfsprojekte, organisatorische Abläufe und globales Image.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cap="none" normalizeH="0" baseline="0" noProof="0" dirty="0">
                <a:ln>
                  <a:noFill/>
                </a:ln>
                <a:solidFill>
                  <a:srgbClr val="00338D"/>
                </a:solidFill>
                <a:effectLst/>
                <a:uLnTx/>
                <a:uFillTx/>
                <a:latin typeface="Arial" charset="0"/>
                <a:ea typeface="Arial" charset="0"/>
                <a:cs typeface="Arial" charset="0"/>
              </a:rPr>
              <a:t>Das Hauptziel von LCI Forward</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cap="none" normalizeH="0" baseline="0" noProof="0">
                <a:ln>
                  <a:noFill/>
                </a:ln>
                <a:solidFill>
                  <a:srgbClr val="55565A"/>
                </a:solidFill>
                <a:effectLst/>
                <a:uLnTx/>
                <a:uFillTx/>
                <a:latin typeface="Arial" charset="0"/>
                <a:ea typeface="Arial" charset="0"/>
                <a:cs typeface="Arial" charset="0"/>
              </a:rPr>
              <a:t>Mehr als 200 Millionen Menschen pro Jahr zu helfen. </a:t>
            </a:r>
          </a:p>
        </p:txBody>
      </p:sp>
      <p:pic>
        <p:nvPicPr>
          <p:cNvPr id="4" name="Picture 3" descr="Diagram&#10;&#10;Description automatically generated">
            <a:extLst>
              <a:ext uri="{FF2B5EF4-FFF2-40B4-BE49-F238E27FC236}">
                <a16:creationId xmlns:a16="http://schemas.microsoft.com/office/drawing/2014/main" id="{2FFBD828-D61C-D022-AFF3-2EF634D71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766" y="1739417"/>
            <a:ext cx="4409524" cy="4390476"/>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alpha val="44000"/>
                  </a:prstClr>
                </a:solidFill>
                <a:effectLst/>
                <a:uLnTx/>
                <a:uFillTx/>
                <a:latin typeface="Segoe UI Semibold"/>
                <a:ea typeface="+mn-ea"/>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Festlegung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globaler Anliegen</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3600" b="1" i="0" u="none" strike="noStrike" cap="none" normalizeH="0" baseline="0" noProof="0" dirty="0">
                <a:ln>
                  <a:noFill/>
                </a:ln>
                <a:solidFill>
                  <a:srgbClr val="00338D"/>
                </a:solidFill>
                <a:effectLst/>
                <a:uLnTx/>
                <a:uFillTx/>
                <a:latin typeface="Arial" panose="020B0604020202020204" pitchFamily="34" charset="0"/>
                <a:ea typeface="ヒラギノ角ゴ Pro W3" charset="0"/>
                <a:cs typeface="Arial" panose="020B0604020202020204" pitchFamily="34" charset="0"/>
              </a:rPr>
              <a:t>Erfolge von LCI Forward</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Ausweitung unserer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 Marketing-Bemühungen</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a:solidFill>
                  <a:srgbClr val="00338D"/>
                </a:solidFill>
                <a:latin typeface="Arial" charset="0"/>
                <a:ea typeface="Arial" charset="0"/>
                <a:cs typeface="Arial" charset="0"/>
              </a:rPr>
              <a:t>Start des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b="1">
                <a:solidFill>
                  <a:srgbClr val="00338D"/>
                </a:solidFill>
                <a:latin typeface="Arial" charset="0"/>
                <a:ea typeface="Arial" charset="0"/>
                <a:cs typeface="Arial" charset="0"/>
              </a:rPr>
              <a:t>Global Action Teams</a:t>
            </a:r>
            <a:r>
              <a:rPr kumimoji="0" lang="de-DE" sz="1800" b="1" i="0" u="none" strike="noStrike" cap="none" normalizeH="0" baseline="0" noProof="0">
                <a:ln>
                  <a:noFill/>
                </a:ln>
                <a:solidFill>
                  <a:srgbClr val="00338D"/>
                </a:solidFill>
                <a:effectLst/>
                <a:uLnTx/>
                <a:uFillTx/>
                <a:latin typeface="Arial" charset="0"/>
                <a:ea typeface="Arial"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de-DE" sz="2400" b="1" i="0" u="none" strike="noStrike" cap="none" normalizeH="0" baseline="0" noProof="0">
                <a:ln>
                  <a:noFill/>
                </a:ln>
                <a:solidFill>
                  <a:prstClr val="white"/>
                </a:solidFill>
                <a:effectLst/>
                <a:uLnTx/>
                <a:uFillTx/>
                <a:latin typeface="Arial" charset="0"/>
                <a:ea typeface="Arial" charset="0"/>
                <a:cs typeface="Arial" charset="0"/>
              </a:rPr>
              <a:t>Optimierte Neumitglieder-Erfahrung</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de-DE" sz="2000" b="1" i="0" u="none" strike="noStrike" cap="none" normalizeH="0" baseline="0" noProof="0">
                <a:ln>
                  <a:noFill/>
                </a:ln>
                <a:solidFill>
                  <a:prstClr val="white"/>
                </a:solidFill>
                <a:effectLst/>
                <a:uLnTx/>
                <a:uFillTx/>
                <a:latin typeface="Arial" charset="0"/>
                <a:ea typeface="Arial" charset="0"/>
                <a:cs typeface="Arial" charset="0"/>
              </a:rPr>
              <a:t> </a:t>
            </a:r>
            <a:r>
              <a:rPr kumimoji="0" lang="de-DE" sz="2000" b="0" i="0" u="none" strike="noStrike" cap="none" normalizeH="0" baseline="0" noProof="0">
                <a:ln>
                  <a:noFill/>
                </a:ln>
                <a:solidFill>
                  <a:prstClr val="white"/>
                </a:solidFill>
                <a:effectLst/>
                <a:uLnTx/>
                <a:uFillTx/>
                <a:latin typeface="Arial" charset="0"/>
                <a:ea typeface="Arial" charset="0"/>
                <a:cs typeface="Arial" charset="0"/>
              </a:rPr>
              <a:t>Unter anderem verbesserte Kits für neue Mitglieder und E-Mails zur Orientierung für neue Mitglieder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Verbesserung der Mitglieder-Erfahrung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Neu definierte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Mitgliedschaftsmodelle</a:t>
            </a: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Fortbildungsangebote für alle Lions eingeführt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de-DE" sz="1800" b="1" i="0" u="none" strike="noStrike" cap="none" normalizeH="0" baseline="0" noProof="0" dirty="0">
                <a:ln>
                  <a:noFill/>
                </a:ln>
                <a:solidFill>
                  <a:srgbClr val="00338D"/>
                </a:solidFill>
                <a:effectLst/>
                <a:uLnTx/>
                <a:uFillTx/>
                <a:latin typeface="Arial" charset="0"/>
                <a:ea typeface="Arial" charset="0"/>
                <a:cs typeface="Arial" charset="0"/>
              </a:rPr>
              <a:t>Mehr digitale Kommunikation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de-DE" sz="1800" b="1" i="0" u="none" strike="noStrike" cap="none" normalizeH="0" baseline="0" noProof="0">
                <a:ln>
                  <a:noFill/>
                </a:ln>
                <a:solidFill>
                  <a:srgbClr val="00338D"/>
                </a:solidFill>
                <a:effectLst/>
                <a:uLnTx/>
                <a:uFillTx/>
                <a:latin typeface="Arial" charset="0"/>
                <a:ea typeface="Arial" charset="0"/>
                <a:cs typeface="Arial" charset="0"/>
              </a:rPr>
              <a:t>Start der Campaign 100 von LCIF</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 Wir sind in unserem globalen Hilfsauftrag vereint. Jeder Lion und jeder Club gehört dazu. Auch Lions Clubs International und die Lions Clubs International </a:t>
            </a:r>
            <a:r>
              <a:rPr kumimoji="0" lang="de-DE" sz="2400" b="0" i="0" u="none" strike="noStrike" cap="none" normalizeH="0" baseline="0" noProof="0" dirty="0" err="1">
                <a:ln>
                  <a:noFill/>
                </a:ln>
                <a:solidFill>
                  <a:prstClr val="white"/>
                </a:solidFill>
                <a:effectLst/>
                <a:uLnTx/>
                <a:uFillTx/>
                <a:latin typeface="Arial" panose="020B0604020202020204" pitchFamily="34" charset="0"/>
                <a:cs typeface="Arial" panose="020B0604020202020204" pitchFamily="34" charset="0"/>
              </a:rPr>
              <a:t>Foundation</a:t>
            </a:r>
            <a:r>
              <a:rPr kumimoji="0" lang="de-DE" sz="2400" b="0"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 (LCIF): Wir alle sind eins.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de-DE"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de-DE"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Strategieplan von Lions International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de-DE" sz="4000" b="1">
                <a:solidFill>
                  <a:srgbClr val="F0C300"/>
                </a:solidFill>
                <a:latin typeface="Arial" pitchFamily="34" charset="0"/>
                <a:ea typeface="ヒラギノ角ゴ Pro W3" pitchFamily="125" charset="-128"/>
                <a:cs typeface="+mn-cs"/>
              </a:rPr>
              <a:t>Unsere Vision</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9"/>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000" b="1" i="0" u="none" strike="noStrike" cap="none"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Weltweit der führende gemeinnützige und humanitäre Hilfsdienst zu sein.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de-DE" b="1">
                <a:solidFill>
                  <a:schemeClr val="accent1">
                    <a:lumMod val="75000"/>
                  </a:schemeClr>
                </a:solidFill>
                <a:latin typeface="Arial" panose="020B0604020202020204" pitchFamily="34" charset="0"/>
                <a:cs typeface="Arial" panose="020B0604020202020204" pitchFamily="34" charset="0"/>
              </a:rPr>
              <a:t>Unsere Zeitleiste</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de-DE" sz="3000">
                <a:solidFill>
                  <a:schemeClr val="accent1">
                    <a:lumMod val="75000"/>
                  </a:schemeClr>
                </a:solidFill>
                <a:cs typeface="Arial" panose="020B0604020202020204" pitchFamily="34" charset="0"/>
              </a:rPr>
              <a:t>Jahr 1          Jahr 2          Jahr 3          Jahr 4          Jahr 5</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8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Vereinigung und Stiftung stärken</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800" b="1" i="0" u="none" strike="noStrike" cap="none"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t>Neue Wachstums-</a:t>
            </a:r>
            <a:br>
              <a:rPr kumimoji="0" lang="de-DE" sz="2800" b="1" i="0" u="none" strike="noStrike" cap="none"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br>
            <a:r>
              <a:rPr kumimoji="0" lang="de-DE" sz="2800" b="1" i="0" u="none" strike="noStrike" cap="none" normalizeH="0" baseline="0" noProof="0" dirty="0" err="1">
                <a:ln>
                  <a:noFill/>
                </a:ln>
                <a:solidFill>
                  <a:schemeClr val="bg2"/>
                </a:solidFill>
                <a:uLnTx/>
                <a:uFillTx/>
                <a:latin typeface="Arial" panose="020B0604020202020204" pitchFamily="34" charset="0"/>
                <a:ea typeface="Arial" charset="0"/>
                <a:cs typeface="Arial" panose="020B0604020202020204" pitchFamily="34" charset="0"/>
              </a:rPr>
              <a:t>modelle</a:t>
            </a:r>
            <a:r>
              <a:rPr kumimoji="0" lang="de-DE" sz="2800" b="1" i="0" u="none" strike="noStrike" cap="none"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t> schaffen</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de-DE" sz="28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Ziele, Leitung und organisatorische Unterstützung abstimmen</a:t>
            </a:r>
          </a:p>
        </p:txBody>
      </p:sp>
      <p:sp>
        <p:nvSpPr>
          <p:cNvPr id="2" name="Title 1"/>
          <p:cNvSpPr>
            <a:spLocks noGrp="1"/>
          </p:cNvSpPr>
          <p:nvPr>
            <p:ph type="title"/>
          </p:nvPr>
        </p:nvSpPr>
        <p:spPr>
          <a:xfrm>
            <a:off x="838200" y="609600"/>
            <a:ext cx="10515600" cy="609601"/>
          </a:xfrm>
        </p:spPr>
        <p:txBody>
          <a:bodyPr/>
          <a:lstStyle/>
          <a:p>
            <a:r>
              <a:rPr kumimoji="0" lang="de-DE" sz="4400" b="1" i="0" u="none" strike="noStrike" cap="none"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Unsere Ziele</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de-D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Unsere</a:t>
            </a:r>
            <a:br>
              <a:rPr kumimoji="0" lang="de-D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br>
            <a:r>
              <a:rPr kumimoji="0" lang="de-D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Initiativen</a:t>
            </a:r>
          </a:p>
        </p:txBody>
      </p:sp>
      <p:sp>
        <p:nvSpPr>
          <p:cNvPr id="7" name="Rectangle 6">
            <a:extLst>
              <a:ext uri="{FF2B5EF4-FFF2-40B4-BE49-F238E27FC236}">
                <a16:creationId xmlns:a16="http://schemas.microsoft.com/office/drawing/2014/main" id="{E6EAAD73-D8D8-49A4-A8CB-1639CBE8E1F9}"/>
              </a:ext>
            </a:extLst>
          </p:cNvPr>
          <p:cNvSpPr/>
          <p:nvPr/>
        </p:nvSpPr>
        <p:spPr bwMode="auto">
          <a:xfrm>
            <a:off x="5122985" y="498231"/>
            <a:ext cx="5896707" cy="614289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8" name="Picture 8" descr="Diagram&#10;&#10;Description automatically generated">
            <a:extLst>
              <a:ext uri="{FF2B5EF4-FFF2-40B4-BE49-F238E27FC236}">
                <a16:creationId xmlns:a16="http://schemas.microsoft.com/office/drawing/2014/main" id="{CE738EF1-B4E4-D036-FCB3-725EAC666372}"/>
              </a:ext>
            </a:extLst>
          </p:cNvPr>
          <p:cNvPicPr>
            <a:picLocks noChangeAspect="1"/>
          </p:cNvPicPr>
          <p:nvPr/>
        </p:nvPicPr>
        <p:blipFill>
          <a:blip r:embed="rId3"/>
          <a:stretch>
            <a:fillRect/>
          </a:stretch>
        </p:blipFill>
        <p:spPr>
          <a:xfrm>
            <a:off x="4982308" y="345831"/>
            <a:ext cx="6178061" cy="6154615"/>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46805</TotalTime>
  <Words>3181</Words>
  <Application>Microsoft Office PowerPoint</Application>
  <PresentationFormat>Widescreen</PresentationFormat>
  <Paragraphs>381</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Unsere Zeitleiste</vt:lpstr>
      <vt:lpstr>Unsere Ziele</vt:lpstr>
      <vt:lpstr>Unsere Initiativen</vt:lpstr>
      <vt:lpstr>1) Vereinigung und Stiftung stärken</vt:lpstr>
      <vt:lpstr>2) Neue Wachstumsmodelle schaffen</vt:lpstr>
      <vt:lpstr>3) Ziele, Leitung und organisatorische  Unterstützung abstimmen</vt:lpstr>
      <vt:lpstr>PowerPoint Presentation</vt:lpstr>
      <vt:lpstr>Erstes Jahr – Wichtige Erfolge</vt:lpstr>
      <vt:lpstr>PowerPoint Presentation</vt:lpstr>
      <vt:lpstr>Zweites Jahr – Schwerpunkte</vt:lpstr>
      <vt:lpstr>Sie können helfen</vt:lpstr>
      <vt:lpstr>PowerPoint Presentation</vt:lpstr>
      <vt:lpstr>PowerPoint Presentation</vt:lpstr>
      <vt:lpstr>PowerPoint Presentation</vt:lpstr>
      <vt:lpstr>PowerPoint Presentation</vt:lpstr>
      <vt:lpstr>Gesamtschau der Strategiepläne</vt:lpstr>
      <vt:lpstr>Strategieplan von Lions International  Hilfsmittel</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3259</cp:revision>
  <cp:lastPrinted>2017-06-29T03:55:04Z</cp:lastPrinted>
  <dcterms:created xsi:type="dcterms:W3CDTF">2016-11-15T15:12:50Z</dcterms:created>
  <dcterms:modified xsi:type="dcterms:W3CDTF">2022-08-26T03:57:40Z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