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43"/>
  </p:notesMasterIdLst>
  <p:handoutMasterIdLst>
    <p:handoutMasterId r:id="rId44"/>
  </p:handoutMasterIdLst>
  <p:sldIdLst>
    <p:sldId id="961" r:id="rId7"/>
    <p:sldId id="1153" r:id="rId8"/>
    <p:sldId id="1140" r:id="rId9"/>
    <p:sldId id="1141" r:id="rId10"/>
    <p:sldId id="1127" r:id="rId11"/>
    <p:sldId id="1121" r:id="rId12"/>
    <p:sldId id="1154" r:id="rId13"/>
    <p:sldId id="1143" r:id="rId14"/>
    <p:sldId id="968" r:id="rId15"/>
    <p:sldId id="1135" r:id="rId16"/>
    <p:sldId id="1136" r:id="rId17"/>
    <p:sldId id="1137" r:id="rId18"/>
    <p:sldId id="1156" r:id="rId19"/>
    <p:sldId id="1152" r:id="rId20"/>
    <p:sldId id="1158" r:id="rId21"/>
    <p:sldId id="1159" r:id="rId22"/>
    <p:sldId id="1160" r:id="rId23"/>
    <p:sldId id="1139" r:id="rId24"/>
    <p:sldId id="1161" r:id="rId25"/>
    <p:sldId id="1162" r:id="rId26"/>
    <p:sldId id="1163" r:id="rId27"/>
    <p:sldId id="1128" r:id="rId28"/>
    <p:sldId id="1164" r:id="rId29"/>
    <p:sldId id="983" r:id="rId30"/>
    <p:sldId id="1157" r:id="rId31"/>
    <p:sldId id="1165" r:id="rId32"/>
    <p:sldId id="1129" r:id="rId33"/>
    <p:sldId id="1148" r:id="rId34"/>
    <p:sldId id="1167" r:id="rId35"/>
    <p:sldId id="1132" r:id="rId36"/>
    <p:sldId id="1149" r:id="rId37"/>
    <p:sldId id="1150" r:id="rId38"/>
    <p:sldId id="1169" r:id="rId39"/>
    <p:sldId id="1133" r:id="rId40"/>
    <p:sldId id="1151" r:id="rId41"/>
    <p:sldId id="1134" r:id="rId4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96357" autoAdjust="0"/>
  </p:normalViewPr>
  <p:slideViewPr>
    <p:cSldViewPr showGuides="1">
      <p:cViewPr varScale="1">
        <p:scale>
          <a:sx n="105" d="100"/>
          <a:sy n="105" d="100"/>
        </p:scale>
        <p:origin x="144" y="21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rgbClr val="FBC608"/>
          </a:solidFill>
        </a:ln>
      </dgm:spPr>
      <dgm:t>
        <a:bodyPr/>
        <a:lstStyle/>
        <a:p>
          <a:r>
            <a:rPr lang="de-DE" sz="1400">
              <a:latin typeface="Arial" panose="020B0604020202020204" pitchFamily="34" charset="0"/>
              <a:cs typeface="Arial" panose="020B0604020202020204" pitchFamily="34" charset="0"/>
            </a:rPr>
            <a:t>Ein Team aufbauen</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rgbClr val="FFCF01"/>
          </a:solidFill>
        </a:ln>
      </dgm:spPr>
      <dgm:t>
        <a:bodyPr/>
        <a:lstStyle/>
        <a:p>
          <a:r>
            <a:rPr lang="de-DE" sz="1400">
              <a:latin typeface="Arial" panose="020B0604020202020204" pitchFamily="34" charset="0"/>
              <a:cs typeface="Arial" panose="020B0604020202020204" pitchFamily="34" charset="0"/>
            </a:rPr>
            <a:t>Eine Vision entwerfen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rgbClr val="FFCF00"/>
          </a:solidFill>
        </a:ln>
      </dgm:spPr>
      <dgm:t>
        <a:bodyPr/>
        <a:lstStyle/>
        <a:p>
          <a:r>
            <a:rPr lang="de-DE" sz="1400">
              <a:latin typeface="Arial" panose="020B0604020202020204" pitchFamily="34" charset="0"/>
              <a:cs typeface="Arial" panose="020B0604020202020204" pitchFamily="34" charset="0"/>
            </a:rPr>
            <a:t>Einen Plan erstellen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rgbClr val="EBB700"/>
          </a:solidFill>
        </a:ln>
      </dgm:spPr>
      <dgm:t>
        <a:bodyPr/>
        <a:lstStyle/>
        <a:p>
          <a:r>
            <a:rPr lang="de-DE" sz="1400">
              <a:latin typeface="Arial" panose="020B0604020202020204" pitchFamily="34" charset="0"/>
              <a:cs typeface="Arial" panose="020B0604020202020204" pitchFamily="34" charset="0"/>
            </a:rPr>
            <a:t>Erfolg schaffen</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custLinFactNeighborX="2741" custLinFactNeighborY="-1436">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de-DE">
              <a:solidFill>
                <a:schemeClr val="tx1"/>
              </a:solidFill>
              <a:latin typeface="Calibri" panose="020F0502020204030204" pitchFamily="34" charset="0"/>
              <a:cs typeface="Calibri" panose="020F0502020204030204" pitchFamily="34" charset="0"/>
            </a:rPr>
            <a:t>Bauen Sie die Mitgliedschaft innerhalb des Clubs aus</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de-DE">
              <a:solidFill>
                <a:schemeClr val="tx1"/>
              </a:solidFill>
              <a:latin typeface="Calibri" panose="020F0502020204030204" pitchFamily="34" charset="0"/>
              <a:cs typeface="Calibri" panose="020F0502020204030204" pitchFamily="34" charset="0"/>
            </a:rPr>
            <a:t>Beleben Sie Ihren Club mit neuen Hilfsinitiativen</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de-DE">
              <a:solidFill>
                <a:schemeClr val="tx1"/>
              </a:solidFill>
              <a:latin typeface="Calibri" panose="020F0502020204030204" pitchFamily="34" charset="0"/>
              <a:cs typeface="Calibri" panose="020F0502020204030204" pitchFamily="34" charset="0"/>
            </a:rPr>
            <a:t>Bringen Sie Ihren Club mit neuen Mitgliedern in Schwung</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de-DE">
              <a:solidFill>
                <a:schemeClr val="tx1"/>
              </a:solidFill>
              <a:latin typeface="Calibri" panose="020F0502020204030204" pitchFamily="34" charset="0"/>
              <a:cs typeface="Calibri" panose="020F0502020204030204" pitchFamily="34" charset="0"/>
            </a:rPr>
            <a:t>Optimieren Sie die Führungskräfteentwicklung und den Clubbetrieb</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de-DE">
              <a:solidFill>
                <a:schemeClr val="accent6"/>
              </a:solidFill>
              <a:latin typeface="Calibri" panose="020F0502020204030204" pitchFamily="34" charset="0"/>
              <a:cs typeface="Calibri" panose="020F0502020204030204" pitchFamily="34" charset="0"/>
            </a:rPr>
            <a:t>Lassen Sie die Community am Erfolg des Clubs teilhaben</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726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de-DE" dirty="0">
              <a:solidFill>
                <a:schemeClr val="tx1">
                  <a:lumMod val="60000"/>
                  <a:lumOff val="40000"/>
                </a:schemeClr>
              </a:solidFill>
            </a:rPr>
            <a:t>Neue Mitglieder</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de-DE"/>
            <a:t>Hilfsprojekte in der Community</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de-DE"/>
            <a:t>Führungskräfte und Clubbetrieb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de-DE"/>
            <a:t>Lassen Sie die Community am Erfolg Ihres Clubs teilhaben</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de-DE" dirty="0">
              <a:solidFill>
                <a:schemeClr val="tx1">
                  <a:lumMod val="60000"/>
                  <a:lumOff val="40000"/>
                </a:schemeClr>
              </a:solidFill>
            </a:rPr>
            <a:t>Neue Mitglieder</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de-DE"/>
            <a:t>Hilfsprojekte in der Community</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de-DE"/>
            <a:t>Führungskräfte und Clubbetrieb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de-DE"/>
            <a:t>Lassen Sie die Community am Erfolg Ihres Clubs teilhaben</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de-DE"/>
            <a:t>Neue Mitglieder</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de-DE"/>
            <a:t>Hilfsprojekte in der Community</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de-DE"/>
            <a:t>Führungskräfte und Clubbetrieb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de-DE"/>
            <a:t>Lassen Sie die Community am Erfolg Ihres Clubs teilhaben</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de-DE"/>
            <a:t>Neue Mitglieder</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de-DE"/>
            <a:t>Hilfsprojekte in der Community</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de-DE"/>
            <a:t>Führungskräfte und Clubbetrieb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de-DE"/>
            <a:t>Lassen Sie die Community am Erfolg Ihres Clubs teilhaben</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de-DE" sz="1200">
              <a:solidFill>
                <a:schemeClr val="bg1"/>
              </a:solidFill>
              <a:latin typeface="Calibri" panose="020F0502020204030204" pitchFamily="34" charset="0"/>
              <a:cs typeface="Calibri" panose="020F0502020204030204" pitchFamily="34" charset="0"/>
            </a:rPr>
            <a:t>Teilen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de-DE" sz="1200">
              <a:solidFill>
                <a:schemeClr val="bg1"/>
              </a:solidFill>
              <a:latin typeface="Calibri" panose="020F0502020204030204" pitchFamily="34" charset="0"/>
              <a:cs typeface="Calibri" panose="020F0502020204030204" pitchFamily="34" charset="0"/>
            </a:rPr>
            <a:t>Unterstützen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de-DE" sz="1200">
              <a:solidFill>
                <a:schemeClr val="bg1"/>
              </a:solidFill>
              <a:latin typeface="Calibri" panose="020F0502020204030204" pitchFamily="34" charset="0"/>
              <a:cs typeface="Calibri" panose="020F0502020204030204" pitchFamily="34" charset="0"/>
            </a:rPr>
            <a:t>Würdigen</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de-DE" sz="1200">
              <a:solidFill>
                <a:schemeClr val="bg1"/>
              </a:solidFill>
              <a:latin typeface="Calibri" panose="020F0502020204030204" pitchFamily="34" charset="0"/>
              <a:cs typeface="Calibri" panose="020F0502020204030204" pitchFamily="34" charset="0"/>
            </a:rPr>
            <a:t>Evaluieren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de-DE" sz="1200">
              <a:solidFill>
                <a:schemeClr val="bg1"/>
              </a:solidFill>
              <a:latin typeface="Calibri" panose="020F0502020204030204" pitchFamily="34" charset="0"/>
              <a:cs typeface="Calibri" panose="020F0502020204030204" pitchFamily="34" charset="0"/>
            </a:rPr>
            <a:t>Ändern</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de-DE" sz="1200">
              <a:solidFill>
                <a:schemeClr val="bg1"/>
              </a:solidFill>
              <a:latin typeface="Calibri" panose="020F0502020204030204" pitchFamily="34" charset="0"/>
              <a:cs typeface="Calibri" panose="020F0502020204030204" pitchFamily="34" charset="0"/>
            </a:rPr>
            <a:t>Teilen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de-DE" sz="1200" dirty="0">
              <a:solidFill>
                <a:schemeClr val="bg1"/>
              </a:solidFill>
              <a:latin typeface="Calibri" panose="020F0502020204030204" pitchFamily="34" charset="0"/>
              <a:cs typeface="Calibri" panose="020F0502020204030204" pitchFamily="34" charset="0"/>
            </a:rPr>
            <a:t>Unterstützen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de-DE" sz="1200">
              <a:solidFill>
                <a:schemeClr val="bg1"/>
              </a:solidFill>
              <a:latin typeface="Calibri" panose="020F0502020204030204" pitchFamily="34" charset="0"/>
              <a:cs typeface="Calibri" panose="020F0502020204030204" pitchFamily="34" charset="0"/>
            </a:rPr>
            <a:t>Würdigen</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de-DE" sz="1200">
              <a:solidFill>
                <a:schemeClr val="bg1"/>
              </a:solidFill>
              <a:latin typeface="Calibri" panose="020F0502020204030204" pitchFamily="34" charset="0"/>
              <a:cs typeface="Calibri" panose="020F0502020204030204" pitchFamily="34" charset="0"/>
            </a:rPr>
            <a:t>Evaluieren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de-DE" sz="1200">
              <a:solidFill>
                <a:schemeClr val="bg1"/>
              </a:solidFill>
              <a:latin typeface="Calibri" panose="020F0502020204030204" pitchFamily="34" charset="0"/>
              <a:cs typeface="Calibri" panose="020F0502020204030204" pitchFamily="34" charset="0"/>
            </a:rPr>
            <a:t>Ändern</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custScaleX="165916">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de-DE" sz="1200">
              <a:solidFill>
                <a:schemeClr val="bg1"/>
              </a:solidFill>
              <a:latin typeface="Calibri" panose="020F0502020204030204" pitchFamily="34" charset="0"/>
              <a:cs typeface="Calibri" panose="020F0502020204030204" pitchFamily="34" charset="0"/>
            </a:rPr>
            <a:t>Teilen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de-DE" sz="1200" dirty="0">
              <a:solidFill>
                <a:schemeClr val="bg1"/>
              </a:solidFill>
              <a:latin typeface="Calibri" panose="020F0502020204030204" pitchFamily="34" charset="0"/>
              <a:cs typeface="Calibri" panose="020F0502020204030204" pitchFamily="34" charset="0"/>
            </a:rPr>
            <a:t>Unterstützen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de-DE" sz="1200">
              <a:solidFill>
                <a:schemeClr val="bg1"/>
              </a:solidFill>
              <a:latin typeface="Calibri" panose="020F0502020204030204" pitchFamily="34" charset="0"/>
              <a:cs typeface="Calibri" panose="020F0502020204030204" pitchFamily="34" charset="0"/>
            </a:rPr>
            <a:t>Würdigen</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de-DE" sz="1200">
              <a:solidFill>
                <a:schemeClr val="bg1"/>
              </a:solidFill>
              <a:latin typeface="Calibri" panose="020F0502020204030204" pitchFamily="34" charset="0"/>
              <a:cs typeface="Calibri" panose="020F0502020204030204" pitchFamily="34" charset="0"/>
            </a:rPr>
            <a:t>Evaluieren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de-DE" sz="1200">
              <a:solidFill>
                <a:schemeClr val="bg1"/>
              </a:solidFill>
              <a:latin typeface="Calibri" panose="020F0502020204030204" pitchFamily="34" charset="0"/>
              <a:cs typeface="Calibri" panose="020F0502020204030204" pitchFamily="34" charset="0"/>
            </a:rPr>
            <a:t>Ändern</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custScaleX="139833">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52" y="217005"/>
          <a:ext cx="1509712" cy="905827"/>
        </a:xfrm>
        <a:prstGeom prst="roundRect">
          <a:avLst>
            <a:gd name="adj" fmla="val 10000"/>
          </a:avLst>
        </a:prstGeom>
        <a:solidFill>
          <a:srgbClr val="02338D"/>
        </a:solidFill>
        <a:ln w="25400" cap="flat" cmpd="sng" algn="ctr">
          <a:solidFill>
            <a:srgbClr val="FBC60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panose="020B0604020202020204" pitchFamily="34" charset="0"/>
              <a:cs typeface="Arial" panose="020B0604020202020204" pitchFamily="34" charset="0"/>
            </a:rPr>
            <a:t>Ein Team aufbauen</a:t>
          </a:r>
        </a:p>
      </dsp:txBody>
      <dsp:txXfrm>
        <a:off x="29983" y="243536"/>
        <a:ext cx="1456650" cy="852765"/>
      </dsp:txXfrm>
    </dsp:sp>
    <dsp:sp modelId="{7C60905F-858E-3D45-BDCF-8E59A2EDBDC4}">
      <dsp:nvSpPr>
        <dsp:cNvPr id="0" name=""/>
        <dsp:cNvSpPr/>
      </dsp:nvSpPr>
      <dsp:spPr>
        <a:xfrm rot="21579008">
          <a:off x="1668271" y="476154"/>
          <a:ext cx="328837" cy="374408"/>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68272" y="551337"/>
        <a:ext cx="230186" cy="224644"/>
      </dsp:txXfrm>
    </dsp:sp>
    <dsp:sp modelId="{E8342DD9-3EB7-044E-AC87-2159238855B0}">
      <dsp:nvSpPr>
        <dsp:cNvPr id="0" name=""/>
        <dsp:cNvSpPr/>
      </dsp:nvSpPr>
      <dsp:spPr>
        <a:xfrm>
          <a:off x="2133602" y="203998"/>
          <a:ext cx="1509712" cy="905827"/>
        </a:xfrm>
        <a:prstGeom prst="roundRect">
          <a:avLst>
            <a:gd name="adj" fmla="val 10000"/>
          </a:avLst>
        </a:prstGeom>
        <a:solidFill>
          <a:srgbClr val="00338D"/>
        </a:solidFill>
        <a:ln w="25400" cap="flat" cmpd="sng" algn="ctr">
          <a:solidFill>
            <a:srgbClr val="FFCF0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panose="020B0604020202020204" pitchFamily="34" charset="0"/>
              <a:cs typeface="Arial" panose="020B0604020202020204" pitchFamily="34" charset="0"/>
            </a:rPr>
            <a:t>Eine Vision entwerfen</a:t>
          </a:r>
        </a:p>
      </dsp:txBody>
      <dsp:txXfrm>
        <a:off x="2160133" y="230529"/>
        <a:ext cx="1456650" cy="852765"/>
      </dsp:txXfrm>
    </dsp:sp>
    <dsp:sp modelId="{B54B4899-8638-1D4E-9510-CDD331AF6A4C}">
      <dsp:nvSpPr>
        <dsp:cNvPr id="0" name=""/>
        <dsp:cNvSpPr/>
      </dsp:nvSpPr>
      <dsp:spPr>
        <a:xfrm rot="21324">
          <a:off x="3790145" y="476265"/>
          <a:ext cx="311292" cy="374408"/>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790146" y="550857"/>
        <a:ext cx="217904" cy="224644"/>
      </dsp:txXfrm>
    </dsp:sp>
    <dsp:sp modelId="{BEB34310-ABF7-2D43-851D-F592E75CB68F}">
      <dsp:nvSpPr>
        <dsp:cNvPr id="0" name=""/>
        <dsp:cNvSpPr/>
      </dsp:nvSpPr>
      <dsp:spPr>
        <a:xfrm>
          <a:off x="4230647" y="217005"/>
          <a:ext cx="1509712" cy="905827"/>
        </a:xfrm>
        <a:prstGeom prst="roundRect">
          <a:avLst>
            <a:gd name="adj" fmla="val 10000"/>
          </a:avLst>
        </a:prstGeom>
        <a:solidFill>
          <a:srgbClr val="02338D"/>
        </a:solidFill>
        <a:ln w="25400" cap="flat" cmpd="sng" algn="ctr">
          <a:solidFill>
            <a:srgbClr val="FFC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panose="020B0604020202020204" pitchFamily="34" charset="0"/>
              <a:cs typeface="Arial" panose="020B0604020202020204" pitchFamily="34" charset="0"/>
            </a:rPr>
            <a:t>Einen Plan erstellen</a:t>
          </a:r>
        </a:p>
      </dsp:txBody>
      <dsp:txXfrm>
        <a:off x="4257178" y="243536"/>
        <a:ext cx="1456650" cy="852765"/>
      </dsp:txXfrm>
    </dsp:sp>
    <dsp:sp modelId="{CA339F13-2EEE-8C42-BA2D-5E6BA45F7F5D}">
      <dsp:nvSpPr>
        <dsp:cNvPr id="0" name=""/>
        <dsp:cNvSpPr/>
      </dsp:nvSpPr>
      <dsp:spPr>
        <a:xfrm>
          <a:off x="5891331" y="482715"/>
          <a:ext cx="320059" cy="374408"/>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891331" y="557597"/>
        <a:ext cx="224041" cy="224644"/>
      </dsp:txXfrm>
    </dsp:sp>
    <dsp:sp modelId="{A036C3C0-EC55-8E47-B730-4BF68E881699}">
      <dsp:nvSpPr>
        <dsp:cNvPr id="0" name=""/>
        <dsp:cNvSpPr/>
      </dsp:nvSpPr>
      <dsp:spPr>
        <a:xfrm>
          <a:off x="6344244" y="217005"/>
          <a:ext cx="1509712" cy="905827"/>
        </a:xfrm>
        <a:prstGeom prst="roundRect">
          <a:avLst>
            <a:gd name="adj" fmla="val 10000"/>
          </a:avLst>
        </a:prstGeom>
        <a:solidFill>
          <a:srgbClr val="00338D"/>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panose="020B0604020202020204" pitchFamily="34" charset="0"/>
              <a:cs typeface="Arial" panose="020B0604020202020204" pitchFamily="34" charset="0"/>
            </a:rPr>
            <a:t>Erfolg schaffen</a:t>
          </a:r>
        </a:p>
      </dsp:txBody>
      <dsp:txXfrm>
        <a:off x="6370775" y="243536"/>
        <a:ext cx="1456650" cy="852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kern="1200">
              <a:solidFill>
                <a:schemeClr val="tx1"/>
              </a:solidFill>
              <a:latin typeface="Calibri" panose="020F0502020204030204" pitchFamily="34" charset="0"/>
              <a:cs typeface="Calibri" panose="020F0502020204030204" pitchFamily="34" charset="0"/>
            </a:rPr>
            <a:t>Bauen Sie die Mitgliedschaft innerhalb des Clubs aus</a:t>
          </a:r>
        </a:p>
      </dsp:txBody>
      <dsp:txXfrm>
        <a:off x="4265156" y="2657673"/>
        <a:ext cx="1572872" cy="1572872"/>
      </dsp:txXfrm>
    </dsp:sp>
    <dsp:sp modelId="{81ED42A3-111F-4F84-A6E1-3F83AD87ED31}">
      <dsp:nvSpPr>
        <dsp:cNvPr id="0" name=""/>
        <dsp:cNvSpPr/>
      </dsp:nvSpPr>
      <dsp:spPr>
        <a:xfrm rot="10776330">
          <a:off x="2670901" y="3181300"/>
          <a:ext cx="1309985"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tx1"/>
              </a:solidFill>
              <a:latin typeface="Calibri" panose="020F0502020204030204" pitchFamily="34" charset="0"/>
              <a:cs typeface="Calibri" panose="020F0502020204030204" pitchFamily="34" charset="0"/>
            </a:rPr>
            <a:t>Bringen Sie Ihren Club mit neuen Mitgliedern in Schwung</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tx1"/>
              </a:solidFill>
              <a:latin typeface="Calibri" panose="020F0502020204030204" pitchFamily="34" charset="0"/>
              <a:cs typeface="Calibri" panose="020F0502020204030204" pitchFamily="34" charset="0"/>
            </a:rPr>
            <a:t>Beleben Sie Ihren Club mit neuen Hilfsinitiativen</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tx1"/>
              </a:solidFill>
              <a:latin typeface="Calibri" panose="020F0502020204030204" pitchFamily="34" charset="0"/>
              <a:cs typeface="Calibri" panose="020F0502020204030204" pitchFamily="34" charset="0"/>
            </a:rPr>
            <a:t>Optimieren Sie die Führungskräfteentwicklung und den Clubbetrieb</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accent6"/>
              </a:solidFill>
              <a:latin typeface="Calibri" panose="020F0502020204030204" pitchFamily="34" charset="0"/>
              <a:cs typeface="Calibri" panose="020F0502020204030204" pitchFamily="34" charset="0"/>
            </a:rPr>
            <a:t>Lassen Sie die Community am Erfolg des Clubs teilhaben</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dirty="0">
              <a:solidFill>
                <a:schemeClr val="tx1">
                  <a:lumMod val="60000"/>
                  <a:lumOff val="40000"/>
                </a:schemeClr>
              </a:solidFill>
            </a:rPr>
            <a:t>Neue Mitglieder</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Hilfsprojekte in der Community</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Führungskräfte und Clubbetrieb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Lassen Sie die Community am Erfolg Ihres Clubs teilhaben</a:t>
          </a:r>
        </a:p>
      </dsp:txBody>
      <dsp:txXfrm>
        <a:off x="1856348" y="1627749"/>
        <a:ext cx="1072662" cy="1072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dirty="0">
              <a:solidFill>
                <a:schemeClr val="tx1">
                  <a:lumMod val="60000"/>
                  <a:lumOff val="40000"/>
                </a:schemeClr>
              </a:solidFill>
            </a:rPr>
            <a:t>Neue Mitglieder</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Hilfsprojekte in der Community</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Führungskräfte und Clubbetrieb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Lassen Sie die Community am Erfolg Ihres Clubs teilhaben</a:t>
          </a:r>
        </a:p>
      </dsp:txBody>
      <dsp:txXfrm>
        <a:off x="1856348" y="1627749"/>
        <a:ext cx="1072662" cy="1072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Neue Mitglieder</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Hilfsprojekte in der Community</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Führungskräfte und Clubbetrieb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Lassen Sie die Community am Erfolg Ihres Clubs teilhaben</a:t>
          </a:r>
        </a:p>
      </dsp:txBody>
      <dsp:txXfrm>
        <a:off x="1856348" y="1627749"/>
        <a:ext cx="1072662" cy="10726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Neue Mitglieder</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Hilfsprojekte in der Community</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Führungskräfte und Clubbetrieb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a:t>Lassen Sie die Community am Erfolg Ihres Clubs teilhaben</a:t>
          </a:r>
        </a:p>
      </dsp:txBody>
      <dsp:txXfrm>
        <a:off x="1856348" y="1627749"/>
        <a:ext cx="1072662" cy="10726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408755" y="26157"/>
          <a:ext cx="885992" cy="885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Teilen</a:t>
          </a:r>
        </a:p>
      </dsp:txBody>
      <dsp:txXfrm>
        <a:off x="3408755" y="26157"/>
        <a:ext cx="885992" cy="885992"/>
      </dsp:txXfrm>
    </dsp:sp>
    <dsp:sp modelId="{38F3E115-2726-41E2-A1A9-A5F5D41654D6}">
      <dsp:nvSpPr>
        <dsp:cNvPr id="0" name=""/>
        <dsp:cNvSpPr/>
      </dsp:nvSpPr>
      <dsp:spPr>
        <a:xfrm>
          <a:off x="1323111" y="349"/>
          <a:ext cx="3323689" cy="3323689"/>
        </a:xfrm>
        <a:prstGeom prst="circularArrow">
          <a:avLst>
            <a:gd name="adj1" fmla="val 5198"/>
            <a:gd name="adj2" fmla="val 335763"/>
            <a:gd name="adj3" fmla="val 21293855"/>
            <a:gd name="adj4" fmla="val 19765702"/>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944463" y="1674898"/>
          <a:ext cx="885992" cy="885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Unterstützen</a:t>
          </a:r>
        </a:p>
      </dsp:txBody>
      <dsp:txXfrm>
        <a:off x="3944463" y="1674898"/>
        <a:ext cx="885992" cy="885992"/>
      </dsp:txXfrm>
    </dsp:sp>
    <dsp:sp modelId="{8BA4A4AD-AE21-4519-907E-3292F261B497}">
      <dsp:nvSpPr>
        <dsp:cNvPr id="0" name=""/>
        <dsp:cNvSpPr/>
      </dsp:nvSpPr>
      <dsp:spPr>
        <a:xfrm>
          <a:off x="1323111" y="349"/>
          <a:ext cx="3323689" cy="3323689"/>
        </a:xfrm>
        <a:prstGeom prst="circularArrow">
          <a:avLst>
            <a:gd name="adj1" fmla="val 5198"/>
            <a:gd name="adj2" fmla="val 335763"/>
            <a:gd name="adj3" fmla="val 4015333"/>
            <a:gd name="adj4" fmla="val 2252849"/>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541960" y="2693876"/>
          <a:ext cx="885992" cy="885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Würdigen</a:t>
          </a:r>
        </a:p>
      </dsp:txBody>
      <dsp:txXfrm>
        <a:off x="2541960" y="2693876"/>
        <a:ext cx="885992" cy="885992"/>
      </dsp:txXfrm>
    </dsp:sp>
    <dsp:sp modelId="{9E39B2B2-8846-4D64-9C36-18324217A6E5}">
      <dsp:nvSpPr>
        <dsp:cNvPr id="0" name=""/>
        <dsp:cNvSpPr/>
      </dsp:nvSpPr>
      <dsp:spPr>
        <a:xfrm>
          <a:off x="1323111" y="349"/>
          <a:ext cx="3323689" cy="3323689"/>
        </a:xfrm>
        <a:prstGeom prst="circularArrow">
          <a:avLst>
            <a:gd name="adj1" fmla="val 5198"/>
            <a:gd name="adj2" fmla="val 335763"/>
            <a:gd name="adj3" fmla="val 8211388"/>
            <a:gd name="adj4" fmla="val 6448904"/>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884544" y="1674898"/>
          <a:ext cx="1395819" cy="885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Evaluieren</a:t>
          </a:r>
        </a:p>
      </dsp:txBody>
      <dsp:txXfrm>
        <a:off x="884544" y="1674898"/>
        <a:ext cx="1395819" cy="885992"/>
      </dsp:txXfrm>
    </dsp:sp>
    <dsp:sp modelId="{2E3351E2-2A4A-4DA6-8386-CAD3C32A7C8A}">
      <dsp:nvSpPr>
        <dsp:cNvPr id="0" name=""/>
        <dsp:cNvSpPr/>
      </dsp:nvSpPr>
      <dsp:spPr>
        <a:xfrm>
          <a:off x="1323111" y="349"/>
          <a:ext cx="3323689" cy="3323689"/>
        </a:xfrm>
        <a:prstGeom prst="circularArrow">
          <a:avLst>
            <a:gd name="adj1" fmla="val 5198"/>
            <a:gd name="adj2" fmla="val 335763"/>
            <a:gd name="adj3" fmla="val 12298535"/>
            <a:gd name="adj4" fmla="val 10770383"/>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675165" y="26157"/>
          <a:ext cx="885992" cy="885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Ändern</a:t>
          </a:r>
        </a:p>
      </dsp:txBody>
      <dsp:txXfrm>
        <a:off x="1675165" y="26157"/>
        <a:ext cx="885992" cy="885992"/>
      </dsp:txXfrm>
    </dsp:sp>
    <dsp:sp modelId="{530FA79C-3F31-40E4-83D7-8F47B18CD322}">
      <dsp:nvSpPr>
        <dsp:cNvPr id="0" name=""/>
        <dsp:cNvSpPr/>
      </dsp:nvSpPr>
      <dsp:spPr>
        <a:xfrm>
          <a:off x="1323111" y="349"/>
          <a:ext cx="3323689" cy="3323689"/>
        </a:xfrm>
        <a:prstGeom prst="circularArrow">
          <a:avLst>
            <a:gd name="adj1" fmla="val 5198"/>
            <a:gd name="adj2" fmla="val 335763"/>
            <a:gd name="adj3" fmla="val 16866320"/>
            <a:gd name="adj4" fmla="val 15197918"/>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272019" y="20029"/>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Teilen</a:t>
          </a:r>
        </a:p>
      </dsp:txBody>
      <dsp:txXfrm>
        <a:off x="2272019" y="20029"/>
        <a:ext cx="685693" cy="685693"/>
      </dsp:txXfrm>
    </dsp:sp>
    <dsp:sp modelId="{38F3E115-2726-41E2-A1A9-A5F5D41654D6}">
      <dsp:nvSpPr>
        <dsp:cNvPr id="0" name=""/>
        <dsp:cNvSpPr/>
      </dsp:nvSpPr>
      <dsp:spPr>
        <a:xfrm>
          <a:off x="658409" y="119"/>
          <a:ext cx="2571631" cy="2571631"/>
        </a:xfrm>
        <a:prstGeom prst="circularArrow">
          <a:avLst>
            <a:gd name="adj1" fmla="val 5199"/>
            <a:gd name="adj2" fmla="val 335860"/>
            <a:gd name="adj3" fmla="val 21293457"/>
            <a:gd name="adj4" fmla="val 19766050"/>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2460507" y="1295665"/>
          <a:ext cx="1137675"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solidFill>
                <a:schemeClr val="bg1"/>
              </a:solidFill>
              <a:latin typeface="Calibri" panose="020F0502020204030204" pitchFamily="34" charset="0"/>
              <a:cs typeface="Calibri" panose="020F0502020204030204" pitchFamily="34" charset="0"/>
            </a:rPr>
            <a:t>Unterstützen</a:t>
          </a:r>
        </a:p>
      </dsp:txBody>
      <dsp:txXfrm>
        <a:off x="2460507" y="1295665"/>
        <a:ext cx="1137675" cy="685693"/>
      </dsp:txXfrm>
    </dsp:sp>
    <dsp:sp modelId="{8BA4A4AD-AE21-4519-907E-3292F261B497}">
      <dsp:nvSpPr>
        <dsp:cNvPr id="0" name=""/>
        <dsp:cNvSpPr/>
      </dsp:nvSpPr>
      <dsp:spPr>
        <a:xfrm>
          <a:off x="658409" y="119"/>
          <a:ext cx="2571631" cy="2571631"/>
        </a:xfrm>
        <a:prstGeom prst="circularArrow">
          <a:avLst>
            <a:gd name="adj1" fmla="val 5199"/>
            <a:gd name="adj2" fmla="val 335860"/>
            <a:gd name="adj3" fmla="val 4014921"/>
            <a:gd name="adj4" fmla="val 2253227"/>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1601378" y="2084051"/>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Würdigen</a:t>
          </a:r>
        </a:p>
      </dsp:txBody>
      <dsp:txXfrm>
        <a:off x="1601378" y="2084051"/>
        <a:ext cx="685693" cy="685693"/>
      </dsp:txXfrm>
    </dsp:sp>
    <dsp:sp modelId="{9E39B2B2-8846-4D64-9C36-18324217A6E5}">
      <dsp:nvSpPr>
        <dsp:cNvPr id="0" name=""/>
        <dsp:cNvSpPr/>
      </dsp:nvSpPr>
      <dsp:spPr>
        <a:xfrm>
          <a:off x="658409" y="119"/>
          <a:ext cx="2571631" cy="2571631"/>
        </a:xfrm>
        <a:prstGeom prst="circularArrow">
          <a:avLst>
            <a:gd name="adj1" fmla="val 5199"/>
            <a:gd name="adj2" fmla="val 335860"/>
            <a:gd name="adj3" fmla="val 8210912"/>
            <a:gd name="adj4" fmla="val 6449219"/>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318973" y="1295665"/>
          <a:ext cx="1080262"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Evaluieren</a:t>
          </a:r>
        </a:p>
      </dsp:txBody>
      <dsp:txXfrm>
        <a:off x="318973" y="1295665"/>
        <a:ext cx="1080262" cy="685693"/>
      </dsp:txXfrm>
    </dsp:sp>
    <dsp:sp modelId="{2E3351E2-2A4A-4DA6-8386-CAD3C32A7C8A}">
      <dsp:nvSpPr>
        <dsp:cNvPr id="0" name=""/>
        <dsp:cNvSpPr/>
      </dsp:nvSpPr>
      <dsp:spPr>
        <a:xfrm>
          <a:off x="658409" y="119"/>
          <a:ext cx="2571631" cy="2571631"/>
        </a:xfrm>
        <a:prstGeom prst="circularArrow">
          <a:avLst>
            <a:gd name="adj1" fmla="val 5199"/>
            <a:gd name="adj2" fmla="val 335860"/>
            <a:gd name="adj3" fmla="val 12298090"/>
            <a:gd name="adj4" fmla="val 10770683"/>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930737" y="20029"/>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Ändern</a:t>
          </a:r>
        </a:p>
      </dsp:txBody>
      <dsp:txXfrm>
        <a:off x="930737" y="20029"/>
        <a:ext cx="685693" cy="685693"/>
      </dsp:txXfrm>
    </dsp:sp>
    <dsp:sp modelId="{530FA79C-3F31-40E4-83D7-8F47B18CD322}">
      <dsp:nvSpPr>
        <dsp:cNvPr id="0" name=""/>
        <dsp:cNvSpPr/>
      </dsp:nvSpPr>
      <dsp:spPr>
        <a:xfrm>
          <a:off x="658409" y="119"/>
          <a:ext cx="2571631" cy="2571631"/>
        </a:xfrm>
        <a:prstGeom prst="circularArrow">
          <a:avLst>
            <a:gd name="adj1" fmla="val 5199"/>
            <a:gd name="adj2" fmla="val 335860"/>
            <a:gd name="adj3" fmla="val 16865909"/>
            <a:gd name="adj4" fmla="val 15198231"/>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938687"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Teilen</a:t>
          </a:r>
        </a:p>
      </dsp:txBody>
      <dsp:txXfrm>
        <a:off x="2938687" y="21628"/>
        <a:ext cx="737889" cy="737889"/>
      </dsp:txXfrm>
    </dsp:sp>
    <dsp:sp modelId="{38F3E115-2726-41E2-A1A9-A5F5D41654D6}">
      <dsp:nvSpPr>
        <dsp:cNvPr id="0" name=""/>
        <dsp:cNvSpPr/>
      </dsp:nvSpPr>
      <dsp:spPr>
        <a:xfrm>
          <a:off x="1200704" y="16"/>
          <a:ext cx="2769330" cy="2769330"/>
        </a:xfrm>
        <a:prstGeom prst="circularArrow">
          <a:avLst>
            <a:gd name="adj1" fmla="val 5196"/>
            <a:gd name="adj2" fmla="val 335595"/>
            <a:gd name="adj3" fmla="val 21294539"/>
            <a:gd name="adj4" fmla="val 19765102"/>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238108" y="1395452"/>
          <a:ext cx="1031813"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solidFill>
                <a:schemeClr val="bg1"/>
              </a:solidFill>
              <a:latin typeface="Calibri" panose="020F0502020204030204" pitchFamily="34" charset="0"/>
              <a:cs typeface="Calibri" panose="020F0502020204030204" pitchFamily="34" charset="0"/>
            </a:rPr>
            <a:t>Unterstützen</a:t>
          </a:r>
        </a:p>
      </dsp:txBody>
      <dsp:txXfrm>
        <a:off x="3238108" y="1395452"/>
        <a:ext cx="1031813" cy="737889"/>
      </dsp:txXfrm>
    </dsp:sp>
    <dsp:sp modelId="{8BA4A4AD-AE21-4519-907E-3292F261B497}">
      <dsp:nvSpPr>
        <dsp:cNvPr id="0" name=""/>
        <dsp:cNvSpPr/>
      </dsp:nvSpPr>
      <dsp:spPr>
        <a:xfrm>
          <a:off x="1200704" y="16"/>
          <a:ext cx="2769330" cy="2769330"/>
        </a:xfrm>
        <a:prstGeom prst="circularArrow">
          <a:avLst>
            <a:gd name="adj1" fmla="val 5196"/>
            <a:gd name="adj2" fmla="val 335595"/>
            <a:gd name="adj3" fmla="val 4016042"/>
            <a:gd name="adj4" fmla="val 2252198"/>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16425" y="224452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Würdigen</a:t>
          </a:r>
        </a:p>
      </dsp:txBody>
      <dsp:txXfrm>
        <a:off x="2216425" y="2244522"/>
        <a:ext cx="737889" cy="737889"/>
      </dsp:txXfrm>
    </dsp:sp>
    <dsp:sp modelId="{9E39B2B2-8846-4D64-9C36-18324217A6E5}">
      <dsp:nvSpPr>
        <dsp:cNvPr id="0" name=""/>
        <dsp:cNvSpPr/>
      </dsp:nvSpPr>
      <dsp:spPr>
        <a:xfrm>
          <a:off x="1200704" y="16"/>
          <a:ext cx="2769330" cy="2769330"/>
        </a:xfrm>
        <a:prstGeom prst="circularArrow">
          <a:avLst>
            <a:gd name="adj1" fmla="val 5196"/>
            <a:gd name="adj2" fmla="val 335595"/>
            <a:gd name="adj3" fmla="val 8212207"/>
            <a:gd name="adj4" fmla="val 6448363"/>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835478" y="1395452"/>
          <a:ext cx="1162493"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Evaluieren</a:t>
          </a:r>
        </a:p>
      </dsp:txBody>
      <dsp:txXfrm>
        <a:off x="835478" y="1395452"/>
        <a:ext cx="1162493" cy="737889"/>
      </dsp:txXfrm>
    </dsp:sp>
    <dsp:sp modelId="{2E3351E2-2A4A-4DA6-8386-CAD3C32A7C8A}">
      <dsp:nvSpPr>
        <dsp:cNvPr id="0" name=""/>
        <dsp:cNvSpPr/>
      </dsp:nvSpPr>
      <dsp:spPr>
        <a:xfrm>
          <a:off x="1200704" y="16"/>
          <a:ext cx="2769330" cy="2769330"/>
        </a:xfrm>
        <a:prstGeom prst="circularArrow">
          <a:avLst>
            <a:gd name="adj1" fmla="val 5196"/>
            <a:gd name="adj2" fmla="val 335595"/>
            <a:gd name="adj3" fmla="val 12299303"/>
            <a:gd name="adj4" fmla="val 10769866"/>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494162"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Ändern</a:t>
          </a:r>
        </a:p>
      </dsp:txBody>
      <dsp:txXfrm>
        <a:off x="1494162" y="21628"/>
        <a:ext cx="737889" cy="737889"/>
      </dsp:txXfrm>
    </dsp:sp>
    <dsp:sp modelId="{530FA79C-3F31-40E4-83D7-8F47B18CD322}">
      <dsp:nvSpPr>
        <dsp:cNvPr id="0" name=""/>
        <dsp:cNvSpPr/>
      </dsp:nvSpPr>
      <dsp:spPr>
        <a:xfrm>
          <a:off x="1200704" y="16"/>
          <a:ext cx="2769330" cy="2769330"/>
        </a:xfrm>
        <a:prstGeom prst="circularArrow">
          <a:avLst>
            <a:gd name="adj1" fmla="val 5196"/>
            <a:gd name="adj2" fmla="val 335595"/>
            <a:gd name="adj3" fmla="val 16867027"/>
            <a:gd name="adj4" fmla="val 15197379"/>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a:p>
        </p:txBody>
      </p:sp>
    </p:spTree>
    <p:extLst>
      <p:ext uri="{BB962C8B-B14F-4D97-AF65-F5344CB8AC3E}">
        <p14:creationId xmlns:p14="http://schemas.microsoft.com/office/powerpoint/2010/main" val="2422952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3307731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a:p>
        </p:txBody>
      </p:sp>
    </p:spTree>
    <p:extLst>
      <p:ext uri="{BB962C8B-B14F-4D97-AF65-F5344CB8AC3E}">
        <p14:creationId xmlns:p14="http://schemas.microsoft.com/office/powerpoint/2010/main" val="3578304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28</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a:p>
        </p:txBody>
      </p:sp>
    </p:spTree>
    <p:extLst>
      <p:ext uri="{BB962C8B-B14F-4D97-AF65-F5344CB8AC3E}">
        <p14:creationId xmlns:p14="http://schemas.microsoft.com/office/powerpoint/2010/main" val="334758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31</a:t>
            </a:fld>
            <a:endParaRPr lang="en-US"/>
          </a:p>
        </p:txBody>
      </p:sp>
    </p:spTree>
    <p:extLst>
      <p:ext uri="{BB962C8B-B14F-4D97-AF65-F5344CB8AC3E}">
        <p14:creationId xmlns:p14="http://schemas.microsoft.com/office/powerpoint/2010/main" val="128221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32</a:t>
            </a:fld>
            <a:endParaRPr lang="en-US"/>
          </a:p>
        </p:txBody>
      </p:sp>
    </p:spTree>
    <p:extLst>
      <p:ext uri="{BB962C8B-B14F-4D97-AF65-F5344CB8AC3E}">
        <p14:creationId xmlns:p14="http://schemas.microsoft.com/office/powerpoint/2010/main" val="63221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33</a:t>
            </a:fld>
            <a:endParaRPr lang="en-US"/>
          </a:p>
        </p:txBody>
      </p:sp>
    </p:spTree>
    <p:extLst>
      <p:ext uri="{BB962C8B-B14F-4D97-AF65-F5344CB8AC3E}">
        <p14:creationId xmlns:p14="http://schemas.microsoft.com/office/powerpoint/2010/main" val="29262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35</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Verwenden Sie die SWOT-Analyse, um Bedürfnisse einzuschätzen und planen Sie Ihre Ziele strategisch.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301005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a:p>
        </p:txBody>
      </p:sp>
    </p:spTree>
    <p:extLst>
      <p:ext uri="{BB962C8B-B14F-4D97-AF65-F5344CB8AC3E}">
        <p14:creationId xmlns:p14="http://schemas.microsoft.com/office/powerpoint/2010/main" val="137094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186541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a:p>
        </p:txBody>
      </p:sp>
    </p:spTree>
    <p:extLst>
      <p:ext uri="{BB962C8B-B14F-4D97-AF65-F5344CB8AC3E}">
        <p14:creationId xmlns:p14="http://schemas.microsoft.com/office/powerpoint/2010/main" val="226792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a:p>
        </p:txBody>
      </p:sp>
    </p:spTree>
    <p:extLst>
      <p:ext uri="{BB962C8B-B14F-4D97-AF65-F5344CB8AC3E}">
        <p14:creationId xmlns:p14="http://schemas.microsoft.com/office/powerpoint/2010/main" val="2946349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lionsclubs.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mailto:orderdetails@lionsclubs.or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de-DE" sz="4800" b="1">
                <a:solidFill>
                  <a:schemeClr val="bg1"/>
                </a:solidFill>
                <a:latin typeface="Calibri" panose="020F0502020204030204" pitchFamily="34" charset="0"/>
                <a:ea typeface="Calibri" panose="020F0502020204030204" pitchFamily="34" charset="0"/>
                <a:cs typeface="Calibri" panose="020F0502020204030204" pitchFamily="34" charset="0"/>
              </a:rPr>
              <a:t>Planen Sie den Erfolg Ihres Clubs!</a:t>
            </a:r>
          </a:p>
          <a:p>
            <a:pPr marL="0" marR="0">
              <a:lnSpc>
                <a:spcPct val="107000"/>
              </a:lnSpc>
              <a:spcBef>
                <a:spcPts val="0"/>
              </a:spcBef>
              <a:spcAft>
                <a:spcPts val="0"/>
              </a:spcAft>
            </a:pPr>
            <a:r>
              <a:rPr lang="de-DE" sz="2000" b="1">
                <a:solidFill>
                  <a:schemeClr val="bg1"/>
                </a:solidFill>
                <a:latin typeface="Calibri" panose="020F0502020204030204" pitchFamily="34" charset="0"/>
                <a:ea typeface="Calibri" panose="020F0502020204030204" pitchFamily="34" charset="0"/>
                <a:cs typeface="Calibri" panose="020F0502020204030204" pitchFamily="34" charset="0"/>
              </a:rPr>
              <a:t>(Global Membership Approach)</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4"/>
          <a:stretch>
            <a:fillRect/>
          </a:stretch>
        </p:blipFill>
        <p:spPr>
          <a:xfrm>
            <a:off x="9906000" y="5410200"/>
            <a:ext cx="2033270" cy="2033270"/>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6"/>
            <a:ext cx="10668000" cy="188046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Calibri" panose="020F0502020204030204" pitchFamily="34" charset="0"/>
                <a:ea typeface="Arial" charset="0"/>
                <a:cs typeface="Calibri" panose="020F0502020204030204" pitchFamily="34" charset="0"/>
              </a:rPr>
              <a:t>Schwerpunktbereich 2</a:t>
            </a:r>
          </a:p>
          <a:p>
            <a:r>
              <a:rPr lang="de-DE" dirty="0">
                <a:solidFill>
                  <a:schemeClr val="bg1"/>
                </a:solidFill>
                <a:latin typeface="Calibri" panose="020F0502020204030204" pitchFamily="34" charset="0"/>
                <a:ea typeface="Arial" charset="0"/>
                <a:cs typeface="Calibri" panose="020F0502020204030204" pitchFamily="34" charset="0"/>
              </a:rPr>
              <a:t>Beleben Sie Ihren Club mit neuen Hilfsinitiativen</a:t>
            </a:r>
          </a:p>
        </p:txBody>
      </p:sp>
      <p:sp>
        <p:nvSpPr>
          <p:cNvPr id="2" name="Rectangle 1">
            <a:extLst>
              <a:ext uri="{FF2B5EF4-FFF2-40B4-BE49-F238E27FC236}">
                <a16:creationId xmlns:a16="http://schemas.microsoft.com/office/drawing/2014/main" id="{0C4057FF-398D-4E70-B6BD-EAB73CEF9F2C}"/>
              </a:ext>
            </a:extLst>
          </p:cNvPr>
          <p:cNvSpPr/>
          <p:nvPr/>
        </p:nvSpPr>
        <p:spPr>
          <a:xfrm>
            <a:off x="762000" y="2275865"/>
            <a:ext cx="10284517" cy="4315797"/>
          </a:xfrm>
          <a:prstGeom prst="rect">
            <a:avLst/>
          </a:prstGeom>
        </p:spPr>
        <p:txBody>
          <a:bodyPr wrap="square">
            <a:spAutoFit/>
          </a:bodyPr>
          <a:lstStyle/>
          <a:p>
            <a:pPr>
              <a:lnSpc>
                <a:spcPct val="110000"/>
              </a:lnSpc>
            </a:pPr>
            <a:r>
              <a:rPr lang="de-DE" sz="2000" b="1" dirty="0">
                <a:solidFill>
                  <a:schemeClr val="accent1"/>
                </a:solidFill>
                <a:latin typeface="Calibri" panose="020F0502020204030204" pitchFamily="34" charset="0"/>
                <a:cs typeface="Calibri" panose="020F0502020204030204" pitchFamily="34" charset="0"/>
              </a:rPr>
              <a:t>Diskussionsfragen</a:t>
            </a:r>
          </a:p>
          <a:p>
            <a:pPr>
              <a:lnSpc>
                <a:spcPct val="110000"/>
              </a:lnSpc>
            </a:pPr>
            <a:endParaRPr lang="en-US" sz="2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000" dirty="0">
                <a:solidFill>
                  <a:schemeClr val="accent1"/>
                </a:solidFill>
                <a:latin typeface="Calibri" panose="020F0502020204030204" pitchFamily="34" charset="0"/>
                <a:cs typeface="Calibri" panose="020F0502020204030204" pitchFamily="34" charset="0"/>
              </a:rPr>
              <a:t>Sind die Hilfsprojekte des Clubs für die derzeitigen Bedürfnisse der Community relevant?</a:t>
            </a:r>
          </a:p>
          <a:p>
            <a:pPr marL="514350" indent="-514350">
              <a:lnSpc>
                <a:spcPct val="110000"/>
              </a:lnSpc>
              <a:buFont typeface="+mj-lt"/>
              <a:buAutoNum type="arabicPeriod"/>
            </a:pPr>
            <a:endParaRPr lang="en-US" sz="2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000" dirty="0">
                <a:solidFill>
                  <a:schemeClr val="accent1"/>
                </a:solidFill>
                <a:latin typeface="Calibri" panose="020F0502020204030204" pitchFamily="34" charset="0"/>
                <a:cs typeface="Calibri" panose="020F0502020204030204" pitchFamily="34" charset="0"/>
              </a:rPr>
              <a:t>Sind die Mitglieder einsatzfreudig und beteiligen sie sich aktiv an den Hilfsprojekten des Clubs? </a:t>
            </a:r>
          </a:p>
          <a:p>
            <a:pPr marL="514350" indent="-514350">
              <a:lnSpc>
                <a:spcPct val="110000"/>
              </a:lnSpc>
              <a:buFont typeface="+mj-lt"/>
              <a:buAutoNum type="arabicPeriod"/>
            </a:pPr>
            <a:endParaRPr lang="en-US" sz="2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000" dirty="0">
                <a:solidFill>
                  <a:schemeClr val="accent1"/>
                </a:solidFill>
                <a:latin typeface="Calibri" panose="020F0502020204030204" pitchFamily="34" charset="0"/>
                <a:cs typeface="Calibri" panose="020F0502020204030204" pitchFamily="34" charset="0"/>
              </a:rPr>
              <a:t>Sind die Führungskräfte des Clubs offen für die Vorschläge der Mitglieder, wenn sie neue Ideen für Hilfsprojekte haben? </a:t>
            </a:r>
          </a:p>
          <a:p>
            <a:pPr marL="514350" indent="-514350">
              <a:lnSpc>
                <a:spcPct val="110000"/>
              </a:lnSpc>
              <a:buFont typeface="+mj-lt"/>
              <a:buAutoNum type="arabicPeriod"/>
            </a:pPr>
            <a:endParaRPr lang="en-US" sz="2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000" dirty="0">
                <a:solidFill>
                  <a:schemeClr val="accent1"/>
                </a:solidFill>
                <a:latin typeface="Calibri" panose="020F0502020204030204" pitchFamily="34" charset="0"/>
                <a:cs typeface="Calibri" panose="020F0502020204030204" pitchFamily="34" charset="0"/>
              </a:rPr>
              <a:t>Sind unsere gemeinnützigen Projekte so attraktiv, dass sie Menschen zu dem Entschluss bewegen, Mitglieder zu werden?</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752601"/>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91226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Calibri" panose="020F0502020204030204" pitchFamily="34" charset="0"/>
                <a:ea typeface="Arial" charset="0"/>
                <a:cs typeface="Calibri" panose="020F0502020204030204" pitchFamily="34" charset="0"/>
              </a:rPr>
              <a:t>Schwerpunktbereich 3</a:t>
            </a:r>
          </a:p>
          <a:p>
            <a:r>
              <a:rPr lang="de-DE" dirty="0">
                <a:solidFill>
                  <a:schemeClr val="bg1"/>
                </a:solidFill>
                <a:latin typeface="Calibri" panose="020F0502020204030204" pitchFamily="34" charset="0"/>
                <a:ea typeface="Arial" charset="0"/>
                <a:cs typeface="Calibri" panose="020F0502020204030204" pitchFamily="34" charset="0"/>
              </a:rPr>
              <a:t>Optimieren Sie die Führungskräfteentwicklung und den Clubbetrieb</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144000" cy="4540923"/>
          </a:xfrm>
          <a:prstGeom prst="rect">
            <a:avLst/>
          </a:prstGeom>
        </p:spPr>
        <p:txBody>
          <a:bodyPr wrap="square">
            <a:spAutoFit/>
          </a:bodyPr>
          <a:lstStyle/>
          <a:p>
            <a:pPr>
              <a:lnSpc>
                <a:spcPct val="110000"/>
              </a:lnSpc>
            </a:pPr>
            <a:r>
              <a:rPr lang="de-DE" sz="2400" b="1" dirty="0">
                <a:solidFill>
                  <a:schemeClr val="accent1"/>
                </a:solidFill>
                <a:latin typeface="Calibri" panose="020F0502020204030204" pitchFamily="34" charset="0"/>
                <a:cs typeface="Calibri" panose="020F0502020204030204" pitchFamily="34" charset="0"/>
              </a:rPr>
              <a:t>Diskussionsfragen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Nehmen die Clubamtsträger an Schulungen für ihr Amt teil?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Werden die Mitglieder ermutigt, Führungspositionen zu übernehmen?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Nehmen Mitglieder regelmäßig und aktiv an Clubveranstaltungen teil?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Müssen Sie das Format der Clubtreffen neu überdenken?</a:t>
            </a:r>
          </a:p>
        </p:txBody>
      </p:sp>
    </p:spTree>
    <p:extLst>
      <p:ext uri="{BB962C8B-B14F-4D97-AF65-F5344CB8AC3E}">
        <p14:creationId xmlns:p14="http://schemas.microsoft.com/office/powerpoint/2010/main" val="158008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711842"/>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Calibri" panose="020F0502020204030204" pitchFamily="34" charset="0"/>
                <a:ea typeface="Arial" charset="0"/>
                <a:cs typeface="Calibri" panose="020F0502020204030204" pitchFamily="34" charset="0"/>
              </a:rPr>
              <a:t>Schwerpunktbereich 4</a:t>
            </a:r>
          </a:p>
          <a:p>
            <a:r>
              <a:rPr lang="de-DE" dirty="0">
                <a:solidFill>
                  <a:schemeClr val="bg1"/>
                </a:solidFill>
                <a:latin typeface="Calibri" panose="020F0502020204030204" pitchFamily="34" charset="0"/>
                <a:ea typeface="Arial" charset="0"/>
                <a:cs typeface="Calibri" panose="020F0502020204030204" pitchFamily="34" charset="0"/>
              </a:rPr>
              <a:t>Lassen Sie die Community am Erfolg Ihres Clubs teilhaben</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9906000" cy="4389407"/>
          </a:xfrm>
          <a:prstGeom prst="rect">
            <a:avLst/>
          </a:prstGeom>
        </p:spPr>
        <p:txBody>
          <a:bodyPr wrap="square">
            <a:spAutoFit/>
          </a:bodyPr>
          <a:lstStyle/>
          <a:p>
            <a:pPr>
              <a:lnSpc>
                <a:spcPct val="110000"/>
              </a:lnSpc>
            </a:pPr>
            <a:r>
              <a:rPr lang="de-DE" sz="2400" b="1" dirty="0">
                <a:solidFill>
                  <a:schemeClr val="accent1"/>
                </a:solidFill>
                <a:latin typeface="Calibri" panose="020F0502020204030204" pitchFamily="34" charset="0"/>
                <a:cs typeface="Calibri" panose="020F0502020204030204" pitchFamily="34" charset="0"/>
              </a:rPr>
              <a:t>Diskussionsfragen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300" dirty="0">
                <a:solidFill>
                  <a:schemeClr val="accent1"/>
                </a:solidFill>
                <a:latin typeface="Calibri" panose="020F0502020204030204" pitchFamily="34" charset="0"/>
                <a:cs typeface="Calibri" panose="020F0502020204030204" pitchFamily="34" charset="0"/>
              </a:rPr>
              <a:t>Ist der Club aktiv auf Social Media (Facebook, Instagram, Twitter) vertreten?</a:t>
            </a:r>
          </a:p>
          <a:p>
            <a:pPr marL="514350" indent="-514350">
              <a:lnSpc>
                <a:spcPct val="110000"/>
              </a:lnSpc>
              <a:buFont typeface="+mj-lt"/>
              <a:buAutoNum type="arabicPeriod"/>
            </a:pPr>
            <a:endParaRPr lang="en-US" sz="23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300" dirty="0">
                <a:solidFill>
                  <a:schemeClr val="accent1"/>
                </a:solidFill>
                <a:latin typeface="Calibri" panose="020F0502020204030204" pitchFamily="34" charset="0"/>
                <a:cs typeface="Calibri" panose="020F0502020204030204" pitchFamily="34" charset="0"/>
              </a:rPr>
              <a:t>Hat Ihr Club ein e-Clubhouse oder eine eigene Webseite? </a:t>
            </a:r>
          </a:p>
          <a:p>
            <a:pPr marL="514350" indent="-514350">
              <a:lnSpc>
                <a:spcPct val="110000"/>
              </a:lnSpc>
              <a:buFont typeface="+mj-lt"/>
              <a:buAutoNum type="arabicPeriod"/>
            </a:pPr>
            <a:endParaRPr lang="en-US" sz="23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300" dirty="0">
                <a:solidFill>
                  <a:schemeClr val="accent1"/>
                </a:solidFill>
                <a:latin typeface="Calibri" panose="020F0502020204030204" pitchFamily="34" charset="0"/>
                <a:cs typeface="Calibri" panose="020F0502020204030204" pitchFamily="34" charset="0"/>
              </a:rPr>
              <a:t>Wie halten Sie die Öffentlichkeit über Ihre Veranstaltungen auf dem Laufenden? </a:t>
            </a:r>
          </a:p>
          <a:p>
            <a:pPr marL="514350" indent="-514350">
              <a:lnSpc>
                <a:spcPct val="110000"/>
              </a:lnSpc>
              <a:buFont typeface="+mj-lt"/>
              <a:buAutoNum type="arabicPeriod"/>
            </a:pPr>
            <a:endParaRPr lang="en-US" sz="23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300" dirty="0">
                <a:solidFill>
                  <a:schemeClr val="accent1"/>
                </a:solidFill>
                <a:latin typeface="Calibri" panose="020F0502020204030204" pitchFamily="34" charset="0"/>
                <a:cs typeface="Calibri" panose="020F0502020204030204" pitchFamily="34" charset="0"/>
              </a:rPr>
              <a:t>Haben wir ein einladendes Motto, das Menschen zum Mitmachen bewegen kann? </a:t>
            </a:r>
          </a:p>
        </p:txBody>
      </p:sp>
    </p:spTree>
    <p:extLst>
      <p:ext uri="{BB962C8B-B14F-4D97-AF65-F5344CB8AC3E}">
        <p14:creationId xmlns:p14="http://schemas.microsoft.com/office/powerpoint/2010/main" val="47811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73000" y="180802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3000" y="568849"/>
            <a:ext cx="9831929" cy="74308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accent1"/>
                </a:solidFill>
                <a:latin typeface="Calibri" panose="020F0502020204030204" pitchFamily="34" charset="0"/>
                <a:cs typeface="Calibri" panose="020F0502020204030204" pitchFamily="34" charset="0"/>
              </a:rPr>
              <a:t>Eine Vision entwerfen, Bedürfnisse einschätzen und Ziele setzen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1142999" y="2528483"/>
            <a:ext cx="9296401" cy="1569660"/>
          </a:xfrm>
          <a:prstGeom prst="rect">
            <a:avLst/>
          </a:prstGeom>
        </p:spPr>
        <p:txBody>
          <a:bodyPr wrap="square">
            <a:spAutoFit/>
          </a:bodyPr>
          <a:lstStyle/>
          <a:p>
            <a:r>
              <a:rPr lang="de-DE" sz="2400" b="1" i="1">
                <a:solidFill>
                  <a:schemeClr val="bg1"/>
                </a:solidFill>
                <a:latin typeface="Calibri" panose="020F0502020204030204" pitchFamily="34" charset="0"/>
                <a:cs typeface="Calibri" panose="020F0502020204030204" pitchFamily="34" charset="0"/>
              </a:rPr>
              <a:t>Schätzen Sie Bedürfnisse ein und setzen Sie Ziele</a:t>
            </a:r>
          </a:p>
          <a:p>
            <a:endParaRPr lang="en-US" sz="2400" b="1" i="1" dirty="0">
              <a:solidFill>
                <a:schemeClr val="bg1"/>
              </a:solidFill>
              <a:latin typeface="Calibri" panose="020F0502020204030204" pitchFamily="34" charset="0"/>
              <a:cs typeface="Calibri" panose="020F0502020204030204" pitchFamily="34" charset="0"/>
            </a:endParaRPr>
          </a:p>
          <a:p>
            <a:r>
              <a:rPr lang="de-DE" sz="2400" b="1" i="1">
                <a:solidFill>
                  <a:schemeClr val="bg1"/>
                </a:solidFill>
                <a:latin typeface="Calibri" panose="020F0502020204030204" pitchFamily="34" charset="0"/>
                <a:cs typeface="Calibri" panose="020F0502020204030204" pitchFamily="34" charset="0"/>
              </a:rPr>
              <a:t>Verwenden Sie die SWOT-Analyse, um Bedürfnisse einzuschätzen und planen Sie Ihre Ziele strategisch. </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0" y="5314693"/>
            <a:ext cx="2033270" cy="2033270"/>
          </a:xfrm>
          <a:prstGeom prst="rect">
            <a:avLst/>
          </a:prstGeom>
        </p:spPr>
      </p:pic>
    </p:spTree>
    <p:extLst>
      <p:ext uri="{BB962C8B-B14F-4D97-AF65-F5344CB8AC3E}">
        <p14:creationId xmlns:p14="http://schemas.microsoft.com/office/powerpoint/2010/main" val="56479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59712" y="255298"/>
            <a:ext cx="2376697" cy="129381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EBB700"/>
                </a:solidFill>
                <a:latin typeface="Arial" panose="020B0604020202020204" pitchFamily="34" charset="0"/>
                <a:cs typeface="Arial" panose="020B0604020202020204" pitchFamily="34" charset="0"/>
              </a:rPr>
              <a:t>Bauen Sie auf Ihre Stärken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3340832639"/>
              </p:ext>
            </p:extLst>
          </p:nvPr>
        </p:nvGraphicFramePr>
        <p:xfrm>
          <a:off x="279400" y="2474362"/>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FA622A5E-0A17-444C-A2A7-834FFC64BC11}"/>
              </a:ext>
            </a:extLst>
          </p:cNvPr>
          <p:cNvSpPr/>
          <p:nvPr/>
        </p:nvSpPr>
        <p:spPr>
          <a:xfrm>
            <a:off x="4521376" y="416461"/>
            <a:ext cx="7272812" cy="6001643"/>
          </a:xfrm>
          <a:prstGeom prst="rect">
            <a:avLst/>
          </a:prstGeom>
        </p:spPr>
        <p:txBody>
          <a:bodyPr wrap="square">
            <a:spAutoFit/>
          </a:bodyPr>
          <a:lstStyle/>
          <a:p>
            <a:pPr eaLnBrk="1" hangingPunct="1">
              <a:buFont typeface="Wingdings" panose="05000000000000000000" pitchFamily="2" charset="2"/>
              <a:buNone/>
            </a:pPr>
            <a:r>
              <a:rPr lang="de-DE" sz="2400" b="1" dirty="0">
                <a:solidFill>
                  <a:schemeClr val="bg1"/>
                </a:solidFill>
                <a:latin typeface="Calibri" panose="020F0502020204030204" pitchFamily="34" charset="0"/>
                <a:cs typeface="Calibri" panose="020F0502020204030204" pitchFamily="34" charset="0"/>
              </a:rPr>
              <a:t>In den links angeführten Kategorien: Was gibt es bereits oder wird derzeit schon gut gemacht?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eaLnBrk="1" hangingPunct="1"/>
            <a:endParaRPr lang="en-US" altLang="en-US" sz="2400" dirty="0">
              <a:solidFill>
                <a:schemeClr val="bg1"/>
              </a:solidFill>
            </a:endParaRPr>
          </a:p>
        </p:txBody>
      </p:sp>
    </p:spTree>
    <p:extLst>
      <p:ext uri="{BB962C8B-B14F-4D97-AF65-F5344CB8AC3E}">
        <p14:creationId xmlns:p14="http://schemas.microsoft.com/office/powerpoint/2010/main" val="79719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95594" y="211126"/>
            <a:ext cx="3069288" cy="179675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EBB700"/>
                </a:solidFill>
                <a:latin typeface="Arial" panose="020B0604020202020204" pitchFamily="34" charset="0"/>
                <a:cs typeface="Arial" panose="020B0604020202020204" pitchFamily="34" charset="0"/>
              </a:rPr>
              <a:t>Meistern Sie Ihre Schwächen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1757875821"/>
              </p:ext>
            </p:extLst>
          </p:nvPr>
        </p:nvGraphicFramePr>
        <p:xfrm>
          <a:off x="233694" y="1905000"/>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540966" y="774029"/>
            <a:ext cx="7272812" cy="7755969"/>
          </a:xfrm>
          <a:prstGeom prst="rect">
            <a:avLst/>
          </a:prstGeom>
        </p:spPr>
        <p:txBody>
          <a:bodyPr wrap="square">
            <a:spAutoFit/>
          </a:bodyPr>
          <a:lstStyle/>
          <a:p>
            <a:pPr eaLnBrk="1" hangingPunct="1">
              <a:buFont typeface="Wingdings" panose="05000000000000000000" pitchFamily="2" charset="2"/>
              <a:buNone/>
            </a:pPr>
            <a:r>
              <a:rPr lang="de-DE" sz="2400" b="1" dirty="0">
                <a:solidFill>
                  <a:schemeClr val="bg1"/>
                </a:solidFill>
                <a:latin typeface="Calibri" panose="020F0502020204030204" pitchFamily="34" charset="0"/>
                <a:cs typeface="Calibri" panose="020F0502020204030204" pitchFamily="34" charset="0"/>
              </a:rPr>
              <a:t>Was gibt es bereits, und wo besteht noch Verbesserungsbedarf?</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endParaRPr>
          </a:p>
          <a:p>
            <a:r>
              <a:rPr lang="de-DE" sz="2400" dirty="0">
                <a:solidFill>
                  <a:schemeClr val="bg1"/>
                </a:solidFill>
              </a:rPr>
              <a:t> </a:t>
            </a:r>
          </a:p>
          <a:p>
            <a:endParaRPr lang="en-US" altLang="en-US" sz="2400" dirty="0">
              <a:solidFill>
                <a:schemeClr val="bg1"/>
              </a:solidFill>
            </a:endParaRPr>
          </a:p>
          <a:p>
            <a:r>
              <a:rPr lang="de-DE" dirty="0"/>
              <a:t> </a:t>
            </a:r>
          </a:p>
        </p:txBody>
      </p:sp>
    </p:spTree>
    <p:extLst>
      <p:ext uri="{BB962C8B-B14F-4D97-AF65-F5344CB8AC3E}">
        <p14:creationId xmlns:p14="http://schemas.microsoft.com/office/powerpoint/2010/main" val="12325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0799" y="211126"/>
            <a:ext cx="3505199" cy="16176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EBB700"/>
                </a:solidFill>
                <a:latin typeface="Arial" panose="020B0604020202020204" pitchFamily="34" charset="0"/>
                <a:cs typeface="Arial" panose="020B0604020202020204" pitchFamily="34" charset="0"/>
              </a:rPr>
              <a:t>Nutzen Sie Ihre Chancen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82831964"/>
              </p:ext>
            </p:extLst>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6001643"/>
          </a:xfrm>
          <a:prstGeom prst="rect">
            <a:avLst/>
          </a:prstGeom>
        </p:spPr>
        <p:txBody>
          <a:bodyPr wrap="square">
            <a:spAutoFit/>
          </a:bodyPr>
          <a:lstStyle/>
          <a:p>
            <a:pPr eaLnBrk="1" hangingPunct="1">
              <a:buFont typeface="Wingdings" panose="05000000000000000000" pitchFamily="2" charset="2"/>
              <a:buNone/>
            </a:pPr>
            <a:r>
              <a:rPr lang="de-DE" sz="2400" b="1">
                <a:solidFill>
                  <a:schemeClr val="bg1"/>
                </a:solidFill>
                <a:latin typeface="Calibri" panose="020F0502020204030204" pitchFamily="34" charset="0"/>
                <a:cs typeface="Calibri" panose="020F0502020204030204" pitchFamily="34" charset="0"/>
              </a:rPr>
              <a:t>Wo gibt es für Ihren Club Chancen, Mitglieder zu gewinnen und die Wirksamkeit Ihrer Hilfsdienste durch den Einsatz ehrenamtlicher Helfer auszuweiten?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505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12663" y="211126"/>
            <a:ext cx="2692401" cy="15414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a:solidFill>
                  <a:srgbClr val="EBB700"/>
                </a:solidFill>
                <a:latin typeface="Arial" panose="020B0604020202020204" pitchFamily="34" charset="0"/>
                <a:cs typeface="Arial" panose="020B0604020202020204" pitchFamily="34" charset="0"/>
              </a:rPr>
              <a:t>Minimieren Sie die Auswirkungen von Risiken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5632311"/>
          </a:xfrm>
          <a:prstGeom prst="rect">
            <a:avLst/>
          </a:prstGeom>
        </p:spPr>
        <p:txBody>
          <a:bodyPr wrap="square">
            <a:spAutoFit/>
          </a:bodyPr>
          <a:lstStyle/>
          <a:p>
            <a:pPr eaLnBrk="1" hangingPunct="1">
              <a:buFont typeface="Wingdings" panose="05000000000000000000" pitchFamily="2" charset="2"/>
              <a:buNone/>
            </a:pPr>
            <a:r>
              <a:rPr lang="de-DE" sz="2400" b="1">
                <a:solidFill>
                  <a:schemeClr val="bg1"/>
                </a:solidFill>
                <a:latin typeface="Calibri" panose="020F0502020204030204" pitchFamily="34" charset="0"/>
                <a:cs typeface="Calibri" panose="020F0502020204030204" pitchFamily="34" charset="0"/>
              </a:rPr>
              <a:t>Welche äußerlichen Einflüsse könnten den Erfolg Ihres Clubs beeinflussen?</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de-DE"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41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accent1"/>
                </a:solidFill>
                <a:latin typeface="Calibri" panose="020F0502020204030204" pitchFamily="34" charset="0"/>
                <a:cs typeface="Calibri" panose="020F0502020204030204" pitchFamily="34" charset="0"/>
              </a:rPr>
              <a:t>Hilfsmittel</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pic>
        <p:nvPicPr>
          <p:cNvPr id="6" name="Picture 5">
            <a:extLst>
              <a:ext uri="{FF2B5EF4-FFF2-40B4-BE49-F238E27FC236}">
                <a16:creationId xmlns:a16="http://schemas.microsoft.com/office/drawing/2014/main" id="{E90EA664-6E44-4755-A232-663B0BF71D60}"/>
              </a:ext>
            </a:extLst>
          </p:cNvPr>
          <p:cNvPicPr>
            <a:picLocks noChangeAspect="1"/>
          </p:cNvPicPr>
          <p:nvPr/>
        </p:nvPicPr>
        <p:blipFill>
          <a:blip r:embed="rId3"/>
          <a:stretch>
            <a:fillRect/>
          </a:stretch>
        </p:blipFill>
        <p:spPr>
          <a:xfrm>
            <a:off x="130113" y="1338947"/>
            <a:ext cx="2882874" cy="3759879"/>
          </a:xfrm>
          <a:prstGeom prst="rect">
            <a:avLst/>
          </a:prstGeom>
          <a:effectLst>
            <a:outerShdw blurRad="63500" sx="102000" sy="102000" algn="ctr" rotWithShape="0">
              <a:schemeClr val="accent1">
                <a:alpha val="40000"/>
              </a:schemeClr>
            </a:outerShdw>
          </a:effectLst>
        </p:spPr>
      </p:pic>
      <p:pic>
        <p:nvPicPr>
          <p:cNvPr id="12" name="Picture 11">
            <a:extLst>
              <a:ext uri="{FF2B5EF4-FFF2-40B4-BE49-F238E27FC236}">
                <a16:creationId xmlns:a16="http://schemas.microsoft.com/office/drawing/2014/main" id="{8B0CA6A9-2B96-4189-9269-B71F9BD478D2}"/>
              </a:ext>
            </a:extLst>
          </p:cNvPr>
          <p:cNvPicPr>
            <a:picLocks noChangeAspect="1"/>
          </p:cNvPicPr>
          <p:nvPr/>
        </p:nvPicPr>
        <p:blipFill>
          <a:blip r:embed="rId4"/>
          <a:stretch>
            <a:fillRect/>
          </a:stretch>
        </p:blipFill>
        <p:spPr>
          <a:xfrm>
            <a:off x="3124200" y="2447614"/>
            <a:ext cx="2855458" cy="3657973"/>
          </a:xfrm>
          <a:prstGeom prst="rect">
            <a:avLst/>
          </a:prstGeom>
          <a:effectLst>
            <a:outerShdw blurRad="63500" sx="102000" sy="102000" algn="ctr" rotWithShape="0">
              <a:schemeClr val="accent1">
                <a:alpha val="40000"/>
              </a:schemeClr>
            </a:outerShdw>
          </a:effectLst>
        </p:spPr>
      </p:pic>
      <p:pic>
        <p:nvPicPr>
          <p:cNvPr id="3" name="Picture 2">
            <a:extLst>
              <a:ext uri="{FF2B5EF4-FFF2-40B4-BE49-F238E27FC236}">
                <a16:creationId xmlns:a16="http://schemas.microsoft.com/office/drawing/2014/main" id="{292029CB-2833-272D-B104-8B525D64795D}"/>
              </a:ext>
            </a:extLst>
          </p:cNvPr>
          <p:cNvPicPr>
            <a:picLocks noChangeAspect="1"/>
          </p:cNvPicPr>
          <p:nvPr/>
        </p:nvPicPr>
        <p:blipFill>
          <a:blip r:embed="rId5"/>
          <a:stretch>
            <a:fillRect/>
          </a:stretch>
        </p:blipFill>
        <p:spPr>
          <a:xfrm>
            <a:off x="9206855" y="2447614"/>
            <a:ext cx="2793678" cy="3657973"/>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FA5C420E-2F3C-CA0B-62CA-C7868B64C737}"/>
              </a:ext>
            </a:extLst>
          </p:cNvPr>
          <p:cNvPicPr>
            <a:picLocks noChangeAspect="1"/>
          </p:cNvPicPr>
          <p:nvPr/>
        </p:nvPicPr>
        <p:blipFill>
          <a:blip r:embed="rId6"/>
          <a:stretch>
            <a:fillRect/>
          </a:stretch>
        </p:blipFill>
        <p:spPr>
          <a:xfrm>
            <a:off x="6112934" y="1452919"/>
            <a:ext cx="2895922" cy="37338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51159" y="697469"/>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21336"/>
            <a:ext cx="2211928"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latin typeface="Calibri" panose="020F0502020204030204" pitchFamily="34" charset="0"/>
                <a:cs typeface="Calibri" panose="020F0502020204030204" pitchFamily="34" charset="0"/>
              </a:rPr>
              <a:t>Hilfsmittel</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3" name="Picture 12">
            <a:extLst>
              <a:ext uri="{FF2B5EF4-FFF2-40B4-BE49-F238E27FC236}">
                <a16:creationId xmlns:a16="http://schemas.microsoft.com/office/drawing/2014/main" id="{B3E90684-C6B8-45C1-838E-FE406137F989}"/>
              </a:ext>
            </a:extLst>
          </p:cNvPr>
          <p:cNvPicPr>
            <a:picLocks noChangeAspect="1"/>
          </p:cNvPicPr>
          <p:nvPr/>
        </p:nvPicPr>
        <p:blipFill>
          <a:blip r:embed="rId3"/>
          <a:stretch>
            <a:fillRect/>
          </a:stretch>
        </p:blipFill>
        <p:spPr>
          <a:xfrm>
            <a:off x="8750203" y="588415"/>
            <a:ext cx="2786954" cy="3579323"/>
          </a:xfrm>
          <a:prstGeom prst="rect">
            <a:avLst/>
          </a:prstGeom>
          <a:ln w="25400">
            <a:solidFill>
              <a:srgbClr val="F0C300"/>
            </a:solidFill>
          </a:ln>
        </p:spPr>
      </p:pic>
      <p:pic>
        <p:nvPicPr>
          <p:cNvPr id="9" name="Picture 8">
            <a:extLst>
              <a:ext uri="{FF2B5EF4-FFF2-40B4-BE49-F238E27FC236}">
                <a16:creationId xmlns:a16="http://schemas.microsoft.com/office/drawing/2014/main" id="{EDBAD8E8-4CAC-4D46-AE07-ABAA4F745853}"/>
              </a:ext>
            </a:extLst>
          </p:cNvPr>
          <p:cNvPicPr>
            <a:picLocks noChangeAspect="1"/>
          </p:cNvPicPr>
          <p:nvPr/>
        </p:nvPicPr>
        <p:blipFill>
          <a:blip r:embed="rId4"/>
          <a:stretch>
            <a:fillRect/>
          </a:stretch>
        </p:blipFill>
        <p:spPr>
          <a:xfrm>
            <a:off x="4267200" y="4593777"/>
            <a:ext cx="7153275" cy="2101192"/>
          </a:xfrm>
          <a:prstGeom prst="rect">
            <a:avLst/>
          </a:prstGeom>
          <a:ln w="34925">
            <a:solidFill>
              <a:srgbClr val="F0C300"/>
            </a:solidFill>
          </a:ln>
        </p:spPr>
      </p:pic>
      <p:pic>
        <p:nvPicPr>
          <p:cNvPr id="6" name="Picture 5">
            <a:extLst>
              <a:ext uri="{FF2B5EF4-FFF2-40B4-BE49-F238E27FC236}">
                <a16:creationId xmlns:a16="http://schemas.microsoft.com/office/drawing/2014/main" id="{F5090298-E325-F186-0FFF-5E29819E816D}"/>
              </a:ext>
            </a:extLst>
          </p:cNvPr>
          <p:cNvPicPr>
            <a:picLocks noChangeAspect="1"/>
          </p:cNvPicPr>
          <p:nvPr/>
        </p:nvPicPr>
        <p:blipFill>
          <a:blip r:embed="rId5"/>
          <a:stretch>
            <a:fillRect/>
          </a:stretch>
        </p:blipFill>
        <p:spPr>
          <a:xfrm>
            <a:off x="251160" y="1601059"/>
            <a:ext cx="2925998" cy="3791801"/>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FDB776F2-1AAF-ED98-A23A-C8D571D37B69}"/>
              </a:ext>
            </a:extLst>
          </p:cNvPr>
          <p:cNvPicPr>
            <a:picLocks noChangeAspect="1"/>
          </p:cNvPicPr>
          <p:nvPr/>
        </p:nvPicPr>
        <p:blipFill>
          <a:blip r:embed="rId6"/>
          <a:stretch>
            <a:fillRect/>
          </a:stretch>
        </p:blipFill>
        <p:spPr>
          <a:xfrm>
            <a:off x="4267200" y="190463"/>
            <a:ext cx="2925997" cy="381585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i="1">
                <a:solidFill>
                  <a:schemeClr val="accent1"/>
                </a:solidFill>
                <a:latin typeface="Calibri" panose="020F0502020204030204" pitchFamily="34" charset="0"/>
                <a:cs typeface="Calibri" panose="020F0502020204030204" pitchFamily="34" charset="0"/>
              </a:rPr>
              <a:t>Zusammenkommen ist ein Anfang.  Zusammenbleiben ein Fortschritt. Zusammenarbeiten ein Erfolg.</a:t>
            </a:r>
          </a:p>
          <a:p>
            <a:endParaRPr lang="en-US" i="1" kern="0" dirty="0">
              <a:solidFill>
                <a:schemeClr val="accent1"/>
              </a:solidFill>
              <a:latin typeface="Calibri" panose="020F0502020204030204" pitchFamily="34" charset="0"/>
              <a:cs typeface="Calibri" panose="020F0502020204030204" pitchFamily="34" charset="0"/>
            </a:endParaRPr>
          </a:p>
          <a:p>
            <a:pPr algn="r"/>
            <a:r>
              <a:rPr lang="de-DE" i="1">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152400" y="5257800"/>
            <a:ext cx="2033270" cy="203327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accent1"/>
                </a:solidFill>
                <a:latin typeface="Calibri" panose="020F0502020204030204" pitchFamily="34" charset="0"/>
                <a:cs typeface="Calibri" panose="020F0502020204030204" pitchFamily="34" charset="0"/>
              </a:rPr>
              <a:t>Hilfsmittel</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grpSp>
        <p:nvGrpSpPr>
          <p:cNvPr id="11" name="Group 10">
            <a:extLst>
              <a:ext uri="{FF2B5EF4-FFF2-40B4-BE49-F238E27FC236}">
                <a16:creationId xmlns:a16="http://schemas.microsoft.com/office/drawing/2014/main" id="{96842527-AAA5-4501-A930-83404B86E0E5}"/>
              </a:ext>
            </a:extLst>
          </p:cNvPr>
          <p:cNvGrpSpPr/>
          <p:nvPr/>
        </p:nvGrpSpPr>
        <p:grpSpPr>
          <a:xfrm>
            <a:off x="1752600" y="1026711"/>
            <a:ext cx="9636149" cy="5602652"/>
            <a:chOff x="1684683" y="227847"/>
            <a:chExt cx="10553035" cy="6113112"/>
          </a:xfrm>
        </p:grpSpPr>
        <p:pic>
          <p:nvPicPr>
            <p:cNvPr id="13" name="Picture 12">
              <a:extLst>
                <a:ext uri="{FF2B5EF4-FFF2-40B4-BE49-F238E27FC236}">
                  <a16:creationId xmlns:a16="http://schemas.microsoft.com/office/drawing/2014/main" id="{48C8FCAF-CCEF-4696-925F-97D2BF7C7CAF}"/>
                </a:ext>
              </a:extLst>
            </p:cNvPr>
            <p:cNvPicPr>
              <a:picLocks noChangeAspect="1"/>
            </p:cNvPicPr>
            <p:nvPr/>
          </p:nvPicPr>
          <p:blipFill rotWithShape="1">
            <a:blip r:embed="rId3"/>
            <a:srcRect t="2355" b="7254"/>
            <a:stretch/>
          </p:blipFill>
          <p:spPr>
            <a:xfrm>
              <a:off x="1684683" y="227847"/>
              <a:ext cx="8790884" cy="6113112"/>
            </a:xfrm>
            <a:prstGeom prst="rect">
              <a:avLst/>
            </a:prstGeom>
          </p:spPr>
        </p:pic>
        <p:grpSp>
          <p:nvGrpSpPr>
            <p:cNvPr id="14" name="Group 13">
              <a:extLst>
                <a:ext uri="{FF2B5EF4-FFF2-40B4-BE49-F238E27FC236}">
                  <a16:creationId xmlns:a16="http://schemas.microsoft.com/office/drawing/2014/main" id="{4F367E6D-EE8C-45B3-AEE3-3BE5DFD3AA6A}"/>
                </a:ext>
              </a:extLst>
            </p:cNvPr>
            <p:cNvGrpSpPr>
              <a:grpSpLocks/>
            </p:cNvGrpSpPr>
            <p:nvPr/>
          </p:nvGrpSpPr>
          <p:grpSpPr bwMode="auto">
            <a:xfrm>
              <a:off x="4251325" y="1980252"/>
              <a:ext cx="1828800" cy="609600"/>
              <a:chOff x="3195900" y="5243899"/>
              <a:chExt cx="1828800" cy="609600"/>
            </a:xfrm>
          </p:grpSpPr>
          <p:sp>
            <p:nvSpPr>
              <p:cNvPr id="32" name="Left Arrow 5">
                <a:extLst>
                  <a:ext uri="{FF2B5EF4-FFF2-40B4-BE49-F238E27FC236}">
                    <a16:creationId xmlns:a16="http://schemas.microsoft.com/office/drawing/2014/main" id="{CA4A7CFB-B7D9-4C3F-91ED-6CCF746A8874}"/>
                  </a:ext>
                </a:extLst>
              </p:cNvPr>
              <p:cNvSpPr/>
              <p:nvPr/>
            </p:nvSpPr>
            <p:spPr>
              <a:xfrm flipV="1">
                <a:off x="3195900" y="5243899"/>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3" name="TextBox 32">
                <a:extLst>
                  <a:ext uri="{FF2B5EF4-FFF2-40B4-BE49-F238E27FC236}">
                    <a16:creationId xmlns:a16="http://schemas.microsoft.com/office/drawing/2014/main" id="{60663840-032E-42B9-B80D-FF64C4A26BD8}"/>
                  </a:ext>
                </a:extLst>
              </p:cNvPr>
              <p:cNvSpPr txBox="1"/>
              <p:nvPr/>
            </p:nvSpPr>
            <p:spPr>
              <a:xfrm>
                <a:off x="3429263" y="5410588"/>
                <a:ext cx="1458939" cy="333032"/>
              </a:xfrm>
              <a:prstGeom prst="rect">
                <a:avLst/>
              </a:prstGeom>
              <a:noFill/>
            </p:spPr>
            <p:txBody>
              <a:bodyPr wrap="square">
                <a:spAutoFit/>
              </a:bodyPr>
              <a:lstStyle/>
              <a:p>
                <a:pPr eaLnBrk="1" hangingPunct="1">
                  <a:defRPr/>
                </a:pPr>
                <a:r>
                  <a:rPr lang="de-DE" sz="1200" b="1">
                    <a:latin typeface="+mn-lt"/>
                  </a:rPr>
                  <a:t>Club-Status</a:t>
                </a:r>
              </a:p>
            </p:txBody>
          </p:sp>
        </p:grpSp>
        <p:grpSp>
          <p:nvGrpSpPr>
            <p:cNvPr id="15" name="Group 14">
              <a:extLst>
                <a:ext uri="{FF2B5EF4-FFF2-40B4-BE49-F238E27FC236}">
                  <a16:creationId xmlns:a16="http://schemas.microsoft.com/office/drawing/2014/main" id="{73674F5F-D27E-46D7-94C5-AE7794BBB1AE}"/>
                </a:ext>
              </a:extLst>
            </p:cNvPr>
            <p:cNvGrpSpPr>
              <a:grpSpLocks/>
            </p:cNvGrpSpPr>
            <p:nvPr/>
          </p:nvGrpSpPr>
          <p:grpSpPr bwMode="auto">
            <a:xfrm>
              <a:off x="7315199" y="3944305"/>
              <a:ext cx="1828800" cy="612775"/>
              <a:chOff x="4521727" y="5531293"/>
              <a:chExt cx="1828800" cy="612648"/>
            </a:xfrm>
          </p:grpSpPr>
          <p:sp>
            <p:nvSpPr>
              <p:cNvPr id="30" name="Left Arrow 10">
                <a:extLst>
                  <a:ext uri="{FF2B5EF4-FFF2-40B4-BE49-F238E27FC236}">
                    <a16:creationId xmlns:a16="http://schemas.microsoft.com/office/drawing/2014/main" id="{B1308870-B787-441E-A387-C41A53B3151A}"/>
                  </a:ext>
                </a:extLst>
              </p:cNvPr>
              <p:cNvSpPr/>
              <p:nvPr/>
            </p:nvSpPr>
            <p:spPr>
              <a:xfrm>
                <a:off x="4521727" y="5531293"/>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1" name="TextBox 30">
                <a:extLst>
                  <a:ext uri="{FF2B5EF4-FFF2-40B4-BE49-F238E27FC236}">
                    <a16:creationId xmlns:a16="http://schemas.microsoft.com/office/drawing/2014/main" id="{C227956E-F8DF-4539-B962-C0E6201AE452}"/>
                  </a:ext>
                </a:extLst>
              </p:cNvPr>
              <p:cNvSpPr txBox="1"/>
              <p:nvPr/>
            </p:nvSpPr>
            <p:spPr>
              <a:xfrm>
                <a:off x="4548215" y="5681884"/>
                <a:ext cx="1686638" cy="302174"/>
              </a:xfrm>
              <a:prstGeom prst="rect">
                <a:avLst/>
              </a:prstGeom>
              <a:noFill/>
            </p:spPr>
            <p:txBody>
              <a:bodyPr wrap="square">
                <a:spAutoFit/>
              </a:bodyPr>
              <a:lstStyle/>
              <a:p>
                <a:pPr eaLnBrk="1" hangingPunct="1">
                  <a:defRPr/>
                </a:pPr>
                <a:r>
                  <a:rPr lang="de-DE" sz="1200" b="1" dirty="0">
                    <a:latin typeface="+mn-lt"/>
                  </a:rPr>
                  <a:t>Reporting-Historie</a:t>
                </a:r>
              </a:p>
            </p:txBody>
          </p:sp>
        </p:grpSp>
        <p:grpSp>
          <p:nvGrpSpPr>
            <p:cNvPr id="18" name="Group 17">
              <a:extLst>
                <a:ext uri="{FF2B5EF4-FFF2-40B4-BE49-F238E27FC236}">
                  <a16:creationId xmlns:a16="http://schemas.microsoft.com/office/drawing/2014/main" id="{06B44D34-3BF9-4203-A7E3-D4ACA87E63B4}"/>
                </a:ext>
              </a:extLst>
            </p:cNvPr>
            <p:cNvGrpSpPr>
              <a:grpSpLocks/>
            </p:cNvGrpSpPr>
            <p:nvPr/>
          </p:nvGrpSpPr>
          <p:grpSpPr bwMode="auto">
            <a:xfrm>
              <a:off x="8142051" y="3284403"/>
              <a:ext cx="2122245" cy="547688"/>
              <a:chOff x="5288279" y="3361031"/>
              <a:chExt cx="2122245" cy="548640"/>
            </a:xfrm>
          </p:grpSpPr>
          <p:sp>
            <p:nvSpPr>
              <p:cNvPr id="28" name="Left Arrow 6">
                <a:extLst>
                  <a:ext uri="{FF2B5EF4-FFF2-40B4-BE49-F238E27FC236}">
                    <a16:creationId xmlns:a16="http://schemas.microsoft.com/office/drawing/2014/main" id="{1B8B70F9-FD90-4EC5-9CDA-2CEDE85F1442}"/>
                  </a:ext>
                </a:extLst>
              </p:cNvPr>
              <p:cNvSpPr/>
              <p:nvPr/>
            </p:nvSpPr>
            <p:spPr>
              <a:xfrm>
                <a:off x="5288279" y="3361031"/>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5">
                <a:extLst>
                  <a:ext uri="{FF2B5EF4-FFF2-40B4-BE49-F238E27FC236}">
                    <a16:creationId xmlns:a16="http://schemas.microsoft.com/office/drawing/2014/main" id="{D836703C-1E20-45C4-BA77-7CA134D4E384}"/>
                  </a:ext>
                </a:extLst>
              </p:cNvPr>
              <p:cNvSpPr txBox="1">
                <a:spLocks noChangeArrowheads="1"/>
              </p:cNvSpPr>
              <p:nvPr/>
            </p:nvSpPr>
            <p:spPr bwMode="auto">
              <a:xfrm>
                <a:off x="5288280" y="3468543"/>
                <a:ext cx="2122244" cy="30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de-DE" sz="1200" b="1" dirty="0">
                    <a:latin typeface="Arial" panose="020B0604020202020204" pitchFamily="34" charset="0"/>
                  </a:rPr>
                  <a:t>Amtsträger-Rotation</a:t>
                </a:r>
              </a:p>
            </p:txBody>
          </p:sp>
        </p:grpSp>
        <p:grpSp>
          <p:nvGrpSpPr>
            <p:cNvPr id="19" name="Group 18">
              <a:extLst>
                <a:ext uri="{FF2B5EF4-FFF2-40B4-BE49-F238E27FC236}">
                  <a16:creationId xmlns:a16="http://schemas.microsoft.com/office/drawing/2014/main" id="{84AE5356-4484-4232-8D61-38B0DF790726}"/>
                </a:ext>
              </a:extLst>
            </p:cNvPr>
            <p:cNvGrpSpPr>
              <a:grpSpLocks/>
            </p:cNvGrpSpPr>
            <p:nvPr/>
          </p:nvGrpSpPr>
          <p:grpSpPr bwMode="auto">
            <a:xfrm>
              <a:off x="9365810" y="4557081"/>
              <a:ext cx="2666730" cy="704343"/>
              <a:chOff x="6316715" y="2677201"/>
              <a:chExt cx="3142018" cy="704527"/>
            </a:xfrm>
          </p:grpSpPr>
          <p:sp>
            <p:nvSpPr>
              <p:cNvPr id="26" name="Left Arrow 8">
                <a:extLst>
                  <a:ext uri="{FF2B5EF4-FFF2-40B4-BE49-F238E27FC236}">
                    <a16:creationId xmlns:a16="http://schemas.microsoft.com/office/drawing/2014/main" id="{20638C04-2B82-4F9E-875F-CFE97002BFE6}"/>
                  </a:ext>
                </a:extLst>
              </p:cNvPr>
              <p:cNvSpPr/>
              <p:nvPr/>
            </p:nvSpPr>
            <p:spPr>
              <a:xfrm>
                <a:off x="6316715" y="2677201"/>
                <a:ext cx="2981623" cy="704527"/>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7" name="TextBox 17">
                <a:extLst>
                  <a:ext uri="{FF2B5EF4-FFF2-40B4-BE49-F238E27FC236}">
                    <a16:creationId xmlns:a16="http://schemas.microsoft.com/office/drawing/2014/main" id="{EFC2B8C1-4722-45C3-84A3-44DD37C5DC01}"/>
                  </a:ext>
                </a:extLst>
              </p:cNvPr>
              <p:cNvSpPr txBox="1">
                <a:spLocks noChangeArrowheads="1"/>
              </p:cNvSpPr>
              <p:nvPr/>
            </p:nvSpPr>
            <p:spPr bwMode="auto">
              <a:xfrm>
                <a:off x="6477110" y="2852977"/>
                <a:ext cx="2981623" cy="30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de-DE" sz="1200" b="1" dirty="0">
                    <a:latin typeface="Arial" panose="020B0604020202020204" pitchFamily="34" charset="0"/>
                  </a:rPr>
                  <a:t>Meldung von Hilfsprojekten</a:t>
                </a:r>
              </a:p>
            </p:txBody>
          </p:sp>
        </p:grpSp>
        <p:grpSp>
          <p:nvGrpSpPr>
            <p:cNvPr id="20" name="Group 19">
              <a:extLst>
                <a:ext uri="{FF2B5EF4-FFF2-40B4-BE49-F238E27FC236}">
                  <a16:creationId xmlns:a16="http://schemas.microsoft.com/office/drawing/2014/main" id="{8C635DDA-3EBD-4EC2-B267-2B70DBFCBF5E}"/>
                </a:ext>
              </a:extLst>
            </p:cNvPr>
            <p:cNvGrpSpPr>
              <a:grpSpLocks/>
            </p:cNvGrpSpPr>
            <p:nvPr/>
          </p:nvGrpSpPr>
          <p:grpSpPr bwMode="auto">
            <a:xfrm>
              <a:off x="6222765" y="2506985"/>
              <a:ext cx="1971441" cy="612775"/>
              <a:chOff x="3429000" y="1613165"/>
              <a:chExt cx="1971903" cy="612648"/>
            </a:xfrm>
          </p:grpSpPr>
          <p:sp>
            <p:nvSpPr>
              <p:cNvPr id="24" name="Left Arrow 7">
                <a:extLst>
                  <a:ext uri="{FF2B5EF4-FFF2-40B4-BE49-F238E27FC236}">
                    <a16:creationId xmlns:a16="http://schemas.microsoft.com/office/drawing/2014/main" id="{DBE075DC-9E9D-4A43-B662-5F455DCC25D0}"/>
                  </a:ext>
                </a:extLst>
              </p:cNvPr>
              <p:cNvSpPr/>
              <p:nvPr/>
            </p:nvSpPr>
            <p:spPr>
              <a:xfrm>
                <a:off x="3429000" y="1613165"/>
                <a:ext cx="1829229" cy="612648"/>
              </a:xfrm>
              <a:prstGeom prst="leftArrow">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TextBox 24">
                <a:extLst>
                  <a:ext uri="{FF2B5EF4-FFF2-40B4-BE49-F238E27FC236}">
                    <a16:creationId xmlns:a16="http://schemas.microsoft.com/office/drawing/2014/main" id="{42A4AE76-A4E6-46F9-9DCB-FE504BD9B87F}"/>
                  </a:ext>
                </a:extLst>
              </p:cNvPr>
              <p:cNvSpPr txBox="1"/>
              <p:nvPr/>
            </p:nvSpPr>
            <p:spPr>
              <a:xfrm>
                <a:off x="3579876" y="1794676"/>
                <a:ext cx="1821027" cy="332963"/>
              </a:xfrm>
              <a:prstGeom prst="rect">
                <a:avLst/>
              </a:prstGeom>
              <a:noFill/>
            </p:spPr>
            <p:txBody>
              <a:bodyPr wrap="square">
                <a:spAutoFit/>
              </a:bodyPr>
              <a:lstStyle/>
              <a:p>
                <a:pPr eaLnBrk="1" hangingPunct="1">
                  <a:defRPr/>
                </a:pPr>
                <a:r>
                  <a:rPr lang="de-DE" sz="1200" b="1">
                    <a:latin typeface="+mn-lt"/>
                  </a:rPr>
                  <a:t>Nettomitgliedschaft</a:t>
                </a:r>
              </a:p>
            </p:txBody>
          </p:sp>
        </p:grpSp>
        <p:grpSp>
          <p:nvGrpSpPr>
            <p:cNvPr id="21" name="Group 20">
              <a:extLst>
                <a:ext uri="{FF2B5EF4-FFF2-40B4-BE49-F238E27FC236}">
                  <a16:creationId xmlns:a16="http://schemas.microsoft.com/office/drawing/2014/main" id="{162DED18-3B2D-4C87-8071-B90615F182EA}"/>
                </a:ext>
              </a:extLst>
            </p:cNvPr>
            <p:cNvGrpSpPr>
              <a:grpSpLocks/>
            </p:cNvGrpSpPr>
            <p:nvPr/>
          </p:nvGrpSpPr>
          <p:grpSpPr bwMode="auto">
            <a:xfrm>
              <a:off x="10408919" y="2423165"/>
              <a:ext cx="1828799" cy="642937"/>
              <a:chOff x="6316716" y="2790281"/>
              <a:chExt cx="2154743" cy="643105"/>
            </a:xfrm>
          </p:grpSpPr>
          <p:sp>
            <p:nvSpPr>
              <p:cNvPr id="22" name="Left Arrow 8">
                <a:extLst>
                  <a:ext uri="{FF2B5EF4-FFF2-40B4-BE49-F238E27FC236}">
                    <a16:creationId xmlns:a16="http://schemas.microsoft.com/office/drawing/2014/main" id="{D51637D4-C9D9-465D-9FC5-E835063D2DA7}"/>
                  </a:ext>
                </a:extLst>
              </p:cNvPr>
              <p:cNvSpPr/>
              <p:nvPr/>
            </p:nvSpPr>
            <p:spPr>
              <a:xfrm>
                <a:off x="6316716" y="2790281"/>
                <a:ext cx="1752601"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TextBox 17">
                <a:extLst>
                  <a:ext uri="{FF2B5EF4-FFF2-40B4-BE49-F238E27FC236}">
                    <a16:creationId xmlns:a16="http://schemas.microsoft.com/office/drawing/2014/main" id="{78D89779-DA99-43F2-A839-84E61E229081}"/>
                  </a:ext>
                </a:extLst>
              </p:cNvPr>
              <p:cNvSpPr txBox="1">
                <a:spLocks noChangeArrowheads="1"/>
              </p:cNvSpPr>
              <p:nvPr/>
            </p:nvSpPr>
            <p:spPr bwMode="auto">
              <a:xfrm>
                <a:off x="6316716" y="2958106"/>
                <a:ext cx="2154743" cy="3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de-DE" sz="1200" b="1">
                    <a:latin typeface="Arial" panose="020B0604020202020204" pitchFamily="34" charset="0"/>
                  </a:rPr>
                  <a:t>LCIF-Spenden</a:t>
                </a:r>
              </a:p>
            </p:txBody>
          </p:sp>
        </p:grpSp>
      </p:grpSp>
    </p:spTree>
    <p:extLst>
      <p:ext uri="{BB962C8B-B14F-4D97-AF65-F5344CB8AC3E}">
        <p14:creationId xmlns:p14="http://schemas.microsoft.com/office/powerpoint/2010/main" val="210709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312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accent1"/>
                </a:solidFill>
                <a:latin typeface="Calibri" panose="020F0502020204030204" pitchFamily="34" charset="0"/>
                <a:cs typeface="Calibri" panose="020F0502020204030204" pitchFamily="34" charset="0"/>
              </a:rPr>
              <a:t>Hilfsmittel</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3" name="Picture 2">
            <a:extLst>
              <a:ext uri="{FF2B5EF4-FFF2-40B4-BE49-F238E27FC236}">
                <a16:creationId xmlns:a16="http://schemas.microsoft.com/office/drawing/2014/main" id="{7B93351D-A058-328B-29B3-59DCA281D3ED}"/>
              </a:ext>
            </a:extLst>
          </p:cNvPr>
          <p:cNvPicPr>
            <a:picLocks noChangeAspect="1"/>
          </p:cNvPicPr>
          <p:nvPr/>
        </p:nvPicPr>
        <p:blipFill>
          <a:blip r:embed="rId3"/>
          <a:stretch>
            <a:fillRect/>
          </a:stretch>
        </p:blipFill>
        <p:spPr>
          <a:xfrm>
            <a:off x="150171" y="1779341"/>
            <a:ext cx="5336229" cy="4259823"/>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7CB5CDAF-A978-1BAD-D6CE-39AC208259E6}"/>
              </a:ext>
            </a:extLst>
          </p:cNvPr>
          <p:cNvPicPr>
            <a:picLocks noChangeAspect="1"/>
          </p:cNvPicPr>
          <p:nvPr/>
        </p:nvPicPr>
        <p:blipFill>
          <a:blip r:embed="rId4"/>
          <a:stretch>
            <a:fillRect/>
          </a:stretch>
        </p:blipFill>
        <p:spPr>
          <a:xfrm>
            <a:off x="5761818" y="1828800"/>
            <a:ext cx="6280011" cy="41148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latin typeface="Calibri" panose="020F0502020204030204" pitchFamily="34" charset="0"/>
                <a:cs typeface="Calibri" panose="020F0502020204030204" pitchFamily="34" charset="0"/>
              </a:rPr>
              <a:t>ZIELE SETZEN</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126364" y="5257800"/>
            <a:ext cx="2033270" cy="203327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68911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36095" y="99567"/>
            <a:ext cx="3810000" cy="589547"/>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chemeClr val="accent1"/>
                </a:solidFill>
                <a:latin typeface="Calibri" panose="020F0502020204030204" pitchFamily="34" charset="0"/>
                <a:cs typeface="Calibri" panose="020F0502020204030204" pitchFamily="34" charset="0"/>
              </a:rPr>
              <a:t>Kurs: Zielsetzung</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646890" y="966733"/>
            <a:ext cx="10439400" cy="1569660"/>
          </a:xfrm>
          <a:prstGeom prst="rect">
            <a:avLst/>
          </a:prstGeom>
          <a:noFill/>
        </p:spPr>
        <p:txBody>
          <a:bodyPr wrap="square" rtlCol="0">
            <a:spAutoFit/>
          </a:bodyPr>
          <a:lstStyle/>
          <a:p>
            <a:r>
              <a:rPr lang="de-DE" sz="2400">
                <a:solidFill>
                  <a:schemeClr val="bg1"/>
                </a:solidFill>
                <a:latin typeface="Calibri" panose="020F0502020204030204" pitchFamily="34" charset="0"/>
                <a:cs typeface="Calibri" panose="020F0502020204030204" pitchFamily="34" charset="0"/>
              </a:rPr>
              <a:t>Viele Menschen erreichen ihre Ziele nicht, weil sie nicht klar genug definiert waren.  Dieser Kurs vermittelt Ihnen, wie spezifische Ziele gesetzt werden.  Sie durchlaufen den Prozess der Zielsetzung, der Erstellung eines Handlungsplans und der Bewerkstelligung Ihrer Ziele, um beste Resultate zu erzielen.  Am Ende des Kurses werden Sie auf dem Weg zum Erfolg sein.   </a:t>
            </a:r>
          </a:p>
        </p:txBody>
      </p:sp>
      <p:pic>
        <p:nvPicPr>
          <p:cNvPr id="4" name="Picture 3">
            <a:extLst>
              <a:ext uri="{FF2B5EF4-FFF2-40B4-BE49-F238E27FC236}">
                <a16:creationId xmlns:a16="http://schemas.microsoft.com/office/drawing/2014/main" id="{14D17D98-551B-4BD0-97A7-1BB5379AEDC6}"/>
              </a:ext>
            </a:extLst>
          </p:cNvPr>
          <p:cNvPicPr>
            <a:picLocks noChangeAspect="1"/>
          </p:cNvPicPr>
          <p:nvPr/>
        </p:nvPicPr>
        <p:blipFill>
          <a:blip r:embed="rId3"/>
          <a:stretch>
            <a:fillRect/>
          </a:stretch>
        </p:blipFill>
        <p:spPr>
          <a:xfrm>
            <a:off x="3422052" y="2984299"/>
            <a:ext cx="5780290" cy="3470618"/>
          </a:xfrm>
          <a:prstGeom prst="rect">
            <a:avLst/>
          </a:prstGeom>
        </p:spPr>
      </p:pic>
    </p:spTree>
    <p:extLst>
      <p:ext uri="{BB962C8B-B14F-4D97-AF65-F5344CB8AC3E}">
        <p14:creationId xmlns:p14="http://schemas.microsoft.com/office/powerpoint/2010/main" val="236169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468238" y="1458067"/>
            <a:ext cx="1656486" cy="4437730"/>
            <a:chOff x="468238" y="1458067"/>
            <a:chExt cx="1656486" cy="4437730"/>
          </a:xfrm>
        </p:grpSpPr>
        <p:sp>
          <p:nvSpPr>
            <p:cNvPr id="27" name="Rectangle 14"/>
            <p:cNvSpPr>
              <a:spLocks noChangeArrowheads="1"/>
            </p:cNvSpPr>
            <p:nvPr/>
          </p:nvSpPr>
          <p:spPr bwMode="auto">
            <a:xfrm>
              <a:off x="810737" y="3620050"/>
              <a:ext cx="1154274"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cap="none" normalizeH="0" baseline="0" noProof="0" dirty="0">
                  <a:ln>
                    <a:noFill/>
                  </a:ln>
                  <a:solidFill>
                    <a:srgbClr val="F0C300"/>
                  </a:solidFill>
                  <a:uLnTx/>
                  <a:uFillTx/>
                  <a:latin typeface="Calibri" panose="020F0502020204030204" pitchFamily="34" charset="0"/>
                  <a:ea typeface="Arial" charset="0"/>
                  <a:cs typeface="Calibri" panose="020F0502020204030204" pitchFamily="34" charset="0"/>
                </a:rPr>
                <a:t>pezifisch</a:t>
              </a:r>
            </a:p>
          </p:txBody>
        </p:sp>
        <p:sp>
          <p:nvSpPr>
            <p:cNvPr id="49" name="Rectangle 21"/>
            <p:cNvSpPr>
              <a:spLocks noChangeArrowheads="1"/>
            </p:cNvSpPr>
            <p:nvPr/>
          </p:nvSpPr>
          <p:spPr bwMode="auto">
            <a:xfrm>
              <a:off x="468238" y="3324367"/>
              <a:ext cx="6506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0" i="0" u="none" strike="noStrike" cap="none" normalizeH="0" baseline="0" noProof="0" dirty="0">
                  <a:ln>
                    <a:noFill/>
                  </a:ln>
                  <a:solidFill>
                    <a:srgbClr val="F0C300"/>
                  </a:solidFill>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Achten Sie auf eine klare Ziel-vorgabe.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1976334" cy="4698647"/>
            <a:chOff x="2589874" y="1479112"/>
            <a:chExt cx="1976334" cy="4698647"/>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essbar</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0"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Bezugs-punkte und Fortschritt müssen messbar sein.</a:t>
              </a: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cap="none" normalizeH="0" baseline="0" noProof="0">
                  <a:ln>
                    <a:noFill/>
                  </a:ln>
                  <a:solidFill>
                    <a:srgbClr val="732E81"/>
                  </a:solidFill>
                  <a:uLnTx/>
                  <a:uFillTx/>
                  <a:latin typeface="Calibri" panose="020F0502020204030204" pitchFamily="34" charset="0"/>
                  <a:ea typeface="Arial" charset="0"/>
                  <a:cs typeface="Calibri" panose="020F0502020204030204" pitchFamily="34" charset="0"/>
                </a:rPr>
                <a:t>usführbar</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1" i="0" u="none" strike="noStrike" cap="none" normalizeH="0" baseline="0" noProof="0">
                  <a:ln>
                    <a:noFill/>
                  </a:ln>
                  <a:solidFill>
                    <a:srgbClr val="732E81"/>
                  </a:solidFill>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Jedes Ziel muss erreichbar sein.</a:t>
              </a:r>
            </a:p>
          </p:txBody>
        </p:sp>
      </p:grpSp>
      <p:grpSp>
        <p:nvGrpSpPr>
          <p:cNvPr id="18" name="Group 17"/>
          <p:cNvGrpSpPr/>
          <p:nvPr/>
        </p:nvGrpSpPr>
        <p:grpSpPr>
          <a:xfrm>
            <a:off x="7655714" y="1458067"/>
            <a:ext cx="1895637" cy="4948109"/>
            <a:chOff x="7655714" y="1458067"/>
            <a:chExt cx="1895637" cy="4948109"/>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ealistisch</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Eine Heraus-</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2400" dirty="0">
                  <a:solidFill>
                    <a:prstClr val="white"/>
                  </a:solidFill>
                  <a:latin typeface="Calibri" panose="020F0502020204030204" pitchFamily="34" charset="0"/>
                  <a:ea typeface="Arial" charset="0"/>
                  <a:cs typeface="Calibri" panose="020F0502020204030204" pitchFamily="34" charset="0"/>
                </a:rPr>
                <a:t>f</a:t>
              </a:r>
              <a:r>
                <a:rPr kumimoji="0" lang="de-DE"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orderung, die nicht unrealistisch ist.</a:t>
              </a:r>
            </a:p>
          </p:txBody>
        </p:sp>
      </p:grpSp>
      <p:grpSp>
        <p:nvGrpSpPr>
          <p:cNvPr id="19" name="Group 18"/>
          <p:cNvGrpSpPr/>
          <p:nvPr/>
        </p:nvGrpSpPr>
        <p:grpSpPr>
          <a:xfrm>
            <a:off x="9928192" y="1479112"/>
            <a:ext cx="1982764" cy="4416685"/>
            <a:chOff x="9928192" y="1479112"/>
            <a:chExt cx="1982764" cy="4416685"/>
          </a:xfrm>
        </p:grpSpPr>
        <p:sp>
          <p:nvSpPr>
            <p:cNvPr id="37" name="Rectangle 18"/>
            <p:cNvSpPr>
              <a:spLocks noChangeArrowheads="1"/>
            </p:cNvSpPr>
            <p:nvPr/>
          </p:nvSpPr>
          <p:spPr bwMode="auto">
            <a:xfrm>
              <a:off x="10202512" y="3621272"/>
              <a:ext cx="1521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sz="2300" b="1" dirty="0">
                  <a:solidFill>
                    <a:srgbClr val="00A869"/>
                  </a:solidFill>
                  <a:latin typeface="Calibri" panose="020F0502020204030204" pitchFamily="34" charset="0"/>
                  <a:ea typeface="Arial" charset="0"/>
                  <a:cs typeface="Calibri" panose="020F0502020204030204" pitchFamily="34" charset="0"/>
                </a:rPr>
                <a:t>e</a:t>
              </a:r>
              <a:r>
                <a:rPr kumimoji="0" lang="de-DE" sz="2300" b="1" i="0" u="none" strike="noStrike" cap="none" normalizeH="0" baseline="0" noProof="0" dirty="0">
                  <a:ln>
                    <a:noFill/>
                  </a:ln>
                  <a:solidFill>
                    <a:srgbClr val="00A869"/>
                  </a:solidFill>
                  <a:uLnTx/>
                  <a:uFillTx/>
                  <a:latin typeface="Calibri" panose="020F0502020204030204" pitchFamily="34" charset="0"/>
                  <a:ea typeface="Arial" charset="0"/>
                  <a:cs typeface="Calibri" panose="020F0502020204030204" pitchFamily="34" charset="0"/>
                </a:rPr>
                <a:t>rmin-orientiert</a:t>
              </a: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0" i="0" u="none" strike="noStrike" cap="none" normalizeH="0" baseline="0" noProof="0">
                  <a:ln>
                    <a:noFill/>
                  </a:ln>
                  <a:solidFill>
                    <a:srgbClr val="00A869"/>
                  </a:solidFill>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Ein Zeitrahmen, der die Etappen des Fortschritts skizziert.</a:t>
              </a:r>
            </a:p>
          </p:txBody>
        </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400">
                <a:solidFill>
                  <a:srgbClr val="EBB700"/>
                </a:solidFill>
                <a:latin typeface="Calibri" panose="020F0502020204030204" pitchFamily="34" charset="0"/>
                <a:cs typeface="Calibri" panose="020F0502020204030204" pitchFamily="34" charset="0"/>
              </a:rPr>
              <a:t>Ziel </a:t>
            </a:r>
          </a:p>
          <a:p>
            <a:r>
              <a:rPr lang="de-DE" sz="2400">
                <a:solidFill>
                  <a:srgbClr val="EBB700"/>
                </a:solidFill>
                <a:latin typeface="Calibri" panose="020F0502020204030204" pitchFamily="34" charset="0"/>
                <a:cs typeface="Calibri" panose="020F0502020204030204" pitchFamily="34" charset="0"/>
              </a:rPr>
              <a:t>aussagen-Formular</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3" name="Picture 2">
            <a:extLst>
              <a:ext uri="{FF2B5EF4-FFF2-40B4-BE49-F238E27FC236}">
                <a16:creationId xmlns:a16="http://schemas.microsoft.com/office/drawing/2014/main" id="{F2172842-6171-AB65-05CE-D8B218EF7DC6}"/>
              </a:ext>
            </a:extLst>
          </p:cNvPr>
          <p:cNvPicPr>
            <a:picLocks noChangeAspect="1"/>
          </p:cNvPicPr>
          <p:nvPr/>
        </p:nvPicPr>
        <p:blipFill>
          <a:blip r:embed="rId4"/>
          <a:stretch>
            <a:fillRect/>
          </a:stretch>
        </p:blipFill>
        <p:spPr>
          <a:xfrm>
            <a:off x="5165484" y="376989"/>
            <a:ext cx="4696291" cy="6096000"/>
          </a:xfrm>
          <a:prstGeom prst="rect">
            <a:avLst/>
          </a:prstGeom>
        </p:spPr>
      </p:pic>
    </p:spTree>
    <p:extLst>
      <p:ext uri="{BB962C8B-B14F-4D97-AF65-F5344CB8AC3E}">
        <p14:creationId xmlns:p14="http://schemas.microsoft.com/office/powerpoint/2010/main" val="251850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4213" y="695574"/>
            <a:ext cx="5280463" cy="66428"/>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64699" y="-23495"/>
            <a:ext cx="8141101" cy="78549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latin typeface="Calibri" panose="020F0502020204030204" pitchFamily="34" charset="0"/>
                <a:cs typeface="Calibri" panose="020F0502020204030204" pitchFamily="34" charset="0"/>
              </a:rPr>
              <a:t>Hilfsmittel für das Festlegen von Zielen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a:solidFill>
                <a:schemeClr val="bg1"/>
              </a:solidFill>
            </a:endParaRPr>
          </a:p>
        </p:txBody>
      </p:sp>
      <p:pic>
        <p:nvPicPr>
          <p:cNvPr id="16" name="Picture 15">
            <a:extLst>
              <a:ext uri="{FF2B5EF4-FFF2-40B4-BE49-F238E27FC236}">
                <a16:creationId xmlns:a16="http://schemas.microsoft.com/office/drawing/2014/main" id="{AEF558DF-0FA8-455F-A9F0-7E2FE838CB98}"/>
              </a:ext>
            </a:extLst>
          </p:cNvPr>
          <p:cNvPicPr>
            <a:picLocks noChangeAspect="1"/>
          </p:cNvPicPr>
          <p:nvPr/>
        </p:nvPicPr>
        <p:blipFill>
          <a:blip r:embed="rId3"/>
          <a:stretch>
            <a:fillRect/>
          </a:stretch>
        </p:blipFill>
        <p:spPr>
          <a:xfrm>
            <a:off x="7848600" y="4114800"/>
            <a:ext cx="3807194" cy="2285926"/>
          </a:xfrm>
          <a:prstGeom prst="rect">
            <a:avLst/>
          </a:prstGeom>
          <a:effectLst>
            <a:outerShdw blurRad="63500" sx="102000" sy="102000" algn="ctr" rotWithShape="0">
              <a:schemeClr val="accent1">
                <a:alpha val="40000"/>
              </a:schemeClr>
            </a:outerShdw>
          </a:effectLst>
        </p:spPr>
      </p:pic>
      <p:sp>
        <p:nvSpPr>
          <p:cNvPr id="18" name="TextBox 93">
            <a:extLst>
              <a:ext uri="{FF2B5EF4-FFF2-40B4-BE49-F238E27FC236}">
                <a16:creationId xmlns:a16="http://schemas.microsoft.com/office/drawing/2014/main" id="{8F290289-C6C9-4DE5-983D-EB3EFBA4F227}"/>
              </a:ext>
            </a:extLst>
          </p:cNvPr>
          <p:cNvSpPr txBox="1">
            <a:spLocks noChangeArrowheads="1"/>
          </p:cNvSpPr>
          <p:nvPr/>
        </p:nvSpPr>
        <p:spPr bwMode="auto">
          <a:xfrm>
            <a:off x="8686800" y="2754981"/>
            <a:ext cx="2581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Kurs über Zielsetzung im Lions Lernzentrum</a:t>
            </a:r>
          </a:p>
        </p:txBody>
      </p:sp>
      <p:sp>
        <p:nvSpPr>
          <p:cNvPr id="21" name="TextBox 93">
            <a:extLst>
              <a:ext uri="{FF2B5EF4-FFF2-40B4-BE49-F238E27FC236}">
                <a16:creationId xmlns:a16="http://schemas.microsoft.com/office/drawing/2014/main" id="{9EA5E671-CC24-458F-8A72-697533532958}"/>
              </a:ext>
            </a:extLst>
          </p:cNvPr>
          <p:cNvSpPr txBox="1">
            <a:spLocks noChangeArrowheads="1"/>
          </p:cNvSpPr>
          <p:nvPr/>
        </p:nvSpPr>
        <p:spPr bwMode="auto">
          <a:xfrm>
            <a:off x="4114800" y="4791530"/>
            <a:ext cx="28797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Lions International </a:t>
            </a:r>
            <a:r>
              <a:rPr kumimoji="0" lang="de-DE" sz="2400" b="0" i="0" u="none" strike="noStrike" cap="none" normalizeH="0" baseline="0" noProof="0" dirty="0">
                <a:ln>
                  <a:noFill/>
                </a:ln>
                <a:solidFill>
                  <a:srgbClr val="00B0F0"/>
                </a:solidFill>
                <a:uLnTx/>
                <a:uFillTx/>
                <a:latin typeface="Calibri" panose="020F0502020204030204" pitchFamily="34" charset="0"/>
                <a:ea typeface="Arial" charset="0"/>
                <a:cs typeface="Calibri" panose="020F0502020204030204" pitchFamily="34" charset="0"/>
                <a:hlinkClick r:id="rId4">
                  <a:extLst>
                    <a:ext uri="{A12FA001-AC4F-418D-AE19-62706E023703}">
                      <ahyp:hlinkClr xmlns:ahyp="http://schemas.microsoft.com/office/drawing/2018/hyperlinkcolor" val="tx"/>
                    </a:ext>
                  </a:extLst>
                </a:hlinkClick>
              </a:rPr>
              <a:t>Webseite</a:t>
            </a:r>
          </a:p>
        </p:txBody>
      </p:sp>
      <p:pic>
        <p:nvPicPr>
          <p:cNvPr id="24" name="Picture 23">
            <a:extLst>
              <a:ext uri="{FF2B5EF4-FFF2-40B4-BE49-F238E27FC236}">
                <a16:creationId xmlns:a16="http://schemas.microsoft.com/office/drawing/2014/main" id="{2C5E7713-9A3B-4938-93A6-09FF3F1DD688}"/>
              </a:ext>
            </a:extLst>
          </p:cNvPr>
          <p:cNvPicPr>
            <a:picLocks noChangeAspect="1"/>
          </p:cNvPicPr>
          <p:nvPr/>
        </p:nvPicPr>
        <p:blipFill>
          <a:blip r:embed="rId5"/>
          <a:stretch>
            <a:fillRect/>
          </a:stretch>
        </p:blipFill>
        <p:spPr>
          <a:xfrm>
            <a:off x="358443" y="4170115"/>
            <a:ext cx="2879754" cy="2633170"/>
          </a:xfrm>
          <a:prstGeom prst="rect">
            <a:avLst/>
          </a:prstGeom>
        </p:spPr>
      </p:pic>
      <p:pic>
        <p:nvPicPr>
          <p:cNvPr id="3" name="Picture 2">
            <a:extLst>
              <a:ext uri="{FF2B5EF4-FFF2-40B4-BE49-F238E27FC236}">
                <a16:creationId xmlns:a16="http://schemas.microsoft.com/office/drawing/2014/main" id="{BE5A9F29-2484-4950-92E4-0AB6D4A9BAFC}"/>
              </a:ext>
            </a:extLst>
          </p:cNvPr>
          <p:cNvPicPr>
            <a:picLocks noChangeAspect="1"/>
          </p:cNvPicPr>
          <p:nvPr/>
        </p:nvPicPr>
        <p:blipFill>
          <a:blip r:embed="rId6"/>
          <a:stretch>
            <a:fillRect/>
          </a:stretch>
        </p:blipFill>
        <p:spPr>
          <a:xfrm>
            <a:off x="923763" y="1364857"/>
            <a:ext cx="6315237" cy="2633170"/>
          </a:xfrm>
          <a:prstGeom prst="rect">
            <a:avLst/>
          </a:prstGeom>
        </p:spPr>
      </p:pic>
    </p:spTree>
    <p:extLst>
      <p:ext uri="{BB962C8B-B14F-4D97-AF65-F5344CB8AC3E}">
        <p14:creationId xmlns:p14="http://schemas.microsoft.com/office/powerpoint/2010/main" val="701699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latin typeface="Calibri" panose="020F0502020204030204" pitchFamily="34" charset="0"/>
                <a:cs typeface="Calibri" panose="020F0502020204030204" pitchFamily="34" charset="0"/>
              </a:rPr>
              <a:t>ENTWERFEN SIE EINEN PLAN, UM IHRE ZIELE ZU ERREICHEN</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28</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de-DE" sz="2000" dirty="0">
                <a:solidFill>
                  <a:schemeClr val="bg1"/>
                </a:solidFill>
                <a:latin typeface="Calibri" panose="020F0502020204030204" pitchFamily="34" charset="0"/>
                <a:cs typeface="Calibri" panose="020F0502020204030204" pitchFamily="34" charset="0"/>
              </a:rPr>
              <a:t>Für jeden Bereich</a:t>
            </a:r>
          </a:p>
          <a:p>
            <a:pPr marL="0" indent="0">
              <a:buClr>
                <a:schemeClr val="accent1"/>
              </a:buClr>
              <a:buFont typeface="Arial" pitchFamily="34" charset="0"/>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000" dirty="0">
                <a:solidFill>
                  <a:schemeClr val="bg1"/>
                </a:solidFill>
                <a:latin typeface="Calibri" panose="020F0502020204030204" pitchFamily="34" charset="0"/>
                <a:cs typeface="Calibri" panose="020F0502020204030204" pitchFamily="34" charset="0"/>
              </a:rPr>
              <a:t>Was? (Zielsetzung)</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000" dirty="0">
                <a:solidFill>
                  <a:schemeClr val="bg1"/>
                </a:solidFill>
                <a:latin typeface="Calibri" panose="020F0502020204030204" pitchFamily="34" charset="0"/>
                <a:cs typeface="Calibri" panose="020F0502020204030204" pitchFamily="34" charset="0"/>
              </a:rPr>
              <a:t>Wie? (Handlungsschritte)</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000" dirty="0">
                <a:solidFill>
                  <a:schemeClr val="bg1"/>
                </a:solidFill>
                <a:latin typeface="Calibri" panose="020F0502020204030204" pitchFamily="34" charset="0"/>
                <a:cs typeface="Calibri" panose="020F0502020204030204" pitchFamily="34" charset="0"/>
              </a:rPr>
              <a:t>Wann? (Frist für die Fertigstellung)</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000" dirty="0">
                <a:solidFill>
                  <a:schemeClr val="bg1"/>
                </a:solidFill>
                <a:latin typeface="Calibri" panose="020F0502020204030204" pitchFamily="34" charset="0"/>
                <a:cs typeface="Calibri" panose="020F0502020204030204" pitchFamily="34" charset="0"/>
              </a:rPr>
              <a:t>Wer? (Die für die Durchführung verantwortliche/n Person/en)</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000" dirty="0">
                <a:solidFill>
                  <a:schemeClr val="bg1"/>
                </a:solidFill>
                <a:latin typeface="Calibri" panose="020F0502020204030204" pitchFamily="34" charset="0"/>
                <a:cs typeface="Calibri" panose="020F0502020204030204" pitchFamily="34" charset="0"/>
              </a:rPr>
              <a:t>Wie erfahren Sie vom Stand der Dinge? (Sich vergewissern, dass der Schritt abgeschlossen ist)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5401479"/>
          </a:xfrm>
          <a:prstGeom prst="rect">
            <a:avLst/>
          </a:prstGeom>
        </p:spPr>
        <p:txBody>
          <a:bodyPr wrap="square">
            <a:spAutoFit/>
          </a:bodyPr>
          <a:lstStyle/>
          <a:p>
            <a:r>
              <a:rPr lang="de-DE" sz="2300" b="1" dirty="0">
                <a:solidFill>
                  <a:schemeClr val="bg1"/>
                </a:solidFill>
                <a:latin typeface="Calibri" panose="020F0502020204030204" pitchFamily="34" charset="0"/>
                <a:cs typeface="Calibri" panose="020F0502020204030204" pitchFamily="34" charset="0"/>
              </a:rPr>
              <a:t>ENTWICKELN SIE IHREN </a:t>
            </a:r>
            <a:r>
              <a:rPr lang="de-DE" sz="2300" b="1" i="1" dirty="0">
                <a:solidFill>
                  <a:schemeClr val="bg1"/>
                </a:solidFill>
                <a:latin typeface="Calibri" panose="020F0502020204030204" pitchFamily="34" charset="0"/>
                <a:cs typeface="Calibri" panose="020F0502020204030204" pitchFamily="34" charset="0"/>
              </a:rPr>
              <a:t>HANDLUNGSPLAN</a:t>
            </a:r>
            <a:r>
              <a:rPr lang="de-DE" sz="2300" dirty="0">
                <a:solidFill>
                  <a:schemeClr val="bg1"/>
                </a:solidFill>
                <a:latin typeface="Calibri" panose="020F0502020204030204" pitchFamily="34" charset="0"/>
                <a:cs typeface="Calibri" panose="020F0502020204030204" pitchFamily="34" charset="0"/>
              </a:rPr>
              <a:t>, indem Sie die Schritte darlegen, die Sie für das Erreichen Ihrer Ziele ergreifen werden.</a:t>
            </a:r>
            <a:r>
              <a:rPr lang="de-DE" sz="2300" strike="sngStrike" dirty="0">
                <a:solidFill>
                  <a:schemeClr val="bg1"/>
                </a:solidFill>
                <a:latin typeface="Calibri" panose="020F0502020204030204" pitchFamily="34" charset="0"/>
                <a:cs typeface="Calibri" panose="020F0502020204030204" pitchFamily="34" charset="0"/>
              </a:rPr>
              <a:t> </a:t>
            </a:r>
          </a:p>
          <a:p>
            <a:endParaRPr lang="en-US" sz="2300" dirty="0">
              <a:solidFill>
                <a:schemeClr val="bg1"/>
              </a:solidFill>
              <a:latin typeface="Calibri" panose="020F0502020204030204" pitchFamily="34" charset="0"/>
              <a:cs typeface="Calibri" panose="020F0502020204030204" pitchFamily="34" charset="0"/>
            </a:endParaRPr>
          </a:p>
          <a:p>
            <a:r>
              <a:rPr lang="de-DE" sz="2300" dirty="0">
                <a:solidFill>
                  <a:schemeClr val="bg1"/>
                </a:solidFill>
                <a:latin typeface="Calibri" panose="020F0502020204030204" pitchFamily="34" charset="0"/>
                <a:cs typeface="Calibri" panose="020F0502020204030204" pitchFamily="34" charset="0"/>
              </a:rPr>
              <a:t>Dieser Schritt definiert, wie das Ziel erreicht werden soll (Handlungsschritte), wann jeder Schritt abgeschlossen sein wird, wer für den Schritt verantwortlich ist und wie Sie überprüfen können, ob jeder Schritt durchgeführt wurde.  Das Arbeitsblatt für den Handlungsplan ist ein Hilfsmittel, das Sie bei der Ausarbeitung eines Plans zum Erreichen jedes einzelnen Ziels einsetzen können. Zusammengenommen beinhalten die Pläne für jedes Ziel Ihre </a:t>
            </a:r>
            <a:r>
              <a:rPr lang="de-DE" sz="2300" i="1" dirty="0">
                <a:solidFill>
                  <a:schemeClr val="bg1"/>
                </a:solidFill>
                <a:latin typeface="Calibri" panose="020F0502020204030204" pitchFamily="34" charset="0"/>
                <a:cs typeface="Calibri" panose="020F0502020204030204" pitchFamily="34" charset="0"/>
              </a:rPr>
              <a:t>Vision.</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111162" y="33159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rPr>
              <a:t>Entwerfen Sie einen Plan, um Ihre Ziele zu erreichen</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400">
                <a:solidFill>
                  <a:srgbClr val="EBB700"/>
                </a:solidFill>
                <a:latin typeface="Calibri" panose="020F0502020204030204" pitchFamily="34" charset="0"/>
                <a:cs typeface="Calibri" panose="020F0502020204030204" pitchFamily="34" charset="0"/>
              </a:rPr>
              <a:t>Arbeitsblatt für den Handlungsplan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19422"/>
            <a:ext cx="853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1"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Fertigen Sie Kopien dieses Formulars an und füllen Sie für jedes Ziel eins aus.</a:t>
            </a:r>
          </a:p>
        </p:txBody>
      </p:sp>
      <p:pic>
        <p:nvPicPr>
          <p:cNvPr id="3" name="Picture 2">
            <a:extLst>
              <a:ext uri="{FF2B5EF4-FFF2-40B4-BE49-F238E27FC236}">
                <a16:creationId xmlns:a16="http://schemas.microsoft.com/office/drawing/2014/main" id="{2267B7DE-5020-44F5-8E78-E438BAAE7CA5}"/>
              </a:ext>
            </a:extLst>
          </p:cNvPr>
          <p:cNvPicPr>
            <a:picLocks noChangeAspect="1"/>
          </p:cNvPicPr>
          <p:nvPr/>
        </p:nvPicPr>
        <p:blipFill>
          <a:blip r:embed="rId4"/>
          <a:stretch>
            <a:fillRect/>
          </a:stretch>
        </p:blipFill>
        <p:spPr>
          <a:xfrm>
            <a:off x="4797102" y="155574"/>
            <a:ext cx="4706412" cy="603195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accent1"/>
                </a:solidFill>
                <a:latin typeface="Calibri" panose="020F0502020204030204" pitchFamily="34" charset="0"/>
                <a:cs typeface="Calibri" panose="020F0502020204030204" pitchFamily="34" charset="0"/>
              </a:rPr>
              <a:t>Global Membership Approach für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3039578"/>
            <a:ext cx="8960026" cy="2733602"/>
            <a:chOff x="1784174" y="3001403"/>
            <a:chExt cx="5759626" cy="2771777"/>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849278" y="530957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de-DE" sz="2400">
                  <a:solidFill>
                    <a:schemeClr val="accent1"/>
                  </a:solidFill>
                  <a:latin typeface="Calibri" panose="020F0502020204030204" pitchFamily="34" charset="0"/>
                  <a:cs typeface="Calibri" panose="020F0502020204030204" pitchFamily="34" charset="0"/>
                </a:rPr>
                <a:t>Erfolg schaffen</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46326" y="3001403"/>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de-DE" sz="2400">
                  <a:solidFill>
                    <a:schemeClr val="accent1"/>
                  </a:solidFill>
                  <a:latin typeface="Calibri" panose="020F0502020204030204" pitchFamily="34" charset="0"/>
                  <a:cs typeface="Calibri" panose="020F0502020204030204" pitchFamily="34" charset="0"/>
                </a:rPr>
                <a:t>Ein Team von Clubführungskräften aufbauen</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de-DE" sz="2400" dirty="0">
                  <a:solidFill>
                    <a:schemeClr val="accent1"/>
                  </a:solidFill>
                  <a:latin typeface="Calibri" panose="020F0502020204030204" pitchFamily="34" charset="0"/>
                  <a:cs typeface="Calibri" panose="020F0502020204030204" pitchFamily="34" charset="0"/>
                </a:rPr>
                <a:t>Eine Vision entwerfen, Bedürfnisse einschätzen und Ziele setzen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de-DE" sz="2400">
                  <a:solidFill>
                    <a:schemeClr val="accent1"/>
                  </a:solidFill>
                  <a:latin typeface="Calibri" panose="020F0502020204030204" pitchFamily="34" charset="0"/>
                  <a:cs typeface="Calibri" panose="020F0502020204030204" pitchFamily="34" charset="0"/>
                </a:rPr>
                <a:t>Entwerfen Sie einen Plan, um Ihre Ziele zu erreichen</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a:ln>
                  <a:noFill/>
                </a:ln>
                <a:solidFill>
                  <a:schemeClr val="tx2"/>
                </a:solidFill>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32092"/>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a:ln>
                  <a:noFill/>
                </a:ln>
                <a:solidFill>
                  <a:schemeClr val="tx2"/>
                </a:solidFill>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a:ln>
                  <a:noFill/>
                </a:ln>
                <a:solidFill>
                  <a:schemeClr val="tx2"/>
                </a:solidFill>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98315"/>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a:ln>
                  <a:noFill/>
                </a:ln>
                <a:solidFill>
                  <a:schemeClr val="tx2"/>
                </a:solidFill>
                <a:ea typeface="ヒラギノ角ゴ Pro W3" pitchFamily="84" charset="-128"/>
              </a:rPr>
              <a:t>4</a:t>
            </a:r>
          </a:p>
        </p:txBody>
      </p:sp>
      <p:graphicFrame>
        <p:nvGraphicFramePr>
          <p:cNvPr id="18" name="Diagram 17">
            <a:extLst>
              <a:ext uri="{FF2B5EF4-FFF2-40B4-BE49-F238E27FC236}">
                <a16:creationId xmlns:a16="http://schemas.microsoft.com/office/drawing/2014/main" id="{7238F49A-02E2-4EC7-8C76-8AE8563BF07A}"/>
              </a:ext>
            </a:extLst>
          </p:cNvPr>
          <p:cNvGraphicFramePr/>
          <p:nvPr>
            <p:extLst>
              <p:ext uri="{D42A27DB-BD31-4B8C-83A1-F6EECF244321}">
                <p14:modId xmlns:p14="http://schemas.microsoft.com/office/powerpoint/2010/main" val="1111868094"/>
              </p:ext>
            </p:extLst>
          </p:nvPr>
        </p:nvGraphicFramePr>
        <p:xfrm>
          <a:off x="1447800" y="1537448"/>
          <a:ext cx="7857410" cy="1339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7"/>
          <a:stretch>
            <a:fillRect/>
          </a:stretch>
        </p:blipFill>
        <p:spPr>
          <a:xfrm>
            <a:off x="9289911" y="5384091"/>
            <a:ext cx="2033270" cy="2033270"/>
          </a:xfrm>
          <a:prstGeom prst="rect">
            <a:avLst/>
          </a:prstGeom>
        </p:spPr>
      </p:pic>
    </p:spTree>
    <p:extLst>
      <p:ext uri="{BB962C8B-B14F-4D97-AF65-F5344CB8AC3E}">
        <p14:creationId xmlns:p14="http://schemas.microsoft.com/office/powerpoint/2010/main" val="4220185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latin typeface="Calibri" panose="020F0502020204030204" pitchFamily="34" charset="0"/>
                <a:cs typeface="Calibri" panose="020F0502020204030204" pitchFamily="34" charset="0"/>
              </a:rPr>
              <a:t>Erfolg schaffen</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30</a:t>
            </a:fld>
            <a:endParaRPr lang="en-US" sz="100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126364" y="5384091"/>
            <a:ext cx="2033270" cy="2033270"/>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28600" y="1076038"/>
            <a:ext cx="3124200" cy="13710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33265" y="294552"/>
            <a:ext cx="2973929" cy="44501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latin typeface="Calibri" panose="020F0502020204030204" pitchFamily="34" charset="0"/>
                <a:cs typeface="Calibri" panose="020F0502020204030204" pitchFamily="34" charset="0"/>
              </a:rPr>
              <a:t>Erfolg schaffen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31</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566700" y="1023908"/>
            <a:ext cx="11058600" cy="462095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endParaRPr lang="de-DE" sz="2400" dirty="0">
              <a:solidFill>
                <a:schemeClr val="bg1"/>
              </a:solidFill>
              <a:latin typeface="Calibri" panose="020F0502020204030204" pitchFamily="34" charset="0"/>
              <a:cs typeface="Calibri" panose="020F0502020204030204" pitchFamily="34" charset="0"/>
            </a:endParaRPr>
          </a:p>
          <a:p>
            <a:pPr marL="0" indent="0">
              <a:buClr>
                <a:schemeClr val="accent1"/>
              </a:buClr>
              <a:buFont typeface="Arial" pitchFamily="34" charset="0"/>
              <a:buNone/>
            </a:pPr>
            <a:r>
              <a:rPr lang="de-DE" sz="2400" dirty="0">
                <a:solidFill>
                  <a:schemeClr val="bg1"/>
                </a:solidFill>
                <a:latin typeface="Calibri" panose="020F0502020204030204" pitchFamily="34" charset="0"/>
                <a:cs typeface="Calibri" panose="020F0502020204030204" pitchFamily="34" charset="0"/>
              </a:rPr>
              <a:t>Setzen Sie den Plan um, messen Sie Ihren Erfolg und vergessen Sie nicht, die Ergebnisse zu feiern!</a:t>
            </a:r>
          </a:p>
          <a:p>
            <a:pPr marL="0" indent="0">
              <a:buClr>
                <a:schemeClr val="accent1"/>
              </a:buClr>
              <a:buFont typeface="Arial" pitchFamily="34" charset="0"/>
              <a:buNone/>
            </a:pPr>
            <a:r>
              <a:rPr lang="de-DE" sz="2400" dirty="0">
                <a:solidFill>
                  <a:schemeClr val="bg1"/>
                </a:solidFill>
                <a:latin typeface="Calibri" panose="020F0502020204030204" pitchFamily="34" charset="0"/>
                <a:cs typeface="Calibri" panose="020F0502020204030204" pitchFamily="34" charset="0"/>
              </a:rPr>
              <a:t>Ihr Einsatz bei der Entwicklung einer klar definierten Vision wird sich lohnen, solange dieser Plan auch umgesetzt wird!</a:t>
            </a:r>
          </a:p>
          <a:p>
            <a:pPr marL="0" indent="0">
              <a:buFont typeface="Arial" pitchFamily="34" charset="0"/>
              <a:buNone/>
            </a:pPr>
            <a:endParaRPr lang="en-US" kern="0" dirty="0"/>
          </a:p>
        </p:txBody>
      </p:sp>
      <p:graphicFrame>
        <p:nvGraphicFramePr>
          <p:cNvPr id="13" name="Diagram 12">
            <a:extLst>
              <a:ext uri="{FF2B5EF4-FFF2-40B4-BE49-F238E27FC236}">
                <a16:creationId xmlns:a16="http://schemas.microsoft.com/office/drawing/2014/main" id="{B9545A6F-B751-46B8-9147-D66D48703E57}"/>
              </a:ext>
            </a:extLst>
          </p:cNvPr>
          <p:cNvGraphicFramePr/>
          <p:nvPr>
            <p:extLst>
              <p:ext uri="{D42A27DB-BD31-4B8C-83A1-F6EECF244321}">
                <p14:modId xmlns:p14="http://schemas.microsoft.com/office/powerpoint/2010/main" val="2160493508"/>
              </p:ext>
            </p:extLst>
          </p:nvPr>
        </p:nvGraphicFramePr>
        <p:xfrm>
          <a:off x="3429000" y="2819401"/>
          <a:ext cx="5715000" cy="3581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81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5281" y="0"/>
            <a:ext cx="12186719"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32</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0" y="1510239"/>
            <a:ext cx="6768584" cy="313775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1600">
                <a:solidFill>
                  <a:schemeClr val="bg1"/>
                </a:solidFill>
                <a:latin typeface="Calibri" panose="020F0502020204030204" pitchFamily="34" charset="0"/>
                <a:cs typeface="Calibri" panose="020F0502020204030204" pitchFamily="34" charset="0"/>
              </a:rPr>
              <a:t>Um erfolgreich zu sein:</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de-DE" sz="1600" b="1">
                <a:solidFill>
                  <a:schemeClr val="bg1"/>
                </a:solidFill>
                <a:latin typeface="Calibri" panose="020F0502020204030204" pitchFamily="34" charset="0"/>
                <a:cs typeface="Calibri" panose="020F0502020204030204" pitchFamily="34" charset="0"/>
              </a:rPr>
              <a:t>TEILEN </a:t>
            </a:r>
            <a:r>
              <a:rPr lang="de-DE" sz="1600">
                <a:solidFill>
                  <a:schemeClr val="bg1"/>
                </a:solidFill>
                <a:latin typeface="Calibri" panose="020F0502020204030204" pitchFamily="34" charset="0"/>
                <a:cs typeface="Calibri" panose="020F0502020204030204" pitchFamily="34" charset="0"/>
              </a:rPr>
              <a:t>Sie die </a:t>
            </a:r>
            <a:r>
              <a:rPr lang="de-DE" sz="1600" i="1">
                <a:solidFill>
                  <a:schemeClr val="bg1"/>
                </a:solidFill>
                <a:latin typeface="Calibri" panose="020F0502020204030204" pitchFamily="34" charset="0"/>
                <a:cs typeface="Calibri" panose="020F0502020204030204" pitchFamily="34" charset="0"/>
              </a:rPr>
              <a:t>Vision</a:t>
            </a:r>
            <a:r>
              <a:rPr lang="de-DE" sz="1600">
                <a:solidFill>
                  <a:schemeClr val="bg1"/>
                </a:solidFill>
                <a:latin typeface="Calibri" panose="020F0502020204030204" pitchFamily="34" charset="0"/>
                <a:cs typeface="Calibri" panose="020F0502020204030204" pitchFamily="34" charset="0"/>
              </a:rPr>
              <a:t> Ihres Clubs mit allen Clubmitgliedern und deren Rolle bei der Verwirklichung dieser Clubziele, damit sich alle darüber bewusst sind, was der Club erreichen möchte. Für die Gesundheit und Lebendigkeit eines jeden Clubs ist es sehr wichtig, dass sich seine Mitglieder mit dem Erfolg des Clubs verbunden fühlen.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de-DE" sz="1600" b="1">
                <a:solidFill>
                  <a:schemeClr val="bg1"/>
                </a:solidFill>
                <a:latin typeface="Calibri" panose="020F0502020204030204" pitchFamily="34" charset="0"/>
                <a:cs typeface="Calibri" panose="020F0502020204030204" pitchFamily="34" charset="0"/>
              </a:rPr>
              <a:t>UNTERSTÜTZEN</a:t>
            </a:r>
            <a:r>
              <a:rPr lang="de-DE" sz="1600">
                <a:solidFill>
                  <a:schemeClr val="bg1"/>
                </a:solidFill>
                <a:latin typeface="Calibri" panose="020F0502020204030204" pitchFamily="34" charset="0"/>
                <a:cs typeface="Calibri" panose="020F0502020204030204" pitchFamily="34" charset="0"/>
              </a:rPr>
              <a:t> Sie die Mitglieder, die sich für den Plan einsetzen, indem Sie ihnen die für den Erfolg notwendigen Hilfsmittel an die Hand geben. Die Führungskräfte des Clubs sollten sich mit den Mitgliedern austauschen, damit sie sich unterstützt fühlen und die nötige Anleitung erhalten.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de-DE" sz="1600" b="1">
                <a:solidFill>
                  <a:schemeClr val="bg1"/>
                </a:solidFill>
                <a:latin typeface="Calibri" panose="020F0502020204030204" pitchFamily="34" charset="0"/>
                <a:cs typeface="Calibri" panose="020F0502020204030204" pitchFamily="34" charset="0"/>
              </a:rPr>
              <a:t>WÜRDIGEN</a:t>
            </a:r>
            <a:r>
              <a:rPr lang="de-DE" sz="1600">
                <a:solidFill>
                  <a:schemeClr val="bg1"/>
                </a:solidFill>
                <a:latin typeface="Calibri" panose="020F0502020204030204" pitchFamily="34" charset="0"/>
                <a:cs typeface="Calibri" panose="020F0502020204030204" pitchFamily="34" charset="0"/>
              </a:rPr>
              <a:t> Sie Meilensteine, um Mitgliedern zu zeigen, dass ihr Einsatz geschätzt wird und um sie wissen zu lassen, dass sie auf dem richtigen Weg sind. Jede Reise beginnt mit einem ersten Schritt. Loben Sie Ihre Mitglieder regelmäßig, damit sie motiviert und engagiert bleiben. Behalten Sie Ihren Erfolg nicht für sich! Teilen Sie ihn mit Ihrer Community, um Gleichgesinnte (und potenzielle Mitglieder) zu gewinnen!</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230393" y="1143000"/>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59940" y="340472"/>
            <a:ext cx="2973929"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latin typeface="Calibri" panose="020F0502020204030204" pitchFamily="34" charset="0"/>
                <a:cs typeface="Calibri" panose="020F0502020204030204" pitchFamily="34" charset="0"/>
              </a:rPr>
              <a:t>Erfolg schaffen</a:t>
            </a:r>
          </a:p>
        </p:txBody>
      </p:sp>
      <p:graphicFrame>
        <p:nvGraphicFramePr>
          <p:cNvPr id="8" name="Diagram 7">
            <a:extLst>
              <a:ext uri="{FF2B5EF4-FFF2-40B4-BE49-F238E27FC236}">
                <a16:creationId xmlns:a16="http://schemas.microsoft.com/office/drawing/2014/main" id="{007018E2-EA5D-4E70-AD42-DCDC6CDCC248}"/>
              </a:ext>
            </a:extLst>
          </p:cNvPr>
          <p:cNvGraphicFramePr/>
          <p:nvPr>
            <p:extLst>
              <p:ext uri="{D42A27DB-BD31-4B8C-83A1-F6EECF244321}">
                <p14:modId xmlns:p14="http://schemas.microsoft.com/office/powerpoint/2010/main" val="2368713660"/>
              </p:ext>
            </p:extLst>
          </p:nvPr>
        </p:nvGraphicFramePr>
        <p:xfrm>
          <a:off x="7947422" y="2362200"/>
          <a:ext cx="3917157" cy="2770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391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5551" y="0"/>
            <a:ext cx="12176449" cy="685644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33</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1" y="1447800"/>
            <a:ext cx="7162800" cy="4343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1600">
                <a:solidFill>
                  <a:schemeClr val="bg1"/>
                </a:solidFill>
                <a:latin typeface="Calibri" panose="020F0502020204030204" pitchFamily="34" charset="0"/>
                <a:cs typeface="Calibri" panose="020F0502020204030204" pitchFamily="34" charset="0"/>
              </a:rPr>
              <a:t>Um erfolgreich zu sein:</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de-DE" sz="1600" b="1">
                <a:solidFill>
                  <a:schemeClr val="bg1"/>
                </a:solidFill>
                <a:latin typeface="Calibri" panose="020F0502020204030204" pitchFamily="34" charset="0"/>
                <a:cs typeface="Calibri" panose="020F0502020204030204" pitchFamily="34" charset="0"/>
              </a:rPr>
              <a:t>EVALUIEREN</a:t>
            </a:r>
            <a:r>
              <a:rPr lang="de-DE" sz="1600">
                <a:solidFill>
                  <a:schemeClr val="bg1"/>
                </a:solidFill>
                <a:latin typeface="Calibri" panose="020F0502020204030204" pitchFamily="34" charset="0"/>
                <a:cs typeface="Calibri" panose="020F0502020204030204" pitchFamily="34" charset="0"/>
              </a:rPr>
              <a:t> Sie Ihren Plan.  Es ist wichtig, Ihren Plan regelmäßig auszuwerten. Wenn sich die Umstände ändern, muss Ihr Plan möglicherweise überarbeitet werden. Die Erstellung der anfänglichen Vision ist nur der Anfang. Sorgen Sie dafür, dass sie nicht an Bedeutung verliert und weiterhin relevant bleibt, indem Sie Fortschritte messen und Ihre Clubmitglieder regelmäßig um Rückmeldung bitten. Auf diese Weise werden Sie Ihre gewünschten Ergebnisse realisieren.</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de-DE" sz="1600" b="1">
                <a:solidFill>
                  <a:schemeClr val="bg1"/>
                </a:solidFill>
                <a:latin typeface="Calibri" panose="020F0502020204030204" pitchFamily="34" charset="0"/>
                <a:cs typeface="Calibri" panose="020F0502020204030204" pitchFamily="34" charset="0"/>
              </a:rPr>
              <a:t>ÄNDERN</a:t>
            </a:r>
            <a:r>
              <a:rPr lang="de-DE" sz="1600">
                <a:solidFill>
                  <a:schemeClr val="bg1"/>
                </a:solidFill>
                <a:latin typeface="Calibri" panose="020F0502020204030204" pitchFamily="34" charset="0"/>
                <a:cs typeface="Calibri" panose="020F0502020204030204" pitchFamily="34" charset="0"/>
              </a:rPr>
              <a:t> Sie Ihren Plan. Scheuen Sie sich nicht, Ihren Plan zu ändern, wenn sich die Bedingungen verändern, damit er auch langfristig relevant bleibt. Überprüfen Sie Ihren Plan regelmäßig, schätzen Sie Bedürfnisse neu ein und optimieren Sie die Handlungsschritte. Beziehen Sie die am Plan beteiligten Mitglieder in Entscheidungen mit ein, damit sie sich auch weiterhin engagieren und beteiligen. </a:t>
            </a: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243840" y="1066800"/>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43840" y="382555"/>
            <a:ext cx="2973929"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latin typeface="Calibri" panose="020F0502020204030204" pitchFamily="34" charset="0"/>
                <a:cs typeface="Calibri" panose="020F0502020204030204" pitchFamily="34" charset="0"/>
              </a:rPr>
              <a:t>Erfolg schaffen</a:t>
            </a:r>
          </a:p>
        </p:txBody>
      </p:sp>
      <p:graphicFrame>
        <p:nvGraphicFramePr>
          <p:cNvPr id="8" name="Diagram 7">
            <a:extLst>
              <a:ext uri="{FF2B5EF4-FFF2-40B4-BE49-F238E27FC236}">
                <a16:creationId xmlns:a16="http://schemas.microsoft.com/office/drawing/2014/main" id="{D825AA4B-1767-40F8-8FA5-133A37475788}"/>
              </a:ext>
            </a:extLst>
          </p:cNvPr>
          <p:cNvGraphicFramePr/>
          <p:nvPr>
            <p:extLst>
              <p:ext uri="{D42A27DB-BD31-4B8C-83A1-F6EECF244321}">
                <p14:modId xmlns:p14="http://schemas.microsoft.com/office/powerpoint/2010/main" val="2570029983"/>
              </p:ext>
            </p:extLst>
          </p:nvPr>
        </p:nvGraphicFramePr>
        <p:xfrm>
          <a:off x="7315200" y="1937324"/>
          <a:ext cx="5105400" cy="2983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39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latin typeface="Calibri" panose="020F0502020204030204" pitchFamily="34" charset="0"/>
                <a:cs typeface="Calibri" panose="020F0502020204030204" pitchFamily="34" charset="0"/>
              </a:rPr>
              <a:t>FEIERN SIE IHRE ERFOLGE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34834" y="5257800"/>
            <a:ext cx="2033270" cy="2033270"/>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accent1"/>
                </a:solidFill>
              </a:rPr>
              <a:t>Feiern Sie Ihre Erfolge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660003"/>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a:solidFill>
                  <a:schemeClr val="bg1"/>
                </a:solidFill>
                <a:latin typeface="Calibri" panose="020F0502020204030204" pitchFamily="34" charset="0"/>
                <a:cs typeface="Calibri" panose="020F0502020204030204" pitchFamily="34" charset="0"/>
              </a:rPr>
              <a:t>Im </a:t>
            </a:r>
            <a:r>
              <a:rPr lang="de-DE" sz="2400" u="sng">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LCI Store</a:t>
            </a:r>
            <a:r>
              <a:rPr lang="de-DE" sz="2400">
                <a:solidFill>
                  <a:schemeClr val="bg1"/>
                </a:solidFill>
                <a:latin typeface="Calibri" panose="020F0502020204030204" pitchFamily="34" charset="0"/>
                <a:cs typeface="Calibri" panose="020F0502020204030204" pitchFamily="34" charset="0"/>
              </a:rPr>
              <a:t> können Sie ganz einfach Urkunden, Ehrentafeln und vieles mehr bestellen. Bei Fragen zu Clubartikeln können Sie sich per E-Mail an </a:t>
            </a:r>
            <a:r>
              <a:rPr lang="de-DE" sz="2400" u="sng">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de-DE" sz="2400">
                <a:solidFill>
                  <a:schemeClr val="bg1"/>
                </a:solidFill>
                <a:latin typeface="Calibri" panose="020F0502020204030204" pitchFamily="34" charset="0"/>
                <a:cs typeface="Calibri" panose="020F0502020204030204" pitchFamily="34" charset="0"/>
              </a:rPr>
              <a:t> wenden.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2400">
                <a:solidFill>
                  <a:schemeClr val="bg1"/>
                </a:solidFill>
                <a:latin typeface="Calibri" panose="020F0502020204030204" pitchFamily="34" charset="0"/>
                <a:cs typeface="Calibri" panose="020F0502020204030204" pitchFamily="34" charset="0"/>
              </a:rPr>
              <a:t>Wie feiern Sie Ihre Erfolge?</a:t>
            </a:r>
          </a:p>
          <a:p>
            <a:r>
              <a:rPr lang="de-DE" sz="2400">
                <a:solidFill>
                  <a:schemeClr val="bg1"/>
                </a:solidFill>
                <a:latin typeface="Calibri" panose="020F0502020204030204" pitchFamily="34" charset="0"/>
                <a:cs typeface="Calibri" panose="020F0502020204030204" pitchFamily="34" charset="0"/>
              </a:rPr>
              <a:t> </a:t>
            </a:r>
          </a:p>
          <a:p>
            <a:r>
              <a:rPr lang="de-DE" sz="2400">
                <a:solidFill>
                  <a:schemeClr val="bg1"/>
                </a:solidFill>
                <a:latin typeface="Calibri" panose="020F0502020204030204" pitchFamily="34" charset="0"/>
                <a:cs typeface="Calibri" panose="020F0502020204030204" pitchFamily="34" charset="0"/>
              </a:rPr>
              <a:t> </a:t>
            </a:r>
          </a:p>
          <a:p>
            <a:r>
              <a:rPr lang="de-DE" sz="2400">
                <a:solidFill>
                  <a:schemeClr val="bg1"/>
                </a:solidFill>
                <a:latin typeface="Calibri" panose="020F0502020204030204" pitchFamily="34" charset="0"/>
                <a:cs typeface="Calibri" panose="020F0502020204030204" pitchFamily="34" charset="0"/>
              </a:rPr>
              <a:t> </a:t>
            </a:r>
          </a:p>
          <a:p>
            <a:r>
              <a:rPr lang="de-DE" sz="240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81885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latin typeface="Calibri" panose="020F0502020204030204" pitchFamily="34" charset="0"/>
                <a:cs typeface="Calibri" panose="020F0502020204030204" pitchFamily="34" charset="0"/>
              </a:rPr>
              <a:t>DANKE!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36</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76200" y="5257800"/>
            <a:ext cx="2033270" cy="2033270"/>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dirty="0">
                <a:solidFill>
                  <a:schemeClr val="accent1"/>
                </a:solidFill>
                <a:latin typeface="Calibri" panose="020F0502020204030204" pitchFamily="34" charset="0"/>
                <a:cs typeface="Calibri" panose="020F0502020204030204" pitchFamily="34" charset="0"/>
              </a:rPr>
              <a:t>Bauen Sie ein Team von Clubführungskräften auf</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4154984"/>
          </a:xfrm>
          <a:prstGeom prst="rect">
            <a:avLst/>
          </a:prstGeom>
        </p:spPr>
        <p:txBody>
          <a:bodyPr wrap="square">
            <a:spAutoFit/>
          </a:bodyPr>
          <a:lstStyle/>
          <a:p>
            <a:r>
              <a:rPr lang="de-DE" sz="2200" b="1" dirty="0">
                <a:solidFill>
                  <a:schemeClr val="bg1"/>
                </a:solidFill>
                <a:latin typeface="Calibri" panose="020F0502020204030204" pitchFamily="34" charset="0"/>
                <a:cs typeface="Calibri" panose="020F0502020204030204" pitchFamily="34" charset="0"/>
              </a:rPr>
              <a:t>Aktuelle Führungskräfte: </a:t>
            </a:r>
            <a:r>
              <a:rPr lang="de-DE" sz="2200" dirty="0">
                <a:solidFill>
                  <a:schemeClr val="bg1"/>
                </a:solidFill>
                <a:latin typeface="Calibri" panose="020F0502020204030204" pitchFamily="34" charset="0"/>
                <a:cs typeface="Calibri" panose="020F0502020204030204" pitchFamily="34" charset="0"/>
              </a:rPr>
              <a:t>Bestimmen Sie Amtsträger, die die Entwicklung der Strategie durchführen und leiten können. </a:t>
            </a:r>
          </a:p>
          <a:p>
            <a:endParaRPr lang="en-US" sz="2200" dirty="0">
              <a:solidFill>
                <a:schemeClr val="bg1"/>
              </a:solidFill>
              <a:latin typeface="Calibri" panose="020F0502020204030204" pitchFamily="34" charset="0"/>
              <a:cs typeface="Calibri" panose="020F0502020204030204" pitchFamily="34" charset="0"/>
            </a:endParaRPr>
          </a:p>
          <a:p>
            <a:r>
              <a:rPr lang="de-DE" sz="2200" b="1" dirty="0">
                <a:solidFill>
                  <a:schemeClr val="bg1"/>
                </a:solidFill>
                <a:latin typeface="Calibri" panose="020F0502020204030204" pitchFamily="34" charset="0"/>
                <a:cs typeface="Calibri" panose="020F0502020204030204" pitchFamily="34" charset="0"/>
              </a:rPr>
              <a:t>Zukünftige Führungskräfte: </a:t>
            </a:r>
            <a:r>
              <a:rPr lang="de-DE" sz="2200" dirty="0">
                <a:solidFill>
                  <a:schemeClr val="bg1"/>
                </a:solidFill>
                <a:latin typeface="Calibri" panose="020F0502020204030204" pitchFamily="34" charset="0"/>
                <a:cs typeface="Calibri" panose="020F0502020204030204" pitchFamily="34" charset="0"/>
              </a:rPr>
              <a:t>Binden Sie Lions ein, die in Zukunft Führungspositionen übernehmen können.  Das können Lions sein, die als ehemalige Führungskräfte Erfahrung weitergeben und Unterstützung leisten können und an der Zukunft des Clubs interessiert sind. </a:t>
            </a:r>
          </a:p>
          <a:p>
            <a:endParaRPr lang="en-US" sz="2200" dirty="0">
              <a:solidFill>
                <a:schemeClr val="bg1"/>
              </a:solidFill>
              <a:latin typeface="Calibri" panose="020F0502020204030204" pitchFamily="34" charset="0"/>
              <a:cs typeface="Calibri" panose="020F0502020204030204" pitchFamily="34" charset="0"/>
            </a:endParaRPr>
          </a:p>
          <a:p>
            <a:r>
              <a:rPr lang="de-DE" sz="2200" b="1" dirty="0">
                <a:solidFill>
                  <a:schemeClr val="bg1"/>
                </a:solidFill>
                <a:latin typeface="Calibri" panose="020F0502020204030204" pitchFamily="34" charset="0"/>
                <a:cs typeface="Calibri" panose="020F0502020204030204" pitchFamily="34" charset="0"/>
              </a:rPr>
              <a:t>Befragen Sie die Mitglieder, </a:t>
            </a:r>
            <a:r>
              <a:rPr lang="de-DE" sz="2200" dirty="0">
                <a:solidFill>
                  <a:schemeClr val="bg1"/>
                </a:solidFill>
                <a:latin typeface="Calibri" panose="020F0502020204030204" pitchFamily="34" charset="0"/>
                <a:cs typeface="Calibri" panose="020F0502020204030204" pitchFamily="34" charset="0"/>
              </a:rPr>
              <a:t>um einen umfassenden Einblick in die Bedürfnisse Ihres Clubs zu bekommen. Wählen Sie eine repräsentative Gruppe von Mitgliedern aus oder versuchen Sie im Fall von kleineren Clubs so viele Mitglieder wie möglich einzubeziehen (langjährige und neue Mitglieder, junge Lions, Fachleute), um sowohl Bedürfnisse einzuschätzen als auch ihr Talent einzusetzen. </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54498" y="5398689"/>
            <a:ext cx="2033270" cy="2033270"/>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1228960"/>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latin typeface="Calibri" panose="020F0502020204030204" pitchFamily="34" charset="0"/>
                <a:cs typeface="Calibri" panose="020F0502020204030204" pitchFamily="34" charset="0"/>
              </a:rPr>
              <a:t>Eine Vision entwerfen, Bedürfnisse einschätzen und Ziele setzen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055365742"/>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de-DE" sz="2000" b="0" i="0" u="none" strike="noStrike" cap="none" normalizeH="0">
                  <a:ln>
                    <a:noFill/>
                  </a:ln>
                  <a:solidFill>
                    <a:schemeClr val="bg1"/>
                  </a:solidFill>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de-DE"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de-DE" sz="2000" b="0" i="0" u="none" strike="noStrike" cap="none" normalizeH="0">
                  <a:ln>
                    <a:noFill/>
                  </a:ln>
                  <a:solidFill>
                    <a:schemeClr val="bg1"/>
                  </a:solidFill>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de-DE" sz="2000" b="0" i="0" u="none" strike="noStrike" cap="none" normalizeH="0">
                  <a:ln>
                    <a:noFill/>
                  </a:ln>
                  <a:solidFill>
                    <a:schemeClr val="bg1"/>
                  </a:solidFill>
                  <a:ea typeface="ヒラギノ角ゴ Pro W3" pitchFamily="84" charset="-128"/>
                </a:rPr>
                <a:t>4</a:t>
              </a:r>
            </a:p>
          </p:txBody>
        </p:sp>
      </p:gr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8"/>
          <a:stretch>
            <a:fillRect/>
          </a:stretch>
        </p:blipFill>
        <p:spPr>
          <a:xfrm>
            <a:off x="0" y="5466016"/>
            <a:ext cx="2033270" cy="2033270"/>
          </a:xfrm>
          <a:prstGeom prst="rect">
            <a:avLst/>
          </a:prstGeom>
        </p:spPr>
      </p:pic>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chemeClr val="accent1"/>
                </a:solidFill>
                <a:latin typeface="Calibri" panose="020F0502020204030204" pitchFamily="34" charset="0"/>
                <a:cs typeface="Calibri" panose="020F0502020204030204" pitchFamily="34" charset="0"/>
              </a:rPr>
              <a:t>SWOT-Analyse</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de-DE" sz="2400">
                  <a:solidFill>
                    <a:schemeClr val="bg1"/>
                  </a:solidFill>
                  <a:latin typeface="Calibri" panose="020F0502020204030204" pitchFamily="34" charset="0"/>
                  <a:cs typeface="Calibri" panose="020F0502020204030204" pitchFamily="34" charset="0"/>
                </a:rPr>
                <a:t>Bauen Sie auf Ihre Stärken</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de-DE" sz="2400">
                  <a:solidFill>
                    <a:schemeClr val="bg1"/>
                  </a:solidFill>
                  <a:latin typeface="Calibri" panose="020F0502020204030204" pitchFamily="34" charset="0"/>
                  <a:cs typeface="Calibri" panose="020F0502020204030204" pitchFamily="34" charset="0"/>
                </a:rPr>
                <a:t>Meistern Sie Ihre Schwächen</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de-DE" sz="2400">
                  <a:solidFill>
                    <a:schemeClr val="bg1"/>
                  </a:solidFill>
                  <a:latin typeface="Calibri" panose="020F0502020204030204" pitchFamily="34" charset="0"/>
                  <a:cs typeface="Calibri" panose="020F0502020204030204" pitchFamily="34" charset="0"/>
                </a:rPr>
                <a:t>Nutzen Sie Ihre Chancen</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de-DE" sz="2400">
                  <a:solidFill>
                    <a:schemeClr val="bg1"/>
                  </a:solidFill>
                  <a:latin typeface="Calibri" panose="020F0502020204030204" pitchFamily="34" charset="0"/>
                  <a:cs typeface="Calibri" panose="020F0502020204030204" pitchFamily="34" charset="0"/>
                </a:rPr>
                <a:t>Minimieren Sie die Auswirkungen von Risiken</a:t>
              </a:r>
            </a:p>
          </p:txBody>
        </p:sp>
      </p:grpSp>
      <p:pic>
        <p:nvPicPr>
          <p:cNvPr id="6" name="Picture 5">
            <a:extLst>
              <a:ext uri="{FF2B5EF4-FFF2-40B4-BE49-F238E27FC236}">
                <a16:creationId xmlns:a16="http://schemas.microsoft.com/office/drawing/2014/main" id="{9A49718A-CEBF-48A9-99FB-8A9B69129371}"/>
              </a:ext>
            </a:extLst>
          </p:cNvPr>
          <p:cNvPicPr>
            <a:picLocks noChangeAspect="1"/>
          </p:cNvPicPr>
          <p:nvPr/>
        </p:nvPicPr>
        <p:blipFill>
          <a:blip r:embed="rId4"/>
          <a:stretch>
            <a:fillRect/>
          </a:stretch>
        </p:blipFill>
        <p:spPr>
          <a:xfrm>
            <a:off x="381000" y="2257455"/>
            <a:ext cx="6438900" cy="1858206"/>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flipV="1">
            <a:off x="258385" y="869429"/>
            <a:ext cx="5837615" cy="8512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chemeClr val="accent1"/>
                </a:solidFill>
                <a:latin typeface="Calibri" panose="020F0502020204030204" pitchFamily="34" charset="0"/>
                <a:cs typeface="Calibri" panose="020F0502020204030204" pitchFamily="34" charset="0"/>
              </a:rPr>
              <a:t>Einführung in die SWOT-Analyse</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876300" y="1397960"/>
            <a:ext cx="10439400" cy="830997"/>
          </a:xfrm>
          <a:prstGeom prst="rect">
            <a:avLst/>
          </a:prstGeom>
          <a:noFill/>
        </p:spPr>
        <p:txBody>
          <a:bodyPr wrap="square" rtlCol="0">
            <a:spAutoFit/>
          </a:bodyPr>
          <a:lstStyle/>
          <a:p>
            <a:r>
              <a:rPr lang="de-DE" sz="2400">
                <a:solidFill>
                  <a:schemeClr val="bg1"/>
                </a:solidFill>
                <a:latin typeface="Calibri" panose="020F0502020204030204" pitchFamily="34" charset="0"/>
                <a:cs typeface="Calibri" panose="020F0502020204030204" pitchFamily="34" charset="0"/>
              </a:rPr>
              <a:t>Diese kurze Abhandlung soll Ihnen dabei helfen, die Grundzüge der SWOT-Analyse zu verstehen und warum sie für das Entwickeln einer Vision, von Zielen oder eines Handlungsplans nützlich ist.  </a:t>
            </a:r>
          </a:p>
        </p:txBody>
      </p:sp>
      <p:pic>
        <p:nvPicPr>
          <p:cNvPr id="6" name="Picture 5">
            <a:extLst>
              <a:ext uri="{FF2B5EF4-FFF2-40B4-BE49-F238E27FC236}">
                <a16:creationId xmlns:a16="http://schemas.microsoft.com/office/drawing/2014/main" id="{AB6A6C59-DFD8-4AAF-854E-C04420728538}"/>
              </a:ext>
            </a:extLst>
          </p:cNvPr>
          <p:cNvPicPr>
            <a:picLocks noChangeAspect="1"/>
          </p:cNvPicPr>
          <p:nvPr/>
        </p:nvPicPr>
        <p:blipFill>
          <a:blip r:embed="rId3"/>
          <a:stretch>
            <a:fillRect/>
          </a:stretch>
        </p:blipFill>
        <p:spPr>
          <a:xfrm>
            <a:off x="3348004" y="2709603"/>
            <a:ext cx="5495992" cy="3572395"/>
          </a:xfrm>
          <a:prstGeom prst="rect">
            <a:avLst/>
          </a:prstGeom>
        </p:spPr>
      </p:pic>
    </p:spTree>
    <p:extLst>
      <p:ext uri="{BB962C8B-B14F-4D97-AF65-F5344CB8AC3E}">
        <p14:creationId xmlns:p14="http://schemas.microsoft.com/office/powerpoint/2010/main" val="214068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4991100" y="3352800"/>
            <a:ext cx="2209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1" name="Headline">
            <a:extLst>
              <a:ext uri="{FF2B5EF4-FFF2-40B4-BE49-F238E27FC236}">
                <a16:creationId xmlns:a16="http://schemas.microsoft.com/office/drawing/2014/main" id="{4C11C1F9-CE7F-4C2B-978F-8E2E753105F9}"/>
              </a:ext>
            </a:extLst>
          </p:cNvPr>
          <p:cNvSpPr txBox="1">
            <a:spLocks/>
          </p:cNvSpPr>
          <p:nvPr/>
        </p:nvSpPr>
        <p:spPr>
          <a:xfrm>
            <a:off x="2953085" y="27492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latin typeface="Calibri" panose="020F0502020204030204" pitchFamily="34" charset="0"/>
                <a:cs typeface="Calibri" panose="020F0502020204030204" pitchFamily="34" charset="0"/>
              </a:rPr>
              <a:t>SCHWERPUNKTBEREICHE</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126364" y="5384091"/>
            <a:ext cx="2033270" cy="2033270"/>
          </a:xfrm>
          <a:prstGeom prst="rect">
            <a:avLst/>
          </a:prstGeom>
        </p:spPr>
      </p:pic>
    </p:spTree>
    <p:extLst>
      <p:ext uri="{BB962C8B-B14F-4D97-AF65-F5344CB8AC3E}">
        <p14:creationId xmlns:p14="http://schemas.microsoft.com/office/powerpoint/2010/main" val="119958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de-DE" dirty="0">
              <a:solidFill>
                <a:schemeClr val="bg1"/>
              </a:solidFill>
              <a:latin typeface="Calibri" panose="020F0502020204030204" pitchFamily="34" charset="0"/>
              <a:ea typeface="Arial" charset="0"/>
              <a:cs typeface="Calibri" panose="020F0502020204030204" pitchFamily="34" charset="0"/>
            </a:endParaRPr>
          </a:p>
          <a:p>
            <a:r>
              <a:rPr lang="de-DE" dirty="0">
                <a:solidFill>
                  <a:schemeClr val="bg1"/>
                </a:solidFill>
                <a:latin typeface="Calibri" panose="020F0502020204030204" pitchFamily="34" charset="0"/>
                <a:ea typeface="Arial" charset="0"/>
                <a:cs typeface="Calibri" panose="020F0502020204030204" pitchFamily="34" charset="0"/>
              </a:rPr>
              <a:t>Schwerpunktbereich 1</a:t>
            </a:r>
          </a:p>
          <a:p>
            <a:r>
              <a:rPr lang="de-DE" dirty="0">
                <a:solidFill>
                  <a:schemeClr val="bg1"/>
                </a:solidFill>
                <a:latin typeface="Calibri" panose="020F0502020204030204" pitchFamily="34" charset="0"/>
                <a:ea typeface="Arial" charset="0"/>
                <a:cs typeface="Calibri" panose="020F0502020204030204" pitchFamily="34" charset="0"/>
              </a:rPr>
              <a:t>Bringen Sie Ihren Club mit neuen Mitgliedern in Schwung</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905001"/>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de-DE" sz="2400" b="1">
                <a:solidFill>
                  <a:schemeClr val="accent1"/>
                </a:solidFill>
                <a:latin typeface="Calibri" panose="020F0502020204030204" pitchFamily="34" charset="0"/>
                <a:cs typeface="Calibri" panose="020F0502020204030204" pitchFamily="34" charset="0"/>
              </a:rPr>
              <a:t>Diskussionsfragen</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de-DE" sz="2400">
                <a:solidFill>
                  <a:schemeClr val="accent1"/>
                </a:solidFill>
                <a:latin typeface="Calibri" panose="020F0502020204030204" pitchFamily="34" charset="0"/>
                <a:cs typeface="Calibri" panose="020F0502020204030204" pitchFamily="34" charset="0"/>
              </a:rPr>
              <a:t>Welche Möglichkeiten gibt es, die Mitgliederzahl zu erhöhen?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de-DE" sz="2400">
                <a:solidFill>
                  <a:schemeClr val="accent1"/>
                </a:solidFill>
                <a:latin typeface="Calibri" panose="020F0502020204030204" pitchFamily="34" charset="0"/>
                <a:cs typeface="Calibri" panose="020F0502020204030204" pitchFamily="34" charset="0"/>
              </a:rPr>
              <a:t>Was kann bei der Mitgliedergewinnung besser gemacht werden?</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de-DE" sz="2400">
                <a:solidFill>
                  <a:schemeClr val="accent1"/>
                </a:solidFill>
                <a:latin typeface="Calibri" panose="020F0502020204030204" pitchFamily="34" charset="0"/>
                <a:cs typeface="Calibri" panose="020F0502020204030204" pitchFamily="34" charset="0"/>
              </a:rPr>
              <a:t>Warum machen Mitglieder in unserem Club nicht mit?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de-DE" sz="2400">
                <a:solidFill>
                  <a:schemeClr val="accent1"/>
                </a:solidFill>
                <a:latin typeface="Calibri" panose="020F0502020204030204" pitchFamily="34" charset="0"/>
                <a:cs typeface="Calibri" panose="020F0502020204030204" pitchFamily="34" charset="0"/>
              </a:rPr>
              <a:t>Aus welchen Gründen tritt jemand in unseren Club ein?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64037</TotalTime>
  <Words>1610</Words>
  <Application>Microsoft Office PowerPoint</Application>
  <PresentationFormat>Widescreen</PresentationFormat>
  <Paragraphs>335</Paragraphs>
  <Slides>36</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Helvetica</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2102</cp:revision>
  <cp:lastPrinted>2018-07-23T15:21:46Z</cp:lastPrinted>
  <dcterms:created xsi:type="dcterms:W3CDTF">2016-11-15T15:12:50Z</dcterms:created>
  <dcterms:modified xsi:type="dcterms:W3CDTF">2023-10-26T13:44:54Z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