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57" r:id="rId6"/>
    <p:sldMasterId id="2147483883" r:id="rId7"/>
    <p:sldMasterId id="2147483885" r:id="rId8"/>
    <p:sldMasterId id="2147483895" r:id="rId9"/>
  </p:sldMasterIdLst>
  <p:notesMasterIdLst>
    <p:notesMasterId r:id="rId47"/>
  </p:notesMasterIdLst>
  <p:handoutMasterIdLst>
    <p:handoutMasterId r:id="rId48"/>
  </p:handoutMasterIdLst>
  <p:sldIdLst>
    <p:sldId id="1340" r:id="rId10"/>
    <p:sldId id="1019" r:id="rId11"/>
    <p:sldId id="1020" r:id="rId12"/>
    <p:sldId id="1040" r:id="rId13"/>
    <p:sldId id="1081" r:id="rId14"/>
    <p:sldId id="1050" r:id="rId15"/>
    <p:sldId id="1049" r:id="rId16"/>
    <p:sldId id="1026" r:id="rId17"/>
    <p:sldId id="1047" r:id="rId18"/>
    <p:sldId id="1048" r:id="rId19"/>
    <p:sldId id="1045" r:id="rId20"/>
    <p:sldId id="975" r:id="rId21"/>
    <p:sldId id="1341" r:id="rId22"/>
    <p:sldId id="1152" r:id="rId23"/>
    <p:sldId id="1066" r:id="rId24"/>
    <p:sldId id="1153" r:id="rId25"/>
    <p:sldId id="1154" r:id="rId26"/>
    <p:sldId id="1155" r:id="rId27"/>
    <p:sldId id="1156" r:id="rId28"/>
    <p:sldId id="1157" r:id="rId29"/>
    <p:sldId id="1158" r:id="rId30"/>
    <p:sldId id="1031" r:id="rId31"/>
    <p:sldId id="911" r:id="rId32"/>
    <p:sldId id="1032" r:id="rId33"/>
    <p:sldId id="1036" r:id="rId34"/>
    <p:sldId id="1059" r:id="rId35"/>
    <p:sldId id="1064" r:id="rId36"/>
    <p:sldId id="1343" r:id="rId37"/>
    <p:sldId id="1346" r:id="rId38"/>
    <p:sldId id="1345" r:id="rId39"/>
    <p:sldId id="1344" r:id="rId40"/>
    <p:sldId id="1342" r:id="rId41"/>
    <p:sldId id="1057" r:id="rId42"/>
    <p:sldId id="1034" r:id="rId43"/>
    <p:sldId id="1160" r:id="rId44"/>
    <p:sldId id="1347" r:id="rId45"/>
    <p:sldId id="1022" r:id="rId46"/>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cmAuthor id="12" name="Tamara Osheroff" initials="TO [11]" lastIdx="1" clrIdx="11"/>
  <p:cmAuthor id="83" name="Gray, Tracy" initials="GT" lastIdx="5" clrIdx="82"/>
  <p:cmAuthor id="13" name="Tamara Osheroff" initials="TO [12]" lastIdx="1" clrIdx="12"/>
  <p:cmAuthor id="84" name="Trella, Amanda" initials="TA" lastIdx="2" clrIdx="83"/>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C35"/>
    <a:srgbClr val="56565A"/>
    <a:srgbClr val="00338D"/>
    <a:srgbClr val="F0C300"/>
    <a:srgbClr val="CD3108"/>
    <a:srgbClr val="0D2240"/>
    <a:srgbClr val="457DC8"/>
    <a:srgbClr val="0A5496"/>
    <a:srgbClr val="082E87"/>
    <a:srgbClr val="F766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7" autoAdjust="0"/>
    <p:restoredTop sz="65100" autoAdjust="0"/>
  </p:normalViewPr>
  <p:slideViewPr>
    <p:cSldViewPr showGuides="1">
      <p:cViewPr varScale="1">
        <p:scale>
          <a:sx n="68" d="100"/>
          <a:sy n="68" d="100"/>
        </p:scale>
        <p:origin x="1200" y="60"/>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8646"/>
    </p:cViewPr>
  </p:sorterViewPr>
  <p:notesViewPr>
    <p:cSldViewPr showGuides="1">
      <p:cViewPr>
        <p:scale>
          <a:sx n="70" d="100"/>
          <a:sy n="70" d="100"/>
        </p:scale>
        <p:origin x="2860" y="2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handoutMaster" Target="handoutMasters/handoutMaster1.xml"/><Relationship Id="rId8" Type="http://schemas.openxmlformats.org/officeDocument/2006/relationships/slideMaster" Target="slideMasters/slideMaster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9ED8B6-EF2E-41B5-93AB-F50506A15720}" type="doc">
      <dgm:prSet loTypeId="urn:microsoft.com/office/officeart/2005/8/layout/hierarchy3" loCatId="hierarchy" qsTypeId="urn:microsoft.com/office/officeart/2005/8/quickstyle/simple1" qsCatId="simple" csTypeId="urn:microsoft.com/office/officeart/2005/8/colors/accent3_2" csCatId="accent3" phldr="1"/>
      <dgm:spPr/>
      <dgm:t>
        <a:bodyPr/>
        <a:lstStyle/>
        <a:p>
          <a:endParaRPr lang="en-US"/>
        </a:p>
      </dgm:t>
    </dgm:pt>
    <dgm:pt modelId="{D3DF5F5E-001C-411B-93A4-4C69C775479F}">
      <dgm:prSet phldrT="[Text]" custT="1"/>
      <dgm:spPr>
        <a:solidFill>
          <a:srgbClr val="F0C300"/>
        </a:solidFill>
        <a:ln>
          <a:noFill/>
        </a:ln>
      </dgm:spPr>
      <dgm:t>
        <a:bodyPr/>
        <a:lstStyle/>
        <a:p>
          <a:r>
            <a:rPr lang="de-DE" sz="4000" b="1" dirty="0">
              <a:solidFill>
                <a:srgbClr val="002060"/>
              </a:solidFill>
              <a:latin typeface="Arial" panose="020B0604020202020204" pitchFamily="34" charset="0"/>
            </a:rPr>
            <a:t>GAT</a:t>
          </a:r>
        </a:p>
      </dgm:t>
    </dgm:pt>
    <dgm:pt modelId="{0672E94C-C701-496F-BE24-A2D055D43939}" type="parTrans" cxnId="{87CA773B-ED7E-45C6-A055-A02B013CD441}">
      <dgm:prSet/>
      <dgm:spPr/>
      <dgm:t>
        <a:bodyPr/>
        <a:lstStyle/>
        <a:p>
          <a:endParaRPr lang="en-US"/>
        </a:p>
      </dgm:t>
    </dgm:pt>
    <dgm:pt modelId="{ABE4409E-0F3C-4BF1-8087-B2FEEAECDFC4}" type="sibTrans" cxnId="{87CA773B-ED7E-45C6-A055-A02B013CD441}">
      <dgm:prSet/>
      <dgm:spPr/>
      <dgm:t>
        <a:bodyPr/>
        <a:lstStyle/>
        <a:p>
          <a:endParaRPr lang="en-US"/>
        </a:p>
      </dgm:t>
    </dgm:pt>
    <dgm:pt modelId="{F60A5519-78B9-4839-BCE5-DC890534C8DB}">
      <dgm:prSet phldrT="[Text]" custT="1"/>
      <dgm:spPr>
        <a:ln>
          <a:solidFill>
            <a:schemeClr val="bg1"/>
          </a:solidFill>
        </a:ln>
      </dgm:spPr>
      <dgm:t>
        <a:bodyPr/>
        <a:lstStyle/>
        <a:p>
          <a:r>
            <a:rPr lang="de-DE" sz="2000" b="1" dirty="0">
              <a:solidFill>
                <a:srgbClr val="F76639"/>
              </a:solidFill>
              <a:latin typeface="Arial" panose="020B0604020202020204" pitchFamily="34" charset="0"/>
            </a:rPr>
            <a:t>CA Leader</a:t>
          </a:r>
        </a:p>
      </dgm:t>
    </dgm:pt>
    <dgm:pt modelId="{4DD7BF1F-A1AB-4211-9CC9-B303D7446488}" type="parTrans" cxnId="{DD57ACB6-670B-43D2-BAB9-E4104C10D943}">
      <dgm:prSet/>
      <dgm:spPr>
        <a:ln>
          <a:solidFill>
            <a:schemeClr val="bg1"/>
          </a:solidFill>
        </a:ln>
      </dgm:spPr>
      <dgm:t>
        <a:bodyPr/>
        <a:lstStyle/>
        <a:p>
          <a:endParaRPr lang="en-US"/>
        </a:p>
      </dgm:t>
    </dgm:pt>
    <dgm:pt modelId="{021C6D69-954E-4487-9545-E3D2E9627B4A}" type="sibTrans" cxnId="{DD57ACB6-670B-43D2-BAB9-E4104C10D943}">
      <dgm:prSet/>
      <dgm:spPr/>
      <dgm:t>
        <a:bodyPr/>
        <a:lstStyle/>
        <a:p>
          <a:endParaRPr lang="en-US"/>
        </a:p>
      </dgm:t>
    </dgm:pt>
    <dgm:pt modelId="{8A49232C-8170-4CE0-BAFE-F51943696242}">
      <dgm:prSet phldrT="[Text]" custT="1"/>
      <dgm:spPr>
        <a:ln>
          <a:solidFill>
            <a:schemeClr val="bg1"/>
          </a:solidFill>
        </a:ln>
      </dgm:spPr>
      <dgm:t>
        <a:bodyPr/>
        <a:lstStyle/>
        <a:p>
          <a:r>
            <a:rPr lang="de-DE" sz="2000" b="1" dirty="0">
              <a:solidFill>
                <a:srgbClr val="F76639"/>
              </a:solidFill>
              <a:latin typeface="Arial" panose="020B0604020202020204" pitchFamily="34" charset="0"/>
            </a:rPr>
            <a:t>Area Leader</a:t>
          </a:r>
        </a:p>
      </dgm:t>
    </dgm:pt>
    <dgm:pt modelId="{1EDEC4FE-C1CF-4F2F-8A7C-18463894C3B7}" type="parTrans" cxnId="{974A45FC-472D-4C9A-B6B7-52244149AADB}">
      <dgm:prSet/>
      <dgm:spPr>
        <a:ln>
          <a:solidFill>
            <a:schemeClr val="bg1"/>
          </a:solidFill>
        </a:ln>
      </dgm:spPr>
      <dgm:t>
        <a:bodyPr/>
        <a:lstStyle/>
        <a:p>
          <a:endParaRPr lang="en-US"/>
        </a:p>
      </dgm:t>
    </dgm:pt>
    <dgm:pt modelId="{1CB75848-0DFE-4ADD-9942-A73D31E79A18}" type="sibTrans" cxnId="{974A45FC-472D-4C9A-B6B7-52244149AADB}">
      <dgm:prSet/>
      <dgm:spPr/>
      <dgm:t>
        <a:bodyPr/>
        <a:lstStyle/>
        <a:p>
          <a:endParaRPr lang="en-US"/>
        </a:p>
      </dgm:t>
    </dgm:pt>
    <dgm:pt modelId="{440269A7-87A4-480D-B237-26FDA6105A47}">
      <dgm:prSet custT="1"/>
      <dgm:spPr>
        <a:ln>
          <a:solidFill>
            <a:schemeClr val="bg1"/>
          </a:solidFill>
        </a:ln>
      </dgm:spPr>
      <dgm:t>
        <a:bodyPr/>
        <a:lstStyle/>
        <a:p>
          <a:r>
            <a:rPr lang="de-DE" sz="2000" b="1" dirty="0">
              <a:solidFill>
                <a:srgbClr val="F76639"/>
              </a:solidFill>
              <a:latin typeface="Arial" panose="020B0604020202020204" pitchFamily="34" charset="0"/>
            </a:rPr>
            <a:t>MD-Führungskräfte</a:t>
          </a:r>
        </a:p>
      </dgm:t>
    </dgm:pt>
    <dgm:pt modelId="{D435903F-0971-4A77-9C2C-E77E0EE5DB07}" type="parTrans" cxnId="{EAFD80DD-C1C8-4E03-9236-6482CCD84637}">
      <dgm:prSet/>
      <dgm:spPr>
        <a:ln>
          <a:solidFill>
            <a:schemeClr val="bg1"/>
          </a:solidFill>
        </a:ln>
      </dgm:spPr>
      <dgm:t>
        <a:bodyPr/>
        <a:lstStyle/>
        <a:p>
          <a:endParaRPr lang="en-US"/>
        </a:p>
      </dgm:t>
    </dgm:pt>
    <dgm:pt modelId="{BA9EF972-C787-41F3-912B-E336395B7ACC}" type="sibTrans" cxnId="{EAFD80DD-C1C8-4E03-9236-6482CCD84637}">
      <dgm:prSet/>
      <dgm:spPr/>
      <dgm:t>
        <a:bodyPr/>
        <a:lstStyle/>
        <a:p>
          <a:endParaRPr lang="en-US"/>
        </a:p>
      </dgm:t>
    </dgm:pt>
    <dgm:pt modelId="{113B74C1-9FA5-44FA-960B-C03811B6721A}">
      <dgm:prSet custT="1"/>
      <dgm:spPr>
        <a:ln>
          <a:solidFill>
            <a:schemeClr val="bg1"/>
          </a:solidFill>
        </a:ln>
      </dgm:spPr>
      <dgm:t>
        <a:bodyPr/>
        <a:lstStyle/>
        <a:p>
          <a:r>
            <a:rPr lang="de-DE" sz="2000" b="1" dirty="0">
              <a:solidFill>
                <a:srgbClr val="F76639"/>
              </a:solidFill>
              <a:latin typeface="Arial" panose="020B0604020202020204" pitchFamily="34" charset="0"/>
            </a:rPr>
            <a:t>Distrikt-Führungskräfte</a:t>
          </a:r>
        </a:p>
      </dgm:t>
    </dgm:pt>
    <dgm:pt modelId="{745885D6-4D22-4DA9-BFE4-632D2BBCAD4F}" type="parTrans" cxnId="{0AD31D18-14AA-4830-B1C9-F90059ED7B24}">
      <dgm:prSet/>
      <dgm:spPr>
        <a:ln>
          <a:solidFill>
            <a:schemeClr val="bg1"/>
          </a:solidFill>
        </a:ln>
      </dgm:spPr>
      <dgm:t>
        <a:bodyPr/>
        <a:lstStyle/>
        <a:p>
          <a:endParaRPr lang="en-US"/>
        </a:p>
      </dgm:t>
    </dgm:pt>
    <dgm:pt modelId="{040E773D-8136-4869-80ED-8A8460401EA5}" type="sibTrans" cxnId="{0AD31D18-14AA-4830-B1C9-F90059ED7B24}">
      <dgm:prSet/>
      <dgm:spPr/>
      <dgm:t>
        <a:bodyPr/>
        <a:lstStyle/>
        <a:p>
          <a:endParaRPr lang="en-US"/>
        </a:p>
      </dgm:t>
    </dgm:pt>
    <dgm:pt modelId="{CF4C2B87-D6AD-43A1-A808-7CD69BA4D1A4}" type="pres">
      <dgm:prSet presAssocID="{DD9ED8B6-EF2E-41B5-93AB-F50506A15720}" presName="diagram" presStyleCnt="0">
        <dgm:presLayoutVars>
          <dgm:chPref val="1"/>
          <dgm:dir/>
          <dgm:animOne val="branch"/>
          <dgm:animLvl val="lvl"/>
          <dgm:resizeHandles/>
        </dgm:presLayoutVars>
      </dgm:prSet>
      <dgm:spPr/>
    </dgm:pt>
    <dgm:pt modelId="{06A68374-134F-4C60-BB56-512B4B696680}" type="pres">
      <dgm:prSet presAssocID="{D3DF5F5E-001C-411B-93A4-4C69C775479F}" presName="root" presStyleCnt="0"/>
      <dgm:spPr/>
    </dgm:pt>
    <dgm:pt modelId="{6E420F96-EDE3-4CC3-9BBD-409F0DEDE290}" type="pres">
      <dgm:prSet presAssocID="{D3DF5F5E-001C-411B-93A4-4C69C775479F}" presName="rootComposite" presStyleCnt="0"/>
      <dgm:spPr/>
    </dgm:pt>
    <dgm:pt modelId="{64447F7F-3981-4523-918E-D78333A3E63B}" type="pres">
      <dgm:prSet presAssocID="{D3DF5F5E-001C-411B-93A4-4C69C775479F}" presName="rootText" presStyleLbl="node1" presStyleIdx="0" presStyleCnt="1" custScaleX="116372"/>
      <dgm:spPr>
        <a:prstGeom prst="rect">
          <a:avLst/>
        </a:prstGeom>
      </dgm:spPr>
    </dgm:pt>
    <dgm:pt modelId="{0B83A0D8-4013-47CE-AE4B-6E433E4E25F8}" type="pres">
      <dgm:prSet presAssocID="{D3DF5F5E-001C-411B-93A4-4C69C775479F}" presName="rootConnector" presStyleLbl="node1" presStyleIdx="0" presStyleCnt="1"/>
      <dgm:spPr/>
    </dgm:pt>
    <dgm:pt modelId="{6068981F-158D-4BD5-BABB-CD9AE2B33834}" type="pres">
      <dgm:prSet presAssocID="{D3DF5F5E-001C-411B-93A4-4C69C775479F}" presName="childShape" presStyleCnt="0"/>
      <dgm:spPr/>
    </dgm:pt>
    <dgm:pt modelId="{BCA9A1BB-5656-4905-8236-E375697E9B49}" type="pres">
      <dgm:prSet presAssocID="{4DD7BF1F-A1AB-4211-9CC9-B303D7446488}" presName="Name13" presStyleLbl="parChTrans1D2" presStyleIdx="0" presStyleCnt="4"/>
      <dgm:spPr/>
    </dgm:pt>
    <dgm:pt modelId="{9BDCD9EF-BF8C-4564-B075-E9F47D87CC23}" type="pres">
      <dgm:prSet presAssocID="{F60A5519-78B9-4839-BCE5-DC890534C8DB}" presName="childText" presStyleLbl="bgAcc1" presStyleIdx="0" presStyleCnt="4">
        <dgm:presLayoutVars>
          <dgm:bulletEnabled val="1"/>
        </dgm:presLayoutVars>
      </dgm:prSet>
      <dgm:spPr>
        <a:prstGeom prst="rect">
          <a:avLst/>
        </a:prstGeom>
      </dgm:spPr>
    </dgm:pt>
    <dgm:pt modelId="{FB2BEF57-6499-40D1-92F2-E8B4141F9746}" type="pres">
      <dgm:prSet presAssocID="{1EDEC4FE-C1CF-4F2F-8A7C-18463894C3B7}" presName="Name13" presStyleLbl="parChTrans1D2" presStyleIdx="1" presStyleCnt="4"/>
      <dgm:spPr/>
    </dgm:pt>
    <dgm:pt modelId="{5E7DE38B-D021-4069-B85D-00E7D5AC564F}" type="pres">
      <dgm:prSet presAssocID="{8A49232C-8170-4CE0-BAFE-F51943696242}" presName="childText" presStyleLbl="bgAcc1" presStyleIdx="1" presStyleCnt="4">
        <dgm:presLayoutVars>
          <dgm:bulletEnabled val="1"/>
        </dgm:presLayoutVars>
      </dgm:prSet>
      <dgm:spPr>
        <a:prstGeom prst="rect">
          <a:avLst/>
        </a:prstGeom>
      </dgm:spPr>
    </dgm:pt>
    <dgm:pt modelId="{F196A314-1661-46ED-9DD4-B5C649155ECD}" type="pres">
      <dgm:prSet presAssocID="{D435903F-0971-4A77-9C2C-E77E0EE5DB07}" presName="Name13" presStyleLbl="parChTrans1D2" presStyleIdx="2" presStyleCnt="4"/>
      <dgm:spPr/>
    </dgm:pt>
    <dgm:pt modelId="{68334377-7D92-4880-9DEE-C67A0668FA87}" type="pres">
      <dgm:prSet presAssocID="{440269A7-87A4-480D-B237-26FDA6105A47}" presName="childText" presStyleLbl="bgAcc1" presStyleIdx="2" presStyleCnt="4">
        <dgm:presLayoutVars>
          <dgm:bulletEnabled val="1"/>
        </dgm:presLayoutVars>
      </dgm:prSet>
      <dgm:spPr>
        <a:prstGeom prst="rect">
          <a:avLst/>
        </a:prstGeom>
      </dgm:spPr>
    </dgm:pt>
    <dgm:pt modelId="{6A3AA007-8877-4DAF-ABE2-70BCF9A6A30A}" type="pres">
      <dgm:prSet presAssocID="{745885D6-4D22-4DA9-BFE4-632D2BBCAD4F}" presName="Name13" presStyleLbl="parChTrans1D2" presStyleIdx="3" presStyleCnt="4"/>
      <dgm:spPr/>
    </dgm:pt>
    <dgm:pt modelId="{BAAC6182-D438-4D6D-9E31-68D53E8B4B19}" type="pres">
      <dgm:prSet presAssocID="{113B74C1-9FA5-44FA-960B-C03811B6721A}" presName="childText" presStyleLbl="bgAcc1" presStyleIdx="3" presStyleCnt="4">
        <dgm:presLayoutVars>
          <dgm:bulletEnabled val="1"/>
        </dgm:presLayoutVars>
      </dgm:prSet>
      <dgm:spPr>
        <a:prstGeom prst="rect">
          <a:avLst/>
        </a:prstGeom>
      </dgm:spPr>
    </dgm:pt>
  </dgm:ptLst>
  <dgm:cxnLst>
    <dgm:cxn modelId="{0AD31D18-14AA-4830-B1C9-F90059ED7B24}" srcId="{D3DF5F5E-001C-411B-93A4-4C69C775479F}" destId="{113B74C1-9FA5-44FA-960B-C03811B6721A}" srcOrd="3" destOrd="0" parTransId="{745885D6-4D22-4DA9-BFE4-632D2BBCAD4F}" sibTransId="{040E773D-8136-4869-80ED-8A8460401EA5}"/>
    <dgm:cxn modelId="{87CA773B-ED7E-45C6-A055-A02B013CD441}" srcId="{DD9ED8B6-EF2E-41B5-93AB-F50506A15720}" destId="{D3DF5F5E-001C-411B-93A4-4C69C775479F}" srcOrd="0" destOrd="0" parTransId="{0672E94C-C701-496F-BE24-A2D055D43939}" sibTransId="{ABE4409E-0F3C-4BF1-8087-B2FEEAECDFC4}"/>
    <dgm:cxn modelId="{045DB43C-F6C1-4D19-AE98-0EED7BFE12B4}" type="presOf" srcId="{D435903F-0971-4A77-9C2C-E77E0EE5DB07}" destId="{F196A314-1661-46ED-9DD4-B5C649155ECD}" srcOrd="0" destOrd="0" presId="urn:microsoft.com/office/officeart/2005/8/layout/hierarchy3"/>
    <dgm:cxn modelId="{EF28BC48-AE63-40F8-B014-EC6789792CC2}" type="presOf" srcId="{440269A7-87A4-480D-B237-26FDA6105A47}" destId="{68334377-7D92-4880-9DEE-C67A0668FA87}" srcOrd="0" destOrd="0" presId="urn:microsoft.com/office/officeart/2005/8/layout/hierarchy3"/>
    <dgm:cxn modelId="{4196834B-E6ED-4232-976A-961D919C5981}" type="presOf" srcId="{4DD7BF1F-A1AB-4211-9CC9-B303D7446488}" destId="{BCA9A1BB-5656-4905-8236-E375697E9B49}" srcOrd="0" destOrd="0" presId="urn:microsoft.com/office/officeart/2005/8/layout/hierarchy3"/>
    <dgm:cxn modelId="{78EE264D-3274-45BA-9457-42D938B3022E}" type="presOf" srcId="{745885D6-4D22-4DA9-BFE4-632D2BBCAD4F}" destId="{6A3AA007-8877-4DAF-ABE2-70BCF9A6A30A}" srcOrd="0" destOrd="0" presId="urn:microsoft.com/office/officeart/2005/8/layout/hierarchy3"/>
    <dgm:cxn modelId="{F03B486E-A031-439E-B0DE-1AD9C153793C}" type="presOf" srcId="{8A49232C-8170-4CE0-BAFE-F51943696242}" destId="{5E7DE38B-D021-4069-B85D-00E7D5AC564F}" srcOrd="0" destOrd="0" presId="urn:microsoft.com/office/officeart/2005/8/layout/hierarchy3"/>
    <dgm:cxn modelId="{B3AA867F-3DBD-41A3-A6FA-741AFC88203C}" type="presOf" srcId="{DD9ED8B6-EF2E-41B5-93AB-F50506A15720}" destId="{CF4C2B87-D6AD-43A1-A808-7CD69BA4D1A4}" srcOrd="0" destOrd="0" presId="urn:microsoft.com/office/officeart/2005/8/layout/hierarchy3"/>
    <dgm:cxn modelId="{26F8B983-6364-4FCD-AD8A-82BCD7C711E0}" type="presOf" srcId="{D3DF5F5E-001C-411B-93A4-4C69C775479F}" destId="{64447F7F-3981-4523-918E-D78333A3E63B}" srcOrd="0" destOrd="0" presId="urn:microsoft.com/office/officeart/2005/8/layout/hierarchy3"/>
    <dgm:cxn modelId="{DD57ACB6-670B-43D2-BAB9-E4104C10D943}" srcId="{D3DF5F5E-001C-411B-93A4-4C69C775479F}" destId="{F60A5519-78B9-4839-BCE5-DC890534C8DB}" srcOrd="0" destOrd="0" parTransId="{4DD7BF1F-A1AB-4211-9CC9-B303D7446488}" sibTransId="{021C6D69-954E-4487-9545-E3D2E9627B4A}"/>
    <dgm:cxn modelId="{D8051BBB-1B12-4893-94FE-65CB727F578D}" type="presOf" srcId="{F60A5519-78B9-4839-BCE5-DC890534C8DB}" destId="{9BDCD9EF-BF8C-4564-B075-E9F47D87CC23}" srcOrd="0" destOrd="0" presId="urn:microsoft.com/office/officeart/2005/8/layout/hierarchy3"/>
    <dgm:cxn modelId="{A1C3C4C0-8B26-47F9-987F-4E8FA0C64777}" type="presOf" srcId="{D3DF5F5E-001C-411B-93A4-4C69C775479F}" destId="{0B83A0D8-4013-47CE-AE4B-6E433E4E25F8}" srcOrd="1" destOrd="0" presId="urn:microsoft.com/office/officeart/2005/8/layout/hierarchy3"/>
    <dgm:cxn modelId="{EAFD80DD-C1C8-4E03-9236-6482CCD84637}" srcId="{D3DF5F5E-001C-411B-93A4-4C69C775479F}" destId="{440269A7-87A4-480D-B237-26FDA6105A47}" srcOrd="2" destOrd="0" parTransId="{D435903F-0971-4A77-9C2C-E77E0EE5DB07}" sibTransId="{BA9EF972-C787-41F3-912B-E336395B7ACC}"/>
    <dgm:cxn modelId="{FAF706EE-963C-45BB-B992-FD8283B29AC8}" type="presOf" srcId="{1EDEC4FE-C1CF-4F2F-8A7C-18463894C3B7}" destId="{FB2BEF57-6499-40D1-92F2-E8B4141F9746}" srcOrd="0" destOrd="0" presId="urn:microsoft.com/office/officeart/2005/8/layout/hierarchy3"/>
    <dgm:cxn modelId="{84E43DF0-8813-4E53-89E5-BCE06812C81D}" type="presOf" srcId="{113B74C1-9FA5-44FA-960B-C03811B6721A}" destId="{BAAC6182-D438-4D6D-9E31-68D53E8B4B19}" srcOrd="0" destOrd="0" presId="urn:microsoft.com/office/officeart/2005/8/layout/hierarchy3"/>
    <dgm:cxn modelId="{974A45FC-472D-4C9A-B6B7-52244149AADB}" srcId="{D3DF5F5E-001C-411B-93A4-4C69C775479F}" destId="{8A49232C-8170-4CE0-BAFE-F51943696242}" srcOrd="1" destOrd="0" parTransId="{1EDEC4FE-C1CF-4F2F-8A7C-18463894C3B7}" sibTransId="{1CB75848-0DFE-4ADD-9942-A73D31E79A18}"/>
    <dgm:cxn modelId="{3944FED1-3D69-4609-B74C-017703A5C1A1}" type="presParOf" srcId="{CF4C2B87-D6AD-43A1-A808-7CD69BA4D1A4}" destId="{06A68374-134F-4C60-BB56-512B4B696680}" srcOrd="0" destOrd="0" presId="urn:microsoft.com/office/officeart/2005/8/layout/hierarchy3"/>
    <dgm:cxn modelId="{FF5353D2-0741-4588-AE0B-35402DC76C2B}" type="presParOf" srcId="{06A68374-134F-4C60-BB56-512B4B696680}" destId="{6E420F96-EDE3-4CC3-9BBD-409F0DEDE290}" srcOrd="0" destOrd="0" presId="urn:microsoft.com/office/officeart/2005/8/layout/hierarchy3"/>
    <dgm:cxn modelId="{D8ADAC07-844A-438D-911D-FBD503777A49}" type="presParOf" srcId="{6E420F96-EDE3-4CC3-9BBD-409F0DEDE290}" destId="{64447F7F-3981-4523-918E-D78333A3E63B}" srcOrd="0" destOrd="0" presId="urn:microsoft.com/office/officeart/2005/8/layout/hierarchy3"/>
    <dgm:cxn modelId="{41190B20-90FF-4E1B-831E-2C3B2E7663CD}" type="presParOf" srcId="{6E420F96-EDE3-4CC3-9BBD-409F0DEDE290}" destId="{0B83A0D8-4013-47CE-AE4B-6E433E4E25F8}" srcOrd="1" destOrd="0" presId="urn:microsoft.com/office/officeart/2005/8/layout/hierarchy3"/>
    <dgm:cxn modelId="{A4C00752-09DD-4B79-BEA3-D7C206FAC661}" type="presParOf" srcId="{06A68374-134F-4C60-BB56-512B4B696680}" destId="{6068981F-158D-4BD5-BABB-CD9AE2B33834}" srcOrd="1" destOrd="0" presId="urn:microsoft.com/office/officeart/2005/8/layout/hierarchy3"/>
    <dgm:cxn modelId="{F2971E1F-E1E3-4811-9400-4B2017E58471}" type="presParOf" srcId="{6068981F-158D-4BD5-BABB-CD9AE2B33834}" destId="{BCA9A1BB-5656-4905-8236-E375697E9B49}" srcOrd="0" destOrd="0" presId="urn:microsoft.com/office/officeart/2005/8/layout/hierarchy3"/>
    <dgm:cxn modelId="{D3FBC9BB-A928-4286-BFBC-E9D60930F6B4}" type="presParOf" srcId="{6068981F-158D-4BD5-BABB-CD9AE2B33834}" destId="{9BDCD9EF-BF8C-4564-B075-E9F47D87CC23}" srcOrd="1" destOrd="0" presId="urn:microsoft.com/office/officeart/2005/8/layout/hierarchy3"/>
    <dgm:cxn modelId="{5B2959CE-28FB-4DD2-A32D-B836D4D9097F}" type="presParOf" srcId="{6068981F-158D-4BD5-BABB-CD9AE2B33834}" destId="{FB2BEF57-6499-40D1-92F2-E8B4141F9746}" srcOrd="2" destOrd="0" presId="urn:microsoft.com/office/officeart/2005/8/layout/hierarchy3"/>
    <dgm:cxn modelId="{D0EDE55E-2F71-4EE8-A52B-7A4B3614BDDA}" type="presParOf" srcId="{6068981F-158D-4BD5-BABB-CD9AE2B33834}" destId="{5E7DE38B-D021-4069-B85D-00E7D5AC564F}" srcOrd="3" destOrd="0" presId="urn:microsoft.com/office/officeart/2005/8/layout/hierarchy3"/>
    <dgm:cxn modelId="{5378F053-1223-4119-A59F-F11E5ADD86E0}" type="presParOf" srcId="{6068981F-158D-4BD5-BABB-CD9AE2B33834}" destId="{F196A314-1661-46ED-9DD4-B5C649155ECD}" srcOrd="4" destOrd="0" presId="urn:microsoft.com/office/officeart/2005/8/layout/hierarchy3"/>
    <dgm:cxn modelId="{4D4D9676-9BF5-4CA2-8904-4AE0EC9B4E54}" type="presParOf" srcId="{6068981F-158D-4BD5-BABB-CD9AE2B33834}" destId="{68334377-7D92-4880-9DEE-C67A0668FA87}" srcOrd="5" destOrd="0" presId="urn:microsoft.com/office/officeart/2005/8/layout/hierarchy3"/>
    <dgm:cxn modelId="{B344EAFF-897E-4F5E-A633-4CCB6C00814F}" type="presParOf" srcId="{6068981F-158D-4BD5-BABB-CD9AE2B33834}" destId="{6A3AA007-8877-4DAF-ABE2-70BCF9A6A30A}" srcOrd="6" destOrd="0" presId="urn:microsoft.com/office/officeart/2005/8/layout/hierarchy3"/>
    <dgm:cxn modelId="{D2E06F29-A6BE-4071-8F95-EAA02D4FB8A4}" type="presParOf" srcId="{6068981F-158D-4BD5-BABB-CD9AE2B33834}" destId="{BAAC6182-D438-4D6D-9E31-68D53E8B4B19}"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47F7F-3981-4523-918E-D78333A3E63B}">
      <dsp:nvSpPr>
        <dsp:cNvPr id="0" name=""/>
        <dsp:cNvSpPr/>
      </dsp:nvSpPr>
      <dsp:spPr>
        <a:xfrm>
          <a:off x="753921" y="186"/>
          <a:ext cx="1921157" cy="825437"/>
        </a:xfrm>
        <a:prstGeom prst="rect">
          <a:avLst/>
        </a:prstGeom>
        <a:solidFill>
          <a:srgbClr val="F0C3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de-DE" sz="4000" b="1" kern="1200" dirty="0">
              <a:solidFill>
                <a:srgbClr val="002060"/>
              </a:solidFill>
              <a:latin typeface="Arial" panose="020B0604020202020204" pitchFamily="34" charset="0"/>
            </a:rPr>
            <a:t>GAT</a:t>
          </a:r>
        </a:p>
      </dsp:txBody>
      <dsp:txXfrm>
        <a:off x="753921" y="186"/>
        <a:ext cx="1921157" cy="825437"/>
      </dsp:txXfrm>
    </dsp:sp>
    <dsp:sp modelId="{BCA9A1BB-5656-4905-8236-E375697E9B49}">
      <dsp:nvSpPr>
        <dsp:cNvPr id="0" name=""/>
        <dsp:cNvSpPr/>
      </dsp:nvSpPr>
      <dsp:spPr>
        <a:xfrm>
          <a:off x="946037" y="825624"/>
          <a:ext cx="192115" cy="619078"/>
        </a:xfrm>
        <a:custGeom>
          <a:avLst/>
          <a:gdLst/>
          <a:ahLst/>
          <a:cxnLst/>
          <a:rect l="0" t="0" r="0" b="0"/>
          <a:pathLst>
            <a:path>
              <a:moveTo>
                <a:pt x="0" y="0"/>
              </a:moveTo>
              <a:lnTo>
                <a:pt x="0" y="619078"/>
              </a:lnTo>
              <a:lnTo>
                <a:pt x="192115" y="61907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BDCD9EF-BF8C-4564-B075-E9F47D87CC23}">
      <dsp:nvSpPr>
        <dsp:cNvPr id="0" name=""/>
        <dsp:cNvSpPr/>
      </dsp:nvSpPr>
      <dsp:spPr>
        <a:xfrm>
          <a:off x="1138152" y="1031983"/>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rgbClr val="F76639"/>
              </a:solidFill>
              <a:latin typeface="Arial" panose="020B0604020202020204" pitchFamily="34" charset="0"/>
            </a:rPr>
            <a:t>CA Leader</a:t>
          </a:r>
        </a:p>
      </dsp:txBody>
      <dsp:txXfrm>
        <a:off x="1138152" y="1031983"/>
        <a:ext cx="1320700" cy="825437"/>
      </dsp:txXfrm>
    </dsp:sp>
    <dsp:sp modelId="{FB2BEF57-6499-40D1-92F2-E8B4141F9746}">
      <dsp:nvSpPr>
        <dsp:cNvPr id="0" name=""/>
        <dsp:cNvSpPr/>
      </dsp:nvSpPr>
      <dsp:spPr>
        <a:xfrm>
          <a:off x="946037" y="825624"/>
          <a:ext cx="192115" cy="1650875"/>
        </a:xfrm>
        <a:custGeom>
          <a:avLst/>
          <a:gdLst/>
          <a:ahLst/>
          <a:cxnLst/>
          <a:rect l="0" t="0" r="0" b="0"/>
          <a:pathLst>
            <a:path>
              <a:moveTo>
                <a:pt x="0" y="0"/>
              </a:moveTo>
              <a:lnTo>
                <a:pt x="0" y="1650875"/>
              </a:lnTo>
              <a:lnTo>
                <a:pt x="192115" y="1650875"/>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5E7DE38B-D021-4069-B85D-00E7D5AC564F}">
      <dsp:nvSpPr>
        <dsp:cNvPr id="0" name=""/>
        <dsp:cNvSpPr/>
      </dsp:nvSpPr>
      <dsp:spPr>
        <a:xfrm>
          <a:off x="1138152" y="2063781"/>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rgbClr val="F76639"/>
              </a:solidFill>
              <a:latin typeface="Arial" panose="020B0604020202020204" pitchFamily="34" charset="0"/>
            </a:rPr>
            <a:t>Area Leader</a:t>
          </a:r>
        </a:p>
      </dsp:txBody>
      <dsp:txXfrm>
        <a:off x="1138152" y="2063781"/>
        <a:ext cx="1320700" cy="825437"/>
      </dsp:txXfrm>
    </dsp:sp>
    <dsp:sp modelId="{F196A314-1661-46ED-9DD4-B5C649155ECD}">
      <dsp:nvSpPr>
        <dsp:cNvPr id="0" name=""/>
        <dsp:cNvSpPr/>
      </dsp:nvSpPr>
      <dsp:spPr>
        <a:xfrm>
          <a:off x="946037" y="825624"/>
          <a:ext cx="192115" cy="2682673"/>
        </a:xfrm>
        <a:custGeom>
          <a:avLst/>
          <a:gdLst/>
          <a:ahLst/>
          <a:cxnLst/>
          <a:rect l="0" t="0" r="0" b="0"/>
          <a:pathLst>
            <a:path>
              <a:moveTo>
                <a:pt x="0" y="0"/>
              </a:moveTo>
              <a:lnTo>
                <a:pt x="0" y="2682673"/>
              </a:lnTo>
              <a:lnTo>
                <a:pt x="192115" y="2682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68334377-7D92-4880-9DEE-C67A0668FA87}">
      <dsp:nvSpPr>
        <dsp:cNvPr id="0" name=""/>
        <dsp:cNvSpPr/>
      </dsp:nvSpPr>
      <dsp:spPr>
        <a:xfrm>
          <a:off x="1138152" y="3095578"/>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rgbClr val="F76639"/>
              </a:solidFill>
              <a:latin typeface="Arial" panose="020B0604020202020204" pitchFamily="34" charset="0"/>
            </a:rPr>
            <a:t>MD-Führungskräfte</a:t>
          </a:r>
        </a:p>
      </dsp:txBody>
      <dsp:txXfrm>
        <a:off x="1138152" y="3095578"/>
        <a:ext cx="1320700" cy="825437"/>
      </dsp:txXfrm>
    </dsp:sp>
    <dsp:sp modelId="{6A3AA007-8877-4DAF-ABE2-70BCF9A6A30A}">
      <dsp:nvSpPr>
        <dsp:cNvPr id="0" name=""/>
        <dsp:cNvSpPr/>
      </dsp:nvSpPr>
      <dsp:spPr>
        <a:xfrm>
          <a:off x="946037" y="825624"/>
          <a:ext cx="192115" cy="3714470"/>
        </a:xfrm>
        <a:custGeom>
          <a:avLst/>
          <a:gdLst/>
          <a:ahLst/>
          <a:cxnLst/>
          <a:rect l="0" t="0" r="0" b="0"/>
          <a:pathLst>
            <a:path>
              <a:moveTo>
                <a:pt x="0" y="0"/>
              </a:moveTo>
              <a:lnTo>
                <a:pt x="0" y="3714470"/>
              </a:lnTo>
              <a:lnTo>
                <a:pt x="192115" y="3714470"/>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AAC6182-D438-4D6D-9E31-68D53E8B4B19}">
      <dsp:nvSpPr>
        <dsp:cNvPr id="0" name=""/>
        <dsp:cNvSpPr/>
      </dsp:nvSpPr>
      <dsp:spPr>
        <a:xfrm>
          <a:off x="1138152" y="4127375"/>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rgbClr val="F76639"/>
              </a:solidFill>
              <a:latin typeface="Arial" panose="020B0604020202020204" pitchFamily="34" charset="0"/>
            </a:rPr>
            <a:t>Distrikt-Führungskräfte</a:t>
          </a:r>
        </a:p>
      </dsp:txBody>
      <dsp:txXfrm>
        <a:off x="1138152" y="4127375"/>
        <a:ext cx="1320700" cy="8254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6621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de-DE" dirty="0"/>
              <a:t>Entwicklung eines NAMI-Handlungsplans</a:t>
            </a:r>
          </a:p>
        </p:txBody>
      </p:sp>
      <p:sp>
        <p:nvSpPr>
          <p:cNvPr id="5" name="Slide Number Placeholder 4"/>
          <p:cNvSpPr>
            <a:spLocks noGrp="1"/>
          </p:cNvSpPr>
          <p:nvPr>
            <p:ph type="sldNum" sz="quarter" idx="3"/>
          </p:nvPr>
        </p:nvSpPr>
        <p:spPr>
          <a:xfrm>
            <a:off x="3810000" y="8458200"/>
            <a:ext cx="2941983" cy="457200"/>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de-DE"/>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de-DE" dirty="0"/>
              <a:t>Entwicklung eines NAMI-Handlungsplans</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505200" y="8739313"/>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de-DE"/>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li.d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200" b="0" u="sng" baseline="0" dirty="0" err="1"/>
              <a:t>Vorbereitung</a:t>
            </a:r>
            <a:r>
              <a:rPr lang="en-US" sz="1200" b="0" u="sng" baseline="0" dirty="0"/>
              <a:t> auf das Meeting:</a:t>
            </a:r>
          </a:p>
          <a:p>
            <a:pPr marL="171450" indent="-171450">
              <a:buFont typeface="Arial" panose="020B0604020202020204" pitchFamily="34" charset="0"/>
              <a:buChar char="•"/>
            </a:pPr>
            <a:r>
              <a:rPr lang="de-DE" sz="1200" b="0" dirty="0"/>
              <a:t>Sie können diese PowerPoint-Präsentation gerne in mehrere Bausteine aufteilen, um sie optimal an die Bedürfnisse Ihres Gebiets anzupassen</a:t>
            </a:r>
            <a:r>
              <a:rPr lang="en-US" sz="1200" b="0" dirty="0"/>
              <a:t>. </a:t>
            </a:r>
            <a:endParaRPr lang="en-US" sz="1200" b="0" baseline="0" dirty="0"/>
          </a:p>
          <a:p>
            <a:pPr marL="171450" indent="-171450">
              <a:buFont typeface="Arial" panose="020B0604020202020204" pitchFamily="34" charset="0"/>
              <a:buChar char="•"/>
            </a:pPr>
            <a:r>
              <a:rPr lang="de-DE" sz="1200" b="0" baseline="0" dirty="0"/>
              <a:t>Ermitteln Sie das beste Hilfsmittel zur Aufzeichnung von Notizen für jede Diskussion und Übung</a:t>
            </a:r>
            <a:r>
              <a:rPr lang="en-US" sz="1200" b="0" baseline="0" dirty="0"/>
              <a:t>. </a:t>
            </a:r>
            <a:r>
              <a:rPr lang="de-DE" sz="1200" b="0" baseline="0" dirty="0"/>
              <a:t>Wenn Sie sich persönlich treffen, sollten Sie ein Flipchart und Filzstifte parat haben</a:t>
            </a:r>
            <a:r>
              <a:rPr lang="en-US" sz="1200" b="0" baseline="0" dirty="0"/>
              <a:t>. </a:t>
            </a:r>
            <a:r>
              <a:rPr lang="de-DE" sz="1200" b="0" baseline="0" dirty="0"/>
              <a:t>Wenn Sie sich virtuell treffen, bereiten Sie Ihr bevorzugtes Notiztool vor und zeigen Sie Ihren Bildschirm allen Teilnehmern, damit diese Ihnen folgen können</a:t>
            </a:r>
            <a:r>
              <a:rPr lang="en-US" sz="1200" b="0" baseline="0" dirty="0"/>
              <a:t>. </a:t>
            </a:r>
            <a:r>
              <a:rPr lang="de-DE" sz="1200" b="0" baseline="0" dirty="0"/>
              <a:t>Vergessen Sie nicht, den Teilnehmern nach dem Meeting eine Kopie der Notizen zu schicken</a:t>
            </a:r>
            <a:r>
              <a:rPr lang="en-US" sz="1200" b="0" baseline="0" dirty="0"/>
              <a:t>. </a:t>
            </a:r>
            <a:endParaRPr lang="en-US" sz="1200" b="0" u="sng" baseline="0" dirty="0"/>
          </a:p>
          <a:p>
            <a:pPr marL="171450" indent="-171450">
              <a:buFont typeface="Arial" panose="020B0604020202020204" pitchFamily="34" charset="0"/>
              <a:buChar char="•"/>
            </a:pPr>
            <a:r>
              <a:rPr lang="de-DE" b="0" dirty="0"/>
              <a:t>Halten Sie Notizen aus vorherigen Meetings parat, z. B. Informationen zu den gebildeten Arbeitsgruppen und deren Mitgliedern, die Ergebnisse der SWOT-Analyse, zurückgestellte Fragen und zu überprüfende Antworten</a:t>
            </a:r>
            <a:r>
              <a:rPr lang="en-US" b="0" dirty="0"/>
              <a:t>. </a:t>
            </a:r>
          </a:p>
          <a:p>
            <a:pPr marL="171450" indent="-171450">
              <a:buFont typeface="Arial" panose="020B0604020202020204" pitchFamily="34" charset="0"/>
              <a:buChar char="•"/>
            </a:pPr>
            <a:r>
              <a:rPr lang="de-DE" sz="1200" b="0" baseline="0" dirty="0"/>
              <a:t>Verwenden Sie diese Informationen, um folgende Änderungen an der PowerPoint-Datei vorzunehmen</a:t>
            </a:r>
            <a:r>
              <a:rPr lang="en-US" sz="1200" b="0" baseline="0" dirty="0"/>
              <a: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200" b="0" baseline="0" dirty="0"/>
              <a:t>Füllen Sie die </a:t>
            </a:r>
            <a:r>
              <a:rPr lang="de-DE" sz="1200" b="0" u="sng" baseline="0" dirty="0"/>
              <a:t>Folien 7-10</a:t>
            </a:r>
            <a:r>
              <a:rPr lang="de-DE" sz="1200" b="0" baseline="0" dirty="0"/>
              <a:t> mit den beim Workshop „Eine Vision entwerfen“ gesammelten Informationen aus und nehmen Sie dabei auf die SWOT-Analyse Ihres Gebiets Bezug; füllen Sie die </a:t>
            </a:r>
            <a:r>
              <a:rPr lang="de-DE" sz="1200" b="0" u="sng" baseline="0" dirty="0"/>
              <a:t>Folien 11, 22 und 35</a:t>
            </a:r>
            <a:r>
              <a:rPr lang="de-DE" sz="1200" b="0" baseline="0" dirty="0"/>
              <a:t> mit den für Ihr Gebiet festgelegten Zielen für Mission 1.5 aus</a:t>
            </a:r>
            <a:r>
              <a:rPr lang="en-US" sz="1200" b="0" baseline="0" dirty="0"/>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u="sng" baseline="0" dirty="0"/>
              <a:t>Folie 36</a:t>
            </a:r>
            <a:r>
              <a:rPr lang="de-DE" sz="1200" b="0" baseline="0" dirty="0"/>
              <a:t> verweist auf das Meeting für den nächsten „Global Membership Approach“-Schritt</a:t>
            </a:r>
            <a:r>
              <a:rPr lang="en-US" sz="1200" b="0" baseline="0" dirty="0"/>
              <a:t>: „</a:t>
            </a:r>
            <a:r>
              <a:rPr lang="en-US" sz="1200" b="0" baseline="0" dirty="0" err="1"/>
              <a:t>Erfolg</a:t>
            </a:r>
            <a:r>
              <a:rPr lang="en-US" sz="1200" b="0" baseline="0" dirty="0"/>
              <a:t> </a:t>
            </a:r>
            <a:r>
              <a:rPr lang="en-US" sz="1200" b="0" baseline="0" dirty="0" err="1"/>
              <a:t>schaffen</a:t>
            </a:r>
            <a:r>
              <a:rPr lang="en-US" sz="1200" b="0" baseline="0" dirty="0"/>
              <a:t>“. </a:t>
            </a:r>
            <a:r>
              <a:rPr lang="de-DE" sz="1200" b="0" baseline="0" dirty="0"/>
              <a:t>Besprechen Sie mit Ihren Distrikt-Führungskräften, wann Sie dieses Meeting in den nächsten paar Monaten abhalten werden</a:t>
            </a:r>
            <a:r>
              <a:rPr lang="en-US" sz="1200" b="0" baseline="0" dirty="0"/>
              <a:t>. </a:t>
            </a:r>
          </a:p>
          <a:p>
            <a:pPr marL="628650" lvl="1" indent="-171450">
              <a:buFont typeface="Arial" panose="020B0604020202020204" pitchFamily="34" charset="0"/>
              <a:buChar char="•"/>
            </a:pPr>
            <a:r>
              <a:rPr lang="en-US" sz="1200" b="0" i="0" u="sng" baseline="0" dirty="0"/>
              <a:t>Folie 33 </a:t>
            </a:r>
            <a:r>
              <a:rPr lang="de-DE" sz="1200" b="0" baseline="0" dirty="0"/>
              <a:t>enthält Verweise auf Finanzquellen für Ihre Initiativen</a:t>
            </a:r>
            <a:r>
              <a:rPr lang="en-US" sz="1200" b="0" baseline="0" dirty="0"/>
              <a:t>. </a:t>
            </a:r>
            <a:r>
              <a:rPr lang="de-DE" sz="1200" b="0" baseline="0" dirty="0"/>
              <a:t>Eventuell empfiehlt es sich, eine Kopie des Dokuments „Grants </a:t>
            </a:r>
            <a:r>
              <a:rPr lang="de-DE" sz="1200" b="0" baseline="0" dirty="0" err="1"/>
              <a:t>Available</a:t>
            </a:r>
            <a:r>
              <a:rPr lang="de-DE" sz="1200" b="0" baseline="0" dirty="0"/>
              <a:t>“ (Verfügbare Zuschüsse), welches sich auf der Webseite „Global Membership Approach“ unter „Abläufe“ befindet, für sich selbst oder für alle Ihre Teilnehmer herunterzuladen.</a:t>
            </a:r>
            <a:r>
              <a:rPr lang="en-US" sz="1200" b="0" baseline="0" dirty="0"/>
              <a:t> </a:t>
            </a:r>
          </a:p>
          <a:p>
            <a:pPr marL="171450" lvl="0" indent="-171450">
              <a:buFont typeface="Arial" panose="020B0604020202020204" pitchFamily="34" charset="0"/>
              <a:buChar char="•"/>
            </a:pPr>
            <a:endParaRPr lang="en-US" sz="1200" b="0" baseline="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b="0" baseline="0" dirty="0"/>
              <a:t>Erstellen Sie eine „Rückstell-Liste“ für das Notieren von Kommentaren und Fragen, die eventuell keinen direkten Bezug zur vorliegenden Aufgabe haben. Ihre Gruppe kann bei diesem Meeting Ideen vorbringen, die für den „Global Membership Approach“-Plan Ihres Gebiets oder für andere Initiativen nützlich wären</a:t>
            </a:r>
            <a:r>
              <a:rPr lang="en-US" b="0" baseline="0" dirty="0"/>
              <a:t>. </a:t>
            </a:r>
            <a:r>
              <a:rPr lang="de-DE" b="0" baseline="0" dirty="0"/>
              <a:t>Erstellen Sie ein spezifisches Flipchart-Papier oder ein separates Word-Dokument für diesen Zweck</a:t>
            </a:r>
            <a:r>
              <a:rPr lang="en-US" b="0" baseline="0" dirty="0"/>
              <a:t>. </a:t>
            </a:r>
            <a:r>
              <a:rPr lang="de-DE" b="0" baseline="0" dirty="0"/>
              <a:t>Sie können Ihrer Gruppe helfen konzentriert zu bleiben, indem Sie Kommentare und Fragen aufzeichnen, auf die später eingegangen werden soll</a:t>
            </a:r>
            <a:r>
              <a:rPr lang="en-US" b="0" baseline="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b="0" baseline="0" dirty="0"/>
              <a:t>Wenn Sie um Input bitten, sollten Sie Lions und Clubamtsträger zuerst ansprechen, damit diese Initiative auf Clubebene die notwendige Resonanz findet</a:t>
            </a:r>
            <a:r>
              <a:rPr lang="en-US" b="0" baseline="0" dirty="0"/>
              <a:t>. </a:t>
            </a:r>
            <a:r>
              <a:rPr lang="de-DE" b="0" baseline="0" dirty="0"/>
              <a:t>Ehemalige internationale Amtsträger und Distrikt-Teammitglieder sollten warten, bis alle anderen Lions ihren Input gegeben haben</a:t>
            </a:r>
            <a:r>
              <a:rPr lang="en-US" b="0" baseline="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b="0" baseline="0" dirty="0"/>
              <a:t>Erinnern Sie Lions daran, dass dies ein sicherer Ort für Meinungsaustausch ist. Falls es einigen Lions jedoch unangenehm ist, ihre Meinung zu äußern, bitten Sie sie Ihnen ihre Meinung in einer E-Mail oder privaten Nachricht mitzuteilen, damit diese Daten bei der Präsentation der aufgezeichneten PPT/Informationen vor dem Publikum auf anonyme Weise einbezogen werden können</a:t>
            </a:r>
            <a:r>
              <a:rPr lang="en-US" b="0" baseline="0" dirty="0"/>
              <a:t>. </a:t>
            </a:r>
            <a:r>
              <a:rPr lang="de-DE" b="0" dirty="0">
                <a:ea typeface="ヒラギノ角ゴ Pro W3"/>
                <a:cs typeface="Calibri"/>
              </a:rPr>
              <a:t>Erwägen Sie als Online-Umfrage-Tool die kostenlose Demo von</a:t>
            </a:r>
            <a:r>
              <a:rPr lang="en-US" b="0" dirty="0">
                <a:ea typeface="ヒラギノ角ゴ Pro W3"/>
                <a:cs typeface="Calibri"/>
              </a:rPr>
              <a:t> </a:t>
            </a:r>
            <a:r>
              <a:rPr lang="en-US" b="0" dirty="0">
                <a:ea typeface="ヒラギノ角ゴ Pro W3"/>
                <a:cs typeface="Calibri"/>
                <a:sym typeface="Wingdings" panose="05000000000000000000" pitchFamily="2" charset="2"/>
                <a:hlinkClick r:id="rId3"/>
              </a:rPr>
              <a:t>www.sli.do</a:t>
            </a:r>
            <a:r>
              <a:rPr lang="en-US" b="0" dirty="0">
                <a:ea typeface="ヒラギノ角ゴ Pro W3"/>
                <a:cs typeface="Calibri"/>
                <a:sym typeface="Wingdings" panose="05000000000000000000" pitchFamily="2" charset="2"/>
              </a:rPr>
              <a:t>. </a:t>
            </a:r>
            <a:endParaRPr lang="en-US" b="0" baseline="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b="0" baseline="0" dirty="0"/>
              <a:t>Entscheiden Sie bei Kleingruppensitzungen in Nebenräumen nach eigenem Ermessen, wieviel Zeit Sie für Übung basierend auf der verfügbaren Gesamtzeit der Sitzung veranschlagen können</a:t>
            </a:r>
            <a:r>
              <a:rPr lang="en-US" b="0" baseline="0" dirty="0"/>
              <a: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b="0" dirty="0"/>
              <a:t>Einige Folien in dieser Präsentation umfassen zwei Skriptversionen</a:t>
            </a:r>
            <a:r>
              <a:rPr lang="en-US" b="0" dirty="0"/>
              <a:t>:</a:t>
            </a:r>
          </a:p>
          <a:p>
            <a:pPr marL="628650" lvl="1" indent="-171450">
              <a:buFont typeface="Arial" panose="020B0604020202020204" pitchFamily="34" charset="0"/>
              <a:buChar char="•"/>
            </a:pPr>
            <a:r>
              <a:rPr lang="de-DE" b="0" baseline="0" dirty="0"/>
              <a:t>Ein Skript für GAT Area Leader, mit dem sie Distrikt-Führungskräfte auf die Leitung eines Workshops „Einen Plan entwickeln“ vorbereiten</a:t>
            </a:r>
          </a:p>
          <a:p>
            <a:pPr marL="628650" lvl="1" indent="-171450">
              <a:buFont typeface="Arial" panose="020B0604020202020204" pitchFamily="34" charset="0"/>
              <a:buChar char="•"/>
            </a:pPr>
            <a:r>
              <a:rPr lang="de-DE" b="0" dirty="0"/>
              <a:t>Ein Skript für Distrikt-Führungskräfte zur Leitung eines Workshops „Einen Plan entwickeln“</a:t>
            </a:r>
            <a:endParaRPr lang="en-US" b="0"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GMA – Build a Team</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0</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260368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baseline="0" dirty="0">
                <a:latin typeface="Arial" panose="020B0604020202020204" pitchFamily="34" charset="0"/>
              </a:rPr>
              <a:t>Siehe Notizen auf Folie 1. Vor der Präsentation fertigstellen.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baseline="0" dirty="0">
                <a:latin typeface="Arial" panose="020B0604020202020204" pitchFamily="34" charset="0"/>
              </a:rPr>
              <a:t>Lesen Sie sich vor dem Meeting die ermittelten Risiken durch und halten Sie ein Beispiel dafür parat, wie ein oder zwei der Risiken bei der Ausarbeitung eines Handlungsplans in Chancen verwandelt werden können, um die für das Gebiet festgelegten Mission 1.5-Ziele zu erreichen.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aseline="0" dirty="0">
                <a:latin typeface="Arial" panose="020B0604020202020204" pitchFamily="34" charset="0"/>
              </a:rPr>
              <a:t>_____________________________________________________</a:t>
            </a:r>
          </a:p>
          <a:p>
            <a:endParaRPr lang="de-DE"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Zuletzt noch die von uns ermittelten Risiken — Sie können der Liste gerne noch etwas hinzufügen, aber wie können wir diese Risiken vermeiden, ihre Auswirkung mindern bzw. sie in Chancen verwandeln?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b="0"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dirty="0">
                <a:latin typeface="Arial" panose="020B0604020202020204" pitchFamily="34" charset="0"/>
              </a:rPr>
              <a:t>(Lassen Sie die Teilnehmer antworten. Falls sich die Teilnehmer mit dem Antworten schwertun, können Sie vor dem Meeting vorbereitete Ideen präsentieren) </a:t>
            </a:r>
          </a:p>
          <a:p>
            <a:endParaRPr lang="de-DE"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9</a:t>
            </a:fld>
            <a:endParaRPr lang="de-DE"/>
          </a:p>
        </p:txBody>
      </p:sp>
    </p:spTree>
    <p:extLst>
      <p:ext uri="{BB962C8B-B14F-4D97-AF65-F5344CB8AC3E}">
        <p14:creationId xmlns:p14="http://schemas.microsoft.com/office/powerpoint/2010/main" val="82406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baseline="0" dirty="0">
                <a:latin typeface="Arial" panose="020B0604020202020204" pitchFamily="34" charset="0"/>
              </a:rPr>
              <a:t>Siehe Notizen auf Folie 1. Vor der Präsentation fertigstellen.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baseline="0" dirty="0">
                <a:latin typeface="Arial" panose="020B0604020202020204" pitchFamily="34" charset="0"/>
              </a:rPr>
              <a:t>Eventuell sollten Sie für Ihren Distrikt auch Zahlen aus vergangenen Jahren parat haben, um Fragen leichter beantworten zu können. Zahlen aus vergangenen Jahren finden Sie im fünfjährigen Bericht über Tendenzen der Mitgliederentwicklung: http://www8.lionsclubs.org/reports/5YearTrendReport </a:t>
            </a:r>
            <a:endParaRPr lang="de-DE" sz="1000" i="1" baseline="0"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aseline="0" dirty="0">
                <a:latin typeface="Arial" panose="020B0604020202020204" pitchFamily="34" charset="0"/>
              </a:rPr>
              <a:t>_____________________________________________________</a:t>
            </a:r>
          </a:p>
          <a:p>
            <a:pPr marL="0" marR="0">
              <a:lnSpc>
                <a:spcPct val="107000"/>
              </a:lnSpc>
              <a:spcBef>
                <a:spcPts val="0"/>
              </a:spcBef>
              <a:spcAft>
                <a:spcPts val="800"/>
              </a:spcAft>
            </a:pPr>
            <a:endParaRPr lang="de-DE" sz="100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000" b="0" i="1" dirty="0">
                <a:effectLst/>
                <a:latin typeface="Arial" panose="020B0604020202020204" pitchFamily="34" charset="0"/>
              </a:rPr>
              <a:t>Skript für GAT Area Leader, mit dem sie Distrikt-Führungskräfte auf die Leitung eines Workshops „Einen Plan ausarbeiten“ vorbereiten:</a:t>
            </a:r>
          </a:p>
          <a:p>
            <a:pPr marL="0" marR="0">
              <a:lnSpc>
                <a:spcPct val="107000"/>
              </a:lnSpc>
              <a:spcBef>
                <a:spcPts val="0"/>
              </a:spcBef>
              <a:spcAft>
                <a:spcPts val="800"/>
              </a:spcAft>
            </a:pPr>
            <a:r>
              <a:rPr lang="de-DE" sz="1000" b="0" dirty="0">
                <a:latin typeface="Arial" panose="020B0604020202020204" pitchFamily="34" charset="0"/>
              </a:rPr>
              <a:t>An dieser Stelle empfiehlt es sich, Ihre während des Workshops „Eine Vision entwerfen“ festgelegten Mission 1.5-Ziele zu prüfen und eventuell zu überarbeiten. Indem Sie nochmals hierauf eingehen, nachdem die Teilnehmer Feedback von Clubs im Distrikt erhalten haben, gewinnen Sie stärkere Unterstützung für die Ziele und Pläne.</a:t>
            </a:r>
          </a:p>
          <a:p>
            <a:pPr marL="0" marR="0">
              <a:lnSpc>
                <a:spcPct val="107000"/>
              </a:lnSpc>
              <a:spcBef>
                <a:spcPts val="0"/>
              </a:spcBef>
              <a:spcAft>
                <a:spcPts val="800"/>
              </a:spcAft>
            </a:pPr>
            <a:r>
              <a:rPr lang="de-DE" sz="1000" b="0" i="1" dirty="0">
                <a:effectLst/>
                <a:latin typeface="Arial" panose="020B0604020202020204" pitchFamily="34" charset="0"/>
              </a:rPr>
              <a:t>Skript für Distrikt-Führungskräfte bei der Leitung eines Workshops „Einen Plan ausarbeiten“:</a:t>
            </a:r>
          </a:p>
          <a:p>
            <a:r>
              <a:rPr lang="de-DE" sz="1000" b="0" baseline="0" dirty="0">
                <a:latin typeface="Arial" panose="020B0604020202020204" pitchFamily="34" charset="0"/>
              </a:rPr>
              <a:t>Bei dem Meeting „Eine Vision entwerfen“ haben wir die Mission 1.5- Ziele geprüft, um unseren Hilfsauftrag zu erfüllen. </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Haben Sie sonst noch Kommentare zu unseren Zielen? </a:t>
            </a:r>
            <a:endParaRPr lang="de-DE"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10</a:t>
            </a:fld>
            <a:endParaRPr lang="de-DE"/>
          </a:p>
        </p:txBody>
      </p:sp>
    </p:spTree>
    <p:extLst>
      <p:ext uri="{BB962C8B-B14F-4D97-AF65-F5344CB8AC3E}">
        <p14:creationId xmlns:p14="http://schemas.microsoft.com/office/powerpoint/2010/main" val="4082149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dirty="0">
                <a:latin typeface="Arial" panose="020B0604020202020204" pitchFamily="34" charset="0"/>
              </a:rPr>
              <a:t>Geben Sie dem Publikum Zeit, die Folie zu lesen.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aseline="0" dirty="0">
                <a:latin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1" baseline="0" dirty="0">
                <a:latin typeface="Arial" panose="020B0604020202020204" pitchFamily="34" charset="0"/>
              </a:rPr>
              <a:t>Welche Bedeutung hat dieses Zitat für Sie? (Warten Sie auf eine Antwort)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1" baseline="0" dirty="0">
                <a:latin typeface="Arial" panose="020B0604020202020204" pitchFamily="34" charset="0"/>
              </a:rPr>
              <a:t>Die von uns gesetzten Ziele erfordern viel Planung und viele Schritte bis zum Endziel, aber jeder Schritt bringt uns dem Erfolg näher. Daher sollte jeder abgeschlossene Schritt gefeiert werden, egal wie klein die Aufgabe war.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1" baseline="0" dirty="0">
                <a:latin typeface="Arial" panose="020B0604020202020204" pitchFamily="34" charset="0"/>
              </a:rPr>
              <a:t>Wir wollen uns nun einen Moment Zeit nehmen, um alle Elemente eines soliden Handlungsplans zu überprüfen.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DE"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1968446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u="sng" dirty="0">
                <a:latin typeface="Arial" panose="020B0604020202020204" pitchFamily="34" charset="0"/>
              </a:rPr>
              <a:t>Hinweise für Referenten: </a:t>
            </a:r>
          </a:p>
          <a:p>
            <a:endParaRPr lang="de-DE" sz="1200" b="0" dirty="0">
              <a:latin typeface="Arial" panose="020B0604020202020204" pitchFamily="34" charset="0"/>
              <a:cs typeface="Arial" panose="020B0604020202020204" pitchFamily="34" charset="0"/>
            </a:endParaRPr>
          </a:p>
          <a:p>
            <a:r>
              <a:rPr lang="de-DE" sz="1200" b="0" dirty="0">
                <a:latin typeface="Arial" panose="020B0604020202020204" pitchFamily="34" charset="0"/>
              </a:rPr>
              <a:t>Hier finden Sie die wichtigste Unterlage für die Erstellung eines Handlungsplans für jedes der festgelegten Ziele für das Mitgliederwachstum. Um diese Unterlage besser zu verstehen, wollen wir uns jeden Abschnitt genauer ansehen (klicken)</a:t>
            </a:r>
          </a:p>
          <a:p>
            <a:endParaRPr lang="de-DE"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dirty="0">
                <a:latin typeface="Arial" panose="020B0604020202020204" pitchFamily="34" charset="0"/>
              </a:rPr>
              <a:t>An erster Stelle haben wir den Abschnitt „Schwerpunktbereich“, in welchem der Arbeitsgruppe klargemacht wird, auf welches Gesamtziel sich Ihre Zielaussage bezieht. Distriktteams werden Gelegenheit haben, ihre Distriktziele mithilfe der Handlungsplanvorlage abzuschließen. Aus diesem Grund finden Sie Hilfsprojekte, Mitgliederwachstum, Führungskräfteweiterbildung, die LCIF und ein wahlweises spezifisches Ziel in diesem Abschnitt. Für den „Global Membership Approach“ werden sich alle unsere Handlungspläne ausschließlich auf Mitgliederwachstum konzentrieren. {klicken}</a:t>
            </a:r>
          </a:p>
          <a:p>
            <a:endParaRPr lang="de-DE"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dirty="0">
                <a:latin typeface="Arial" panose="020B0604020202020204" pitchFamily="34" charset="0"/>
              </a:rPr>
              <a:t>Als nächstes haben wir die Zielaussage, in der Sie angeben werden, was der Distrikt erreichen möchte.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dirty="0">
                <a:latin typeface="Arial" panose="020B0604020202020204" pitchFamily="34" charset="0"/>
                <a:cs typeface="Arial" panose="020B0604020202020204" pitchFamily="34" charset="0"/>
              </a:rPr>
              <a:t>Für die Mitgliederentwicklung verwenden Sie jedes MISSION 1.5-Ziel, um ein Ziel zu setzen.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dirty="0">
                <a:latin typeface="Arial" panose="020B0604020202020204" pitchFamily="34" charset="0"/>
              </a:rPr>
              <a:t>Jedes Ziel wird eine Reihe von Handlungsschritten beinhalten, die angeben, wie Ihre Arbeitsgruppe die Ziele erreichen wird. Jeder Schritt bei diesem Verfahren, von der Planung eines Meetings bis hin zur Durchführung von Schulungsbausteinen zur Vorbereitung auf eine Veranstaltung sollte aufgeführt werden, damit kleine Zwischenerfolge gefeiert werden können. {klicken}</a:t>
            </a:r>
          </a:p>
          <a:p>
            <a:endParaRPr lang="de-DE"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dirty="0">
                <a:latin typeface="Arial" panose="020B0604020202020204" pitchFamily="34" charset="0"/>
              </a:rPr>
              <a:t>Jeder Handlungsschritt sollte angeben, wer für die Überwachung der ergriffenen Maßnahme hauptverantwortlich sein wird, wodurch für Rechenschaftspflicht gesorgt und klargestellt wird, wer für die Erledigung der einzelnen Aufgaben zuständig ist. {klicken}</a:t>
            </a:r>
          </a:p>
          <a:p>
            <a:endParaRPr lang="de-DE"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dirty="0">
                <a:latin typeface="Arial" panose="020B0604020202020204" pitchFamily="34" charset="0"/>
              </a:rPr>
              <a:t>Im Abschnitt „Erforderliche Ressourcen“ wird angegeben, welche Hilfsmittel, Finanzmittel oder Personen zur Erledigung jeder Aufgabe notwendig sind. {klicken}</a:t>
            </a:r>
          </a:p>
          <a:p>
            <a:endParaRPr lang="de-DE"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dirty="0">
                <a:latin typeface="Arial" panose="020B0604020202020204" pitchFamily="34" charset="0"/>
              </a:rPr>
              <a:t>Das Startdatum gibt an, wann die Planung der Handlung beginnen wird, während das Fälligkeitsdatum vorgibt, bis wann die Aufgabe erledigt werden muss. Vergessen Sie bitte nicht, bei Bedarf ausreichend Zeit für das Nachfassen einzuräumen.(klicken)</a:t>
            </a:r>
          </a:p>
          <a:p>
            <a:endParaRPr lang="de-DE"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dirty="0">
                <a:latin typeface="Arial" panose="020B0604020202020204" pitchFamily="34" charset="0"/>
              </a:rPr>
              <a:t>Obwohl die Abschnitte „Auswertung“ und „Änderungen“ bei der anfänglichen Erstellung eines Handlungsplans nicht ausgefüllt werden, sollte dies jedoch im Laufe des Jahres erfolgen. Im Abschnitt „Auswertung“ werden Sie alle Handlungen/jegliches erhaltene Feedback, die (das) sich auf den insgesamten Zeitrahmen oder die notwendigen Maßnahmen zur Erreichung des aufgeführten Ziels auswirken könnte(n), angeben. {klicken}</a:t>
            </a:r>
          </a:p>
          <a:p>
            <a:endParaRPr lang="de-DE" sz="1200" b="0" dirty="0">
              <a:latin typeface="Arial" panose="020B0604020202020204" pitchFamily="34" charset="0"/>
              <a:cs typeface="Arial" panose="020B0604020202020204" pitchFamily="34" charset="0"/>
            </a:endParaRPr>
          </a:p>
          <a:p>
            <a:r>
              <a:rPr lang="de-DE" sz="1200" b="0" dirty="0">
                <a:latin typeface="Arial" panose="020B0604020202020204" pitchFamily="34" charset="0"/>
              </a:rPr>
              <a:t>Der Abschnitt „Änderungen“ hingegen basiert auf der Auswertung und darauf, welche Veränderungen am Plan vorgenommen werden müssen, um das Ziel zu erreichen.</a:t>
            </a:r>
          </a:p>
          <a:p>
            <a:endParaRPr lang="de-DE" sz="1200" b="0" dirty="0">
              <a:latin typeface="Arial" panose="020B0604020202020204" pitchFamily="34" charset="0"/>
              <a:cs typeface="Arial" panose="020B0604020202020204" pitchFamily="34" charset="0"/>
            </a:endParaRPr>
          </a:p>
          <a:p>
            <a:r>
              <a:rPr lang="de-DE" sz="1200" b="0" dirty="0">
                <a:latin typeface="Arial" panose="020B0604020202020204" pitchFamily="34" charset="0"/>
              </a:rPr>
              <a:t>Wir werden gleich ein paar Beispiele einiger Handlungsschritte besprechen, die in einem Plan für jeden der Schwerpunktbereiche genutzt werden können, um besser zu verstehen, wie man einen Handlungsplan fertigstellt. Aber bevor wir dies tun, hat irgend jemand Fragen? (Pause)</a:t>
            </a:r>
          </a:p>
          <a:p>
            <a:endParaRPr lang="de-DE" sz="1200" b="0" dirty="0">
              <a:latin typeface="Arial" panose="020B0604020202020204" pitchFamily="34" charset="0"/>
              <a:cs typeface="Arial" panose="020B0604020202020204" pitchFamily="34" charset="0"/>
            </a:endParaRPr>
          </a:p>
          <a:p>
            <a:endParaRPr lang="de-DE" dirty="0"/>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de-DE"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4187049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a:lnSpc>
                <a:spcPct val="107000"/>
              </a:lnSpc>
              <a:spcBef>
                <a:spcPts val="0"/>
              </a:spcBef>
              <a:spcAft>
                <a:spcPts val="800"/>
              </a:spcAft>
            </a:pPr>
            <a:endParaRPr lang="de-DE" sz="1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000" i="1" dirty="0">
                <a:effectLst/>
                <a:latin typeface="Arial" panose="020B0604020202020204" pitchFamily="34" charset="0"/>
              </a:rPr>
              <a:t>Skript für GAT Area Leader, mit dem sie Distrikt-Führungskräfte auf die Leitung eines Workshops „Einen Plan ausarbeiten“ vorbereiten:</a:t>
            </a:r>
          </a:p>
          <a:p>
            <a:pPr marL="0" marR="0">
              <a:lnSpc>
                <a:spcPct val="107000"/>
              </a:lnSpc>
              <a:spcBef>
                <a:spcPts val="0"/>
              </a:spcBef>
              <a:spcAft>
                <a:spcPts val="800"/>
              </a:spcAft>
            </a:pPr>
            <a:r>
              <a:rPr lang="de-DE" sz="1000" b="0" dirty="0">
                <a:effectLst/>
                <a:latin typeface="Arial" panose="020B0604020202020204" pitchFamily="34" charset="0"/>
              </a:rPr>
              <a:t>Die nächsten paar Folien bieten Gelegenheit, die Handlungsplanung zuerst zu üben, indem wir mehrere Beispielziele und Handlungspläne durchgehen und besprechen werden. Wie wir eben bei der Besprechung der Vorlage gesehen haben, ist Handlungsplanung eine sehr detaillierte Übung und jeder einzelne Schritt ist für unseren Erfolg wichtig. </a:t>
            </a:r>
            <a:r>
              <a:rPr lang="de-DE" sz="1000" b="0" dirty="0">
                <a:latin typeface="Arial" panose="020B0604020202020204" pitchFamily="34" charset="0"/>
              </a:rPr>
              <a:t>Handlungsplanung wird mit Übung leichter. </a:t>
            </a:r>
          </a:p>
          <a:p>
            <a:pPr marL="0" marR="0">
              <a:lnSpc>
                <a:spcPct val="107000"/>
              </a:lnSpc>
              <a:spcBef>
                <a:spcPts val="0"/>
              </a:spcBef>
              <a:spcAft>
                <a:spcPts val="800"/>
              </a:spcAft>
            </a:pPr>
            <a:r>
              <a:rPr lang="de-DE" sz="1000" b="0" dirty="0">
                <a:effectLst/>
                <a:latin typeface="Arial" panose="020B0604020202020204" pitchFamily="34" charset="0"/>
              </a:rPr>
              <a:t>Die Diskussion stimuliert auch unsere Gedanken und unsere Kreativität in Bezug auf mögliche Handlungsschritte in jedem Schwerpunktbereich.</a:t>
            </a:r>
          </a:p>
          <a:p>
            <a:pPr marL="0" marR="0">
              <a:lnSpc>
                <a:spcPct val="107000"/>
              </a:lnSpc>
              <a:spcBef>
                <a:spcPts val="0"/>
              </a:spcBef>
              <a:spcAft>
                <a:spcPts val="800"/>
              </a:spcAft>
            </a:pPr>
            <a:endParaRPr lang="de-DE" sz="1000" b="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000" b="0" i="1" dirty="0">
                <a:effectLst/>
                <a:latin typeface="Arial" panose="020B0604020202020204" pitchFamily="34" charset="0"/>
              </a:rPr>
              <a:t>Skript für Distrikt-Führungskräfte bei der Leitung eines Workshops „Einen Plan ausarbeiten“:</a:t>
            </a:r>
          </a:p>
          <a:p>
            <a:r>
              <a:rPr lang="de-DE" sz="1000" b="0" dirty="0">
                <a:latin typeface="Arial" panose="020B0604020202020204" pitchFamily="34" charset="0"/>
              </a:rPr>
              <a:t>Hervorragend! Wir wollen nun mit einem Beispiel eines angefangenen Handlungsplans für Schwerpunktbereich 1 fortfahren - neue Clubs.</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13</a:t>
            </a:fld>
            <a:endParaRPr lang="de-DE"/>
          </a:p>
        </p:txBody>
      </p:sp>
    </p:spTree>
    <p:extLst>
      <p:ext uri="{BB962C8B-B14F-4D97-AF65-F5344CB8AC3E}">
        <p14:creationId xmlns:p14="http://schemas.microsoft.com/office/powerpoint/2010/main" val="2237976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endParaRPr lang="de-DE" sz="1000" b="0" dirty="0">
              <a:latin typeface="Arial" panose="020B0604020202020204" pitchFamily="34" charset="0"/>
              <a:cs typeface="Arial" panose="020B0604020202020204" pitchFamily="34" charset="0"/>
            </a:endParaRPr>
          </a:p>
          <a:p>
            <a:r>
              <a:rPr lang="de-DE" sz="1000" b="0" dirty="0">
                <a:latin typeface="Arial" panose="020B0604020202020204" pitchFamily="34" charset="0"/>
              </a:rPr>
              <a:t>Vergessen Sie nicht, dies ist erst eine Ausgangsversion eines Handlungsplans - Ihr fertiggestellter Handlungsplan könnte viel länger sein. </a:t>
            </a:r>
          </a:p>
          <a:p>
            <a:endParaRPr lang="de-DE" sz="1000" b="0" dirty="0">
              <a:latin typeface="Arial" panose="020B0604020202020204" pitchFamily="34" charset="0"/>
              <a:cs typeface="Arial" panose="020B0604020202020204" pitchFamily="34" charset="0"/>
            </a:endParaRPr>
          </a:p>
          <a:p>
            <a:r>
              <a:rPr lang="de-DE" sz="1000" b="0" dirty="0">
                <a:latin typeface="Arial" panose="020B0604020202020204" pitchFamily="34" charset="0"/>
              </a:rPr>
              <a:t>Bei diesem Beispiel lautet die Zielaussage: „</a:t>
            </a:r>
            <a:r>
              <a:rPr lang="de-DE" sz="1000" b="0" dirty="0">
                <a:effectLst/>
                <a:latin typeface="Century Gothic" panose="020B0502020202020204" pitchFamily="34" charset="0"/>
              </a:rPr>
              <a:t>Bis</a:t>
            </a:r>
            <a:r>
              <a:rPr lang="de-DE" sz="1200" b="0" dirty="0"/>
              <a:t> </a:t>
            </a:r>
            <a:r>
              <a:rPr lang="de-DE" sz="1000" b="0" dirty="0">
                <a:effectLst/>
                <a:latin typeface="Century Gothic" panose="020B0502020202020204" pitchFamily="34" charset="0"/>
              </a:rPr>
              <a:t>Ende</a:t>
            </a:r>
            <a:r>
              <a:rPr lang="de-DE" sz="1200" b="0" dirty="0"/>
              <a:t> </a:t>
            </a:r>
            <a:r>
              <a:rPr lang="de-DE" sz="1000" b="0" dirty="0">
                <a:effectLst/>
                <a:latin typeface="Century Gothic" panose="020B0502020202020204" pitchFamily="34" charset="0"/>
              </a:rPr>
              <a:t>Dezember 202X wird unser</a:t>
            </a:r>
            <a:r>
              <a:rPr lang="de-DE" sz="1200" b="0" dirty="0"/>
              <a:t> </a:t>
            </a:r>
            <a:r>
              <a:rPr lang="de-DE" sz="1000" b="0" dirty="0">
                <a:effectLst/>
                <a:latin typeface="Century Gothic" panose="020B0502020202020204" pitchFamily="34" charset="0"/>
              </a:rPr>
              <a:t>Team</a:t>
            </a:r>
            <a:r>
              <a:rPr lang="de-DE" sz="1200" b="0" dirty="0"/>
              <a:t> </a:t>
            </a:r>
            <a:r>
              <a:rPr lang="de-DE" sz="1000" b="0" dirty="0">
                <a:effectLst/>
                <a:latin typeface="Century Gothic" panose="020B0502020202020204" pitchFamily="34" charset="0"/>
              </a:rPr>
              <a:t>einen neuen Club mit mindestens 20 Gründungsmitgliedern gründen“</a:t>
            </a:r>
            <a:r>
              <a:rPr lang="de-DE" sz="1000" b="0" dirty="0">
                <a:latin typeface="Arial" panose="020B0604020202020204" pitchFamily="34" charset="0"/>
              </a:rPr>
              <a:t> </a:t>
            </a:r>
            <a:r>
              <a:rPr lang="de-DE" sz="1000" b="0" i="1" dirty="0">
                <a:latin typeface="Arial" panose="020B0604020202020204" pitchFamily="34" charset="0"/>
              </a:rPr>
              <a:t>(Legen Sie eine Pause ein, damit sich das Publikum das Beispiel ansehen und eine Antwort geben kann)</a:t>
            </a:r>
          </a:p>
          <a:p>
            <a:endParaRPr lang="de-DE" sz="1000" b="0" dirty="0">
              <a:latin typeface="Arial" panose="020B0604020202020204" pitchFamily="34" charset="0"/>
              <a:cs typeface="Arial" panose="020B0604020202020204" pitchFamily="34" charset="0"/>
            </a:endParaRPr>
          </a:p>
          <a:p>
            <a:r>
              <a:rPr lang="de-DE" sz="1000" b="0" dirty="0">
                <a:latin typeface="Arial" panose="020B0604020202020204" pitchFamily="34" charset="0"/>
              </a:rPr>
              <a:t>Jeder Handlungsschritt sollte mit einem Aktionsverb beginnen (bzw. eines enthalten, je nach regionalen Abweichungen). Wir werden diese Dinge TUN.</a:t>
            </a:r>
          </a:p>
          <a:p>
            <a:endParaRPr lang="de-DE" sz="1000" b="0" dirty="0">
              <a:latin typeface="Arial" panose="020B0604020202020204" pitchFamily="34" charset="0"/>
              <a:cs typeface="Arial" panose="020B0604020202020204" pitchFamily="34" charset="0"/>
            </a:endParaRPr>
          </a:p>
          <a:p>
            <a:r>
              <a:rPr lang="de-DE" sz="1000" b="0" dirty="0">
                <a:latin typeface="Arial" panose="020B0604020202020204" pitchFamily="34" charset="0"/>
              </a:rPr>
              <a:t>Vergessen Sie nicht, bei der Ausarbeitung jedes Handlungsschritts spezifisch zu sein, da dies Ihrem Team die Nachverfolgung und Überwachung erledigter bzw. unerledigter Schritte erleichtern wird.</a:t>
            </a:r>
          </a:p>
          <a:p>
            <a:endParaRPr lang="de-DE"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dirty="0">
                <a:latin typeface="Arial" panose="020B0604020202020204" pitchFamily="34" charset="0"/>
              </a:rPr>
              <a:t>Sie werden auch feststellen, dass es eine Vielzahl anderer, für die Erreichung dieses Ziels notwendiger Schritte geben kann - dies ist lediglich ein Beispiel. Was müsste eventuell geschehen, bevor auf den sozialen Medien für einen neuen Club geworben werden kann? </a:t>
            </a:r>
            <a:r>
              <a:rPr lang="de-DE" sz="1000" b="0" i="1" dirty="0">
                <a:latin typeface="Arial" panose="020B0604020202020204" pitchFamily="34" charset="0"/>
              </a:rPr>
              <a:t>(Warten Sie auf eine Antwort) </a:t>
            </a:r>
            <a:r>
              <a:rPr lang="de-DE" sz="1000" b="0" dirty="0">
                <a:latin typeface="Arial" panose="020B0604020202020204" pitchFamily="34" charset="0"/>
              </a:rPr>
              <a:t>Sollte eventuell festgelegt werden, auf welche Art mit potenziellen Mitgliedern kommuniziert wird, wenn sie sich auf die Anzeige melden?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dirty="0">
                <a:latin typeface="Arial" panose="020B0604020202020204" pitchFamily="34" charset="0"/>
              </a:rPr>
              <a:t>Welche anderen Handlungsschritte müssen erfolgen, nachdem Sie auf sozialen Medien für einen neuen Club werben? Wie steht es mit dem Festlegen, wo und wie Informationsveranstaltungen abgehalten werden sollen? Haben Sie irgendwelche anderen Vorschläge? </a:t>
            </a:r>
            <a:r>
              <a:rPr lang="de-DE" sz="1000" b="0" i="1" dirty="0">
                <a:latin typeface="Arial" panose="020B0604020202020204" pitchFamily="34" charset="0"/>
              </a:rPr>
              <a:t>(Warten Sie auf eine Antwort) </a:t>
            </a:r>
            <a:r>
              <a:rPr lang="de-DE" sz="1000" b="0" dirty="0">
                <a:latin typeface="Arial" panose="020B0604020202020204" pitchFamily="34" charset="0"/>
              </a:rPr>
              <a:t>Wird es noch andere Werbung für den Club geben? Wenn unser Distrikt aufgrund der großen Anzahl an Krankenhäusern in dem Gebiet beispielsweise einen Spezialclub für Ärzte und Krankenschwestern gründen möchte, wie werden wir mit der Krankenhausverwaltung zusammenarbeiten, um unter dem medizinischen Personal für den Club zu werben? Müssen wir einen Stand einrichten oder gedruckte Flugblätter parat haben, die unsere globalen Anliegen, die für sie von Interesse sein könnten, hervorheben?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dirty="0">
                <a:latin typeface="Arial" panose="020B0604020202020204" pitchFamily="34" charset="0"/>
              </a:rPr>
              <a:t>Dies ist ein perfektes Beispiel dafür, wie wir auch unsere Stärken, Schwächen, Chancen und Risiken einbeziehen können. Zurück zu sozialen Medien -  die Präsenz unseres Distrikts in den sozialen Medien könnte sehr gut sein oder eventuell brauchen wir Hilfe beim Erstellen von Social Media-Posts, da wir nicht computerversiert sind. Falls eine unserer Stärken in der Nutzung sozialer Medien liegt, können wir diese als Haupt-Werbemethode verwenden, ist sie jedoch eine unserer Schwächen, könnte ein zusätzlicher Schritt notwendig sein, um mehr über bewährte Praktiken bei der Erstellung von Social Media-Posts zu erfahren, damit wir diese Schwäche in eine Stärke verwandeln können.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dirty="0">
                <a:latin typeface="Arial" panose="020B0604020202020204" pitchFamily="34" charset="0"/>
              </a:rPr>
              <a:t>Dasselbe gilt für das Beispiel, bei dem ein „Spezialclub für Ärzte und Krankenschwestern erstellt wird“. Es könnte eine Gelegenheit geben, neue Clubs an lokalen Krankenhäusern zu gründen, wenn sie mit anderen lokalen Organisationen bisher noch keine Partnerschaften pflegen. Zu den etwaigen Risiken könnten jedoch COVID-19 und die Tatsache zählen, dass wir uns nicht persönlich mit Mitarbeitern der Krankenhausverwaltung treffen können. Wir müssen uns also eventuell überlegen, wie wir das Krankenhaus auf andere Weise kontaktieren und virtuell mit Kontaktpersonen kommunizieren können.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dirty="0">
                <a:latin typeface="Arial" panose="020B0604020202020204" pitchFamily="34" charset="0"/>
              </a:rPr>
              <a:t>Die Möglichkeiten sind endlos und keine Idee zur Erreichung des Ziels ist zu umfangreich oder zu geringfügig, solange genügend Handlungsschritte vorhanden sind, um sie zu unterstützen.</a:t>
            </a:r>
          </a:p>
          <a:p>
            <a:endParaRPr lang="de-DE"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14</a:t>
            </a:fld>
            <a:endParaRPr lang="de-DE" dirty="0"/>
          </a:p>
        </p:txBody>
      </p:sp>
    </p:spTree>
    <p:extLst>
      <p:ext uri="{BB962C8B-B14F-4D97-AF65-F5344CB8AC3E}">
        <p14:creationId xmlns:p14="http://schemas.microsoft.com/office/powerpoint/2010/main" val="198678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dirty="0">
                <a:latin typeface="Arial" panose="020B0604020202020204" pitchFamily="34" charset="0"/>
              </a:rPr>
              <a:t>Wir wollen nun ein anderes Beispiel eines angefangenen Handlungsplans für Schwerpunktbereich 2 besprechen  - neue Mitglieder.</a:t>
            </a:r>
          </a:p>
          <a:p>
            <a:endParaRPr lang="de-DE"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15</a:t>
            </a:fld>
            <a:endParaRPr lang="de-DE"/>
          </a:p>
        </p:txBody>
      </p:sp>
    </p:spTree>
    <p:extLst>
      <p:ext uri="{BB962C8B-B14F-4D97-AF65-F5344CB8AC3E}">
        <p14:creationId xmlns:p14="http://schemas.microsoft.com/office/powerpoint/2010/main" val="426042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dirty="0">
                <a:latin typeface="Arial" panose="020B0604020202020204" pitchFamily="34" charset="0"/>
              </a:rPr>
              <a:t>Bei diesem Beispiel</a:t>
            </a:r>
            <a:r>
              <a:rPr lang="de-DE" sz="1000" b="0" baseline="0" dirty="0">
                <a:latin typeface="Arial" panose="020B0604020202020204" pitchFamily="34" charset="0"/>
              </a:rPr>
              <a:t> lautet </a:t>
            </a:r>
            <a:r>
              <a:rPr lang="de-DE" sz="1000" b="0" dirty="0">
                <a:latin typeface="Arial" panose="020B0604020202020204" pitchFamily="34" charset="0"/>
              </a:rPr>
              <a:t>die Zielaussage: „Bis Ende </a:t>
            </a:r>
            <a:r>
              <a:rPr lang="de-DE" sz="1000" b="0" dirty="0">
                <a:effectLst/>
                <a:latin typeface="Arial" panose="020B0604020202020204" pitchFamily="34" charset="0"/>
              </a:rPr>
              <a:t>August wird unser</a:t>
            </a:r>
            <a:r>
              <a:rPr lang="de-DE" sz="1000" b="0" dirty="0">
                <a:latin typeface="Arial" panose="020B0604020202020204" pitchFamily="34" charset="0"/>
              </a:rPr>
              <a:t> Distrikt alle Führungskräfte mit den notwendigen Hilfsmitteln ausstatten, um ihnen eine effektive Mitgliedergewinnung zu ermöglichen.“ Sehen wir uns nun diese Handlungsschritte an. </a:t>
            </a:r>
            <a:r>
              <a:rPr lang="de-DE" sz="1000" b="0" i="1" dirty="0">
                <a:latin typeface="Arial" panose="020B0604020202020204" pitchFamily="34" charset="0"/>
              </a:rPr>
              <a:t>(Legen Sie eine Pause ein, damit die Zuhörer diese durchlesen können)</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Sie werden feststellen, dass jede Handlungsbeschreibung ein Aktionsverb enthält und, mit vorzugsweise maximal zwei Sätzen, kurz gefasst ist. Selbst bei kurzen Sätzen ist es wichtig, möglichst spezifisch zu sein. </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Welche spezifischen Angaben sind in dieser Beispielbeschreibung enthalten? </a:t>
            </a:r>
            <a:r>
              <a:rPr lang="de-DE" sz="1000" b="0" i="1" baseline="0" dirty="0">
                <a:latin typeface="Arial" panose="020B0604020202020204" pitchFamily="34" charset="0"/>
              </a:rPr>
              <a:t>(Warten Sie auf eine Antwort von den Zuhörern. Wenn diese Informationen nicht in den Antworten enthalten sind, besprechen Sie, wie die jeweilige Führungskraft als verantwortliche Partei designiert und wie jede erforderliche Ressource aufgeführt wird.)</a:t>
            </a:r>
          </a:p>
          <a:p>
            <a:endParaRPr lang="de-DE"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Welche anderen spezifischen Angaben, die oben nicht aufgeführt sind, würden Sie miteinbeziehen? </a:t>
            </a:r>
            <a:r>
              <a:rPr lang="de-DE" b="0" dirty="0"/>
              <a:t>(Pause)</a:t>
            </a:r>
          </a:p>
          <a:p>
            <a:endParaRPr lang="de-DE" sz="1000" b="0" baseline="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16</a:t>
            </a:fld>
            <a:endParaRPr lang="de-DE"/>
          </a:p>
        </p:txBody>
      </p:sp>
    </p:spTree>
    <p:extLst>
      <p:ext uri="{BB962C8B-B14F-4D97-AF65-F5344CB8AC3E}">
        <p14:creationId xmlns:p14="http://schemas.microsoft.com/office/powerpoint/2010/main" val="258505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dirty="0">
                <a:latin typeface="Arial" panose="020B0604020202020204" pitchFamily="34" charset="0"/>
              </a:rPr>
              <a:t>Wir wollen uns im Weiteren noch ein anderes Beispiel eines angefangenen Handlungsplans für Schwerpunktbereich 3 ansehen - Mitgliederzufriedenheit.</a:t>
            </a:r>
          </a:p>
          <a:p>
            <a:endParaRPr lang="de-DE"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17</a:t>
            </a:fld>
            <a:endParaRPr lang="de-DE"/>
          </a:p>
        </p:txBody>
      </p:sp>
    </p:spTree>
    <p:extLst>
      <p:ext uri="{BB962C8B-B14F-4D97-AF65-F5344CB8AC3E}">
        <p14:creationId xmlns:p14="http://schemas.microsoft.com/office/powerpoint/2010/main" val="3583181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dirty="0">
                <a:latin typeface="Arial" panose="020B0604020202020204" pitchFamily="34" charset="0"/>
              </a:rPr>
              <a:t>Bei diesem Beispiel</a:t>
            </a:r>
            <a:r>
              <a:rPr lang="de-DE" sz="1000" b="0" baseline="0" dirty="0">
                <a:latin typeface="Arial" panose="020B0604020202020204" pitchFamily="34" charset="0"/>
              </a:rPr>
              <a:t> lautet </a:t>
            </a:r>
            <a:r>
              <a:rPr lang="de-DE" sz="1000" b="0" dirty="0">
                <a:latin typeface="Arial" panose="020B0604020202020204" pitchFamily="34" charset="0"/>
              </a:rPr>
              <a:t>die Zielaussage: „Bis zum Ende dieses Lion-Jahres wird unser Distrikt sein Nettoziel um 3 Mitglieder erhöhen." Sehen wir uns nun diesen Handlungsplan an. </a:t>
            </a:r>
            <a:r>
              <a:rPr lang="de-DE" sz="1000" b="0" i="1" dirty="0">
                <a:latin typeface="Arial" panose="020B0604020202020204" pitchFamily="34" charset="0"/>
              </a:rPr>
              <a:t>(Legen Sie eine Pause ein, damit die Zuhörer diesen durchlesen können.)</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Wir wollen uns speziell auf die Termine konzentrieren. Denken Sie daran, dass die Zeiträume sowohl Vorbereitungsarbeit als auch Nachfassen beinhalten sollten und nicht nur, wann die Handlung durchgeführt ist. </a:t>
            </a:r>
          </a:p>
          <a:p>
            <a:endParaRPr lang="de-DE"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Für den Handlungsschritt 3 stehen uns 2 Wochen für die Planung von Meetings mit Club-Führungskräften zur Verfügung. Was glauben Sie, warum so viel Zeit dafür eingeräumt werden sollte?</a:t>
            </a:r>
            <a:r>
              <a:rPr lang="de-DE" sz="1000" b="0" i="1" baseline="0" dirty="0">
                <a:latin typeface="Arial" panose="020B0604020202020204" pitchFamily="34" charset="0"/>
              </a:rPr>
              <a:t> </a:t>
            </a:r>
            <a:r>
              <a:rPr lang="de-DE" sz="1000" b="0" i="1" dirty="0">
                <a:latin typeface="Arial" panose="020B0604020202020204" pitchFamily="34" charset="0"/>
              </a:rPr>
              <a:t>(Legen Sie eine Pause ein, um die Zuhörer antworten zu lassen. Falls diese Informationen nicht in den Antworten enthalten sind, besprechen Sie, wie die Schwerpunktbereich-Arbeitsgruppenmitglieder die Kontaktinformationen der Club-Führungskräfte über MyLCI beschaffen müssen, jedes einzelne Club-Führungskräfteteam kontaktieren und eine Zeit finden müssen, die allen am besten passt und ein separates Meeting auf einer Plattform für virtuelle Meetings planen müssen. Dabei muss außerdem sichergestellt werden, dass die Arbeitsgruppenmitglieder zu diesen Zeiten verfügbar sind. </a:t>
            </a:r>
          </a:p>
          <a:p>
            <a:endParaRPr lang="de-DE" sz="1000" b="0" baseline="0" dirty="0">
              <a:latin typeface="Arial" panose="020B0604020202020204" pitchFamily="34" charset="0"/>
              <a:cs typeface="Arial" panose="020B0604020202020204" pitchFamily="34" charset="0"/>
            </a:endParaRPr>
          </a:p>
          <a:p>
            <a:endParaRPr lang="de-DE" sz="10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18</a:t>
            </a:fld>
            <a:endParaRPr lang="de-DE"/>
          </a:p>
        </p:txBody>
      </p:sp>
    </p:spTree>
    <p:extLst>
      <p:ext uri="{BB962C8B-B14F-4D97-AF65-F5344CB8AC3E}">
        <p14:creationId xmlns:p14="http://schemas.microsoft.com/office/powerpoint/2010/main" val="139311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lvl="0">
              <a:defRPr/>
            </a:pPr>
            <a:endParaRPr lang="de-DE" sz="1000" dirty="0">
              <a:latin typeface="Arial" panose="020B0604020202020204" pitchFamily="34" charset="0"/>
            </a:endParaRPr>
          </a:p>
          <a:p>
            <a:endParaRPr lang="de-DE" sz="1000" dirty="0">
              <a:latin typeface="Arial" panose="020B0604020202020204" pitchFamily="34" charset="0"/>
              <a:cs typeface="Arial" panose="020B0604020202020204" pitchFamily="34" charset="0"/>
            </a:endParaRPr>
          </a:p>
          <a:p>
            <a:r>
              <a:rPr lang="de-DE" sz="1000" b="0" dirty="0">
                <a:latin typeface="Arial" panose="020B0604020202020204" pitchFamily="34" charset="0"/>
              </a:rPr>
              <a:t>Willkommen bei diesem Meeting zum Thema „Global Membership Approach“. Mein Name ist ___ und ich bin _____.  </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Wir sind heute hier, um unseren „Global Membership Approach“-Plan auszuarbeiten. </a:t>
            </a:r>
          </a:p>
          <a:p>
            <a:endParaRPr lang="de-DE" sz="100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de-DE"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474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endParaRPr lang="de-DE" sz="1000" b="0" dirty="0">
              <a:latin typeface="Arial" panose="020B0604020202020204" pitchFamily="34" charset="0"/>
              <a:cs typeface="Arial" panose="020B0604020202020204" pitchFamily="34" charset="0"/>
            </a:endParaRPr>
          </a:p>
          <a:p>
            <a:r>
              <a:rPr lang="de-DE" sz="1000" b="0" dirty="0">
                <a:latin typeface="Arial" panose="020B0604020202020204" pitchFamily="34" charset="0"/>
              </a:rPr>
              <a:t>Zuletzt wollen wir noch ein Beispiel eines Handlungsplans für Schwerpunktbereich 4 besprechen</a:t>
            </a:r>
            <a:r>
              <a:rPr lang="de-DE" sz="1000" b="0" baseline="0" dirty="0">
                <a:latin typeface="Arial" panose="020B0604020202020204" pitchFamily="34" charset="0"/>
              </a:rPr>
              <a:t> </a:t>
            </a:r>
            <a:r>
              <a:rPr lang="de-DE" sz="1000" b="0" dirty="0">
                <a:latin typeface="Arial" panose="020B0604020202020204" pitchFamily="34" charset="0"/>
              </a:rPr>
              <a:t>- Führungskräfte-Unterstützung. </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19</a:t>
            </a:fld>
            <a:endParaRPr lang="de-DE"/>
          </a:p>
        </p:txBody>
      </p:sp>
    </p:spTree>
    <p:extLst>
      <p:ext uri="{BB962C8B-B14F-4D97-AF65-F5344CB8AC3E}">
        <p14:creationId xmlns:p14="http://schemas.microsoft.com/office/powerpoint/2010/main" val="202437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dirty="0">
                <a:latin typeface="Arial" panose="020B0604020202020204" pitchFamily="34" charset="0"/>
                <a:cs typeface="Arial" panose="020B0604020202020204" pitchFamily="34" charset="0"/>
              </a:rPr>
              <a:t>Die Unterstützung der Führungskräfte erfolgt, nachdem die anderen drei Schwerpunktbereiche in Handlungspläne umgesetzt wurden. Dann kann ein Ziel festgelegt werden, wie die Führungskräfte die anderen Bemühungen unterstützen, und es wird ein Plan entwickelt.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dirty="0">
                <a:latin typeface="Arial" panose="020B0604020202020204" pitchFamily="34" charset="0"/>
              </a:rPr>
              <a:t>Bei diesem Beispiel lautet die Zielaussage: „</a:t>
            </a:r>
            <a:r>
              <a:rPr lang="de-DE" sz="1000" b="0" dirty="0">
                <a:effectLst/>
                <a:latin typeface="Arial" panose="020B0604020202020204" pitchFamily="34" charset="0"/>
              </a:rPr>
              <a:t>Während des Lions-Jahrs wird unser Distrikt vierteljährliche Webinare zur Förderung von Cluberfolg abhalten, z. B. zu Themen wie Verbesserung der Mitgliedereinbindung oder Verwendung von sozialen Medien.</a:t>
            </a:r>
            <a:r>
              <a:rPr lang="de-DE" sz="1000" b="0" dirty="0">
                <a:latin typeface="Arial" panose="020B0604020202020204" pitchFamily="34" charset="0"/>
              </a:rPr>
              <a:t>“ Sehen wir uns nun diesen Handlungsplan an.</a:t>
            </a:r>
            <a:r>
              <a:rPr lang="de-DE" sz="1000" b="0" i="1" dirty="0">
                <a:latin typeface="Arial" panose="020B0604020202020204" pitchFamily="34" charset="0"/>
              </a:rPr>
              <a:t> (Legen Sie eine Pause ein, damit die Zuhörer sich diesen ansehen können.)</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Haben Sie irgendwelche Fragen dazu, wie wir unsere Handlungen dokumentieren werden? Was fehlt hier, das wir möglicherweise in unsere eigenen Handlungsplänen aufnehmen wollten? </a:t>
            </a:r>
            <a:r>
              <a:rPr lang="de-DE" sz="1000" b="0" i="1" baseline="0" dirty="0">
                <a:latin typeface="Arial" panose="020B0604020202020204" pitchFamily="34" charset="0"/>
              </a:rPr>
              <a:t>(Warten Sie auf eine Antwort)</a:t>
            </a:r>
          </a:p>
          <a:p>
            <a:endParaRPr lang="de-DE"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20</a:t>
            </a:fld>
            <a:endParaRPr lang="de-DE"/>
          </a:p>
        </p:txBody>
      </p:sp>
    </p:spTree>
    <p:extLst>
      <p:ext uri="{BB962C8B-B14F-4D97-AF65-F5344CB8AC3E}">
        <p14:creationId xmlns:p14="http://schemas.microsoft.com/office/powerpoint/2010/main" val="2731746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baseline="0" dirty="0">
                <a:latin typeface="Arial" panose="020B0604020202020204" pitchFamily="34" charset="0"/>
              </a:rPr>
              <a:t>Siehe Notizen auf Folie 1. Stellen Sie „Zielvereinbarung“ vor der Präsentation fertig.</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_____________________________________________________</a:t>
            </a:r>
          </a:p>
          <a:p>
            <a:pPr marL="0" marR="0">
              <a:lnSpc>
                <a:spcPct val="107000"/>
              </a:lnSpc>
              <a:spcBef>
                <a:spcPts val="0"/>
              </a:spcBef>
              <a:spcAft>
                <a:spcPts val="800"/>
              </a:spcAft>
            </a:pPr>
            <a:r>
              <a:rPr lang="de-DE" sz="1000" b="0" i="1" dirty="0">
                <a:effectLst/>
                <a:latin typeface="Arial" panose="020B0604020202020204" pitchFamily="34" charset="0"/>
              </a:rPr>
              <a:t>Skript für GAT Area Leader, mit dem sie Distrikt-Führungskräfte auf die Leitung eines Workshops „Einen Plan ausarbeiten“ vorbereiten:</a:t>
            </a:r>
          </a:p>
          <a:p>
            <a:pPr marL="0" marR="0">
              <a:lnSpc>
                <a:spcPct val="107000"/>
              </a:lnSpc>
              <a:spcBef>
                <a:spcPts val="0"/>
              </a:spcBef>
              <a:spcAft>
                <a:spcPts val="800"/>
              </a:spcAft>
            </a:pPr>
            <a:r>
              <a:rPr lang="de-DE" sz="1000" b="0" dirty="0">
                <a:effectLst/>
                <a:latin typeface="Arial" panose="020B0604020202020204" pitchFamily="34" charset="0"/>
              </a:rPr>
              <a:t>Diese Folie fasst die während der Kleingruppensitzungen fertigzustellende Arbeit zusammen. </a:t>
            </a:r>
            <a:br>
              <a:rPr lang="de-DE" sz="1000" b="0" dirty="0">
                <a:effectLst/>
                <a:latin typeface="Arial" panose="020B0604020202020204" pitchFamily="34" charset="0"/>
              </a:rPr>
            </a:br>
            <a:r>
              <a:rPr lang="de-DE" sz="1000" b="0" dirty="0">
                <a:effectLst/>
                <a:latin typeface="Arial" panose="020B0604020202020204" pitchFamily="34" charset="0"/>
              </a:rPr>
              <a:t>Auf diese Weise sehen alle den größeren Zusammenhang der Dinge, die sie für den Distrikt aufbauen.</a:t>
            </a:r>
          </a:p>
          <a:p>
            <a:pPr marL="0" marR="0">
              <a:lnSpc>
                <a:spcPct val="107000"/>
              </a:lnSpc>
              <a:spcBef>
                <a:spcPts val="0"/>
              </a:spcBef>
              <a:spcAft>
                <a:spcPts val="800"/>
              </a:spcAft>
            </a:pPr>
            <a:r>
              <a:rPr lang="de-DE" sz="1000" b="0" i="1" dirty="0">
                <a:effectLst/>
                <a:latin typeface="Arial" panose="020B0604020202020204" pitchFamily="34" charset="0"/>
              </a:rPr>
              <a:t>Skript für Distrikt-Führungskräfte bei der Leitung eines Workshops „Einen Plan ausarbeiten“</a:t>
            </a:r>
          </a:p>
          <a:p>
            <a:r>
              <a:rPr lang="de-DE" sz="1000" b="0" dirty="0">
                <a:latin typeface="Arial" panose="020B0604020202020204" pitchFamily="34" charset="0"/>
              </a:rPr>
              <a:t>Hier sehen Sie die Struktur eines „Global Membership Approach“-Plans. Er ist in vier „Global Membership Approach“-Schwerpunktbereiche eingeteilt: Neue Clubs, Neue Mitglieder, Mitgliederzufriedenheit und Führungskräfte-Unterstützung. </a:t>
            </a:r>
          </a:p>
          <a:p>
            <a:endParaRPr lang="de-DE" sz="1000" b="1" baseline="0" dirty="0">
              <a:latin typeface="Arial" panose="020B0604020202020204" pitchFamily="34" charset="0"/>
              <a:cs typeface="Arial" panose="020B0604020202020204" pitchFamily="34" charset="0"/>
            </a:endParaRPr>
          </a:p>
          <a:p>
            <a:r>
              <a:rPr lang="de-DE" sz="1000" b="1" baseline="0" dirty="0">
                <a:latin typeface="Arial" panose="020B0604020202020204" pitchFamily="34" charset="0"/>
              </a:rPr>
              <a:t>In Kürze arbeiten wir in Kleingruppen zusammen. Wir werden unter jedem Schwerpunktbereich auswählen, welche Handlungsschritte wir zum Erreichen unseres Ziels ergreifen werden. Wir wollen nun mit 2-3 Handlungen beginnen. Wir können immer wieder zusammenkommen und später noch mehr hinzufügen. Vergessen Sie nicht – keine Idee ist zu umfangreich oder zu geringfügig. Denken Sie also bei der Diskussion daran, dass wir komplexere Handlungsschritte auswählen und unsere Vorgehensweise rückwärts aufschlüsseln oder mit kleineren detaillierten Handlungsschritten nach vorn gerichtet arbeiten können. </a:t>
            </a:r>
          </a:p>
          <a:p>
            <a:endParaRPr lang="de-DE" sz="1000" b="1" baseline="0" dirty="0">
              <a:latin typeface="Arial" panose="020B0604020202020204" pitchFamily="34" charset="0"/>
              <a:cs typeface="Arial" panose="020B0604020202020204" pitchFamily="34" charset="0"/>
            </a:endParaRPr>
          </a:p>
          <a:p>
            <a:r>
              <a:rPr lang="de-DE" sz="1000" b="1" baseline="0" dirty="0">
                <a:latin typeface="Arial" panose="020B0604020202020204" pitchFamily="34" charset="0"/>
              </a:rPr>
              <a:t>Ein Handlungsschritt unter Schwerpunktbereich 1 könnte zum Beispiel die </a:t>
            </a:r>
            <a:r>
              <a:rPr lang="de-DE" sz="1000" b="1" i="1" baseline="0" dirty="0">
                <a:latin typeface="Arial" panose="020B0604020202020204" pitchFamily="34" charset="0"/>
              </a:rPr>
              <a:t>Durchführung eines Workshops zur Gründung neuer Clubs</a:t>
            </a:r>
            <a:r>
              <a:rPr lang="de-DE" sz="1000" b="1" i="0" baseline="0" dirty="0">
                <a:latin typeface="Arial" panose="020B0604020202020204" pitchFamily="34" charset="0"/>
              </a:rPr>
              <a:t> sein, was ein komplexerer Handlungsschritt wäre. </a:t>
            </a:r>
            <a:r>
              <a:rPr lang="de-DE" sz="1000" b="1" baseline="0" dirty="0">
                <a:latin typeface="Arial" panose="020B0604020202020204" pitchFamily="34" charset="0"/>
              </a:rPr>
              <a:t>Für Schwerpunktbereich 4 hingegen könnte es sich um </a:t>
            </a:r>
            <a:r>
              <a:rPr lang="de-DE" sz="1000" b="1" i="1" baseline="0" dirty="0">
                <a:latin typeface="Arial" panose="020B0604020202020204" pitchFamily="34" charset="0"/>
              </a:rPr>
              <a:t>monatliche Meetings mit den Zone Chairpersons für ein besseres Verständnis der Clubbedürfnisse </a:t>
            </a:r>
            <a:r>
              <a:rPr lang="de-DE" sz="1000" b="1" i="0" baseline="0" dirty="0">
                <a:latin typeface="Arial" panose="020B0604020202020204" pitchFamily="34" charset="0"/>
              </a:rPr>
              <a:t>handeln, was ein detaillierterer Handlungsschritt wäre.</a:t>
            </a:r>
          </a:p>
          <a:p>
            <a:endParaRPr lang="de-DE" sz="1000" b="1" baseline="0" dirty="0">
              <a:latin typeface="Arial" panose="020B0604020202020204" pitchFamily="34" charset="0"/>
              <a:cs typeface="Arial" panose="020B0604020202020204" pitchFamily="34" charset="0"/>
            </a:endParaRPr>
          </a:p>
          <a:p>
            <a:r>
              <a:rPr lang="de-DE" sz="1000" b="1" baseline="0" dirty="0">
                <a:latin typeface="Arial" panose="020B0604020202020204" pitchFamily="34" charset="0"/>
              </a:rPr>
              <a:t>Wir werden für jeden Handlungsschritt auch eine kurze Beschreibung geben und festlegen, wann wir ihn durchführen werden, wer dafür verantwortlich ist und welche Hilfsmittel und welches Budget zur Unterstützung der Handlung verwendet werden. </a:t>
            </a:r>
          </a:p>
          <a:p>
            <a:endParaRPr lang="de-DE" sz="1000" b="1" baseline="0" dirty="0">
              <a:latin typeface="Arial" panose="020B0604020202020204" pitchFamily="34" charset="0"/>
              <a:cs typeface="Arial" panose="020B0604020202020204" pitchFamily="34" charset="0"/>
            </a:endParaRPr>
          </a:p>
          <a:p>
            <a:r>
              <a:rPr lang="de-DE" sz="1000" b="1" baseline="0" dirty="0">
                <a:latin typeface="Arial" panose="020B0604020202020204" pitchFamily="34" charset="0"/>
              </a:rPr>
              <a:t>Wir werden so viele Handlungsschritte ausarbeiten, wie uns für jeden Schwerpunktbereich nützlich und erreichbar erscheinen. </a:t>
            </a:r>
          </a:p>
          <a:p>
            <a:endParaRPr lang="de-DE" sz="1000" b="1" baseline="0" dirty="0">
              <a:latin typeface="Arial" panose="020B0604020202020204" pitchFamily="34" charset="0"/>
              <a:cs typeface="Arial" panose="020B0604020202020204" pitchFamily="34" charset="0"/>
            </a:endParaRPr>
          </a:p>
          <a:p>
            <a:r>
              <a:rPr lang="de-DE" sz="1000" b="1" baseline="0" dirty="0">
                <a:latin typeface="Arial" panose="020B0604020202020204" pitchFamily="34" charset="0"/>
              </a:rPr>
              <a:t>Vergessen Sie nicht, unsere bei der Distrikt-SWOT-Analyse aufgezeichneten Informationen einzubeziehen.</a:t>
            </a:r>
          </a:p>
          <a:p>
            <a:endParaRPr lang="de-DE" sz="1000" baseline="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21</a:t>
            </a:fld>
            <a:endParaRPr lang="de-DE"/>
          </a:p>
        </p:txBody>
      </p:sp>
    </p:spTree>
    <p:extLst>
      <p:ext uri="{BB962C8B-B14F-4D97-AF65-F5344CB8AC3E}">
        <p14:creationId xmlns:p14="http://schemas.microsoft.com/office/powerpoint/2010/main" val="1941241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defRPr/>
            </a:pPr>
            <a:r>
              <a:rPr lang="de-DE" sz="1200" u="sng" dirty="0">
                <a:latin typeface="Arial" panose="020B0604020202020204" pitchFamily="34" charset="0"/>
              </a:rPr>
              <a:t>Hinweise für Referenten: </a:t>
            </a:r>
          </a:p>
          <a:p>
            <a:endParaRPr lang="de-DE" sz="1200" b="0" dirty="0">
              <a:latin typeface="Arial" panose="020B0604020202020204" pitchFamily="34" charset="0"/>
              <a:cs typeface="Arial" panose="020B0604020202020204" pitchFamily="34" charset="0"/>
            </a:endParaRPr>
          </a:p>
          <a:p>
            <a:r>
              <a:rPr lang="de-DE" sz="1200" b="0" dirty="0">
                <a:latin typeface="Arial" panose="020B0604020202020204" pitchFamily="34" charset="0"/>
              </a:rPr>
              <a:t>Wir suchen nach innovativen Ideen, die Mitgliederwachstum entfachen. Wenn jemand von uns eine Idee vorschlägt, müssen wir alle Unterstützung zeigen. </a:t>
            </a:r>
          </a:p>
          <a:p>
            <a:endParaRPr lang="de-DE" sz="1200" b="0" baseline="0" dirty="0">
              <a:latin typeface="Arial" panose="020B0604020202020204" pitchFamily="34" charset="0"/>
              <a:cs typeface="Arial" panose="020B0604020202020204" pitchFamily="34" charset="0"/>
            </a:endParaRPr>
          </a:p>
          <a:p>
            <a:r>
              <a:rPr lang="de-DE" sz="1200" b="0" baseline="0" dirty="0">
                <a:latin typeface="Arial" panose="020B0604020202020204" pitchFamily="34" charset="0"/>
              </a:rPr>
              <a:t>Wir werden uns in Gruppen unterteilen, um Ideen für unsere Handlungen zu generieren. Stellen Sie sicher, dass jeder in Ihrer Gruppe mindestens eine Idee beiträgt. </a:t>
            </a:r>
          </a:p>
          <a:p>
            <a:endParaRPr lang="de-DE" sz="1200" b="0" baseline="0" dirty="0">
              <a:latin typeface="Arial" panose="020B0604020202020204" pitchFamily="34" charset="0"/>
              <a:cs typeface="Arial" panose="020B0604020202020204" pitchFamily="34" charset="0"/>
            </a:endParaRPr>
          </a:p>
          <a:p>
            <a:r>
              <a:rPr lang="de-DE" sz="1200" b="0" baseline="0" dirty="0">
                <a:latin typeface="Arial" panose="020B0604020202020204" pitchFamily="34" charset="0"/>
              </a:rPr>
              <a:t>Jede Gruppe braucht eine Person, die alle Ideen notiert. An dieser Stelle wollen Sie viele Ideen, mit denen Sie arbeiten können. </a:t>
            </a:r>
          </a:p>
          <a:p>
            <a:endParaRPr lang="de-DE" sz="1200" b="0" baseline="0" dirty="0">
              <a:latin typeface="Arial" panose="020B0604020202020204" pitchFamily="34" charset="0"/>
              <a:cs typeface="Arial" panose="020B0604020202020204" pitchFamily="34" charset="0"/>
            </a:endParaRPr>
          </a:p>
          <a:p>
            <a:r>
              <a:rPr lang="de-DE" sz="1200" b="0" baseline="0" dirty="0">
                <a:latin typeface="Arial" panose="020B0604020202020204" pitchFamily="34" charset="0"/>
              </a:rPr>
              <a:t>Seien Sie jeder Idee gegenüber positiv eingestellt. Besprechen Sie diese gerade genug, so dass sie jeder versteht. Äußern Sie keine abfällige Meinung zu einer Idee, sagen Sie nicht, dass sie nicht funktionieren wird oder bereits erprobt wurde. Seien Sie positiv oder seien Sie ruhig. Eine ausschweifend klingende Idee könnte zu einem Durchbruch werden. Begrüßen Sie sie. </a:t>
            </a:r>
          </a:p>
          <a:p>
            <a:endParaRPr lang="de-DE" sz="1200" b="0" baseline="0" dirty="0">
              <a:latin typeface="Arial" panose="020B0604020202020204" pitchFamily="34" charset="0"/>
              <a:cs typeface="Arial" panose="020B0604020202020204" pitchFamily="34" charset="0"/>
            </a:endParaRPr>
          </a:p>
          <a:p>
            <a:r>
              <a:rPr lang="de-DE" sz="1200" b="0" baseline="0" dirty="0">
                <a:latin typeface="Arial" panose="020B0604020202020204" pitchFamily="34" charset="0"/>
              </a:rPr>
              <a:t>Erinnern Sie sich daran, was Sie als neu beigetretenes Lionsmitglied empfanden. Wie können wir dieses Gefühl wiederherstellen? Welche kreativen Ideen wurden umgesetzt, als Sie Ihre „Service Journey“ antraten? Wie wurden Sie ermutigt, sich in den Führungskräfte-Rängen hochzuarbeiten?</a:t>
            </a:r>
          </a:p>
          <a:p>
            <a:endParaRPr lang="de-DE" sz="1200" b="0" baseline="0" dirty="0">
              <a:latin typeface="Arial" panose="020B0604020202020204" pitchFamily="34" charset="0"/>
              <a:cs typeface="Arial" panose="020B0604020202020204" pitchFamily="34" charset="0"/>
            </a:endParaRPr>
          </a:p>
          <a:p>
            <a:r>
              <a:rPr lang="de-DE" sz="1200" b="0" baseline="0" dirty="0">
                <a:latin typeface="Arial" panose="020B0604020202020204" pitchFamily="34" charset="0"/>
              </a:rPr>
              <a:t>Wenn Sie eine Liste mit Ideen zusammengestellt haben, wählen Sie die mit dem größten Potenzial aus. Stellen Sie sicher, dass die Meinung eines jeden in diese Auswahl eingeht. Erwägen Sie dann, ob Ideen kombiniert oder verbessert werden können. </a:t>
            </a:r>
            <a:endParaRPr lang="de-DE" sz="1200" b="0" dirty="0">
              <a:latin typeface="Arial" panose="020B0604020202020204" pitchFamily="34" charset="0"/>
              <a:cs typeface="Arial" panose="020B0604020202020204" pitchFamily="34" charset="0"/>
            </a:endParaRPr>
          </a:p>
          <a:p>
            <a:endParaRPr lang="de-DE"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22</a:t>
            </a:fld>
            <a:endParaRPr lang="de-DE"/>
          </a:p>
        </p:txBody>
      </p:sp>
    </p:spTree>
    <p:extLst>
      <p:ext uri="{BB962C8B-B14F-4D97-AF65-F5344CB8AC3E}">
        <p14:creationId xmlns:p14="http://schemas.microsoft.com/office/powerpoint/2010/main" val="1970707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i="1" baseline="0" dirty="0">
                <a:latin typeface="Arial" panose="020B0604020202020204" pitchFamily="34" charset="0"/>
              </a:rPr>
              <a:t>Entscheiden Sie bei Kleingruppensitzungen nach eigenem Ermessen, wieviel Zeit Sie jeder Übung basierend auf der verfügbaren Gesamtzeit der Sitzung zuweisen können.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_____________________________________________________</a:t>
            </a:r>
          </a:p>
          <a:p>
            <a:pPr marL="0" marR="0">
              <a:lnSpc>
                <a:spcPct val="107000"/>
              </a:lnSpc>
              <a:spcBef>
                <a:spcPts val="0"/>
              </a:spcBef>
              <a:spcAft>
                <a:spcPts val="800"/>
              </a:spcAft>
            </a:pPr>
            <a:endParaRPr lang="de-DE"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000" b="0" i="1" dirty="0">
                <a:effectLst/>
                <a:latin typeface="Arial" panose="020B0604020202020204" pitchFamily="34" charset="0"/>
              </a:rPr>
              <a:t>Skript für GAT Area Leader, mit dem sie Distrikt-Führungskräfte auf die Leitung eines Workshops „Einen Plan ausarbeiten“ vorbereiten:</a:t>
            </a:r>
          </a:p>
          <a:p>
            <a:pPr marL="0" marR="0">
              <a:lnSpc>
                <a:spcPct val="107000"/>
              </a:lnSpc>
              <a:spcBef>
                <a:spcPts val="0"/>
              </a:spcBef>
              <a:spcAft>
                <a:spcPts val="800"/>
              </a:spcAft>
            </a:pPr>
            <a:r>
              <a:rPr lang="de-DE" sz="1000" b="0" dirty="0">
                <a:effectLst/>
                <a:latin typeface="Arial" panose="020B0604020202020204" pitchFamily="34" charset="0"/>
              </a:rPr>
              <a:t>Dies sind die Anweisungen für die Kleingruppensitzungen zur Ausarbeitung von Handlungsplänen. </a:t>
            </a:r>
          </a:p>
          <a:p>
            <a:pPr marL="0" marR="0">
              <a:lnSpc>
                <a:spcPct val="107000"/>
              </a:lnSpc>
              <a:spcBef>
                <a:spcPts val="0"/>
              </a:spcBef>
              <a:spcAft>
                <a:spcPts val="800"/>
              </a:spcAft>
            </a:pPr>
            <a:r>
              <a:rPr lang="de-DE" sz="1000" b="0" i="1" dirty="0">
                <a:latin typeface="Arial" panose="020B0604020202020204" pitchFamily="34" charset="0"/>
              </a:rPr>
              <a:t>(</a:t>
            </a:r>
            <a:r>
              <a:rPr lang="de-DE" sz="1000" b="0" i="1" dirty="0">
                <a:effectLst/>
                <a:latin typeface="Arial" panose="020B0604020202020204" pitchFamily="34" charset="0"/>
              </a:rPr>
              <a:t>Lesen Sie sich die Anweisungen auf der Folie und im nachstehenden Skript durch.)</a:t>
            </a:r>
          </a:p>
          <a:p>
            <a:pPr marL="0" marR="0">
              <a:lnSpc>
                <a:spcPct val="107000"/>
              </a:lnSpc>
              <a:spcBef>
                <a:spcPts val="0"/>
              </a:spcBef>
              <a:spcAft>
                <a:spcPts val="800"/>
              </a:spcAft>
            </a:pPr>
            <a:r>
              <a:rPr lang="de-DE" sz="1000" b="0" dirty="0">
                <a:latin typeface="Arial" panose="020B0604020202020204" pitchFamily="34" charset="0"/>
              </a:rPr>
              <a:t>Haben Sie irgendwelche Fragen zu dieser Übung?</a:t>
            </a:r>
          </a:p>
          <a:p>
            <a:pPr marL="0" marR="0">
              <a:lnSpc>
                <a:spcPct val="107000"/>
              </a:lnSpc>
              <a:spcBef>
                <a:spcPts val="0"/>
              </a:spcBef>
              <a:spcAft>
                <a:spcPts val="800"/>
              </a:spcAft>
            </a:pPr>
            <a:r>
              <a:rPr lang="de-DE" sz="1000" b="0" dirty="0">
                <a:effectLst/>
                <a:latin typeface="Arial" panose="020B0604020202020204" pitchFamily="34" charset="0"/>
              </a:rPr>
              <a:t>Erwarten Sie irgendwelche Schwierigkeiten bei der Durchführung dieser Übung in Ihrem Distrikt? Wir wollen nun mögliche Schwierigkeiten antizipieren und gemeinsam einige Lösungen finden.</a:t>
            </a:r>
          </a:p>
          <a:p>
            <a:pPr marL="0" marR="0">
              <a:lnSpc>
                <a:spcPct val="107000"/>
              </a:lnSpc>
              <a:spcBef>
                <a:spcPts val="0"/>
              </a:spcBef>
              <a:spcAft>
                <a:spcPts val="800"/>
              </a:spcAft>
            </a:pPr>
            <a:r>
              <a:rPr lang="de-DE" sz="1000" b="0" i="1" dirty="0">
                <a:latin typeface="Arial" panose="020B0604020202020204" pitchFamily="34" charset="0"/>
              </a:rPr>
              <a:t>(Räumen Sie Zeit für eine Besprechung ein. Denken Sie über etwaige Schwierigkeiten nach und wie man darauf eingehen kann, zum Beispiel wie man auf störende oder geistesabwesende Teilnehmer eingehen kann. Regen Sie die Teilnehmer auch an, während der Besprechung Strategien auszutauschen.)</a:t>
            </a:r>
            <a:endParaRPr lang="de-DE"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000" b="0" i="1" dirty="0">
                <a:effectLst/>
                <a:latin typeface="Arial" panose="020B0604020202020204" pitchFamily="34" charset="0"/>
              </a:rPr>
              <a:t>Skript für Distrikt-Führungskräfte bei der Leitung eines Workshops „Einen Plan ausarbeiten“:</a:t>
            </a:r>
            <a:endParaRPr lang="de-DE" sz="1000" b="0" i="1" dirty="0">
              <a:latin typeface="Arial" panose="020B0604020202020204" pitchFamily="34" charset="0"/>
              <a:cs typeface="Arial" panose="020B0604020202020204" pitchFamily="34" charset="0"/>
            </a:endParaRPr>
          </a:p>
          <a:p>
            <a:r>
              <a:rPr lang="de-DE" sz="1000" b="0" dirty="0">
                <a:latin typeface="Arial" panose="020B0604020202020204" pitchFamily="34" charset="0"/>
              </a:rPr>
              <a:t>Wir werden mit dem Festlegen von Handlungen beginnen, indem wir uns in vier Gruppen unterteilen, eine pro Schwerpunktbereich. </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Jede Gruppe wird eine Ideen-Liste erstellen und kreatives Denken begrüßen. Aus dieser Liste werden sie 2-3 der vielversprechendsten Ideen auswählen und Beschreibungen und eine Zeitspanne hinzufügen, damit wir eine Vorstellung haben, wie lange die Umsetzung dauern wird. </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Dann werden wir die Ideen besprechen und optimieren, sodass wir für jeden Bereich 2-3 Handlungen höchster Priorität erhalten. </a:t>
            </a:r>
          </a:p>
          <a:p>
            <a:endParaRPr lang="de-DE" sz="1000" b="0" baseline="0" dirty="0">
              <a:latin typeface="Arial" panose="020B0604020202020204" pitchFamily="34" charset="0"/>
              <a:cs typeface="Arial" panose="020B0604020202020204" pitchFamily="34" charset="0"/>
            </a:endParaRPr>
          </a:p>
          <a:p>
            <a:r>
              <a:rPr lang="de-DE" sz="1000" b="0" i="1" baseline="0" dirty="0">
                <a:latin typeface="Arial" panose="020B0604020202020204" pitchFamily="34" charset="0"/>
              </a:rPr>
              <a:t>(Unterteilen Sie die Anwesenden in Gruppen.)</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Jede Gruppe hat 15 Minuten Zeit, um 2-3 Handlungen festzulegen und ihnen Beschreibungen und Zeitspannen zu geben.</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Haben Sie irgendwelche Fragen, bevor wir beginnen? </a:t>
            </a:r>
          </a:p>
          <a:p>
            <a:endParaRPr lang="de-DE" sz="1000" b="0" i="1" baseline="0" dirty="0">
              <a:latin typeface="Arial" panose="020B0604020202020204" pitchFamily="34" charset="0"/>
              <a:cs typeface="Arial" panose="020B0604020202020204" pitchFamily="34" charset="0"/>
            </a:endParaRPr>
          </a:p>
          <a:p>
            <a:r>
              <a:rPr lang="de-DE" sz="1000" b="0" i="1" baseline="0" dirty="0">
                <a:latin typeface="Arial" panose="020B0604020202020204" pitchFamily="34" charset="0"/>
              </a:rPr>
              <a:t>(Besprechen Sie nach Abschluss der Kleingruppensitzungen die Handlungsschritte für jeden Bereich und bitten Sie um Nachträge und Veränderungen. Dokumentieren Sie die Ergebnisse auf Folie 35, einschließlich einer Liste potenzieller Ideen, die nach Umsetzung der Handlungen mit höchster Priorität in Erwägung gezogen werden sollen.)</a:t>
            </a:r>
            <a:endParaRPr lang="de-DE" sz="1000" b="0" i="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23</a:t>
            </a:fld>
            <a:endParaRPr lang="de-DE"/>
          </a:p>
        </p:txBody>
      </p:sp>
    </p:spTree>
    <p:extLst>
      <p:ext uri="{BB962C8B-B14F-4D97-AF65-F5344CB8AC3E}">
        <p14:creationId xmlns:p14="http://schemas.microsoft.com/office/powerpoint/2010/main" val="3272625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endParaRPr lang="de-DE" sz="1000" b="0" dirty="0">
              <a:latin typeface="Arial" panose="020B0604020202020204" pitchFamily="34" charset="0"/>
              <a:cs typeface="Arial" panose="020B0604020202020204" pitchFamily="34" charset="0"/>
            </a:endParaRPr>
          </a:p>
          <a:p>
            <a:r>
              <a:rPr lang="de-DE" sz="1000" b="0" dirty="0">
                <a:latin typeface="Arial" panose="020B0604020202020204" pitchFamily="34" charset="0"/>
              </a:rPr>
              <a:t>Hat jemand schon von Peter Drucker gehört? </a:t>
            </a:r>
            <a:r>
              <a:rPr lang="de-DE" sz="1000" b="0" i="1" baseline="0" dirty="0">
                <a:latin typeface="Arial" panose="020B0604020202020204" pitchFamily="34" charset="0"/>
              </a:rPr>
              <a:t>{Er war ein berühmter Unternehmensberater, Pädagoge und Autor.} </a:t>
            </a:r>
          </a:p>
          <a:p>
            <a:endParaRPr lang="de-DE" sz="1000" b="0" baseline="0" dirty="0">
              <a:latin typeface="Arial" panose="020B0604020202020204" pitchFamily="34" charset="0"/>
              <a:cs typeface="Arial" panose="020B0604020202020204" pitchFamily="34" charset="0"/>
            </a:endParaRPr>
          </a:p>
          <a:p>
            <a:r>
              <a:rPr lang="de-DE" sz="1000" b="0" dirty="0">
                <a:latin typeface="Arial" panose="020B0604020202020204" pitchFamily="34" charset="0"/>
              </a:rPr>
              <a:t>Welche Bedeutung hat das für Sie? Was bedeutet dies für unseren Plan? </a:t>
            </a:r>
            <a:endParaRPr lang="de-DE"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de-DE"/>
          </a:p>
        </p:txBody>
      </p:sp>
    </p:spTree>
    <p:extLst>
      <p:ext uri="{BB962C8B-B14F-4D97-AF65-F5344CB8AC3E}">
        <p14:creationId xmlns:p14="http://schemas.microsoft.com/office/powerpoint/2010/main" val="2928940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dirty="0">
                <a:latin typeface="Arial" panose="020B0604020202020204" pitchFamily="34" charset="0"/>
              </a:rPr>
              <a:t>Bearbeiten Sie diese Folie, indem Sie den Namen Ihres Distrikt-Governors, den der leitenden Person zur Unterstützung des „Global Membership Approach“ sowie die Namen aller anderen Führungskräfte, die bereits vor Beginn des Meetings ausgewählt wurden, eingeben.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baseline="0" dirty="0">
                <a:latin typeface="Arial" panose="020B0604020202020204" pitchFamily="34" charset="0"/>
              </a:rPr>
              <a:t>Das Diagramm selbst kann ebenfalls geändert werden, um es dem Bedarf Ihres Distrikts anzupassen. Sie könnten beispielsweise die Teamleiter entfernen und nur die Mitglieder aufführen, die in jedem Schwerpunktbereich arbeiten werden. Das Diagramm muss auch nicht vollständig sein, da es beim Schritt „Erfolg schaffen“ noch einmal untersucht wird. </a:t>
            </a:r>
            <a:endParaRPr lang="de-DE" sz="1000" i="1" baseline="0"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aseline="0" dirty="0">
                <a:latin typeface="Arial" panose="020B0604020202020204" pitchFamily="34" charset="0"/>
              </a:rPr>
              <a:t>_____________________________________________________</a:t>
            </a:r>
          </a:p>
          <a:p>
            <a:pPr marL="0" marR="0">
              <a:lnSpc>
                <a:spcPct val="107000"/>
              </a:lnSpc>
              <a:spcBef>
                <a:spcPts val="0"/>
              </a:spcBef>
              <a:spcAft>
                <a:spcPts val="800"/>
              </a:spcAft>
            </a:pPr>
            <a:endParaRPr lang="de-DE"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000" b="0" i="1" dirty="0">
                <a:effectLst/>
                <a:latin typeface="Arial" panose="020B0604020202020204" pitchFamily="34" charset="0"/>
              </a:rPr>
              <a:t>Skript für GAT Area Leader, mit dem sie Distrikt-Führungskräfte auf die Leitung eines „Einen Plan ausarbeiten“-Workshops vorbereiten:</a:t>
            </a:r>
          </a:p>
          <a:p>
            <a:pPr marL="0" marR="0">
              <a:lnSpc>
                <a:spcPct val="107000"/>
              </a:lnSpc>
              <a:spcBef>
                <a:spcPts val="0"/>
              </a:spcBef>
              <a:spcAft>
                <a:spcPts val="800"/>
              </a:spcAft>
            </a:pPr>
            <a:r>
              <a:rPr lang="de-DE" sz="1000" b="0" dirty="0">
                <a:latin typeface="Arial" panose="020B0604020202020204" pitchFamily="34" charset="0"/>
              </a:rPr>
              <a:t>An dieser Stelle empfiehlt es sich, die von Ihnen während des Workshops „Ein Team zusammenstellen“ festgelegte Arbeitsgruppenstruktur zu überprüfen und eventuell zu überarbeiten. Dieses Nachfassen im Anschluss an die Handlungsplanung ist wichtig, um sicherzustellen, dass jeder Aufgabe die richtige Person zugewiesen wurde.</a:t>
            </a:r>
          </a:p>
          <a:p>
            <a:pPr marL="0" marR="0">
              <a:lnSpc>
                <a:spcPct val="107000"/>
              </a:lnSpc>
              <a:spcBef>
                <a:spcPts val="0"/>
              </a:spcBef>
              <a:spcAft>
                <a:spcPts val="800"/>
              </a:spcAft>
            </a:pPr>
            <a:r>
              <a:rPr lang="de-DE" sz="1000" b="0" i="1" dirty="0">
                <a:effectLst/>
                <a:latin typeface="Arial" panose="020B0604020202020204" pitchFamily="34" charset="0"/>
              </a:rPr>
              <a:t>Skript für Distrikt-Führungskräfte bei der Leitung eines Workshops „Einen Plan ausarbeiten“:</a:t>
            </a:r>
          </a:p>
          <a:p>
            <a:r>
              <a:rPr lang="de-DE" sz="1000" b="0" baseline="0" dirty="0">
                <a:latin typeface="Arial" panose="020B0604020202020204" pitchFamily="34" charset="0"/>
              </a:rPr>
              <a:t>Dies sind unsere „Global Membership Approach“-Arbeitsgruppenmitglieder. Wir haben bereits mehrere Lions-Führungskräfte ausgewählt, aber möchte uns jemand seinen Namen für irgendeinen der übrig bleibenden Bereiche geben oder eine andere Möglichkeit vorschlagen, wie wir uns organisieren können, um die festgelegten Handlungen umzusetzen? </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Gibt es andere, die wir bitten können sich uns anzuschließen, wie z. B. Past-Distrikt-Governors oder andere Lions-Führungskräfte in unserem Distrikt?</a:t>
            </a:r>
            <a:r>
              <a:rPr lang="de-DE" b="0" dirty="0"/>
              <a:t> </a:t>
            </a:r>
            <a:r>
              <a:rPr lang="de-DE" sz="1000" b="0" i="1" baseline="0" dirty="0">
                <a:latin typeface="Arial" panose="020B0604020202020204" pitchFamily="34" charset="0"/>
              </a:rPr>
              <a:t>(Warten Sie auf Input)</a:t>
            </a:r>
            <a:endParaRPr lang="de-DE" sz="1000" b="0" i="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de-DE"/>
          </a:p>
        </p:txBody>
      </p:sp>
    </p:spTree>
    <p:extLst>
      <p:ext uri="{BB962C8B-B14F-4D97-AF65-F5344CB8AC3E}">
        <p14:creationId xmlns:p14="http://schemas.microsoft.com/office/powerpoint/2010/main" val="385272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dirty="0">
                <a:latin typeface="Arial" panose="020B0604020202020204" pitchFamily="34" charset="0"/>
              </a:rPr>
              <a:t>Sie können gerne Änderungen an den auf dieser Folie aufgeführten Führungskräften vornehmen, um sich regionalen Gegebenheiten besser anzupassen.</a:t>
            </a:r>
            <a:endParaRPr lang="de-DE" sz="1000" i="1" baseline="0"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_____________________________________________________</a:t>
            </a:r>
          </a:p>
          <a:p>
            <a:r>
              <a:rPr lang="de-DE" sz="1000" b="0" dirty="0">
                <a:latin typeface="Arial" panose="020B0604020202020204" pitchFamily="34" charset="0"/>
              </a:rPr>
              <a:t>Wir haben zu Beginn dieses Meetings von unserer „Service Journey“ gesprochen. Einer der großartigen Vorteile einer Lions-Mitgliedschaft ist, dass uns immer Hilfe zur Verfügung steht. Wir müssen einfach danach fragen. </a:t>
            </a:r>
          </a:p>
          <a:p>
            <a:endParaRPr lang="de-DE" sz="10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000" b="0" dirty="0">
                <a:latin typeface="Arial" panose="020B0604020202020204" pitchFamily="34" charset="0"/>
              </a:rPr>
              <a:t>Wir haben unser Global Action Team mit Distrikt-, Multidistrikt-Führungskräften, Area und Constitutional Area Leaders. </a:t>
            </a:r>
            <a:endParaRPr lang="de-DE" sz="1000" b="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000" b="0" baseline="0" dirty="0">
                <a:latin typeface="Arial" panose="020B0604020202020204" pitchFamily="34" charset="0"/>
              </a:rPr>
              <a:t>Wir können unser LCI GAT-Personal anrufen, das uns mit weiteren LCI-Ressourcen in Verbindung bringen kann.</a:t>
            </a:r>
            <a:endParaRPr lang="de-DE" sz="1000" b="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000" b="0" baseline="0" dirty="0">
                <a:latin typeface="Arial" panose="020B0604020202020204" pitchFamily="34" charset="0"/>
              </a:rPr>
              <a:t>Wir haben auch ehemalige internationale Präsidenten, Direktoren, Governorratsvorsitzende und Distrikt-Governors mit einer Fülle von wertvollen Erfahrungen.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000" b="0" baseline="0" dirty="0">
                <a:latin typeface="Arial" panose="020B0604020202020204" pitchFamily="34" charset="0"/>
              </a:rPr>
              <a:t>Wie steht es mit bereits bestehenden Ausschüssen (Geben Sie regionale Varianten wie die Arbeitsgruppe junger Lions ein)?</a:t>
            </a:r>
          </a:p>
          <a:p>
            <a:pPr marL="171450" indent="-171450">
              <a:buFont typeface="Arial" panose="020B0604020202020204" pitchFamily="34" charset="0"/>
              <a:buChar char="•"/>
            </a:pPr>
            <a:r>
              <a:rPr lang="de-DE" sz="1000" b="0" baseline="0" dirty="0">
                <a:latin typeface="Arial" panose="020B0604020202020204" pitchFamily="34" charset="0"/>
              </a:rPr>
              <a:t>Und wir machen denselben Prozess durch wie andere Distrikte, wir können also mit anderen Distrikt-Governors Bedenken austauschen und Lösungen besprechen. </a:t>
            </a:r>
          </a:p>
          <a:p>
            <a:pPr marL="171450" indent="-171450">
              <a:buFont typeface="Arial" panose="020B0604020202020204" pitchFamily="34" charset="0"/>
              <a:buChar char="•"/>
            </a:pPr>
            <a:r>
              <a:rPr lang="de-DE" sz="1000" b="0" baseline="0" dirty="0">
                <a:latin typeface="Arial" panose="020B0604020202020204" pitchFamily="34" charset="0"/>
              </a:rPr>
              <a:t>Wie steht es mit unseren Zone/Region Chairpersons und Zertifizierten Beratenden Lions? Wie können wir sie zur Unterstützung unserer Clubs und zur Optimierung unserer Schulung einsetzen?</a:t>
            </a:r>
          </a:p>
          <a:p>
            <a:pPr marL="171450" indent="-171450">
              <a:buFont typeface="Arial" panose="020B0604020202020204" pitchFamily="34" charset="0"/>
              <a:buChar char="•"/>
            </a:pPr>
            <a:r>
              <a:rPr lang="de-DE" sz="1000" b="0" baseline="0" dirty="0">
                <a:latin typeface="Arial" panose="020B0604020202020204" pitchFamily="34" charset="0"/>
              </a:rPr>
              <a:t>Lassen Sie uns zuletzt nicht unsere Club-Führungskräfte und -Mitglieder vergessen, denn mit ihrer Hilfe und ihrem Input können wir auf viele Jahre hin positive Veränderungen herbeiführen.</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Vergessen Sie nicht, wir befinden uns alle auf dem gleichen Weg und sind dafür verantwortlich sicherzustellen, dass wir Erfolge erreichen!</a:t>
            </a:r>
          </a:p>
        </p:txBody>
      </p:sp>
      <p:sp>
        <p:nvSpPr>
          <p:cNvPr id="4" name="Header Placeholder 3"/>
          <p:cNvSpPr>
            <a:spLocks noGrp="1"/>
          </p:cNvSpPr>
          <p:nvPr>
            <p:ph type="hdr" sz="quarter" idx="10"/>
          </p:nvPr>
        </p:nvSpPr>
        <p:spPr>
          <a:xfrm>
            <a:off x="487017" y="357313"/>
            <a:ext cx="3170583" cy="480887"/>
          </a:xfrm>
          <a:prstGeom prst="rect">
            <a:avLst/>
          </a:prstGeom>
        </p:spPr>
        <p:txBody>
          <a:bodyPr/>
          <a:lstStyle/>
          <a:p>
            <a:pPr>
              <a:defRPr/>
            </a:pPr>
            <a:r>
              <a:rPr lang="de-DE" dirty="0"/>
              <a:t>Entwicklung eines NAMI-Handlungsplans</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26</a:t>
            </a:fld>
            <a:endParaRPr lang="de-DE"/>
          </a:p>
        </p:txBody>
      </p:sp>
    </p:spTree>
    <p:extLst>
      <p:ext uri="{BB962C8B-B14F-4D97-AF65-F5344CB8AC3E}">
        <p14:creationId xmlns:p14="http://schemas.microsoft.com/office/powerpoint/2010/main" val="3435453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a:lnSpc>
                <a:spcPct val="107000"/>
              </a:lnSpc>
              <a:spcBef>
                <a:spcPts val="0"/>
              </a:spcBef>
              <a:spcAft>
                <a:spcPts val="0"/>
              </a:spcAft>
            </a:pPr>
            <a:endParaRPr lang="de-DE"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de-DE" sz="1000" b="0" i="1" dirty="0">
                <a:effectLst/>
                <a:latin typeface="Arial" panose="020B0604020202020204" pitchFamily="34" charset="0"/>
              </a:rPr>
              <a:t>Skript für GAT Area Leader, mit dem sie Distrikt-Führungskräfte auf die Leitung eines Workshops „Einen Plan ausarbeiten“ vorbereiten:</a:t>
            </a:r>
          </a:p>
          <a:p>
            <a:pPr marL="0" marR="0">
              <a:lnSpc>
                <a:spcPct val="107000"/>
              </a:lnSpc>
              <a:spcBef>
                <a:spcPts val="0"/>
              </a:spcBef>
              <a:spcAft>
                <a:spcPts val="0"/>
              </a:spcAft>
            </a:pPr>
            <a:r>
              <a:rPr lang="de-DE" sz="1000" b="0" dirty="0">
                <a:effectLst/>
                <a:latin typeface="Arial" panose="020B0604020202020204" pitchFamily="34" charset="0"/>
              </a:rPr>
              <a:t>Besprechen Sie die auf den nächsten paar Folien katalogisierten Hilfsmittel zur Vorbereitung auf eine ähnliche Besprechung mit Mitgliedern in Ihrem Distrikt. Im Anschluss an diese Besprechung werden Sie eine weitere Kleingruppenü</a:t>
            </a:r>
            <a:r>
              <a:rPr lang="de-DE" sz="1000" b="0" dirty="0">
                <a:latin typeface="Arial" panose="020B0604020202020204" pitchFamily="34" charset="0"/>
              </a:rPr>
              <a:t>bung leiten, bei der Führungskräfte und Hilfsmittel für jeden Handlungsschritt ausgewählt werden. Seien Sie darauf vorbereitet, Hilfsmittel für die von Ihren Arbeitsgruppen festgelegten Handlungsschritte zu empfehlen.</a:t>
            </a:r>
            <a:endParaRPr lang="de-DE"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de-DE"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de-DE" sz="1000" b="0" i="1" dirty="0">
                <a:effectLst/>
                <a:latin typeface="Arial" panose="020B0604020202020204" pitchFamily="34" charset="0"/>
              </a:rPr>
              <a:t>Skript für Distrikt-Führungskräfte bei der Leitung eines Workshops „Einen Plan ausarbeiten“:</a:t>
            </a:r>
          </a:p>
          <a:p>
            <a:endParaRPr lang="de-DE" sz="1000" b="0" dirty="0">
              <a:latin typeface="Arial" panose="020B0604020202020204" pitchFamily="34" charset="0"/>
              <a:cs typeface="Arial" panose="020B0604020202020204" pitchFamily="34" charset="0"/>
            </a:endParaRPr>
          </a:p>
          <a:p>
            <a:r>
              <a:rPr lang="de-DE" sz="1000" b="0" dirty="0">
                <a:latin typeface="Arial" panose="020B0604020202020204" pitchFamily="34" charset="0"/>
              </a:rPr>
              <a:t>Wir wollen einige der uns zur Verfügung stehenden Hilfsmittel besprechen.</a:t>
            </a:r>
            <a:endParaRPr lang="de-DE" sz="1000" b="0" baseline="0" dirty="0">
              <a:latin typeface="Arial" panose="020B0604020202020204" pitchFamily="34" charset="0"/>
              <a:cs typeface="Arial" panose="020B0604020202020204" pitchFamily="34" charset="0"/>
            </a:endParaRP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Für unseren ersten Schwerpunktbereich sind Sie eventuell schon mit vielen dieser Hilfsmittel, wie z. B. dem Leitfaden zur Gründung neuer Clubs, vertraut.</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Möchte jemand ein Hilfsmittel nennen, das er/sie bereits verwendet hat oder an dessen Verwendung er/sie interessiert ist? </a:t>
            </a:r>
            <a:r>
              <a:rPr lang="de-DE" sz="1000" b="0" i="1" baseline="0" dirty="0">
                <a:latin typeface="Arial" panose="020B0604020202020204" pitchFamily="34" charset="0"/>
              </a:rPr>
              <a:t>(Warten Sie auf eine Antwort) </a:t>
            </a:r>
          </a:p>
          <a:p>
            <a:endParaRPr lang="de-DE"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Können wir irgendwelche davon für unseren ersten Schwerpunkt verwenden? </a:t>
            </a:r>
            <a:r>
              <a:rPr lang="de-DE" sz="1000" b="0" i="1" baseline="0" dirty="0">
                <a:latin typeface="Arial" panose="020B0604020202020204" pitchFamily="34" charset="0"/>
              </a:rPr>
              <a:t>(Warten Sie auf eine Antwort)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de-DE"/>
          </a:p>
        </p:txBody>
      </p:sp>
    </p:spTree>
    <p:extLst>
      <p:ext uri="{BB962C8B-B14F-4D97-AF65-F5344CB8AC3E}">
        <p14:creationId xmlns:p14="http://schemas.microsoft.com/office/powerpoint/2010/main" val="2064473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endParaRPr lang="de-DE" sz="1000" dirty="0">
              <a:latin typeface="Arial" panose="020B0604020202020204" pitchFamily="34" charset="0"/>
              <a:cs typeface="Arial" panose="020B0604020202020204" pitchFamily="34" charset="0"/>
            </a:endParaRPr>
          </a:p>
          <a:p>
            <a:r>
              <a:rPr lang="de-DE" sz="1000" b="0" dirty="0">
                <a:latin typeface="Arial" panose="020B0604020202020204" pitchFamily="34" charset="0"/>
              </a:rPr>
              <a:t>Wir haben auch eine Reihe von Hilfsmitteln, die uns die Revitalisierung von Clubs mit neuen Mitgliedern erleichtern.</a:t>
            </a:r>
          </a:p>
          <a:p>
            <a:endParaRPr lang="de-DE" sz="1000" b="0" baseline="0" dirty="0">
              <a:latin typeface="Arial" panose="020B0604020202020204" pitchFamily="34" charset="0"/>
              <a:cs typeface="Arial" panose="020B0604020202020204" pitchFamily="34" charset="0"/>
            </a:endParaRPr>
          </a:p>
          <a:p>
            <a:r>
              <a:rPr lang="de-DE" sz="1000" b="0" dirty="0">
                <a:latin typeface="Arial" panose="020B0604020202020204" pitchFamily="34" charset="0"/>
              </a:rPr>
              <a:t>Sehen Sie sich bestehende Unterlagen an, wie z. B. den Leitfaden </a:t>
            </a:r>
            <a:r>
              <a:rPr lang="de-DE" sz="1000" b="0" i="1" dirty="0">
                <a:latin typeface="Arial" panose="020B0604020202020204" pitchFamily="34" charset="0"/>
              </a:rPr>
              <a:t>Fragen Sie einfach</a:t>
            </a:r>
            <a:r>
              <a:rPr lang="de-DE" sz="1000" b="0" dirty="0">
                <a:latin typeface="Arial" panose="020B0604020202020204" pitchFamily="34" charset="0"/>
              </a:rPr>
              <a:t> sowie neue Materialien wie das Flugblatt </a:t>
            </a:r>
            <a:r>
              <a:rPr lang="de-DE" sz="1000" b="0" i="1" baseline="0" dirty="0">
                <a:latin typeface="Arial" panose="020B0604020202020204" pitchFamily="34" charset="0"/>
              </a:rPr>
              <a:t>Vorteile einer Mitgliedschaft</a:t>
            </a:r>
            <a:r>
              <a:rPr lang="de-DE" sz="1000" b="0" dirty="0">
                <a:latin typeface="Arial" panose="020B0604020202020204" pitchFamily="34" charset="0"/>
              </a:rPr>
              <a:t>. </a:t>
            </a:r>
          </a:p>
          <a:p>
            <a:endParaRPr lang="de-DE"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Wie können wir diese auf den Schwerpunktbereich 2 anwenden?</a:t>
            </a:r>
            <a:r>
              <a:rPr lang="de-DE" sz="1000" b="0" i="1" baseline="0" dirty="0">
                <a:latin typeface="Arial" panose="020B0604020202020204" pitchFamily="34" charset="0"/>
              </a:rPr>
              <a:t> (Warten Sie auf eine Antwort)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de-DE"/>
          </a:p>
        </p:txBody>
      </p:sp>
    </p:spTree>
    <p:extLst>
      <p:ext uri="{BB962C8B-B14F-4D97-AF65-F5344CB8AC3E}">
        <p14:creationId xmlns:p14="http://schemas.microsoft.com/office/powerpoint/2010/main" val="98923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lvl="0">
              <a:defRPr/>
            </a:pPr>
            <a:endParaRPr lang="de-DE" sz="1000" dirty="0">
              <a:latin typeface="Arial" panose="020B0604020202020204" pitchFamily="34" charset="0"/>
            </a:endParaRPr>
          </a:p>
          <a:p>
            <a:endParaRPr lang="de-DE" sz="1000" baseline="0" dirty="0">
              <a:latin typeface="Arial" panose="020B0604020202020204" pitchFamily="34" charset="0"/>
              <a:cs typeface="Arial" panose="020B0604020202020204" pitchFamily="34" charset="0"/>
            </a:endParaRPr>
          </a:p>
          <a:p>
            <a:r>
              <a:rPr lang="de-DE" sz="1000" i="1" baseline="0" dirty="0">
                <a:latin typeface="Arial" panose="020B0604020202020204" pitchFamily="34" charset="0"/>
              </a:rPr>
              <a:t>Skript für GAT Area Leader, mit dem sie Distrikt-Führungskräfte auf die Leitung eines Workshops „Einen Plan ausarbeiten“ vorbereiten:</a:t>
            </a:r>
          </a:p>
          <a:p>
            <a:pPr marL="0" indent="0">
              <a:buNone/>
            </a:pPr>
            <a:r>
              <a:rPr lang="de-DE" sz="1000" b="0" baseline="0" dirty="0">
                <a:latin typeface="Arial" panose="020B0604020202020204" pitchFamily="34" charset="0"/>
              </a:rPr>
              <a:t>Dies ist die Tagesordnung für einen Workshop „Einen Plan ausarbeiten“, den Sie nach Ihrer Rückkehr in Ihren Distrikt leiten werden. Beginnen Sie mit einer Besprechung der Distriktanalyse, die Sie im Workshop „Eine Vision entwerfen“ gemeinsam durchgeführt haben. </a:t>
            </a:r>
          </a:p>
          <a:p>
            <a:pPr marL="0" indent="0">
              <a:buNone/>
            </a:pPr>
            <a:r>
              <a:rPr lang="de-DE" sz="1000" b="0" baseline="0" dirty="0">
                <a:latin typeface="Arial" panose="020B0604020202020204" pitchFamily="34" charset="0"/>
              </a:rPr>
              <a:t>Als nächstes werden Sie Zeit mit der Handlungsplanung zur Umsetzung von Mission 1.5 verbringen. Gehen Sie darauf ein, wie man einen Handlungsplan ausarbeitet und sammeln Sie Ideen zu den tatsächlichen Maßnahmen, die in die Handlungspläne Ihres Distrikts aufzunehmen sind.</a:t>
            </a:r>
          </a:p>
          <a:p>
            <a:pPr marL="0" indent="0">
              <a:buNone/>
            </a:pPr>
            <a:r>
              <a:rPr lang="de-DE" sz="1000" b="0" dirty="0">
                <a:latin typeface="Arial" panose="020B0604020202020204" pitchFamily="34" charset="0"/>
              </a:rPr>
              <a:t>Dann werden Sie sicherstellen, dass alle über die Hilfsmittel, die für jeden Schritt des Handlungsplans zur Verfügung stehen, Bescheid wissen. Letztlich werden Sie die nächsten Schritte planen.</a:t>
            </a:r>
          </a:p>
          <a:p>
            <a:pPr marL="0" indent="0">
              <a:buNone/>
            </a:pPr>
            <a:endParaRPr lang="de-DE" sz="1000" b="0" baseline="0" dirty="0">
              <a:latin typeface="Arial" panose="020B0604020202020204" pitchFamily="34" charset="0"/>
              <a:cs typeface="Arial" panose="020B0604020202020204" pitchFamily="34" charset="0"/>
            </a:endParaRPr>
          </a:p>
          <a:p>
            <a:r>
              <a:rPr lang="de-DE" sz="1000" b="0" i="1" dirty="0">
                <a:latin typeface="Arial" panose="020B0604020202020204" pitchFamily="34" charset="0"/>
              </a:rPr>
              <a:t>Skript für Distrikt-Führungskräfte bei der Leitung eines Workshops „Einen Plan ausarbeiten“:</a:t>
            </a:r>
            <a:endParaRPr lang="de-DE" sz="1000" b="0" i="1" baseline="0" dirty="0">
              <a:latin typeface="Arial" panose="020B0604020202020204" pitchFamily="34" charset="0"/>
              <a:cs typeface="Arial" panose="020B0604020202020204" pitchFamily="34" charset="0"/>
            </a:endParaRPr>
          </a:p>
          <a:p>
            <a:pPr marL="0" indent="0">
              <a:buNone/>
            </a:pPr>
            <a:r>
              <a:rPr lang="de-DE" sz="1000" b="0" baseline="0" dirty="0">
                <a:latin typeface="Arial" panose="020B0604020202020204" pitchFamily="34" charset="0"/>
              </a:rPr>
              <a:t>Wir werden heute mit einer Besprechung unserer Distriktanalyse und -ziele, die wir bei unserem letzten Meeting  — Eine Vision entwerfen — erarbeitet haben, beginnen. </a:t>
            </a:r>
          </a:p>
          <a:p>
            <a:pPr marL="0" indent="0">
              <a:buNone/>
            </a:pPr>
            <a:r>
              <a:rPr lang="de-DE" sz="1000" b="0" baseline="0" dirty="0">
                <a:latin typeface="Arial" panose="020B0604020202020204" pitchFamily="34" charset="0"/>
              </a:rPr>
              <a:t>Als nächstes beginnen wir mit der Erstellung eines Handlungsplans für jedes Ziel, indem wir einige der bei der Distrikt-SWOT-Analyse besprochenen Punkte einbeziehen.</a:t>
            </a:r>
          </a:p>
          <a:p>
            <a:pPr marL="0" indent="0">
              <a:buNone/>
            </a:pPr>
            <a:r>
              <a:rPr lang="de-DE" sz="1000" b="0" baseline="0" dirty="0">
                <a:latin typeface="Arial" panose="020B0604020202020204" pitchFamily="34" charset="0"/>
              </a:rPr>
              <a:t>Bevor wir unseren heutigen Seminarbaustein abschließen, werden wir über einige der Hilfsmittel reden, die uns zur Durchführung unseres Plans zur Verfügung stehen. Wir werden unseren Seminarbaustein mit einer Besprechung unserer nächsten Schritte abschließen.</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a:t>
            </a:fld>
            <a:endParaRPr lang="de-DE"/>
          </a:p>
        </p:txBody>
      </p:sp>
    </p:spTree>
    <p:extLst>
      <p:ext uri="{BB962C8B-B14F-4D97-AF65-F5344CB8AC3E}">
        <p14:creationId xmlns:p14="http://schemas.microsoft.com/office/powerpoint/2010/main" val="2474408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endParaRPr lang="de-DE" sz="1000" b="0" dirty="0">
              <a:latin typeface="Arial" panose="020B0604020202020204" pitchFamily="34" charset="0"/>
              <a:cs typeface="Arial" panose="020B0604020202020204" pitchFamily="34" charset="0"/>
            </a:endParaRPr>
          </a:p>
          <a:p>
            <a:r>
              <a:rPr lang="de-DE" sz="1000" b="0" dirty="0">
                <a:latin typeface="Arial" panose="020B0604020202020204" pitchFamily="34" charset="0"/>
              </a:rPr>
              <a:t>Mitgliederzufriedenheit hat viele verschiedene Aspekte. Mit den hier aufgeführten Hilfsmitteln für Hilfsprojekte kann sichergestellt werden, dass unsere Mitglieder in bedeutungsvolle Hilfsaktivitäten einbezogen werden, aber wir müssen auch auf das Pflegen von Freundschaften in einem Club achten. </a:t>
            </a:r>
          </a:p>
          <a:p>
            <a:endParaRPr lang="de-DE"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Hat jemand eines der hier genannten Hilfsmittel bereits verwendet oder ist an einem bestimmten Hilfsmittel interessiert? (Warten Sie auf eine Antwort) </a:t>
            </a:r>
          </a:p>
          <a:p>
            <a:endParaRPr lang="de-DE"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Wären irgendwelche davon auf unseren dritten Bereich anwendbar? Wie steht es mit (Lieblings-Ressource einfügen)?</a:t>
            </a:r>
            <a:r>
              <a:rPr lang="de-DE" sz="1000" b="0" i="1" baseline="0" dirty="0">
                <a:latin typeface="Arial" panose="020B0604020202020204" pitchFamily="34" charset="0"/>
              </a:rPr>
              <a:t> (Warten Sie auf eine Antwort)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de-DE"/>
          </a:p>
        </p:txBody>
      </p:sp>
    </p:spTree>
    <p:extLst>
      <p:ext uri="{BB962C8B-B14F-4D97-AF65-F5344CB8AC3E}">
        <p14:creationId xmlns:p14="http://schemas.microsoft.com/office/powerpoint/2010/main" val="1824262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dirty="0">
                <a:latin typeface="Arial" panose="020B0604020202020204" pitchFamily="34" charset="0"/>
              </a:rPr>
              <a:t>Der vierte Schwerpunktbereich ist Führungskräfte-Unterstützung. Welche Handlungen planen wir, bei denen von einigen dieser Hilfsmittel Gebrauch gemacht werden kann? </a:t>
            </a:r>
            <a:r>
              <a:rPr lang="de-DE" sz="1000" b="0" i="1" baseline="0" dirty="0">
                <a:latin typeface="Arial" panose="020B0604020202020204" pitchFamily="34" charset="0"/>
              </a:rPr>
              <a:t>(Warten Sie auf eine Antwort)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de-DE"/>
          </a:p>
        </p:txBody>
      </p:sp>
    </p:spTree>
    <p:extLst>
      <p:ext uri="{BB962C8B-B14F-4D97-AF65-F5344CB8AC3E}">
        <p14:creationId xmlns:p14="http://schemas.microsoft.com/office/powerpoint/2010/main" val="29423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dirty="0">
                <a:latin typeface="Arial" panose="020B0604020202020204" pitchFamily="34" charset="0"/>
              </a:rPr>
              <a:t>Kommunikation ist bei all unseren Initiativen wichtig und es stehen eine Reihe von Marketing-Tools zur Verfügung. Gibt es irgendwelche hier aufgeführten Ressourcen, die wir Ihrer Meinung nach bei unseren Initiativen verwenden können?</a:t>
            </a:r>
            <a:r>
              <a:rPr lang="de-DE" sz="1000" b="0" i="1" baseline="0" dirty="0">
                <a:latin typeface="Arial" panose="020B0604020202020204" pitchFamily="34" charset="0"/>
              </a:rPr>
              <a:t> (Warten Sie auf eine Antwort)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de-DE"/>
          </a:p>
        </p:txBody>
      </p:sp>
    </p:spTree>
    <p:extLst>
      <p:ext uri="{BB962C8B-B14F-4D97-AF65-F5344CB8AC3E}">
        <p14:creationId xmlns:p14="http://schemas.microsoft.com/office/powerpoint/2010/main" val="3047733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endParaRPr lang="de-DE" sz="1000" b="0" baseline="0" dirty="0">
              <a:latin typeface="Arial" panose="020B0604020202020204" pitchFamily="34" charset="0"/>
              <a:cs typeface="Arial" panose="020B0604020202020204" pitchFamily="34" charset="0"/>
            </a:endParaRPr>
          </a:p>
          <a:p>
            <a:r>
              <a:rPr lang="de-DE" sz="1000" b="0" dirty="0">
                <a:latin typeface="Arial" panose="020B0604020202020204" pitchFamily="34" charset="0"/>
              </a:rPr>
              <a:t>Einige unserer Initiativen kosten Geld. Wenn wir unsere Handlungen mit einem Preis versehen, sollten wir daran denken, dass für vielerlei Initiativen finanzielle Hilfe von LCI und LCIF zur Verfügung steht.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32</a:t>
            </a:fld>
            <a:endParaRPr lang="de-DE"/>
          </a:p>
        </p:txBody>
      </p:sp>
    </p:spTree>
    <p:extLst>
      <p:ext uri="{BB962C8B-B14F-4D97-AF65-F5344CB8AC3E}">
        <p14:creationId xmlns:p14="http://schemas.microsoft.com/office/powerpoint/2010/main" val="1114469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i="1" baseline="0" dirty="0">
                <a:latin typeface="Arial" panose="020B0604020202020204" pitchFamily="34" charset="0"/>
              </a:rPr>
              <a:t>Entscheiden Sie bei Kleingruppensitzungen nach eigenem Ermessen, wieviel Zeit Sie jeder Übung basierend auf der verfügbaren Gesamtzeit der Sitzung zuweisen können.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_____________________________________________________</a:t>
            </a:r>
          </a:p>
          <a:p>
            <a:pPr marL="0" marR="0">
              <a:lnSpc>
                <a:spcPct val="107000"/>
              </a:lnSpc>
              <a:spcBef>
                <a:spcPts val="0"/>
              </a:spcBef>
              <a:spcAft>
                <a:spcPts val="800"/>
              </a:spcAft>
            </a:pPr>
            <a:r>
              <a:rPr lang="de-DE" sz="1000" b="0" i="1" dirty="0">
                <a:effectLst/>
                <a:latin typeface="Arial" panose="020B0604020202020204" pitchFamily="34" charset="0"/>
              </a:rPr>
              <a:t>Skript für GAT Area Leader, mit dem sie Distrikt-Führungskräfte auf die Leitung eines Workshops „Einen Plan ausarbeiten“ vorbereiten:</a:t>
            </a:r>
          </a:p>
          <a:p>
            <a:pPr marL="0" marR="0">
              <a:lnSpc>
                <a:spcPct val="107000"/>
              </a:lnSpc>
              <a:spcBef>
                <a:spcPts val="0"/>
              </a:spcBef>
              <a:spcAft>
                <a:spcPts val="800"/>
              </a:spcAft>
            </a:pPr>
            <a:r>
              <a:rPr lang="de-DE" sz="1000" b="0" dirty="0">
                <a:effectLst/>
                <a:latin typeface="Arial" panose="020B0604020202020204" pitchFamily="34" charset="0"/>
              </a:rPr>
              <a:t>Dies sind die Anweisungen für die Kleingruppensitzungen zur Erleichterung der Auswahl von Führungskräften und Hilfsmitteln bei der Ausarbeitung von Handlungsplänen. </a:t>
            </a:r>
          </a:p>
          <a:p>
            <a:pPr marL="0" marR="0">
              <a:lnSpc>
                <a:spcPct val="107000"/>
              </a:lnSpc>
              <a:spcBef>
                <a:spcPts val="0"/>
              </a:spcBef>
              <a:spcAft>
                <a:spcPts val="800"/>
              </a:spcAft>
            </a:pPr>
            <a:r>
              <a:rPr lang="de-DE" sz="1000" b="0" i="1" dirty="0">
                <a:latin typeface="Arial" panose="020B0604020202020204" pitchFamily="34" charset="0"/>
              </a:rPr>
              <a:t>(</a:t>
            </a:r>
            <a:r>
              <a:rPr lang="de-DE" sz="1000" b="0" i="1" dirty="0">
                <a:effectLst/>
                <a:latin typeface="Arial" panose="020B0604020202020204" pitchFamily="34" charset="0"/>
              </a:rPr>
              <a:t>Lesen Sie sich die Anweisungen auf der Folie und im nachstehenden Skript durch.)</a:t>
            </a:r>
          </a:p>
          <a:p>
            <a:pPr marL="0" marR="0">
              <a:lnSpc>
                <a:spcPct val="107000"/>
              </a:lnSpc>
              <a:spcBef>
                <a:spcPts val="0"/>
              </a:spcBef>
              <a:spcAft>
                <a:spcPts val="800"/>
              </a:spcAft>
            </a:pPr>
            <a:r>
              <a:rPr lang="de-DE" sz="1000" b="0" dirty="0">
                <a:latin typeface="Arial" panose="020B0604020202020204" pitchFamily="34" charset="0"/>
              </a:rPr>
              <a:t>Haben Sie irgendwelche Fragen zu dieser Übung?</a:t>
            </a:r>
          </a:p>
          <a:p>
            <a:pPr marL="0" marR="0">
              <a:lnSpc>
                <a:spcPct val="107000"/>
              </a:lnSpc>
              <a:spcBef>
                <a:spcPts val="0"/>
              </a:spcBef>
              <a:spcAft>
                <a:spcPts val="800"/>
              </a:spcAft>
            </a:pPr>
            <a:r>
              <a:rPr lang="de-DE" sz="1000" b="0" dirty="0">
                <a:effectLst/>
                <a:latin typeface="Arial" panose="020B0604020202020204" pitchFamily="34" charset="0"/>
              </a:rPr>
              <a:t>Erwarten Sie irgendwelche Schwierigkeiten bei der Durchführung dieser Übung in Ihrem Distrikt? Wir wollen nun mögliche Schwierigkeiten antizipieren und gemeinsam einige Lösungen finden.</a:t>
            </a:r>
          </a:p>
          <a:p>
            <a:pPr marL="0" marR="0">
              <a:lnSpc>
                <a:spcPct val="107000"/>
              </a:lnSpc>
              <a:spcBef>
                <a:spcPts val="0"/>
              </a:spcBef>
              <a:spcAft>
                <a:spcPts val="800"/>
              </a:spcAft>
            </a:pPr>
            <a:r>
              <a:rPr lang="de-DE" sz="1000" b="0" i="1" dirty="0">
                <a:latin typeface="Arial" panose="020B0604020202020204" pitchFamily="34" charset="0"/>
              </a:rPr>
              <a:t>(Räumen Sie Zeit für eine Besprechung ein. Denken Sie über etwaige Schwierigkeiten und Methoden zu deren Überwindung nach, z. B. indem weitere Mitglieder dazu motiviert werden, sich zur Leitung von Handlungsschritten bereitzuerklären. Regen Sie die Teilnehmer auch an, während der Besprechung Strategien auszutauschen.)</a:t>
            </a:r>
            <a:endParaRPr lang="de-DE"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de-DE" sz="1000" b="0" i="1" dirty="0">
                <a:effectLst/>
                <a:latin typeface="Arial" panose="020B0604020202020204" pitchFamily="34" charset="0"/>
              </a:rPr>
              <a:t>Skript für Distrikt-Führungskräfte bei der Leitung eines Workshops „Einen Plan ausarbeiten“:</a:t>
            </a:r>
            <a:endParaRPr lang="de-DE" sz="1000" b="0" i="1"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Wir werden uns nun wieder in vier Schwerpunktbereiche unterteilen und die Führungskräfte, Hilfsmittel und Budgets für jede Handlung besprechen. </a:t>
            </a:r>
          </a:p>
          <a:p>
            <a:endParaRPr lang="de-DE" sz="1000" b="0" baseline="0" dirty="0">
              <a:latin typeface="Arial" panose="020B0604020202020204" pitchFamily="34" charset="0"/>
              <a:cs typeface="Arial" panose="020B0604020202020204" pitchFamily="34" charset="0"/>
            </a:endParaRPr>
          </a:p>
          <a:p>
            <a:r>
              <a:rPr lang="de-DE" sz="1000" b="0" i="1" baseline="0" dirty="0">
                <a:latin typeface="Arial" panose="020B0604020202020204" pitchFamily="34" charset="0"/>
              </a:rPr>
              <a:t>{Unterteilen Sie die Anwesenden je nach ihren Interessen in vier Gruppen.} </a:t>
            </a:r>
          </a:p>
          <a:p>
            <a:endParaRPr lang="de-DE" sz="1000" b="0" baseline="0" dirty="0">
              <a:latin typeface="Arial" panose="020B0604020202020204" pitchFamily="34" charset="0"/>
              <a:cs typeface="Arial" panose="020B0604020202020204" pitchFamily="34" charset="0"/>
            </a:endParaRPr>
          </a:p>
          <a:p>
            <a:r>
              <a:rPr lang="de-DE" sz="1000" b="0" dirty="0">
                <a:latin typeface="Arial" panose="020B0604020202020204" pitchFamily="34" charset="0"/>
              </a:rPr>
              <a:t>Ein paar Dinge sollten beachtet werden: </a:t>
            </a:r>
          </a:p>
          <a:p>
            <a:endParaRPr lang="de-DE" sz="10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000" b="0" dirty="0">
                <a:latin typeface="Arial" panose="020B0604020202020204" pitchFamily="34" charset="0"/>
              </a:rPr>
              <a:t>Was die Führungskräfte anbelangt, muss jede/r beitragen und das Arbeitspensum teilen. </a:t>
            </a:r>
          </a:p>
          <a:p>
            <a:pPr marL="171450" indent="-171450">
              <a:buFont typeface="Arial" panose="020B0604020202020204" pitchFamily="34" charset="0"/>
              <a:buChar char="•"/>
            </a:pPr>
            <a:endParaRPr lang="de-DE" sz="1000" b="0" baseline="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000" b="0" dirty="0">
                <a:latin typeface="Arial" panose="020B0604020202020204" pitchFamily="34" charset="0"/>
              </a:rPr>
              <a:t>Was Hilfsmittel anbelangt, müssen diese nicht zu umfassend sein, sondern lediglich wichtige Punkte aufführen. </a:t>
            </a:r>
          </a:p>
          <a:p>
            <a:pPr marL="171450" indent="-171450">
              <a:buFont typeface="Arial" panose="020B0604020202020204" pitchFamily="34" charset="0"/>
              <a:buChar char="•"/>
            </a:pPr>
            <a:endParaRPr lang="de-DE" sz="10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000" b="0" dirty="0">
                <a:latin typeface="Arial" panose="020B0604020202020204" pitchFamily="34" charset="0"/>
              </a:rPr>
              <a:t>Für das Budget sollten Sie die Kosten jeder Komponente schätzen und dann zusammenrechnen. </a:t>
            </a:r>
            <a:endParaRPr lang="de-DE" sz="1000" b="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de-DE" sz="1000" b="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de-DE" sz="1000" b="0" dirty="0">
                <a:latin typeface="Arial" panose="020B0604020202020204" pitchFamily="34" charset="0"/>
              </a:rPr>
              <a:t>Und zuletzt: Wir müssen nicht alles heute ausklügeln. Wir werden ein Anschluss-Meeting durchführen, bei dem alle Lücken gefüllt werden. </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Wir nehmen uns nochmal15 Minuten Zeit, um für unseren Handlungsplan einen Entwurf der zu verwendenden Budgets und Hilfsmittel zu erstellen. Danach besprechen wir im Plenum die Ideen und Vorschläge der einzelnen Gruppen. Haben Sie irgendwelche Fragen, bevor wir beginnen? </a:t>
            </a:r>
          </a:p>
          <a:p>
            <a:endParaRPr lang="de-DE"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Während die Arbeitsgruppen die Kleingruppensitzung abhalten, notieren Sie die Informationen von Folie 24 auf der nächsten Folie.</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33</a:t>
            </a:fld>
            <a:endParaRPr lang="de-DE"/>
          </a:p>
        </p:txBody>
      </p:sp>
    </p:spTree>
    <p:extLst>
      <p:ext uri="{BB962C8B-B14F-4D97-AF65-F5344CB8AC3E}">
        <p14:creationId xmlns:p14="http://schemas.microsoft.com/office/powerpoint/2010/main" val="996284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i="1" baseline="0" dirty="0">
                <a:latin typeface="Arial" panose="020B0604020202020204" pitchFamily="34" charset="0"/>
              </a:rPr>
              <a:t>Siehe Notizen auf Folie 1. Stellen Sie „</a:t>
            </a:r>
            <a:r>
              <a:rPr lang="de-DE" sz="1200" b="0" dirty="0"/>
              <a:t>Zielvereinbarung</a:t>
            </a:r>
            <a:r>
              <a:rPr lang="de-DE" sz="1000" b="0" i="1" baseline="0" dirty="0">
                <a:latin typeface="Arial" panose="020B0604020202020204" pitchFamily="34" charset="0"/>
              </a:rPr>
              <a:t> Nr.“ vor der Präsentation fertig.</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____________________________________________________</a:t>
            </a:r>
          </a:p>
          <a:p>
            <a:pPr marL="0" marR="0">
              <a:lnSpc>
                <a:spcPct val="107000"/>
              </a:lnSpc>
              <a:spcBef>
                <a:spcPts val="0"/>
              </a:spcBef>
              <a:spcAft>
                <a:spcPts val="0"/>
              </a:spcAft>
            </a:pPr>
            <a:endParaRPr lang="de-DE"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de-DE" sz="1000" b="0" i="1" dirty="0">
                <a:effectLst/>
                <a:latin typeface="Arial" panose="020B0604020202020204" pitchFamily="34" charset="0"/>
              </a:rPr>
              <a:t>Skript für GAT Area Leader, mit dem sie Distrikt-Führungskräfte auf die Leitung eines Workshops „Einen Plan ausarbeiten“ vorbereiten:</a:t>
            </a:r>
          </a:p>
          <a:p>
            <a:pPr marL="0" marR="0">
              <a:lnSpc>
                <a:spcPct val="107000"/>
              </a:lnSpc>
              <a:spcBef>
                <a:spcPts val="0"/>
              </a:spcBef>
              <a:spcAft>
                <a:spcPts val="0"/>
              </a:spcAft>
            </a:pPr>
            <a:endParaRPr lang="de-DE"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de-DE" sz="1000" b="0" dirty="0">
                <a:effectLst/>
                <a:latin typeface="Arial" panose="020B0604020202020204" pitchFamily="34" charset="0"/>
              </a:rPr>
              <a:t>Verwenden Sie diese Folie zur Aufzeichnung von Notizen aus der Diskussion jeder Kleingruppe.</a:t>
            </a:r>
          </a:p>
          <a:p>
            <a:pPr marL="0" marR="0">
              <a:lnSpc>
                <a:spcPct val="107000"/>
              </a:lnSpc>
              <a:spcBef>
                <a:spcPts val="0"/>
              </a:spcBef>
              <a:spcAft>
                <a:spcPts val="0"/>
              </a:spcAft>
            </a:pPr>
            <a:endParaRPr lang="de-DE"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de-DE" sz="1000" b="0" i="1" dirty="0">
                <a:effectLst/>
                <a:latin typeface="Arial" panose="020B0604020202020204" pitchFamily="34" charset="0"/>
              </a:rPr>
              <a:t>Skript für Distrikt-Führungskräfte bei der Leitung eines Workshops „Einen Plan ausarbeiten“:</a:t>
            </a:r>
          </a:p>
          <a:p>
            <a:endParaRPr lang="de-DE" sz="1000" b="0" baseline="0" dirty="0">
              <a:latin typeface="Arial" panose="020B0604020202020204" pitchFamily="34" charset="0"/>
              <a:cs typeface="Arial" panose="020B0604020202020204" pitchFamily="34" charset="0"/>
            </a:endParaRPr>
          </a:p>
          <a:p>
            <a:r>
              <a:rPr lang="de-DE" sz="1000" b="0" dirty="0">
                <a:latin typeface="Arial" panose="020B0604020202020204" pitchFamily="34" charset="0"/>
              </a:rPr>
              <a:t>Wir haben eine Reihe von Handlungen, Beschreibungen und Terminen festgelegt und wollen jetzt darüber reden, wer dafür verantwortlich sein wird und welche Hilfs- und Finanzmittel zur Unterstützung jeder Handlung benötigt werden. </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Welche Arbeitsgruppe möchte beginnen? </a:t>
            </a:r>
            <a:r>
              <a:rPr lang="de-DE" sz="1000" b="0" i="1" baseline="0" dirty="0">
                <a:latin typeface="Arial" panose="020B0604020202020204" pitchFamily="34" charset="0"/>
              </a:rPr>
              <a:t>(Notieren Sie alle auf der Folie präsentierten Informationen)</a:t>
            </a:r>
          </a:p>
          <a:p>
            <a:endParaRPr lang="de-DE"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de-DE"/>
          </a:p>
        </p:txBody>
      </p:sp>
    </p:spTree>
    <p:extLst>
      <p:ext uri="{BB962C8B-B14F-4D97-AF65-F5344CB8AC3E}">
        <p14:creationId xmlns:p14="http://schemas.microsoft.com/office/powerpoint/2010/main" val="4000034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defRPr/>
            </a:pPr>
            <a:r>
              <a:rPr lang="de-DE" sz="1200" b="0" u="sng" dirty="0">
                <a:latin typeface="Arial" panose="020B0604020202020204" pitchFamily="34" charset="0"/>
                <a:ea typeface="ヒラギノ角ゴ Pro W3"/>
                <a:cs typeface="Arial" panose="020B0604020202020204" pitchFamily="34" charset="0"/>
              </a:rPr>
              <a:t>Hinweise für den Referenten: </a:t>
            </a:r>
          </a:p>
          <a:p>
            <a:endParaRPr lang="en-US" sz="1200" b="0"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de-DE" sz="1200" b="0" i="1" dirty="0">
                <a:latin typeface="Arial" panose="020B0604020202020204" pitchFamily="34" charset="0"/>
                <a:ea typeface="Calibri" panose="020F0502020204030204" pitchFamily="34" charset="0"/>
                <a:cs typeface="Arial" panose="020B0604020202020204" pitchFamily="34" charset="0"/>
              </a:rPr>
              <a:t>Skript für GAT Area Leader zur Vorbereitung von Distrikt-Führungskräften auf die Durchführung des Workshops „Einen Plan ausarbeiten“ </a:t>
            </a:r>
          </a:p>
          <a:p>
            <a:pPr marL="0" marR="0">
              <a:lnSpc>
                <a:spcPct val="107000"/>
              </a:lnSpc>
              <a:spcBef>
                <a:spcPts val="0"/>
              </a:spcBef>
              <a:spcAft>
                <a:spcPts val="0"/>
              </a:spcAft>
            </a:pPr>
            <a:r>
              <a:rPr lang="de-DE" sz="1200" b="0" dirty="0">
                <a:latin typeface="Arial" panose="020B0604020202020204" pitchFamily="34" charset="0"/>
                <a:ea typeface="Calibri" panose="020F0502020204030204" pitchFamily="34" charset="0"/>
                <a:cs typeface="Arial" panose="020B0604020202020204" pitchFamily="34" charset="0"/>
              </a:rPr>
              <a:t>Wenn Sie den Seminarbaustein abschließen, geben Sie die folgenden Hinweise und Pläne für den Workshop „</a:t>
            </a:r>
            <a:r>
              <a:rPr lang="de-DE" sz="1200" b="0" i="0" dirty="0">
                <a:latin typeface="Arial" panose="020B0604020202020204" pitchFamily="34" charset="0"/>
                <a:ea typeface="Calibri" panose="020F0502020204030204" pitchFamily="34" charset="0"/>
                <a:cs typeface="Arial" panose="020B0604020202020204" pitchFamily="34" charset="0"/>
              </a:rPr>
              <a:t>Erfolg schaffen“ </a:t>
            </a:r>
            <a:r>
              <a:rPr lang="de-DE" sz="1200" b="0" dirty="0">
                <a:latin typeface="Arial" panose="020B0604020202020204" pitchFamily="34" charset="0"/>
                <a:ea typeface="Calibri" panose="020F0502020204030204" pitchFamily="34" charset="0"/>
                <a:cs typeface="Arial" panose="020B0604020202020204" pitchFamily="34" charset="0"/>
              </a:rPr>
              <a:t>weiter.  </a:t>
            </a:r>
          </a:p>
          <a:p>
            <a:pPr marL="0" marR="0">
              <a:lnSpc>
                <a:spcPct val="107000"/>
              </a:lnSpc>
              <a:spcBef>
                <a:spcPts val="0"/>
              </a:spcBef>
              <a:spcAft>
                <a:spcPts val="0"/>
              </a:spcAft>
            </a:pPr>
            <a:r>
              <a:rPr lang="de-DE" sz="1200" b="0" dirty="0">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de-DE" sz="1200" b="0" i="1" dirty="0">
                <a:latin typeface="Arial" panose="020B0604020202020204" pitchFamily="34" charset="0"/>
                <a:ea typeface="Calibri" panose="020F0502020204030204" pitchFamily="34" charset="0"/>
                <a:cs typeface="Arial" panose="020B0604020202020204" pitchFamily="34" charset="0"/>
              </a:rPr>
              <a:t>Skript für Distrikt-Führungskräfte bei der Durchführung des Workshops „Einen Plan ausarbeiten“ </a:t>
            </a:r>
          </a:p>
          <a:p>
            <a:r>
              <a:rPr lang="de-DE" sz="1200" b="0" dirty="0">
                <a:latin typeface="Arial" panose="020B0604020202020204" pitchFamily="34" charset="0"/>
                <a:cs typeface="Arial" panose="020B0604020202020204" pitchFamily="34" charset="0"/>
              </a:rPr>
              <a:t>Wir haben mit der Planung des „Global Membership Approach“-Plans in unserem Distrikt begonnen.</a:t>
            </a:r>
            <a:r>
              <a:rPr lang="de-DE" sz="1200" b="0" baseline="0" dirty="0">
                <a:latin typeface="Arial" panose="020B0604020202020204" pitchFamily="34" charset="0"/>
                <a:cs typeface="Arial" panose="020B0604020202020204" pitchFamily="34" charset="0"/>
              </a:rPr>
              <a:t> </a:t>
            </a:r>
            <a:r>
              <a:rPr lang="de-DE" sz="1200" b="0" dirty="0">
                <a:latin typeface="Arial" panose="020B0604020202020204" pitchFamily="34" charset="0"/>
                <a:cs typeface="Arial" panose="020B0604020202020204" pitchFamily="34" charset="0"/>
              </a:rPr>
              <a:t>Was passiert als nächstes? </a:t>
            </a:r>
          </a:p>
          <a:p>
            <a:endParaRPr lang="en-US" sz="1200" b="0" dirty="0">
              <a:latin typeface="Arial" panose="020B0604020202020204" pitchFamily="34" charset="0"/>
              <a:cs typeface="Arial" panose="020B0604020202020204" pitchFamily="34" charset="0"/>
            </a:endParaRPr>
          </a:p>
          <a:p>
            <a:r>
              <a:rPr lang="de-DE" sz="1200" b="0" baseline="0" dirty="0">
                <a:latin typeface="Arial" panose="020B0604020202020204" pitchFamily="34" charset="0"/>
                <a:cs typeface="Arial" panose="020B0604020202020204" pitchFamily="34" charset="0"/>
              </a:rPr>
              <a:t>Nehmen Sie sich ein wenig Zeit und erläutern den Handlungsplan. Gab es gute Ideen, die Sie mit einbeziehen möchten? Treffen Sie sich mit den Teams aus Ihrem Distrikt, damit jeder Schritt vorbereitet und durchdacht ist.</a:t>
            </a:r>
          </a:p>
          <a:p>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dirty="0">
                <a:latin typeface="Arial" panose="020B0604020202020204" pitchFamily="34" charset="0"/>
                <a:cs typeface="Arial" panose="020B0604020202020204" pitchFamily="34" charset="0"/>
              </a:rPr>
              <a:t>Sollten Sie mehr Hilfestellung für die Erstellung eines Handlungsplans benötigen - schauen Sie sich die Broschüre „Muster für Handlungspläne“ auf der Distriktziele-Seite an: </a:t>
            </a:r>
            <a:r>
              <a:rPr lang="en-US" sz="1200" b="0" strike="noStrike" dirty="0">
                <a:highlight>
                  <a:srgbClr val="FFFF00"/>
                </a:highlight>
                <a:latin typeface="Arial" panose="020B0604020202020204" pitchFamily="34" charset="0"/>
                <a:cs typeface="Arial" panose="020B0604020202020204" pitchFamily="34" charset="0"/>
              </a:rPr>
              <a:t>https://www.lionsclubs.org/de</a:t>
            </a:r>
            <a:r>
              <a:rPr lang="en-US" sz="1200" b="0" dirty="0">
                <a:effectLst/>
                <a:highlight>
                  <a:srgbClr val="FFFF00"/>
                </a:highlight>
                <a:latin typeface="Calibri" panose="020F0502020204030204" pitchFamily="34" charset="0"/>
                <a:ea typeface="Times New Roman" panose="02020603050405020304" pitchFamily="18" charset="0"/>
              </a:rPr>
              <a:t>/resources-for-members/resource-center/districtgoals</a:t>
            </a:r>
            <a:r>
              <a:rPr lang="en-US" sz="1200" b="0" strike="noStrike" dirty="0">
                <a:effectLst/>
                <a:highlight>
                  <a:srgbClr val="FFFF00"/>
                </a:highlight>
                <a:latin typeface="Calibri" panose="020F0502020204030204" pitchFamily="34" charset="0"/>
                <a:ea typeface="Times New Roman" panose="02020603050405020304" pitchFamily="18" charset="0"/>
              </a:rPr>
              <a:t> </a:t>
            </a:r>
            <a:r>
              <a:rPr lang="en-US" sz="1400" b="0" strike="noStrike" dirty="0" err="1">
                <a:highlight>
                  <a:srgbClr val="FFFF00"/>
                </a:highlight>
                <a:latin typeface="Arial" panose="020B0604020202020204" pitchFamily="34" charset="0"/>
                <a:cs typeface="Arial" panose="020B0604020202020204" pitchFamily="34" charset="0"/>
              </a:rPr>
              <a:t>unter</a:t>
            </a:r>
            <a:r>
              <a:rPr lang="en-US" sz="1400" b="0" strike="noStrike" dirty="0">
                <a:highlight>
                  <a:srgbClr val="FFFF00"/>
                </a:highlight>
                <a:latin typeface="Arial" panose="020B0604020202020204" pitchFamily="34" charset="0"/>
                <a:cs typeface="Arial" panose="020B0604020202020204" pitchFamily="34" charset="0"/>
              </a:rPr>
              <a:t> </a:t>
            </a:r>
            <a:r>
              <a:rPr lang="en-US" sz="2000" b="0" dirty="0">
                <a:effectLst/>
                <a:highlight>
                  <a:srgbClr val="FFFF00"/>
                </a:highlight>
                <a:latin typeface="Calibri" panose="020F0502020204030204" pitchFamily="34" charset="0"/>
                <a:ea typeface="Calibri" panose="020F0502020204030204" pitchFamily="34" charset="0"/>
              </a:rPr>
              <a:t>FVDG/DGE District Goals Resources.</a:t>
            </a:r>
            <a:r>
              <a:rPr lang="de-DE" sz="1200" b="0" dirty="0">
                <a:latin typeface="Arial" panose="020B0604020202020204" pitchFamily="34" charset="0"/>
                <a:cs typeface="Arial" panose="020B0604020202020204" pitchFamily="34" charset="0"/>
              </a:rPr>
              <a:t> </a:t>
            </a:r>
          </a:p>
          <a:p>
            <a:r>
              <a:rPr lang="de-DE" sz="1200" b="0" baseline="0" dirty="0">
                <a:latin typeface="Arial" panose="020B0604020202020204" pitchFamily="34" charset="0"/>
                <a:cs typeface="Arial" panose="020B0604020202020204" pitchFamily="34" charset="0"/>
              </a:rPr>
              <a:t>Wir empfehlen auch, sich die Kurse über Zielsetzung und Handlungsplanung zur Erreichung der Distriktziele und Nachfolgeplanung im Lions-Lernzentrum anzusehen.</a:t>
            </a:r>
          </a:p>
          <a:p>
            <a:r>
              <a:rPr lang="de-DE" sz="1200" b="0" baseline="0" dirty="0">
                <a:latin typeface="Arial" panose="020B0604020202020204" pitchFamily="34" charset="0"/>
                <a:cs typeface="Arial" panose="020B0604020202020204" pitchFamily="34" charset="0"/>
              </a:rPr>
              <a:t>Als nächstes schicke ich Ihnen unseren Plan zur Prüfung zu. So können wir Verbesserungen vornehmen und dann weitere Verbesserungsvorschläge aus unseren Multidistrikt- und GAT-Teams erhalten. Bitte beachten Sie, dass Ihre Distrikt-Teams im Rahmen der Distriktziele dazu angehalten sind, Handlungspläne für ihre spezifischen Mission 1.5-Ziele einzureichen. Die hier entwickelten Ziele und Handlungspläne können dafür verwendet werden! </a:t>
            </a:r>
          </a:p>
          <a:p>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i="0" baseline="0" dirty="0">
                <a:latin typeface="Arial" panose="020B0604020202020204" pitchFamily="34" charset="0"/>
                <a:cs typeface="Arial" panose="020B0604020202020204" pitchFamily="34" charset="0"/>
              </a:rPr>
              <a:t>„Erfolg schaffen“</a:t>
            </a:r>
            <a:r>
              <a:rPr lang="de-DE" sz="1200" b="0" i="1" baseline="0" dirty="0">
                <a:latin typeface="Arial" panose="020B0604020202020204" pitchFamily="34" charset="0"/>
                <a:cs typeface="Arial" panose="020B0604020202020204" pitchFamily="34" charset="0"/>
              </a:rPr>
              <a:t> </a:t>
            </a:r>
            <a:r>
              <a:rPr lang="de-DE" sz="1200" b="0" baseline="0" dirty="0">
                <a:latin typeface="Arial" panose="020B0604020202020204" pitchFamily="34" charset="0"/>
                <a:cs typeface="Arial" panose="020B0604020202020204" pitchFamily="34" charset="0"/>
              </a:rPr>
              <a:t>ist der nächste Schritt beim „Global Membership Approach“. Dabei geht es um die Durchführung unseres Plans.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baseline="0" dirty="0">
                <a:latin typeface="Arial" panose="020B0604020202020204" pitchFamily="34" charset="0"/>
                <a:cs typeface="Arial" panose="020B0604020202020204" pitchFamily="34" charset="0"/>
              </a:rPr>
              <a:t>Dieses Meeting wird im </a:t>
            </a:r>
            <a:r>
              <a:rPr lang="de-DE" sz="1200" b="0" u="sng" baseline="0" dirty="0">
                <a:latin typeface="Arial" panose="020B0604020202020204" pitchFamily="34" charset="0"/>
                <a:cs typeface="Arial" panose="020B0604020202020204" pitchFamily="34" charset="0"/>
              </a:rPr>
              <a:t>                </a:t>
            </a:r>
            <a:r>
              <a:rPr lang="de-DE" sz="1200" b="0" baseline="0" dirty="0">
                <a:latin typeface="Arial" panose="020B0604020202020204" pitchFamily="34" charset="0"/>
                <a:cs typeface="Arial" panose="020B0604020202020204" pitchFamily="34" charset="0"/>
              </a:rPr>
              <a:t> {Monat} stattfinden und Details zum Meeting erfahren Sie später.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baseline="0" dirty="0">
                <a:latin typeface="Arial" panose="020B0604020202020204" pitchFamily="34" charset="0"/>
                <a:cs typeface="Arial" panose="020B0604020202020204" pitchFamily="34" charset="0"/>
              </a:rPr>
              <a:t>Haben Sie Fragen zum weiteren Ablauf? </a:t>
            </a:r>
          </a:p>
          <a:p>
            <a:endParaRPr lang="en-US" sz="1200" b="0" baseline="0" dirty="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a:defRPr/>
            </a:pPr>
            <a:r>
              <a:rPr lang="de-DE" dirty="0"/>
              <a:t>NAMI Handlungsplanentwicklung</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35</a:t>
            </a:fld>
            <a:endParaRPr lang="en-US"/>
          </a:p>
        </p:txBody>
      </p:sp>
    </p:spTree>
    <p:extLst>
      <p:ext uri="{BB962C8B-B14F-4D97-AF65-F5344CB8AC3E}">
        <p14:creationId xmlns:p14="http://schemas.microsoft.com/office/powerpoint/2010/main" val="4035901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de-DE" sz="1000" b="0" u="sng" dirty="0">
                <a:latin typeface="Arial" panose="020B0604020202020204" pitchFamily="34" charset="0"/>
              </a:rPr>
              <a:t>Hinweise für den Moderator: </a:t>
            </a:r>
          </a:p>
          <a:p>
            <a:pPr lvl="0">
              <a:defRPr/>
            </a:pPr>
            <a:r>
              <a:rPr lang="de-DE" sz="1000" b="0" dirty="0">
                <a:latin typeface="Arial" panose="020B0604020202020204" pitchFamily="34" charset="0"/>
              </a:rPr>
              <a:t>____________________________________________________________</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Vielen Dank für Ihre heutige Teilnahme. Die von uns geleistete Arbeit wird Lions Clubs helfen, in unserem Distrikt und allmählich auf der ganzen Welt Mitgliederwachstum herbeizuführen. </a:t>
            </a:r>
          </a:p>
          <a:p>
            <a:endParaRPr lang="de-DE"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Möchte jemand Feedback zu diesem Verfahren geben? Wie gut funktionierte dieses Meeting für Sie? </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Nochmals vielen Dank für all Ihre Beiträge zum „Global </a:t>
            </a:r>
            <a:r>
              <a:rPr lang="de-DE" sz="1000" b="0" dirty="0">
                <a:latin typeface="Arial" panose="020B0604020202020204" pitchFamily="34" charset="0"/>
              </a:rPr>
              <a:t>Membership Approach“ und für all das, was Sie für Lions Clubs tun. </a:t>
            </a:r>
          </a:p>
        </p:txBody>
      </p:sp>
      <p:sp>
        <p:nvSpPr>
          <p:cNvPr id="4" name="Slide Number Placeholder 3"/>
          <p:cNvSpPr>
            <a:spLocks noGrp="1"/>
          </p:cNvSpPr>
          <p:nvPr>
            <p:ph type="sldNum" sz="quarter" idx="10"/>
          </p:nvPr>
        </p:nvSpPr>
        <p:spPr/>
        <p:txBody>
          <a:bodyPr/>
          <a:lstStyle/>
          <a:p>
            <a:pPr>
              <a:defRPr/>
            </a:pPr>
            <a:fld id="{FCA04FE2-27EA-4007-98B9-D6C6C111B13A}" type="slidenum">
              <a:rPr lang="en-US">
                <a:solidFill>
                  <a:prstClr val="black"/>
                </a:solidFill>
              </a:rPr>
              <a:pPr>
                <a:defRPr/>
              </a:pPr>
              <a:t>36</a:t>
            </a:fld>
            <a:endParaRPr lang="de-DE">
              <a:solidFill>
                <a:prstClr val="black"/>
              </a:solidFill>
            </a:endParaRPr>
          </a:p>
        </p:txBody>
      </p:sp>
    </p:spTree>
    <p:extLst>
      <p:ext uri="{BB962C8B-B14F-4D97-AF65-F5344CB8AC3E}">
        <p14:creationId xmlns:p14="http://schemas.microsoft.com/office/powerpoint/2010/main" val="288001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lvl="0">
              <a:defRPr/>
            </a:pPr>
            <a:endParaRPr lang="de-DE" sz="1000" dirty="0">
              <a:latin typeface="Arial" panose="020B0604020202020204" pitchFamily="34" charset="0"/>
            </a:endParaRPr>
          </a:p>
          <a:p>
            <a:endParaRPr lang="de-DE" sz="1000" dirty="0">
              <a:latin typeface="Arial" panose="020B0604020202020204" pitchFamily="34" charset="0"/>
              <a:cs typeface="Arial" panose="020B0604020202020204" pitchFamily="34" charset="0"/>
            </a:endParaRPr>
          </a:p>
          <a:p>
            <a:r>
              <a:rPr lang="de-DE" sz="1000" b="0" dirty="0">
                <a:latin typeface="Arial" panose="020B0604020202020204" pitchFamily="34" charset="0"/>
              </a:rPr>
              <a:t>Wir sind nun beim 3. Schritt: </a:t>
            </a:r>
            <a:r>
              <a:rPr lang="de-DE" sz="1000" b="0" i="1" dirty="0">
                <a:latin typeface="Arial" panose="020B0604020202020204" pitchFamily="34" charset="0"/>
              </a:rPr>
              <a:t>Einen Plan ausarbeiten</a:t>
            </a:r>
            <a:r>
              <a:rPr lang="de-DE" sz="1000" b="0" i="1" baseline="0" dirty="0">
                <a:latin typeface="Arial" panose="020B0604020202020204" pitchFamily="34" charset="0"/>
              </a:rPr>
              <a:t>.</a:t>
            </a:r>
            <a:r>
              <a:rPr lang="de-DE" sz="1000" b="0" baseline="0" dirty="0">
                <a:latin typeface="Arial" panose="020B0604020202020204" pitchFamily="34" charset="0"/>
              </a:rPr>
              <a:t> </a:t>
            </a:r>
          </a:p>
          <a:p>
            <a:endParaRPr lang="de-DE" sz="1000" b="0" dirty="0">
              <a:latin typeface="Arial" panose="020B0604020202020204" pitchFamily="34" charset="0"/>
              <a:cs typeface="Arial" panose="020B0604020202020204" pitchFamily="34" charset="0"/>
            </a:endParaRPr>
          </a:p>
          <a:p>
            <a:r>
              <a:rPr lang="de-DE" sz="1000" b="0" dirty="0">
                <a:latin typeface="Arial" panose="020B0604020202020204" pitchFamily="34" charset="0"/>
              </a:rPr>
              <a:t>Es wird Zeit, einen Plan für unseren Distrikt auszuarbeiten. Mit diesem Plan werden wir vorankommen und Erfolg schaffen. </a:t>
            </a:r>
            <a:endParaRPr lang="de-DE" sz="1000" b="0" dirty="0">
              <a:latin typeface="Arial" panose="020B0604020202020204" pitchFamily="34" charset="0"/>
              <a:cs typeface="Arial" panose="020B0604020202020204" pitchFamily="34" charset="0"/>
            </a:endParaRPr>
          </a:p>
          <a:p>
            <a:endParaRPr lang="de-DE" sz="1000" b="0" dirty="0">
              <a:latin typeface="Arial" panose="020B0604020202020204" pitchFamily="34" charset="0"/>
              <a:cs typeface="Arial" panose="020B0604020202020204" pitchFamily="34" charset="0"/>
            </a:endParaRPr>
          </a:p>
          <a:p>
            <a:r>
              <a:rPr lang="de-DE" b="0" dirty="0"/>
              <a:t> </a:t>
            </a:r>
            <a:endParaRPr lang="de-DE" sz="1000" b="0" dirty="0">
              <a:latin typeface="Arial" panose="020B060402020202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3</a:t>
            </a:fld>
            <a:endParaRPr lang="de-DE" dirty="0"/>
          </a:p>
        </p:txBody>
      </p:sp>
    </p:spTree>
    <p:extLst>
      <p:ext uri="{BB962C8B-B14F-4D97-AF65-F5344CB8AC3E}">
        <p14:creationId xmlns:p14="http://schemas.microsoft.com/office/powerpoint/2010/main" val="339591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u="sng"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i="1" baseline="0" dirty="0">
                <a:latin typeface="Arial" panose="020B0604020202020204" pitchFamily="34" charset="0"/>
              </a:rPr>
              <a:t>Für diesen Einführungsabschnitt können Sie die Fragen je nach Gruppengröße und der für das Meeting zugewiesenen Zeit abändern/regional anpassen. Sie können auch basierend auf den Informationen, die in den Lions-Lernzentrum (LLC)-Kursen über Zielsetzung, Handlungsplanung zur Erreichung von Distriktzielen und Nachfolgeplanung vermittelt werden, eine Wissensabfrage durchführen. Alternativ dazu können Sie besprechen, welche Art von Feedback über die Distrikt-SWOT-Analyse von Lions außerhalb der Arbeitsgruppe einging.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aseline="0" dirty="0">
                <a:latin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baseline="0" dirty="0">
                <a:latin typeface="Arial" panose="020B0604020202020204" pitchFamily="34" charset="0"/>
              </a:rPr>
              <a:t>Wir sollten nicht vergessen: Mitgliederwachstum ist das Hauptziel des „Global Membership Approach“. Wir dürfen jedoch nicht aus den Augen verlieren, warum wir unsere Mitgliederzahlen erhöhen müssen. Mehr Mitglieder bedeutet mehr Lions, die sich unserer gemeinnützigen Arbeit anschließen werden.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baseline="0" dirty="0">
                <a:latin typeface="Arial" panose="020B0604020202020204" pitchFamily="34" charset="0"/>
              </a:rPr>
              <a:t>Wir wollen uns vorstellen, indem wir unseren Namen, unseren Club und unser Lieblings-Hilfsprojekt nennen.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dirty="0">
              <a:latin typeface="Arial" panose="020B0604020202020204" pitchFamily="34" charset="0"/>
              <a:cs typeface="Arial" panose="020B0604020202020204" pitchFamily="34" charset="0"/>
            </a:endParaRPr>
          </a:p>
          <a:p>
            <a:endParaRPr lang="de-DE" sz="1200" baseline="0" dirty="0">
              <a:latin typeface="Arial" panose="020B0604020202020204" pitchFamily="34" charset="0"/>
              <a:cs typeface="Arial" panose="020B0604020202020204" pitchFamily="34" charset="0"/>
            </a:endParaRPr>
          </a:p>
          <a:p>
            <a:endParaRPr lang="de-DE"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4</a:t>
            </a:fld>
            <a:endParaRPr lang="de-DE"/>
          </a:p>
        </p:txBody>
      </p:sp>
    </p:spTree>
    <p:extLst>
      <p:ext uri="{BB962C8B-B14F-4D97-AF65-F5344CB8AC3E}">
        <p14:creationId xmlns:p14="http://schemas.microsoft.com/office/powerpoint/2010/main" val="346216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endParaRPr lang="de-DE" sz="1000" b="0" i="1" baseline="0" dirty="0">
              <a:latin typeface="Arial" panose="020B0604020202020204" pitchFamily="34" charset="0"/>
            </a:endParaRPr>
          </a:p>
          <a:p>
            <a:r>
              <a:rPr lang="de-DE" sz="1000" b="0" i="1" baseline="0" dirty="0">
                <a:latin typeface="Arial" panose="020B0604020202020204" pitchFamily="34" charset="0"/>
              </a:rPr>
              <a:t>Skript für GAT Area Leader, mit dem sie Distrikt-Führungskräfte auf die Leitung eines Workshops „Einen Plan ausarbeiten“ vorbereiten:</a:t>
            </a:r>
          </a:p>
          <a:p>
            <a:r>
              <a:rPr lang="de-DE" sz="1000" b="0" dirty="0">
                <a:latin typeface="Arial" panose="020B0604020202020204" pitchFamily="34" charset="0"/>
              </a:rPr>
              <a:t>Nach Abschluss des Workshops „Eine Vision entwerfen“ wurden alle gebeten, allen Clubs in ihren Distrikten die Details der Distriktanalyse mitzuteilen, um dadurch Unterstützung für die Vision zu gewinnen und zu Feedback anzuregen. Fordern Sie die Teilnehmer auf, dieses Feedback während der Besprechung zu geben.</a:t>
            </a:r>
          </a:p>
          <a:p>
            <a:endParaRPr lang="de-DE" sz="1000" b="0" dirty="0">
              <a:latin typeface="Arial" panose="020B0604020202020204" pitchFamily="34" charset="0"/>
              <a:cs typeface="Arial" panose="020B0604020202020204" pitchFamily="34" charset="0"/>
            </a:endParaRPr>
          </a:p>
          <a:p>
            <a:r>
              <a:rPr lang="de-DE" sz="1000" b="0" dirty="0">
                <a:latin typeface="Arial" panose="020B0604020202020204" pitchFamily="34" charset="0"/>
              </a:rPr>
              <a:t>Sie müssen die nächsten paar Folien vor Ihrem lokalen Workshop „Einen Plan ausarbeiten“ vorbereiten. Sie werden dabei die Stärken, Schwächen, Chancen und Risiken, die Sie beim Workshop „Eine Vision entwerfen“ erfasst haben, integrieren. Sie sollten auch darüber nachdenken, wie Zusammenhänge zwischen der Distriktanalyse und den Handlungsplänen, die Ihre Distriktteams erstellen werden, hergestellt werden können. Wie in den nächsten paar Folien angemerkt, sollten Sie mehrere Beispiele dazu vorbereiten, wie die Details der Distriktanalyse in Ihren Handlungsplänen berücksichtigt werden können.</a:t>
            </a:r>
          </a:p>
          <a:p>
            <a:endParaRPr lang="de-DE" sz="1000" b="0" i="1" dirty="0">
              <a:latin typeface="Arial" panose="020B0604020202020204" pitchFamily="34" charset="0"/>
              <a:cs typeface="Arial" panose="020B0604020202020204" pitchFamily="34" charset="0"/>
            </a:endParaRPr>
          </a:p>
          <a:p>
            <a:r>
              <a:rPr lang="de-DE" sz="1000" b="0" i="1" dirty="0">
                <a:latin typeface="Arial" panose="020B0604020202020204" pitchFamily="34" charset="0"/>
              </a:rPr>
              <a:t>Skript für Distrikt-Führungskräfte bei der Leitung eines Workshops „Einen Plan ausarbeiten“:</a:t>
            </a:r>
          </a:p>
          <a:p>
            <a:r>
              <a:rPr lang="de-DE" sz="1000" b="0" baseline="0" dirty="0">
                <a:latin typeface="Arial" panose="020B0604020202020204" pitchFamily="34" charset="0"/>
              </a:rPr>
              <a:t>Da Sie die Distrikt-SWOT-Analyse nun mit zusätzlichen Lionsmitgliedern und Führungskräften in Ihrem Gebiet besprochen haben, wollen wir auf bestimmte Punkte eingehen, die wir in unsere Übung zur Distrikt-SWOT-Analyse integriert haben und jegliches erhaltene Feedback besprechen.  </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Später werden wir unsere Erkenntnisse über die Stärken, Schwächen, Chancen und Risiken unseres Distrikts auf unseren Plan anwenden. </a:t>
            </a:r>
          </a:p>
          <a:p>
            <a:endParaRPr lang="de-DE" sz="1000" b="0" baseline="0" dirty="0">
              <a:latin typeface="Arial" panose="020B0604020202020204" pitchFamily="34" charset="0"/>
            </a:endParaRPr>
          </a:p>
          <a:p>
            <a:r>
              <a:rPr lang="de-DE" sz="1000" b="0" baseline="0" dirty="0">
                <a:latin typeface="Arial" panose="020B0604020202020204" pitchFamily="34" charset="0"/>
              </a:rPr>
              <a:t>Mithilfe dieses Plans werden wir die Mission 1.5-Ziele umsetzen.</a:t>
            </a:r>
          </a:p>
          <a:p>
            <a:endParaRPr lang="de-DE" sz="1000" baseline="0" dirty="0">
              <a:latin typeface="Arial" panose="020B0604020202020204" pitchFamily="34" charset="0"/>
              <a:cs typeface="Arial" panose="020B0604020202020204" pitchFamily="34" charset="0"/>
            </a:endParaRPr>
          </a:p>
          <a:p>
            <a:endParaRPr lang="de-DE" sz="1000" baseline="0" dirty="0">
              <a:latin typeface="Arial" panose="020B0604020202020204" pitchFamily="34" charset="0"/>
              <a:cs typeface="Arial" panose="020B0604020202020204" pitchFamily="34" charset="0"/>
            </a:endParaRPr>
          </a:p>
          <a:p>
            <a:pPr marL="228600" indent="-228600">
              <a:buFont typeface="+mj-lt"/>
              <a:buAutoNum type="arabicPeriod"/>
            </a:pPr>
            <a:endParaRPr lang="de-DE"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5</a:t>
            </a:fld>
            <a:endParaRPr lang="de-DE"/>
          </a:p>
        </p:txBody>
      </p:sp>
    </p:spTree>
    <p:extLst>
      <p:ext uri="{BB962C8B-B14F-4D97-AF65-F5344CB8AC3E}">
        <p14:creationId xmlns:p14="http://schemas.microsoft.com/office/powerpoint/2010/main" val="368521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baseline="0" dirty="0">
                <a:latin typeface="Arial" panose="020B0604020202020204" pitchFamily="34" charset="0"/>
              </a:rPr>
              <a:t>Siehe Notizen auf Folie 1. Vor der Präsentation fertigstellen.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baseline="0" dirty="0">
                <a:latin typeface="Arial" panose="020B0604020202020204" pitchFamily="34" charset="0"/>
              </a:rPr>
              <a:t>Lesen Sie sich vor dem Meeting die ermittelten Stärken durch und halten Sie ein Beispiel dafür parat, wie ein oder zwei der Stärken auf die Ausarbeitung eines Handlungsplans angewandt werden können, um die für das Gebiet festgelegten Mission 1.5-Ziele zu erreichen.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_____________________________________________________</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Hat jemand noch etwas beizutragen, das wir hinzufügen könnten? (Pause)</a:t>
            </a:r>
          </a:p>
          <a:p>
            <a:endParaRPr lang="de-DE" sz="1000" b="0" baseline="0" dirty="0">
              <a:latin typeface="Arial" panose="020B0604020202020204" pitchFamily="34" charset="0"/>
              <a:cs typeface="Arial" panose="020B0604020202020204" pitchFamily="34" charset="0"/>
            </a:endParaRPr>
          </a:p>
          <a:p>
            <a:r>
              <a:rPr lang="de-DE" sz="1000" b="0" baseline="0" dirty="0">
                <a:latin typeface="Arial" panose="020B0604020202020204" pitchFamily="34" charset="0"/>
              </a:rPr>
              <a:t>Wir wollen nun noch etwas tiefer gehen — welche dieser Stärken können wir bei der Ausarbeitung unseres Plans nutzen? (Lassen Sie die Teilnehmer antworten. Falls die Teilnehmer sich mit dem Antworten schwertun, können Sie vor dem Meeting vorbereitete Ideen präsentieren) </a:t>
            </a:r>
          </a:p>
          <a:p>
            <a:endParaRPr lang="de-DE"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6</a:t>
            </a:fld>
            <a:endParaRPr lang="de-DE"/>
          </a:p>
        </p:txBody>
      </p:sp>
    </p:spTree>
    <p:extLst>
      <p:ext uri="{BB962C8B-B14F-4D97-AF65-F5344CB8AC3E}">
        <p14:creationId xmlns:p14="http://schemas.microsoft.com/office/powerpoint/2010/main" val="3788675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baseline="0" dirty="0">
                <a:latin typeface="Arial" panose="020B0604020202020204" pitchFamily="34" charset="0"/>
              </a:rPr>
              <a:t>Siehe Notizen auf Folie 1. Vor der Präsentation fertigstellen.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baseline="0" dirty="0">
                <a:latin typeface="Arial" panose="020B0604020202020204" pitchFamily="34" charset="0"/>
              </a:rPr>
              <a:t>Lesen Sie sich vor dem Meeting die ermittelten Schwächen durch und halten Sie ein Beispiel dafür parat, wie ein oder zwei der Schwächen bei der Ausarbeitung eines Handlungsplans berücksichtigt werden müssen, um die für das Gebiet festgelegten Mission 1.5-Ziele zu erreichen.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aseline="0" dirty="0">
                <a:latin typeface="Arial" panose="020B0604020202020204" pitchFamily="34" charset="0"/>
              </a:rPr>
              <a:t>_____________________________________________________</a:t>
            </a:r>
          </a:p>
          <a:p>
            <a:endParaRPr lang="de-DE"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1" baseline="0" dirty="0">
                <a:latin typeface="Arial" panose="020B0604020202020204" pitchFamily="34" charset="0"/>
              </a:rPr>
              <a:t>Hier sind die von uns ermittelten, innerhalb der Kontrolle unseres Distrikts liegenden Schwächen — gibt es sonst noch welche? Sind all diese Punkte weiterhin relevant? (Pause)</a:t>
            </a:r>
          </a:p>
          <a:p>
            <a:endParaRPr lang="de-DE"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1" baseline="0" dirty="0">
                <a:latin typeface="Arial" panose="020B0604020202020204" pitchFamily="34" charset="0"/>
              </a:rPr>
              <a:t>Welche wichtigen Verbesserungen können wir in unseren Plan integrieren, um sicherzustellen, dass diese Schwächen zu Stärken werden oder dass entsprechend dafür geplant wird?</a:t>
            </a:r>
            <a:r>
              <a:rPr lang="de-DE"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baseline="0" dirty="0">
                <a:latin typeface="Arial" panose="020B0604020202020204" pitchFamily="34" charset="0"/>
              </a:rPr>
              <a:t>(Lassen Sie die Teilnehmer antworten. Falls sich die Teilnehmer mit dem Antworten schwertun, können Sie vor dem Meeting vorbereitete Ideen präsentieren) </a:t>
            </a:r>
          </a:p>
          <a:p>
            <a:endParaRPr lang="de-DE"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7</a:t>
            </a:fld>
            <a:endParaRPr lang="de-DE"/>
          </a:p>
        </p:txBody>
      </p:sp>
    </p:spTree>
    <p:extLst>
      <p:ext uri="{BB962C8B-B14F-4D97-AF65-F5344CB8AC3E}">
        <p14:creationId xmlns:p14="http://schemas.microsoft.com/office/powerpoint/2010/main" val="4169911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u="sng" dirty="0">
                <a:latin typeface="Arial" panose="020B0604020202020204" pitchFamily="34" charset="0"/>
              </a:rPr>
              <a:t>Hinweise für Referenten: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baseline="0" dirty="0">
                <a:latin typeface="Arial" panose="020B0604020202020204" pitchFamily="34" charset="0"/>
              </a:rPr>
              <a:t>Siehe Notizen auf Folie 1. Vor der Präsentation fertigstellen.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i="1" baseline="0" dirty="0">
                <a:latin typeface="Arial" panose="020B0604020202020204" pitchFamily="34" charset="0"/>
              </a:rPr>
              <a:t>Lesen Sie sich vor dem Meeting die ermittelten Chancen durch und halten Sie ein Beispiel dafür parat, wie ein oder zwei der Chancen bei der Ausarbeitung eines Handlungsplans genutzt werden können, um die für das Gebiet festgelegten Mission 1.5-Ziele zu erreichen.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_____________________________________________________</a:t>
            </a:r>
          </a:p>
          <a:p>
            <a:endParaRPr lang="de-DE"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Hier sind die von uns ermittelten, außerhalb unserer Kontrolle liegenden Chancen — gibt es sonst noch welche? (Pause)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baseline="0" dirty="0">
                <a:latin typeface="Arial" panose="020B0604020202020204" pitchFamily="34" charset="0"/>
              </a:rPr>
              <a:t>Welche Chancen können wir nutzen? Wie können wir diese Chancen zur Steigerung des Mitgliederwachstums nutzen, indem wir diese Maßnahmen in unseren Plan aufnehmen?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000" b="0" i="1" baseline="0" dirty="0">
                <a:latin typeface="Arial" panose="020B0604020202020204" pitchFamily="34" charset="0"/>
              </a:rPr>
              <a:t>(Lassen Sie die Teilnehmer antworten. Falls sich die Teilnehmer mit dem Antworten schwertun, können Sie vor dem Meeting vorbereitete Ideen präsentieren) </a:t>
            </a:r>
          </a:p>
          <a:p>
            <a:endParaRPr lang="de-DE"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8</a:t>
            </a:fld>
            <a:endParaRPr lang="de-DE"/>
          </a:p>
        </p:txBody>
      </p:sp>
    </p:spTree>
    <p:extLst>
      <p:ext uri="{BB962C8B-B14F-4D97-AF65-F5344CB8AC3E}">
        <p14:creationId xmlns:p14="http://schemas.microsoft.com/office/powerpoint/2010/main" val="168786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533400"/>
            <a:ext cx="12192000" cy="1066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41389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4723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513100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lid light backgroun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85231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de-DE"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a:ln>
            <a:noFill/>
          </a:ln>
        </p:spPr>
        <p:txBody>
          <a:bodyPr anchor="ctr" anchorCtr="0"/>
          <a:lstStyle>
            <a:lvl1pPr marL="0" indent="0">
              <a:lnSpc>
                <a:spcPct val="120000"/>
              </a:lnSpc>
              <a:spcBef>
                <a:spcPts val="600"/>
              </a:spcBef>
              <a:spcAft>
                <a:spcPts val="600"/>
              </a:spcAft>
              <a:buNone/>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862013" indent="-404813">
              <a:lnSpc>
                <a:spcPct val="120000"/>
              </a:lnSpc>
              <a:spcBef>
                <a:spcPts val="600"/>
              </a:spcBef>
              <a:spcAft>
                <a:spcPts val="0"/>
              </a:spcAft>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1371600"/>
            <a:ext cx="4281142" cy="3886200"/>
          </a:xfrm>
          <a:prstGeom prst="rect">
            <a:avLst/>
          </a:prstGeom>
        </p:spPr>
        <p:txBody>
          <a:bodyPr anchor="ctr" anchorCtr="0"/>
          <a:lstStyle>
            <a:lvl1pPr>
              <a:lnSpc>
                <a:spcPct val="150000"/>
              </a:lnSpc>
              <a:spcBef>
                <a:spcPts val="1200"/>
              </a:spcBef>
              <a:spcAft>
                <a:spcPts val="1200"/>
              </a:spcAft>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194921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ote">
    <p:bg>
      <p:bgRef idx="1002">
        <a:schemeClr val="bg2"/>
      </p:bgRef>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lumMod val="20000"/>
                    <a:lumOff val="80000"/>
                  </a:schemeClr>
                </a:solidFill>
              </a:rPr>
              <a:pPr algn="r">
                <a:spcBef>
                  <a:spcPct val="50000"/>
                </a:spcBef>
                <a:defRPr/>
              </a:pPr>
              <a:t>‹#›</a:t>
            </a:fld>
            <a:endParaRPr lang="de-DE" sz="1000" dirty="0">
              <a:solidFill>
                <a:schemeClr val="bg1">
                  <a:lumMod val="20000"/>
                  <a:lumOff val="80000"/>
                </a:scheme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de-DE" sz="9600" b="1" dirty="0">
                <a:solidFill>
                  <a:srgbClr val="FBC608"/>
                </a:solidFill>
                <a:latin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de-DE" sz="9600" b="1" dirty="0">
                <a:solidFill>
                  <a:srgbClr val="FBC608"/>
                </a:solidFill>
                <a:latin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5234580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78885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466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06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de-DE" sz="1000" dirty="0">
              <a:solidFill>
                <a:schemeClr val="bg1"/>
              </a:solidFill>
            </a:endParaRPr>
          </a:p>
        </p:txBody>
      </p:sp>
    </p:spTree>
    <p:extLst>
      <p:ext uri="{BB962C8B-B14F-4D97-AF65-F5344CB8AC3E}">
        <p14:creationId xmlns:p14="http://schemas.microsoft.com/office/powerpoint/2010/main" val="35000311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002F87"/>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166041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3916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bg>
      <p:bgPr>
        <a:solidFill>
          <a:schemeClr val="bg1">
            <a:lumMod val="95000"/>
            <a:alpha val="99000"/>
          </a:schemeClr>
        </a:solidFill>
        <a:effectLst/>
      </p:bgPr>
    </p:bg>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90717" cy="762000"/>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673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05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328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de-DE" sz="100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de-DE" sz="9600" b="1">
                <a:solidFill>
                  <a:srgbClr val="FBC608"/>
                </a:solidFill>
                <a:latin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de-DE" sz="9600" b="1">
                <a:solidFill>
                  <a:srgbClr val="FBC608"/>
                </a:solidFill>
                <a:latin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21655082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1933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0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75709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de-DE" sz="100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6" r:id="rId1"/>
    <p:sldLayoutId id="2147483878" r:id="rId2"/>
    <p:sldLayoutId id="2147483882" r:id="rId3"/>
    <p:sldLayoutId id="2147483870" r:id="rId4"/>
    <p:sldLayoutId id="2147483874" r:id="rId5"/>
    <p:sldLayoutId id="2147483881" r:id="rId6"/>
    <p:sldLayoutId id="2147483894"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057464"/>
      </p:ext>
    </p:extLst>
  </p:cSld>
  <p:clrMap bg1="lt1" tx1="dk1" bg2="lt2" tx2="dk2" accent1="accent1" accent2="accent2" accent3="accent3" accent4="accent4" accent5="accent5" accent6="accent6" hlink="hlink" folHlink="folHlink"/>
  <p:sldLayoutIdLst>
    <p:sldLayoutId id="21474838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de-DE" sz="1000" dirty="0">
              <a:solidFill>
                <a:schemeClr val="accent6">
                  <a:lumMod val="50000"/>
                  <a:lumOff val="50000"/>
                </a:schemeClr>
              </a:solidFill>
            </a:endParaRPr>
          </a:p>
        </p:txBody>
      </p:sp>
    </p:spTree>
    <p:extLst>
      <p:ext uri="{BB962C8B-B14F-4D97-AF65-F5344CB8AC3E}">
        <p14:creationId xmlns:p14="http://schemas.microsoft.com/office/powerpoint/2010/main" val="60977070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091313"/>
      </p:ext>
    </p:extLst>
  </p:cSld>
  <p:clrMap bg1="lt1" tx1="dk1" bg2="lt2" tx2="dk2" accent1="accent1" accent2="accent2" accent3="accent3" accent4="accent4" accent5="accent5" accent6="accent6" hlink="hlink" folHlink="folHlink"/>
  <p:sldLayoutIdLst>
    <p:sldLayoutId id="2147483896" r:id="rId1"/>
    <p:sldLayoutId id="21474838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7.png"/><Relationship Id="rId9" Type="http://schemas.openxmlformats.org/officeDocument/2006/relationships/image" Target="../media/image20.png"/><Relationship Id="rId14" Type="http://schemas.openxmlformats.org/officeDocument/2006/relationships/image" Target="../media/image25.sv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8" Type="http://schemas.openxmlformats.org/officeDocument/2006/relationships/hyperlink" Target="https://www.lionsclubs.org/en/resources-for-members/resource-center/guiding-lion-program" TargetMode="External"/><Relationship Id="rId3" Type="http://schemas.openxmlformats.org/officeDocument/2006/relationships/image" Target="../media/image7.png"/><Relationship Id="rId7" Type="http://schemas.openxmlformats.org/officeDocument/2006/relationships/hyperlink" Target="https://www.lionsclubs.org/de/resources-for-members/resource-center/join-together" TargetMode="External"/><Relationship Id="rId12"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hyperlink" Target="https://www.lionsclubs.org/en/v2/resource/download/118584077" TargetMode="External"/><Relationship Id="rId11" Type="http://schemas.openxmlformats.org/officeDocument/2006/relationships/image" Target="../media/image26.png"/><Relationship Id="rId5" Type="http://schemas.openxmlformats.org/officeDocument/2006/relationships/hyperlink" Target="https://myapps.lionsclubs.org/" TargetMode="External"/><Relationship Id="rId10" Type="http://schemas.openxmlformats.org/officeDocument/2006/relationships/hyperlink" Target="https://www.lionsclubs.org/resources/102880020" TargetMode="External"/><Relationship Id="rId4" Type="http://schemas.openxmlformats.org/officeDocument/2006/relationships/hyperlink" Target="https://cdn2.webdamdb.com/md_27yr0gESuH81.jpg.pdf?v=1" TargetMode="External"/><Relationship Id="rId9" Type="http://schemas.openxmlformats.org/officeDocument/2006/relationships/hyperlink" Target="https://www.lionsclubs.org/de/resources-for-members/resource-center/member-orientation"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cdn2.webdamdb.com/md_ELIo9bFrulb6.jpg.pdf?v=1" TargetMode="External"/><Relationship Id="rId13" Type="http://schemas.openxmlformats.org/officeDocument/2006/relationships/hyperlink" Target="https://www.lionsclubs.org/de/resources-for-members/resource-center/member-orientation" TargetMode="External"/><Relationship Id="rId18" Type="http://schemas.openxmlformats.org/officeDocument/2006/relationships/hyperlink" Target="https://www.lionsclubs.org/de/resources-for-members/resource-center/leo-lion-program" TargetMode="External"/><Relationship Id="rId3" Type="http://schemas.openxmlformats.org/officeDocument/2006/relationships/image" Target="../media/image7.png"/><Relationship Id="rId7" Type="http://schemas.openxmlformats.org/officeDocument/2006/relationships/hyperlink" Target="https://www.lionsclubs.org/de/resources-for-members/resource-center/mentoring-program" TargetMode="External"/><Relationship Id="rId12" Type="http://schemas.openxmlformats.org/officeDocument/2006/relationships/hyperlink" Target="https://cdn2.webdamdb.com/md_oIhC1j0Tcy81.jpg.pdf?v=3" TargetMode="External"/><Relationship Id="rId17" Type="http://schemas.openxmlformats.org/officeDocument/2006/relationships/hyperlink" Target="https://www.lionsclubs.org/en/v2/resource/download/79863771" TargetMode="External"/><Relationship Id="rId2" Type="http://schemas.openxmlformats.org/officeDocument/2006/relationships/notesSlide" Target="../notesSlides/notesSlide29.xml"/><Relationship Id="rId16" Type="http://schemas.openxmlformats.org/officeDocument/2006/relationships/hyperlink" Target="https://www.lionsclubs.org/de/resources-for-members/resource-center/womens-initiative" TargetMode="External"/><Relationship Id="rId1" Type="http://schemas.openxmlformats.org/officeDocument/2006/relationships/slideLayout" Target="../slideLayouts/slideLayout8.xml"/><Relationship Id="rId6" Type="http://schemas.openxmlformats.org/officeDocument/2006/relationships/hyperlink" Target="https://www.lionsclubs.org/resources/79863797" TargetMode="External"/><Relationship Id="rId11" Type="http://schemas.openxmlformats.org/officeDocument/2006/relationships/hyperlink" Target="https://www.lionsclubs.org/resources/88355608" TargetMode="External"/><Relationship Id="rId5" Type="http://schemas.openxmlformats.org/officeDocument/2006/relationships/hyperlink" Target="https://cdn2.webdamdb.com/md_qNUfSeoriX61.jpg.pdf?v=1" TargetMode="External"/><Relationship Id="rId15" Type="http://schemas.openxmlformats.org/officeDocument/2006/relationships/hyperlink" Target="https://www.lionsclubs.org/resources/102880917" TargetMode="External"/><Relationship Id="rId10" Type="http://schemas.openxmlformats.org/officeDocument/2006/relationships/hyperlink" Target="https://www.lionsclubs.org/resources/112187395" TargetMode="External"/><Relationship Id="rId19" Type="http://schemas.openxmlformats.org/officeDocument/2006/relationships/hyperlink" Target="http://www.lionsclubs.org/en/resources-for-members/resource-center/club-membership-chairperson" TargetMode="External"/><Relationship Id="rId4" Type="http://schemas.openxmlformats.org/officeDocument/2006/relationships/hyperlink" Target="https://lionsclubs.org/de/resources-for-members/resource-center/invite-members" TargetMode="External"/><Relationship Id="rId9" Type="http://schemas.openxmlformats.org/officeDocument/2006/relationships/hyperlink" Target="https://cdn2.webdamdb.com/md_qNUfSeoriX61.jpg.pdf?v=2" TargetMode="External"/><Relationship Id="rId14" Type="http://schemas.openxmlformats.org/officeDocument/2006/relationships/hyperlink" Target="https://www.lionsclubs.org/de/resources-for-members/resource-center/young-adul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www.lionsclubs.org/resources/79863498" TargetMode="External"/><Relationship Id="rId13" Type="http://schemas.openxmlformats.org/officeDocument/2006/relationships/hyperlink" Target="https://lionsclubs.org/de/serving-safely" TargetMode="External"/><Relationship Id="rId18" Type="http://schemas.openxmlformats.org/officeDocument/2006/relationships/hyperlink" Target="https://cdn2.webdamdb.com/md_c9cx1hZOWIV4.jpg.pdf?v=1" TargetMode="External"/><Relationship Id="rId26" Type="http://schemas.openxmlformats.org/officeDocument/2006/relationships/hyperlink" Target="https://cdn2.webdamdb.com/md_MQxLVoJN4oA9.jpg.pdf?v=1" TargetMode="External"/><Relationship Id="rId3" Type="http://schemas.openxmlformats.org/officeDocument/2006/relationships/image" Target="../media/image7.png"/><Relationship Id="rId21" Type="http://schemas.openxmlformats.org/officeDocument/2006/relationships/hyperlink" Target="https://www.lionsclubs.org/de/service-reporting" TargetMode="External"/><Relationship Id="rId7" Type="http://schemas.openxmlformats.org/officeDocument/2006/relationships/hyperlink" Target="https://cdn2.webdamdb.com/md_6OxLXbV3o91.jpg.pdf?v=1" TargetMode="External"/><Relationship Id="rId12" Type="http://schemas.openxmlformats.org/officeDocument/2006/relationships/hyperlink" Target="https://www.lionsclubs.org/v2/resource/download/79863450" TargetMode="External"/><Relationship Id="rId17" Type="http://schemas.openxmlformats.org/officeDocument/2006/relationships/hyperlink" Target="https://cdn2.webdamdb.com/md_ceNibl9qEs02.jpg.pdf?v=1" TargetMode="External"/><Relationship Id="rId25" Type="http://schemas.openxmlformats.org/officeDocument/2006/relationships/hyperlink" Target="https://www.lionsclubs.org/resources/79870041" TargetMode="External"/><Relationship Id="rId2" Type="http://schemas.openxmlformats.org/officeDocument/2006/relationships/notesSlide" Target="../notesSlides/notesSlide30.xml"/><Relationship Id="rId16" Type="http://schemas.openxmlformats.org/officeDocument/2006/relationships/hyperlink" Target="https://www.lionsclubs.org/de/start-our-approach/service-journey/service-toolkit" TargetMode="External"/><Relationship Id="rId20" Type="http://schemas.openxmlformats.org/officeDocument/2006/relationships/hyperlink" Target="https://www.lionsclubs.org/de/start-our-approach/lions-advocacy-toolkit" TargetMode="External"/><Relationship Id="rId29" Type="http://schemas.openxmlformats.org/officeDocument/2006/relationships/hyperlink" Target="https://www.lionsclubs.org/resources/102881141" TargetMode="External"/><Relationship Id="rId1" Type="http://schemas.openxmlformats.org/officeDocument/2006/relationships/slideLayout" Target="../slideLayouts/slideLayout8.xml"/><Relationship Id="rId6" Type="http://schemas.openxmlformats.org/officeDocument/2006/relationships/hyperlink" Target="https://cdn2.webdamdb.com/md_UTbf57fpJhN5.jpg.pdf?v=1" TargetMode="External"/><Relationship Id="rId11" Type="http://schemas.openxmlformats.org/officeDocument/2006/relationships/hyperlink" Target="https://www.lionsclubs.org/resources/79863351" TargetMode="External"/><Relationship Id="rId24" Type="http://schemas.openxmlformats.org/officeDocument/2006/relationships/hyperlink" Target="https://cdn2.webdamdb.com/md_Y73RiM7UI4U6.jpg.pdf?v=2" TargetMode="External"/><Relationship Id="rId5" Type="http://schemas.openxmlformats.org/officeDocument/2006/relationships/hyperlink" Target="https://www.lionsclubs.org/ge/explore-our-clubs/service-stories" TargetMode="External"/><Relationship Id="rId15" Type="http://schemas.openxmlformats.org/officeDocument/2006/relationships/hyperlink" Target="https://www.lionsclubs.org/de/start-our-approach/service-journey/service-project-planners" TargetMode="External"/><Relationship Id="rId23" Type="http://schemas.openxmlformats.org/officeDocument/2006/relationships/hyperlink" Target="https://cdn2.webdamdb.com/md_gCdPTwkGuM06.jpg.pdf?v=2" TargetMode="External"/><Relationship Id="rId28" Type="http://schemas.openxmlformats.org/officeDocument/2006/relationships/hyperlink" Target="https://www.lionsclubs.org/resources/79862964" TargetMode="External"/><Relationship Id="rId10" Type="http://schemas.openxmlformats.org/officeDocument/2006/relationships/hyperlink" Target="https://www.lionsclubs.org/resources/79863477" TargetMode="External"/><Relationship Id="rId19" Type="http://schemas.openxmlformats.org/officeDocument/2006/relationships/hyperlink" Target="https://cdn2.webdamdb.com/md_6DewAHSOzMO8.jpg.pdf?v=1" TargetMode="External"/><Relationship Id="rId4" Type="http://schemas.openxmlformats.org/officeDocument/2006/relationships/hyperlink" Target="https://www.lionsclubs.org/resources/102880951" TargetMode="External"/><Relationship Id="rId9" Type="http://schemas.openxmlformats.org/officeDocument/2006/relationships/hyperlink" Target="https://www.lionsclubs.org/resources/79864023" TargetMode="External"/><Relationship Id="rId14" Type="http://schemas.openxmlformats.org/officeDocument/2006/relationships/hyperlink" Target="https://vimeo.com/425605156" TargetMode="External"/><Relationship Id="rId22" Type="http://schemas.openxmlformats.org/officeDocument/2006/relationships/hyperlink" Target="https://www.lionsclubs.org/de/resources-for-members/resource-center/improving-club-quality" TargetMode="External"/><Relationship Id="rId27" Type="http://schemas.openxmlformats.org/officeDocument/2006/relationships/hyperlink" Target="http://www8.lionsclubs.org/reports/ClubHealthAssessment/" TargetMode="External"/><Relationship Id="rId30" Type="http://schemas.openxmlformats.org/officeDocument/2006/relationships/hyperlink" Target="https://cdn2.webdamdb.com/md_IWyky0TGx5T9.jpg.pdf?v=1"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lionsclubs.org/de/resources-for-members/resource-center/zone-region-chairpersons" TargetMode="External"/><Relationship Id="rId3" Type="http://schemas.openxmlformats.org/officeDocument/2006/relationships/image" Target="../media/image7.png"/><Relationship Id="rId7" Type="http://schemas.openxmlformats.org/officeDocument/2006/relationships/hyperlink" Target="https://www.lionsclubs.org/de/resources-for-members/resource-center/club-officers"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s://www.lionsclubs.org/resources/96843538" TargetMode="External"/><Relationship Id="rId11" Type="http://schemas.openxmlformats.org/officeDocument/2006/relationships/hyperlink" Target="https://www.lionsclubs.org/resources/102881666" TargetMode="External"/><Relationship Id="rId5" Type="http://schemas.openxmlformats.org/officeDocument/2006/relationships/hyperlink" Target="https://www.lionsclubs.org/resources/96677974" TargetMode="External"/><Relationship Id="rId10" Type="http://schemas.openxmlformats.org/officeDocument/2006/relationships/hyperlink" Target="https://www.lionsclubs.org/de/resources-for-members/resource-center/rlli-curriculum" TargetMode="External"/><Relationship Id="rId4" Type="http://schemas.openxmlformats.org/officeDocument/2006/relationships/hyperlink" Target="https://myapps.lionsclubs.org/" TargetMode="External"/><Relationship Id="rId9" Type="http://schemas.openxmlformats.org/officeDocument/2006/relationships/hyperlink" Target="https://www.lionsclubs.org/de/resources-for-members/resource-center/zone-chairperson-training-material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lionsclubs.org/resources/102884594" TargetMode="External"/><Relationship Id="rId3" Type="http://schemas.openxmlformats.org/officeDocument/2006/relationships/image" Target="../media/image7.png"/><Relationship Id="rId7" Type="http://schemas.openxmlformats.org/officeDocument/2006/relationships/hyperlink" Target="https://www.lionsclubs.org/resources/102884564"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hyperlink" Target="https://www.lionsclubs.org/resources/102884561" TargetMode="External"/><Relationship Id="rId11" Type="http://schemas.openxmlformats.org/officeDocument/2006/relationships/hyperlink" Target="https://www.lionsclubs.org/en/resources-for-members/resource-center/club-marketing" TargetMode="External"/><Relationship Id="rId5" Type="http://schemas.openxmlformats.org/officeDocument/2006/relationships/hyperlink" Target="https://www.lionsclubs.org/resources/81104618" TargetMode="External"/><Relationship Id="rId10" Type="http://schemas.openxmlformats.org/officeDocument/2006/relationships/hyperlink" Target="https://www.lionsclubs.org/resources/102884636" TargetMode="External"/><Relationship Id="rId4" Type="http://schemas.openxmlformats.org/officeDocument/2006/relationships/hyperlink" Target="https://cdn2.webdamdb.com/md_Qyp18jKWcU46.jpg.pdf?v=1" TargetMode="External"/><Relationship Id="rId9" Type="http://schemas.openxmlformats.org/officeDocument/2006/relationships/hyperlink" Target="https://www.lionsclubs.org/resources/102884615"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lionsclubs.org/en/start-our-approach/grant-types/membership-development-grants#:~:text=To%20ensure%20global%20representation%2C%20Lions,a%20Standard%20Membership%20Development%20Grant."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hyperlink" Target="https://www.lionsclubs.org/en/start-our-approach/grant-typ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Yellow Bar">
            <a:extLst>
              <a:ext uri="{FF2B5EF4-FFF2-40B4-BE49-F238E27FC236}">
                <a16:creationId xmlns:a16="http://schemas.microsoft.com/office/drawing/2014/main" id="{AD8345D5-186D-5840-806E-5D6437F13C6B}"/>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7" name="Emblem - Color">
            <a:extLst>
              <a:ext uri="{FF2B5EF4-FFF2-40B4-BE49-F238E27FC236}">
                <a16:creationId xmlns:a16="http://schemas.microsoft.com/office/drawing/2014/main" id="{C8F5DE0A-1DED-E640-82D2-551718997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8" name="Body Copy">
            <a:extLst>
              <a:ext uri="{FF2B5EF4-FFF2-40B4-BE49-F238E27FC236}">
                <a16:creationId xmlns:a16="http://schemas.microsoft.com/office/drawing/2014/main" id="{A4AD41D5-34C2-4D4C-84E1-DDCB97CF1008}"/>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000" dirty="0" err="1"/>
              <a:t>Vorbereitung</a:t>
            </a:r>
            <a:r>
              <a:rPr lang="en-US" sz="4000" dirty="0"/>
              <a:t> auf das Meeting</a:t>
            </a:r>
            <a:endParaRPr lang="en-US" sz="4000" kern="0" dirty="0">
              <a:solidFill>
                <a:srgbClr val="55565A"/>
              </a:solidFill>
            </a:endParaRPr>
          </a:p>
        </p:txBody>
      </p:sp>
      <p:pic>
        <p:nvPicPr>
          <p:cNvPr id="9" name="Picture 8">
            <a:extLst>
              <a:ext uri="{FF2B5EF4-FFF2-40B4-BE49-F238E27FC236}">
                <a16:creationId xmlns:a16="http://schemas.microsoft.com/office/drawing/2014/main" id="{A650165F-D0AD-6943-9F91-38859A7DE88A}"/>
              </a:ext>
            </a:extLst>
          </p:cNvPr>
          <p:cNvPicPr>
            <a:picLocks noChangeAspect="1"/>
          </p:cNvPicPr>
          <p:nvPr/>
        </p:nvPicPr>
        <p:blipFill>
          <a:blip r:embed="rId4"/>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9DDB088A-F41D-EB42-960E-F19E2D2F2523}"/>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53253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B2413-5B80-BB43-897C-E9C86893D248}"/>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00DD20CF-7A12-4843-8F84-3254D7BBDBFF}"/>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p:txBody>
      </p:sp>
      <p:sp>
        <p:nvSpPr>
          <p:cNvPr id="15" name="Title 3">
            <a:extLst>
              <a:ext uri="{FF2B5EF4-FFF2-40B4-BE49-F238E27FC236}">
                <a16:creationId xmlns:a16="http://schemas.microsoft.com/office/drawing/2014/main" id="{CA86DBB3-A730-F24A-9050-EB93547A9B49}"/>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b="1" kern="0" dirty="0">
                <a:solidFill>
                  <a:srgbClr val="0A5496"/>
                </a:solidFill>
              </a:rPr>
              <a:t>Distriktanalyse - Risiken</a:t>
            </a:r>
          </a:p>
        </p:txBody>
      </p:sp>
      <p:sp>
        <p:nvSpPr>
          <p:cNvPr id="20" name="Yellow Bar">
            <a:extLst>
              <a:ext uri="{FF2B5EF4-FFF2-40B4-BE49-F238E27FC236}">
                <a16:creationId xmlns:a16="http://schemas.microsoft.com/office/drawing/2014/main" id="{41B62F70-B0B4-234A-8F4F-769863039E25}"/>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3E3C806-E775-2245-BFEC-0D2FB66022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9</a:t>
            </a:fld>
            <a:endParaRPr lang="de-DE" sz="1000" dirty="0">
              <a:solidFill>
                <a:srgbClr val="0A5496"/>
              </a:solidFill>
            </a:endParaRPr>
          </a:p>
        </p:txBody>
      </p:sp>
      <p:grpSp>
        <p:nvGrpSpPr>
          <p:cNvPr id="32" name="Group 31">
            <a:extLst>
              <a:ext uri="{FF2B5EF4-FFF2-40B4-BE49-F238E27FC236}">
                <a16:creationId xmlns:a16="http://schemas.microsoft.com/office/drawing/2014/main" id="{99B3321F-2DC8-4642-B32E-F52DDA2AB56E}"/>
              </a:ext>
            </a:extLst>
          </p:cNvPr>
          <p:cNvGrpSpPr/>
          <p:nvPr/>
        </p:nvGrpSpPr>
        <p:grpSpPr>
          <a:xfrm>
            <a:off x="714213" y="2305572"/>
            <a:ext cx="4248504" cy="3861731"/>
            <a:chOff x="533400" y="2153088"/>
            <a:chExt cx="4248504" cy="3861731"/>
          </a:xfrm>
        </p:grpSpPr>
        <p:grpSp>
          <p:nvGrpSpPr>
            <p:cNvPr id="33" name="Group 32">
              <a:extLst>
                <a:ext uri="{FF2B5EF4-FFF2-40B4-BE49-F238E27FC236}">
                  <a16:creationId xmlns:a16="http://schemas.microsoft.com/office/drawing/2014/main" id="{370A2328-94CF-47E9-B5F5-B579070833B7}"/>
                </a:ext>
              </a:extLst>
            </p:cNvPr>
            <p:cNvGrpSpPr/>
            <p:nvPr/>
          </p:nvGrpSpPr>
          <p:grpSpPr>
            <a:xfrm>
              <a:off x="533400" y="2153088"/>
              <a:ext cx="4221102" cy="3861731"/>
              <a:chOff x="6781800" y="1371600"/>
              <a:chExt cx="4862114" cy="4283673"/>
            </a:xfrm>
          </p:grpSpPr>
          <p:sp>
            <p:nvSpPr>
              <p:cNvPr id="38" name="Background - Solid">
                <a:extLst>
                  <a:ext uri="{FF2B5EF4-FFF2-40B4-BE49-F238E27FC236}">
                    <a16:creationId xmlns:a16="http://schemas.microsoft.com/office/drawing/2014/main" id="{2F180FF5-90E7-40EE-B119-017AB91D3FD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9" name="Background - Solid">
                <a:extLst>
                  <a:ext uri="{FF2B5EF4-FFF2-40B4-BE49-F238E27FC236}">
                    <a16:creationId xmlns:a16="http://schemas.microsoft.com/office/drawing/2014/main" id="{0E64301D-C33C-490E-8BAB-04B19D4676CE}"/>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0" name="Background - Solid">
                <a:extLst>
                  <a:ext uri="{FF2B5EF4-FFF2-40B4-BE49-F238E27FC236}">
                    <a16:creationId xmlns:a16="http://schemas.microsoft.com/office/drawing/2014/main" id="{7366B82E-7502-4FF6-9AAC-B120291CC6BF}"/>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1" name="Background - Solid">
                <a:extLst>
                  <a:ext uri="{FF2B5EF4-FFF2-40B4-BE49-F238E27FC236}">
                    <a16:creationId xmlns:a16="http://schemas.microsoft.com/office/drawing/2014/main" id="{797A4459-8215-464F-BCFB-69E31EBBC424}"/>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34" name="Body Copy">
              <a:extLst>
                <a:ext uri="{FF2B5EF4-FFF2-40B4-BE49-F238E27FC236}">
                  <a16:creationId xmlns:a16="http://schemas.microsoft.com/office/drawing/2014/main" id="{4BCFBCE4-148A-435F-AD99-ABF52DC9D611}"/>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b="1" dirty="0">
                  <a:solidFill>
                    <a:schemeClr val="bg1"/>
                  </a:solidFill>
                </a:rPr>
                <a:t>STÄRKEN</a:t>
              </a:r>
              <a:endParaRPr lang="de-DE" sz="1400" kern="0" dirty="0">
                <a:solidFill>
                  <a:schemeClr val="bg1"/>
                </a:solidFill>
              </a:endParaRPr>
            </a:p>
            <a:p>
              <a:pPr>
                <a:lnSpc>
                  <a:spcPct val="150000"/>
                </a:lnSpc>
              </a:pPr>
              <a:r>
                <a:rPr lang="de-DE" sz="1400" b="1" dirty="0">
                  <a:solidFill>
                    <a:schemeClr val="bg1"/>
                  </a:solidFill>
                </a:rPr>
                <a:t>1.</a:t>
              </a:r>
            </a:p>
            <a:p>
              <a:pPr>
                <a:lnSpc>
                  <a:spcPct val="150000"/>
                </a:lnSpc>
              </a:pPr>
              <a:r>
                <a:rPr lang="de-DE" sz="1400" b="1" dirty="0">
                  <a:solidFill>
                    <a:schemeClr val="bg1"/>
                  </a:solidFill>
                </a:rPr>
                <a:t>2.</a:t>
              </a:r>
            </a:p>
            <a:p>
              <a:pPr>
                <a:lnSpc>
                  <a:spcPct val="150000"/>
                </a:lnSpc>
              </a:pPr>
              <a:r>
                <a:rPr lang="de-DE" sz="1400" b="1" dirty="0">
                  <a:solidFill>
                    <a:schemeClr val="bg1"/>
                  </a:solidFill>
                </a:rPr>
                <a:t>3.</a:t>
              </a:r>
            </a:p>
            <a:p>
              <a:endParaRPr lang="de-DE" sz="1400" kern="0" dirty="0">
                <a:solidFill>
                  <a:schemeClr val="bg1"/>
                </a:solidFill>
              </a:endParaRPr>
            </a:p>
          </p:txBody>
        </p:sp>
        <p:sp>
          <p:nvSpPr>
            <p:cNvPr id="35" name="Body Copy">
              <a:extLst>
                <a:ext uri="{FF2B5EF4-FFF2-40B4-BE49-F238E27FC236}">
                  <a16:creationId xmlns:a16="http://schemas.microsoft.com/office/drawing/2014/main" id="{BD82C935-191D-4BD2-9AD9-7BB28A5C8F80}"/>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b="1" kern="0" dirty="0">
                  <a:solidFill>
                    <a:schemeClr val="bg1"/>
                  </a:solidFill>
                </a:rPr>
                <a:t>SCHWÄCHEN</a:t>
              </a:r>
              <a:endParaRPr lang="de-DE" sz="1400" kern="0" dirty="0">
                <a:solidFill>
                  <a:schemeClr val="bg1"/>
                </a:solidFill>
              </a:endParaRPr>
            </a:p>
            <a:p>
              <a:pPr>
                <a:lnSpc>
                  <a:spcPct val="150000"/>
                </a:lnSpc>
              </a:pPr>
              <a:r>
                <a:rPr lang="de-DE" sz="1400" b="1" dirty="0">
                  <a:solidFill>
                    <a:schemeClr val="bg1"/>
                  </a:solidFill>
                </a:rPr>
                <a:t>1.</a:t>
              </a:r>
            </a:p>
            <a:p>
              <a:pPr>
                <a:lnSpc>
                  <a:spcPct val="150000"/>
                </a:lnSpc>
              </a:pPr>
              <a:r>
                <a:rPr lang="de-DE" sz="1400" b="1" dirty="0">
                  <a:solidFill>
                    <a:schemeClr val="bg1"/>
                  </a:solidFill>
                </a:rPr>
                <a:t>2.</a:t>
              </a:r>
            </a:p>
            <a:p>
              <a:pPr>
                <a:lnSpc>
                  <a:spcPct val="150000"/>
                </a:lnSpc>
              </a:pPr>
              <a:r>
                <a:rPr lang="de-DE" sz="1400" b="1" dirty="0">
                  <a:solidFill>
                    <a:schemeClr val="bg1"/>
                  </a:solidFill>
                </a:rPr>
                <a:t>3.</a:t>
              </a:r>
            </a:p>
            <a:p>
              <a:endParaRPr lang="de-DE" sz="1400" kern="0" dirty="0">
                <a:solidFill>
                  <a:schemeClr val="bg1"/>
                </a:solidFill>
              </a:endParaRPr>
            </a:p>
          </p:txBody>
        </p:sp>
        <p:sp>
          <p:nvSpPr>
            <p:cNvPr id="36" name="Body Copy">
              <a:extLst>
                <a:ext uri="{FF2B5EF4-FFF2-40B4-BE49-F238E27FC236}">
                  <a16:creationId xmlns:a16="http://schemas.microsoft.com/office/drawing/2014/main" id="{B53A1EB3-6031-44D3-BC44-CABC7E976B70}"/>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b="1" dirty="0">
                  <a:solidFill>
                    <a:schemeClr val="bg1"/>
                  </a:solidFill>
                </a:rPr>
                <a:t>RISIKEN</a:t>
              </a:r>
              <a:endParaRPr lang="de-DE" sz="1400" kern="0" dirty="0">
                <a:solidFill>
                  <a:schemeClr val="bg1"/>
                </a:solidFill>
              </a:endParaRPr>
            </a:p>
            <a:p>
              <a:pPr>
                <a:lnSpc>
                  <a:spcPct val="150000"/>
                </a:lnSpc>
              </a:pPr>
              <a:r>
                <a:rPr lang="de-DE" sz="1400" b="1" dirty="0">
                  <a:solidFill>
                    <a:schemeClr val="bg1"/>
                  </a:solidFill>
                </a:rPr>
                <a:t>1.</a:t>
              </a:r>
            </a:p>
            <a:p>
              <a:pPr>
                <a:lnSpc>
                  <a:spcPct val="150000"/>
                </a:lnSpc>
              </a:pPr>
              <a:r>
                <a:rPr lang="de-DE" sz="1400" b="1" dirty="0">
                  <a:solidFill>
                    <a:schemeClr val="bg1"/>
                  </a:solidFill>
                </a:rPr>
                <a:t>2.</a:t>
              </a:r>
            </a:p>
            <a:p>
              <a:pPr>
                <a:lnSpc>
                  <a:spcPct val="150000"/>
                </a:lnSpc>
              </a:pPr>
              <a:r>
                <a:rPr lang="de-DE" sz="1400" b="1" dirty="0">
                  <a:solidFill>
                    <a:schemeClr val="bg1"/>
                  </a:solidFill>
                </a:rPr>
                <a:t>3.</a:t>
              </a:r>
            </a:p>
            <a:p>
              <a:endParaRPr lang="de-DE" sz="1400" kern="0" dirty="0">
                <a:solidFill>
                  <a:schemeClr val="bg1"/>
                </a:solidFill>
              </a:endParaRPr>
            </a:p>
          </p:txBody>
        </p:sp>
        <p:sp>
          <p:nvSpPr>
            <p:cNvPr id="37" name="Body Copy">
              <a:extLst>
                <a:ext uri="{FF2B5EF4-FFF2-40B4-BE49-F238E27FC236}">
                  <a16:creationId xmlns:a16="http://schemas.microsoft.com/office/drawing/2014/main" id="{065DB045-B2A3-4C31-B75E-DFE76CD0A279}"/>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b="1" dirty="0">
                  <a:solidFill>
                    <a:schemeClr val="bg1"/>
                  </a:solidFill>
                </a:rPr>
                <a:t>CHANCEN</a:t>
              </a:r>
              <a:endParaRPr lang="de-DE" sz="1400" kern="0" dirty="0">
                <a:solidFill>
                  <a:schemeClr val="bg1"/>
                </a:solidFill>
              </a:endParaRPr>
            </a:p>
            <a:p>
              <a:pPr>
                <a:lnSpc>
                  <a:spcPct val="150000"/>
                </a:lnSpc>
              </a:pPr>
              <a:r>
                <a:rPr lang="de-DE" sz="1400" b="1" dirty="0">
                  <a:solidFill>
                    <a:schemeClr val="bg1"/>
                  </a:solidFill>
                </a:rPr>
                <a:t>1.</a:t>
              </a:r>
            </a:p>
            <a:p>
              <a:pPr>
                <a:lnSpc>
                  <a:spcPct val="150000"/>
                </a:lnSpc>
              </a:pPr>
              <a:r>
                <a:rPr lang="de-DE" sz="1400" b="1" dirty="0">
                  <a:solidFill>
                    <a:schemeClr val="bg1"/>
                  </a:solidFill>
                </a:rPr>
                <a:t>2.</a:t>
              </a:r>
            </a:p>
            <a:p>
              <a:pPr>
                <a:lnSpc>
                  <a:spcPct val="150000"/>
                </a:lnSpc>
              </a:pPr>
              <a:r>
                <a:rPr lang="de-DE" sz="1400" b="1" dirty="0">
                  <a:solidFill>
                    <a:schemeClr val="bg1"/>
                  </a:solidFill>
                </a:rPr>
                <a:t>3.</a:t>
              </a:r>
            </a:p>
            <a:p>
              <a:endParaRPr lang="de-DE" sz="1400" kern="0" dirty="0">
                <a:solidFill>
                  <a:schemeClr val="bg1"/>
                </a:solidFill>
              </a:endParaRPr>
            </a:p>
          </p:txBody>
        </p:sp>
      </p:grpSp>
    </p:spTree>
    <p:extLst>
      <p:ext uri="{BB962C8B-B14F-4D97-AF65-F5344CB8AC3E}">
        <p14:creationId xmlns:p14="http://schemas.microsoft.com/office/powerpoint/2010/main" val="650876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5298083-8259-AD4F-94FC-7E689EA22AD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Background - Solid">
            <a:extLst>
              <a:ext uri="{FF2B5EF4-FFF2-40B4-BE49-F238E27FC236}">
                <a16:creationId xmlns:a16="http://schemas.microsoft.com/office/drawing/2014/main" id="{CEEE9CB0-1220-114A-BDDD-57ED12813E03}"/>
              </a:ext>
            </a:extLst>
          </p:cNvPr>
          <p:cNvSpPr/>
          <p:nvPr/>
        </p:nvSpPr>
        <p:spPr>
          <a:xfrm>
            <a:off x="0" y="867066"/>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DC007C41-5009-3C46-B86F-D1303011BCDA}"/>
              </a:ext>
            </a:extLst>
          </p:cNvPr>
          <p:cNvGrpSpPr/>
          <p:nvPr/>
        </p:nvGrpSpPr>
        <p:grpSpPr>
          <a:xfrm>
            <a:off x="-3047" y="704266"/>
            <a:ext cx="12191999" cy="217065"/>
            <a:chOff x="0" y="5696515"/>
            <a:chExt cx="12289367" cy="354756"/>
          </a:xfrm>
        </p:grpSpPr>
        <p:sp>
          <p:nvSpPr>
            <p:cNvPr id="11" name="Background - Solid">
              <a:extLst>
                <a:ext uri="{FF2B5EF4-FFF2-40B4-BE49-F238E27FC236}">
                  <a16:creationId xmlns:a16="http://schemas.microsoft.com/office/drawing/2014/main" id="{CE078A63-DD4D-D247-B189-294CA1654C4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C80F590-3243-5B4B-9FD1-FAD610767B0E}"/>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73ADAF44-7B46-154B-B397-F973329E0F2B}"/>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20CDC1EE-91ED-8144-A796-9CD09368928E}"/>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E1F1EA10-145A-D54C-866E-C8F60441C97F}"/>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3B4C1053-86F8-0B4F-B8DB-982926CD1B5E}"/>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601903E2-46D1-0842-8853-C60D1B81F8BF}"/>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8" name="Picture 17">
            <a:extLst>
              <a:ext uri="{FF2B5EF4-FFF2-40B4-BE49-F238E27FC236}">
                <a16:creationId xmlns:a16="http://schemas.microsoft.com/office/drawing/2014/main" id="{62A6D5F3-E5E1-A943-8043-BEE846B956DA}"/>
              </a:ext>
            </a:extLst>
          </p:cNvPr>
          <p:cNvPicPr>
            <a:picLocks noChangeAspect="1"/>
          </p:cNvPicPr>
          <p:nvPr/>
        </p:nvPicPr>
        <p:blipFill>
          <a:blip r:embed="rId3"/>
          <a:srcRect/>
          <a:stretch/>
        </p:blipFill>
        <p:spPr>
          <a:xfrm>
            <a:off x="384726" y="241354"/>
            <a:ext cx="971568" cy="971568"/>
          </a:xfrm>
          <a:prstGeom prst="rect">
            <a:avLst/>
          </a:prstGeom>
        </p:spPr>
      </p:pic>
      <p:sp>
        <p:nvSpPr>
          <p:cNvPr id="19" name="Page Number - Blue">
            <a:extLst>
              <a:ext uri="{FF2B5EF4-FFF2-40B4-BE49-F238E27FC236}">
                <a16:creationId xmlns:a16="http://schemas.microsoft.com/office/drawing/2014/main" id="{EB276A58-89AE-6C47-9D12-CC3C6FFAEE1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de-DE" sz="1000" dirty="0">
              <a:solidFill>
                <a:srgbClr val="00338D"/>
              </a:solidFill>
            </a:endParaRPr>
          </a:p>
        </p:txBody>
      </p:sp>
      <p:sp>
        <p:nvSpPr>
          <p:cNvPr id="20" name="Body Copy">
            <a:extLst>
              <a:ext uri="{FF2B5EF4-FFF2-40B4-BE49-F238E27FC236}">
                <a16:creationId xmlns:a16="http://schemas.microsoft.com/office/drawing/2014/main" id="{BA8DAB9B-D1C6-1B4D-80FE-752CF631600A}"/>
              </a:ext>
            </a:extLst>
          </p:cNvPr>
          <p:cNvSpPr txBox="1">
            <a:spLocks/>
          </p:cNvSpPr>
          <p:nvPr/>
        </p:nvSpPr>
        <p:spPr>
          <a:xfrm>
            <a:off x="715251" y="1935760"/>
            <a:ext cx="10755404" cy="300514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a:lnSpc>
                <a:spcPct val="105000"/>
              </a:lnSpc>
              <a:spcAft>
                <a:spcPts val="600"/>
              </a:spcAft>
              <a:buClr>
                <a:srgbClr val="EBB700"/>
              </a:buClr>
              <a:buSzPct val="80000"/>
            </a:pPr>
            <a:r>
              <a:rPr lang="de-DE" sz="2000" b="1" kern="0" dirty="0">
                <a:latin typeface="Arial" charset="0"/>
                <a:cs typeface="Arial" charset="0"/>
              </a:rPr>
              <a:t>Zur Unterstützung von Mission 1.5 werde ich während meiner Amtszeit als Distrikt-Governor mit meinem Team daran arbeiten, die für unser Gebiet festgelegten Mitgliederzuwachsziele zu erreichen. </a:t>
            </a:r>
            <a:endParaRPr kumimoji="0" lang="en-US" sz="2000" b="1" i="0" u="none" strike="noStrike" kern="0" cap="none" spc="0" normalizeH="0" baseline="0" noProof="0" dirty="0">
              <a:ln>
                <a:noFill/>
              </a:ln>
              <a:effectLst/>
              <a:uLnTx/>
              <a:uFillTx/>
              <a:latin typeface="Arial" charset="0"/>
              <a:ea typeface="Arial" charset="0"/>
              <a:cs typeface="Arial" charset="0"/>
            </a:endParaRPr>
          </a:p>
          <a:p>
            <a:pPr marL="742950" lvl="1" indent="-285750">
              <a:lnSpc>
                <a:spcPct val="105000"/>
              </a:lnSpc>
              <a:spcAft>
                <a:spcPts val="600"/>
              </a:spcAft>
              <a:buClr>
                <a:srgbClr val="EBB700"/>
              </a:buClr>
              <a:buSzPct val="80000"/>
              <a:buFont typeface="Wingdings" panose="05000000000000000000" pitchFamily="2" charset="2"/>
              <a:buChar char="q"/>
            </a:pPr>
            <a:r>
              <a:rPr lang="de-DE" sz="2000" b="1" kern="0" dirty="0">
                <a:latin typeface="Arial" charset="0"/>
                <a:cs typeface="Arial" charset="0"/>
              </a:rPr>
              <a:t>Unser Distrikt will die festgelegten Mitgliederzuwachsziele auch erreichen.</a:t>
            </a:r>
            <a:endParaRPr kumimoji="0" lang="en-US" sz="2000" b="1" i="0" u="none" strike="noStrike" kern="0" cap="none" spc="0" normalizeH="0" baseline="0" noProof="0" dirty="0">
              <a:ln>
                <a:noFill/>
              </a:ln>
              <a:effectLst/>
              <a:uLnTx/>
              <a:uFillTx/>
              <a:latin typeface="Arial" charset="0"/>
              <a:ea typeface="Arial" charset="0"/>
              <a:cs typeface="Arial" charset="0"/>
            </a:endParaRPr>
          </a:p>
          <a:p>
            <a:pPr marL="742950" lvl="1" indent="-285750">
              <a:lnSpc>
                <a:spcPct val="105000"/>
              </a:lnSpc>
              <a:spcAft>
                <a:spcPts val="600"/>
              </a:spcAft>
              <a:buClr>
                <a:srgbClr val="EBB700"/>
              </a:buClr>
              <a:buSzPct val="80000"/>
              <a:buFont typeface="Wingdings" panose="05000000000000000000" pitchFamily="2" charset="2"/>
              <a:buChar char="q"/>
            </a:pPr>
            <a:r>
              <a:rPr kumimoji="0" lang="en-US" sz="2000" b="1" i="0" u="none" strike="noStrike" kern="0" cap="none" spc="0" normalizeH="0" baseline="0" noProof="0" dirty="0">
                <a:ln>
                  <a:noFill/>
                </a:ln>
                <a:effectLst/>
                <a:uLnTx/>
                <a:uFillTx/>
                <a:latin typeface="Arial" charset="0"/>
                <a:ea typeface="Arial" charset="0"/>
                <a:cs typeface="Arial" charset="0"/>
              </a:rPr>
              <a:t>Unser </a:t>
            </a:r>
            <a:r>
              <a:rPr kumimoji="0" lang="en-US" sz="2000" b="1" i="0" u="none" strike="noStrike" kern="0" cap="none" spc="0" normalizeH="0" baseline="0" noProof="0" dirty="0" err="1">
                <a:ln>
                  <a:noFill/>
                </a:ln>
                <a:effectLst/>
                <a:uLnTx/>
                <a:uFillTx/>
                <a:latin typeface="Arial" charset="0"/>
                <a:ea typeface="Arial" charset="0"/>
                <a:cs typeface="Arial" charset="0"/>
              </a:rPr>
              <a:t>Distrikt</a:t>
            </a:r>
            <a:r>
              <a:rPr kumimoji="0" lang="en-US" sz="2000" b="1" i="0" u="none" strike="noStrike" kern="0" cap="none" spc="0" normalizeH="0" baseline="0" noProof="0" dirty="0">
                <a:ln>
                  <a:noFill/>
                </a:ln>
                <a:effectLst/>
                <a:uLnTx/>
                <a:uFillTx/>
                <a:latin typeface="Arial" charset="0"/>
                <a:ea typeface="Arial" charset="0"/>
                <a:cs typeface="Arial" charset="0"/>
              </a:rPr>
              <a:t> </a:t>
            </a:r>
            <a:r>
              <a:rPr kumimoji="0" lang="en-US" sz="2000" b="1" i="0" u="none" strike="noStrike" kern="0" cap="none" spc="0" normalizeH="0" baseline="0" noProof="0" dirty="0" err="1">
                <a:ln>
                  <a:noFill/>
                </a:ln>
                <a:effectLst/>
                <a:uLnTx/>
                <a:uFillTx/>
                <a:latin typeface="Arial" charset="0"/>
                <a:ea typeface="Arial" charset="0"/>
                <a:cs typeface="Arial" charset="0"/>
              </a:rPr>
              <a:t>möchte</a:t>
            </a:r>
            <a:r>
              <a:rPr kumimoji="0" lang="en-US" sz="2000" b="1" i="0" u="none" strike="noStrike" kern="0" cap="none" spc="0" normalizeH="0" baseline="0" noProof="0" dirty="0">
                <a:ln>
                  <a:noFill/>
                </a:ln>
                <a:effectLst/>
                <a:uLnTx/>
                <a:uFillTx/>
                <a:latin typeface="Arial" charset="0"/>
                <a:ea typeface="Arial" charset="0"/>
                <a:cs typeface="Arial" charset="0"/>
              </a:rPr>
              <a:t> </a:t>
            </a:r>
            <a:r>
              <a:rPr kumimoji="0" lang="en-US" sz="2000" b="1" i="0" u="none" strike="noStrike" kern="0" cap="none" spc="0" normalizeH="0" baseline="0" noProof="0" dirty="0" err="1">
                <a:ln>
                  <a:noFill/>
                </a:ln>
                <a:effectLst/>
                <a:uLnTx/>
                <a:uFillTx/>
                <a:latin typeface="Arial" charset="0"/>
                <a:ea typeface="Arial" charset="0"/>
                <a:cs typeface="Arial" charset="0"/>
              </a:rPr>
              <a:t>außerdem</a:t>
            </a:r>
            <a:r>
              <a:rPr kumimoji="0" lang="en-US" sz="2000" b="1" i="0" u="none" strike="noStrike" kern="0" cap="none" spc="0" normalizeH="0" baseline="0" noProof="0" dirty="0">
                <a:ln>
                  <a:noFill/>
                </a:ln>
                <a:effectLst/>
                <a:uLnTx/>
                <a:uFillTx/>
                <a:latin typeface="Arial" charset="0"/>
                <a:ea typeface="Arial" charset="0"/>
                <a:cs typeface="Arial" charset="0"/>
              </a:rPr>
              <a:t> </a:t>
            </a:r>
            <a:r>
              <a:rPr kumimoji="0" lang="en-US" sz="2000" b="1" i="0" u="none" strike="noStrike" kern="0" cap="none" spc="0" normalizeH="0" baseline="0" noProof="0" dirty="0" err="1">
                <a:ln>
                  <a:noFill/>
                </a:ln>
                <a:effectLst/>
                <a:uLnTx/>
                <a:uFillTx/>
                <a:latin typeface="Arial" charset="0"/>
                <a:ea typeface="Arial" charset="0"/>
                <a:cs typeface="Arial" charset="0"/>
              </a:rPr>
              <a:t>zusätzliche</a:t>
            </a:r>
            <a:r>
              <a:rPr kumimoji="0" lang="en-US" sz="2000" b="1" i="0" u="none" strike="noStrike" kern="0" cap="none" spc="0" normalizeH="0" baseline="0" noProof="0" dirty="0">
                <a:ln>
                  <a:noFill/>
                </a:ln>
                <a:effectLst/>
                <a:uLnTx/>
                <a:uFillTx/>
                <a:latin typeface="Arial" charset="0"/>
                <a:ea typeface="Arial" charset="0"/>
                <a:cs typeface="Arial" charset="0"/>
              </a:rPr>
              <a:t> </a:t>
            </a:r>
            <a:r>
              <a:rPr kumimoji="0" lang="en-US" sz="2000" b="1" i="0" u="none" strike="noStrike" kern="0" cap="none" spc="0" normalizeH="0" baseline="0" noProof="0" dirty="0" err="1">
                <a:ln>
                  <a:noFill/>
                </a:ln>
                <a:effectLst/>
                <a:uLnTx/>
                <a:uFillTx/>
                <a:latin typeface="Arial" charset="0"/>
                <a:ea typeface="Arial" charset="0"/>
                <a:cs typeface="Arial" charset="0"/>
              </a:rPr>
              <a:t>Ziele</a:t>
            </a:r>
            <a:r>
              <a:rPr kumimoji="0" lang="en-US" sz="2000" b="1" i="0" u="none" strike="noStrike" kern="0" cap="none" spc="0" normalizeH="0" baseline="0" noProof="0" dirty="0">
                <a:ln>
                  <a:noFill/>
                </a:ln>
                <a:effectLst/>
                <a:uLnTx/>
                <a:uFillTx/>
                <a:latin typeface="Arial" charset="0"/>
                <a:ea typeface="Arial" charset="0"/>
                <a:cs typeface="Arial" charset="0"/>
              </a:rPr>
              <a:t> </a:t>
            </a:r>
            <a:r>
              <a:rPr kumimoji="0" lang="en-US" sz="2000" b="1" i="0" u="none" strike="noStrike" kern="0" cap="none" spc="0" normalizeH="0" baseline="0" noProof="0" dirty="0" err="1">
                <a:ln>
                  <a:noFill/>
                </a:ln>
                <a:effectLst/>
                <a:uLnTx/>
                <a:uFillTx/>
                <a:latin typeface="Arial" charset="0"/>
                <a:ea typeface="Arial" charset="0"/>
                <a:cs typeface="Arial" charset="0"/>
              </a:rPr>
              <a:t>setzen</a:t>
            </a:r>
            <a:r>
              <a:rPr kumimoji="0" lang="en-US" sz="2000" b="1" i="0" u="none" strike="noStrike" kern="0" cap="none" spc="0" normalizeH="0" baseline="0" noProof="0" dirty="0">
                <a:ln>
                  <a:noFill/>
                </a:ln>
                <a:effectLst/>
                <a:uLnTx/>
                <a:uFillTx/>
                <a:latin typeface="Arial" charset="0"/>
                <a:ea typeface="Arial" charset="0"/>
                <a:cs typeface="Arial" charset="0"/>
              </a:rPr>
              <a:t>. </a:t>
            </a:r>
          </a:p>
          <a:p>
            <a:pPr lvl="1">
              <a:lnSpc>
                <a:spcPct val="105000"/>
              </a:lnSpc>
              <a:spcAft>
                <a:spcPts val="600"/>
              </a:spcAft>
              <a:buClr>
                <a:srgbClr val="EBB700"/>
              </a:buClr>
              <a:buSzPct val="80000"/>
            </a:pPr>
            <a:r>
              <a:rPr kumimoji="0" lang="de-DE" sz="1800" b="1" i="1" u="none" strike="noStrike" kern="0" cap="none" spc="0" normalizeH="0" baseline="0" noProof="0" dirty="0">
                <a:ln>
                  <a:noFill/>
                </a:ln>
                <a:effectLst/>
                <a:uLnTx/>
                <a:uFillTx/>
                <a:latin typeface="Arial" charset="0"/>
                <a:ea typeface="Arial" charset="0"/>
                <a:cs typeface="Arial" charset="0"/>
              </a:rPr>
              <a:t>Bitte beachten Sie, dass diese Ziele zu den Mindestzielen für das Mitgliederzuwachsziel hinzugerechnet werden.</a:t>
            </a:r>
          </a:p>
          <a:p>
            <a:pPr marL="800100" lvl="1" indent="-342900">
              <a:lnSpc>
                <a:spcPct val="105000"/>
              </a:lnSpc>
              <a:spcAft>
                <a:spcPts val="600"/>
              </a:spcAft>
              <a:buClr>
                <a:srgbClr val="EBB700"/>
              </a:buClr>
              <a:buSzPct val="80000"/>
              <a:buFont typeface="+mj-lt"/>
              <a:buAutoNum type="alphaLcPeriod"/>
            </a:pPr>
            <a:r>
              <a:rPr kumimoji="0" lang="de-DE" sz="2000" b="1" i="0" u="none" strike="noStrike" kern="0" cap="none" spc="0" normalizeH="0" baseline="0" noProof="0" dirty="0">
                <a:ln>
                  <a:noFill/>
                </a:ln>
                <a:effectLst/>
                <a:uLnTx/>
                <a:uFillTx/>
                <a:latin typeface="Arial" charset="0"/>
                <a:ea typeface="Arial" charset="0"/>
                <a:cs typeface="Arial" charset="0"/>
              </a:rPr>
              <a:t>Unser Team wird zusätzlich _____ neue(n) Club(s) mit jeweils mindestens 20 Gründungsmitgliedern gründen.</a:t>
            </a:r>
          </a:p>
          <a:p>
            <a:pPr marL="800100" lvl="1" indent="-342900">
              <a:lnSpc>
                <a:spcPct val="105000"/>
              </a:lnSpc>
              <a:spcAft>
                <a:spcPts val="600"/>
              </a:spcAft>
              <a:buClr>
                <a:srgbClr val="EBB700"/>
              </a:buClr>
              <a:buSzPct val="80000"/>
              <a:buFont typeface="+mj-lt"/>
              <a:buAutoNum type="alphaLcPeriod"/>
            </a:pPr>
            <a:r>
              <a:rPr kumimoji="0" lang="de-DE" sz="2000" b="1" i="0" u="none" strike="noStrike" kern="0" cap="none" spc="0" normalizeH="0" baseline="0" noProof="0" dirty="0">
                <a:ln>
                  <a:noFill/>
                </a:ln>
                <a:effectLst/>
                <a:uLnTx/>
                <a:uFillTx/>
                <a:latin typeface="Arial" charset="0"/>
                <a:ea typeface="Arial" charset="0"/>
                <a:cs typeface="Arial" charset="0"/>
              </a:rPr>
              <a:t>Unsere Clubs werden zusätzliche ______ neue Mitglieder in bestehende Clubs aufnehmen.</a:t>
            </a:r>
          </a:p>
          <a:p>
            <a:pPr marL="800100" lvl="1" indent="-342900">
              <a:lnSpc>
                <a:spcPct val="105000"/>
              </a:lnSpc>
              <a:spcAft>
                <a:spcPts val="600"/>
              </a:spcAft>
              <a:buClr>
                <a:srgbClr val="EBB700"/>
              </a:buClr>
              <a:buSzPct val="80000"/>
              <a:buFont typeface="+mj-lt"/>
              <a:buAutoNum type="alphaLcPeriod"/>
            </a:pPr>
            <a:r>
              <a:rPr kumimoji="0" lang="de-DE" sz="2000" b="1" i="0" u="none" strike="noStrike" kern="0" cap="none" spc="0" normalizeH="0" baseline="0" noProof="0" dirty="0">
                <a:ln>
                  <a:noFill/>
                </a:ln>
                <a:effectLst/>
                <a:uLnTx/>
                <a:uFillTx/>
                <a:latin typeface="Arial" charset="0"/>
                <a:ea typeface="Arial" charset="0"/>
                <a:cs typeface="Arial" charset="0"/>
              </a:rPr>
              <a:t>Unser Distrikt wird sein Nettoziel um ______ Mitglieder erhöhen.</a:t>
            </a:r>
            <a:endParaRPr lang="de-DE" dirty="0"/>
          </a:p>
        </p:txBody>
      </p:sp>
      <p:sp>
        <p:nvSpPr>
          <p:cNvPr id="22" name="Headline">
            <a:extLst>
              <a:ext uri="{FF2B5EF4-FFF2-40B4-BE49-F238E27FC236}">
                <a16:creationId xmlns:a16="http://schemas.microsoft.com/office/drawing/2014/main" id="{9EEE5DF9-605E-5845-9AE6-D2F26FE5F6CA}"/>
              </a:ext>
            </a:extLst>
          </p:cNvPr>
          <p:cNvSpPr txBox="1">
            <a:spLocks/>
          </p:cNvSpPr>
          <p:nvPr/>
        </p:nvSpPr>
        <p:spPr>
          <a:xfrm>
            <a:off x="1219200" y="1084131"/>
            <a:ext cx="9031134" cy="1116465"/>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4200" i="1" kern="0" dirty="0">
                <a:solidFill>
                  <a:srgbClr val="00338D"/>
                </a:solidFill>
              </a:rPr>
              <a:t>Mission</a:t>
            </a:r>
            <a:r>
              <a:rPr lang="de-DE" sz="4200" kern="0" dirty="0">
                <a:solidFill>
                  <a:srgbClr val="00338D"/>
                </a:solidFill>
              </a:rPr>
              <a:t> 1.5-Ziele</a:t>
            </a:r>
          </a:p>
        </p:txBody>
      </p:sp>
      <p:sp>
        <p:nvSpPr>
          <p:cNvPr id="24" name="Yellow Bar">
            <a:extLst>
              <a:ext uri="{FF2B5EF4-FFF2-40B4-BE49-F238E27FC236}">
                <a16:creationId xmlns:a16="http://schemas.microsoft.com/office/drawing/2014/main" id="{C597F740-7DBB-4841-AB3D-F29DE8E44393}"/>
              </a:ext>
            </a:extLst>
          </p:cNvPr>
          <p:cNvSpPr/>
          <p:nvPr/>
        </p:nvSpPr>
        <p:spPr>
          <a:xfrm>
            <a:off x="1338226" y="1722525"/>
            <a:ext cx="1558769" cy="4733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689082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DE"/>
              <a:t> </a:t>
            </a:r>
          </a:p>
        </p:txBody>
      </p:sp>
      <p:pic>
        <p:nvPicPr>
          <p:cNvPr id="10" name="Picture 9">
            <a:extLst>
              <a:ext uri="{FF2B5EF4-FFF2-40B4-BE49-F238E27FC236}">
                <a16:creationId xmlns:a16="http://schemas.microsoft.com/office/drawing/2014/main" id="{37F32238-50AC-B241-8673-70E1D9E86A27}"/>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E8A3D658-1C59-CF45-BFB2-3FC2D6F153F9}"/>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21" name="Page Number - White">
            <a:extLst>
              <a:ext uri="{FF2B5EF4-FFF2-40B4-BE49-F238E27FC236}">
                <a16:creationId xmlns:a16="http://schemas.microsoft.com/office/drawing/2014/main" id="{76A478BC-656F-F14D-AD96-832D42C7ADB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11</a:t>
            </a:fld>
            <a:endParaRPr kumimoji="0" lang="de-DE"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12" name="Body Copy">
            <a:extLst>
              <a:ext uri="{FF2B5EF4-FFF2-40B4-BE49-F238E27FC236}">
                <a16:creationId xmlns:a16="http://schemas.microsoft.com/office/drawing/2014/main" id="{66A123A2-D446-9E47-A8F4-7B50A65DC4A9}"/>
              </a:ext>
            </a:extLst>
          </p:cNvPr>
          <p:cNvSpPr txBox="1">
            <a:spLocks/>
          </p:cNvSpPr>
          <p:nvPr/>
        </p:nvSpPr>
        <p:spPr>
          <a:xfrm>
            <a:off x="1643439" y="702568"/>
            <a:ext cx="8905119" cy="364079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defRPr/>
            </a:pPr>
            <a:r>
              <a:rPr lang="de-DE" sz="3200" b="1" kern="0" dirty="0">
                <a:solidFill>
                  <a:prstClr val="white"/>
                </a:solidFill>
              </a:rPr>
              <a:t>Zeigen Sie eine Tendenz zum Handeln, zum sofortigen Einsatz! Sie können größere Pläne in kleinere Schritte unterteilen und den ersten Schritt sofort machen</a:t>
            </a:r>
            <a:r>
              <a:rPr lang="en-US" sz="3200" b="1" kern="0" dirty="0">
                <a:solidFill>
                  <a:prstClr val="white"/>
                </a:solidFill>
              </a:rPr>
              <a:t>.</a:t>
            </a:r>
            <a:endParaRPr lang="de-DE" sz="3200" b="1" kern="0" dirty="0">
              <a:solidFill>
                <a:prstClr val="white"/>
              </a:solidFill>
            </a:endParaRPr>
          </a:p>
        </p:txBody>
      </p:sp>
      <p:sp>
        <p:nvSpPr>
          <p:cNvPr id="15" name="Text Placeholder 1">
            <a:extLst>
              <a:ext uri="{FF2B5EF4-FFF2-40B4-BE49-F238E27FC236}">
                <a16:creationId xmlns:a16="http://schemas.microsoft.com/office/drawing/2014/main" id="{E1916249-3347-6E4E-A4AD-C1D957EC71F2}"/>
              </a:ext>
            </a:extLst>
          </p:cNvPr>
          <p:cNvSpPr txBox="1">
            <a:spLocks/>
          </p:cNvSpPr>
          <p:nvPr/>
        </p:nvSpPr>
        <p:spPr>
          <a:xfrm>
            <a:off x="8077200" y="4376631"/>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de-DE" sz="2400" b="1" kern="0" dirty="0">
                <a:solidFill>
                  <a:schemeClr val="bg1"/>
                </a:solidFill>
              </a:rPr>
              <a:t>- Indira Gandhi</a:t>
            </a:r>
          </a:p>
        </p:txBody>
      </p:sp>
      <p:pic>
        <p:nvPicPr>
          <p:cNvPr id="3" name="Picture 2">
            <a:extLst>
              <a:ext uri="{FF2B5EF4-FFF2-40B4-BE49-F238E27FC236}">
                <a16:creationId xmlns:a16="http://schemas.microsoft.com/office/drawing/2014/main" id="{30CCF216-030C-46DC-9597-A45C13AD1B68}"/>
              </a:ext>
            </a:extLst>
          </p:cNvPr>
          <p:cNvPicPr>
            <a:picLocks noChangeAspect="1"/>
          </p:cNvPicPr>
          <p:nvPr/>
        </p:nvPicPr>
        <p:blipFill>
          <a:blip r:embed="rId4"/>
          <a:stretch>
            <a:fillRect/>
          </a:stretch>
        </p:blipFill>
        <p:spPr>
          <a:xfrm>
            <a:off x="838200" y="1156446"/>
            <a:ext cx="1009650" cy="857250"/>
          </a:xfrm>
          <a:prstGeom prst="rect">
            <a:avLst/>
          </a:prstGeom>
        </p:spPr>
      </p:pic>
      <p:pic>
        <p:nvPicPr>
          <p:cNvPr id="5" name="Picture 4">
            <a:extLst>
              <a:ext uri="{FF2B5EF4-FFF2-40B4-BE49-F238E27FC236}">
                <a16:creationId xmlns:a16="http://schemas.microsoft.com/office/drawing/2014/main" id="{C3361CBC-8A47-4249-A2A7-3F7589437B31}"/>
              </a:ext>
            </a:extLst>
          </p:cNvPr>
          <p:cNvPicPr>
            <a:picLocks noChangeAspect="1"/>
          </p:cNvPicPr>
          <p:nvPr/>
        </p:nvPicPr>
        <p:blipFill>
          <a:blip r:embed="rId5"/>
          <a:stretch>
            <a:fillRect/>
          </a:stretch>
        </p:blipFill>
        <p:spPr>
          <a:xfrm>
            <a:off x="8869966" y="2962293"/>
            <a:ext cx="1666875" cy="1162050"/>
          </a:xfrm>
          <a:prstGeom prst="rect">
            <a:avLst/>
          </a:prstGeom>
        </p:spPr>
      </p:pic>
    </p:spTree>
    <p:extLst>
      <p:ext uri="{BB962C8B-B14F-4D97-AF65-F5344CB8AC3E}">
        <p14:creationId xmlns:p14="http://schemas.microsoft.com/office/powerpoint/2010/main" val="1578971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006528E-45C5-4DAC-B9A8-447FA4D9A0F3}"/>
              </a:ext>
            </a:extLst>
          </p:cNvPr>
          <p:cNvSpPr txBox="1"/>
          <p:nvPr/>
        </p:nvSpPr>
        <p:spPr>
          <a:xfrm>
            <a:off x="152400" y="304800"/>
            <a:ext cx="11759878" cy="70788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noFill/>
                </a:ln>
                <a:solidFill>
                  <a:srgbClr val="33373B"/>
                </a:solidFill>
                <a:effectLst/>
                <a:uLnTx/>
                <a:uFillTx/>
              </a:rPr>
              <a:t>Handlungsplan-Vorlage</a:t>
            </a:r>
            <a:endParaRPr kumimoji="0" lang="de-DE" sz="1800" b="0" i="0" u="none" strike="noStrike" kern="1200" cap="none" spc="0" normalizeH="0" baseline="0" noProof="0" dirty="0">
              <a:ln>
                <a:noFill/>
              </a:ln>
              <a:solidFill>
                <a:srgbClr val="33373B"/>
              </a:solidFill>
              <a:effectLst/>
              <a:uLnTx/>
              <a:uFillTx/>
              <a:ea typeface="Times New Roman" panose="02020603050405020304" pitchFamily="18"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523681074"/>
              </p:ext>
            </p:extLst>
          </p:nvPr>
        </p:nvGraphicFramePr>
        <p:xfrm>
          <a:off x="229564" y="1153797"/>
          <a:ext cx="11734800" cy="5160136"/>
        </p:xfrm>
        <a:graphic>
          <a:graphicData uri="http://schemas.openxmlformats.org/drawingml/2006/table">
            <a:tbl>
              <a:tblPr firstRow="1" firstCol="1" bandRow="1"/>
              <a:tblGrid>
                <a:gridCol w="3047036">
                  <a:extLst>
                    <a:ext uri="{9D8B030D-6E8A-4147-A177-3AD203B41FA5}">
                      <a16:colId xmlns:a16="http://schemas.microsoft.com/office/drawing/2014/main" val="333775807"/>
                    </a:ext>
                  </a:extLst>
                </a:gridCol>
                <a:gridCol w="1961642">
                  <a:extLst>
                    <a:ext uri="{9D8B030D-6E8A-4147-A177-3AD203B41FA5}">
                      <a16:colId xmlns:a16="http://schemas.microsoft.com/office/drawing/2014/main" val="3900886396"/>
                    </a:ext>
                  </a:extLst>
                </a:gridCol>
                <a:gridCol w="227467">
                  <a:extLst>
                    <a:ext uri="{9D8B030D-6E8A-4147-A177-3AD203B41FA5}">
                      <a16:colId xmlns:a16="http://schemas.microsoft.com/office/drawing/2014/main" val="2158251681"/>
                    </a:ext>
                  </a:extLst>
                </a:gridCol>
                <a:gridCol w="3906891">
                  <a:extLst>
                    <a:ext uri="{9D8B030D-6E8A-4147-A177-3AD203B41FA5}">
                      <a16:colId xmlns:a16="http://schemas.microsoft.com/office/drawing/2014/main" val="3509548971"/>
                    </a:ext>
                  </a:extLst>
                </a:gridCol>
                <a:gridCol w="212414">
                  <a:extLst>
                    <a:ext uri="{9D8B030D-6E8A-4147-A177-3AD203B41FA5}">
                      <a16:colId xmlns:a16="http://schemas.microsoft.com/office/drawing/2014/main" val="1665258561"/>
                    </a:ext>
                  </a:extLst>
                </a:gridCol>
                <a:gridCol w="1233736">
                  <a:extLst>
                    <a:ext uri="{9D8B030D-6E8A-4147-A177-3AD203B41FA5}">
                      <a16:colId xmlns:a16="http://schemas.microsoft.com/office/drawing/2014/main" val="2281054647"/>
                    </a:ext>
                  </a:extLst>
                </a:gridCol>
                <a:gridCol w="1145614">
                  <a:extLst>
                    <a:ext uri="{9D8B030D-6E8A-4147-A177-3AD203B41FA5}">
                      <a16:colId xmlns:a16="http://schemas.microsoft.com/office/drawing/2014/main" val="347311735"/>
                    </a:ext>
                  </a:extLst>
                </a:gridCol>
              </a:tblGrid>
              <a:tr h="251344">
                <a:tc gridSpan="7">
                  <a:txBody>
                    <a:bodyPr/>
                    <a:lstStyle/>
                    <a:p>
                      <a:pPr marL="0" marR="0">
                        <a:spcBef>
                          <a:spcPts val="0"/>
                        </a:spcBef>
                        <a:spcAft>
                          <a:spcPts val="0"/>
                        </a:spcAft>
                      </a:pPr>
                      <a:r>
                        <a:rPr lang="de-DE" sz="1600" b="1" dirty="0">
                          <a:effectLst/>
                          <a:latin typeface="Century Gothic" panose="020B0502020202020204" pitchFamily="34" charset="0"/>
                        </a:rPr>
                        <a:t>Schwerpunktbereich </a:t>
                      </a:r>
                      <a:endParaRPr lang="de-DE"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882">
                <a:tc gridSpan="2">
                  <a:txBody>
                    <a:bodyPr/>
                    <a:lstStyle/>
                    <a:p>
                      <a:pPr marL="0" marR="0">
                        <a:spcBef>
                          <a:spcPts val="0"/>
                        </a:spcBef>
                        <a:spcAft>
                          <a:spcPts val="0"/>
                        </a:spcAft>
                      </a:pPr>
                      <a:r>
                        <a:rPr lang="de-DE" sz="1400" b="0" kern="1400" cap="all" spc="50" dirty="0">
                          <a:solidFill>
                            <a:schemeClr val="accent6"/>
                          </a:solidFill>
                          <a:effectLst/>
                          <a:latin typeface="Segoe UI Symbol" panose="020B0502040204020203" pitchFamily="34" charset="0"/>
                        </a:rPr>
                        <a:t>☐</a:t>
                      </a:r>
                      <a:r>
                        <a:rPr lang="de-DE" sz="1400" b="0" kern="1400" cap="all" spc="50" dirty="0">
                          <a:solidFill>
                            <a:schemeClr val="accent6"/>
                          </a:solidFill>
                          <a:effectLst/>
                          <a:latin typeface="Century Gothic" panose="020B0502020202020204" pitchFamily="34" charset="0"/>
                        </a:rPr>
                        <a:t> Hilfsprojekte</a:t>
                      </a:r>
                      <a:r>
                        <a:rPr dirty="0"/>
                        <a:t>                          </a:t>
                      </a:r>
                      <a:endParaRPr lang="de-DE"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400" b="0" kern="1400" cap="all" spc="50" dirty="0">
                          <a:solidFill>
                            <a:schemeClr val="accent6"/>
                          </a:solidFill>
                          <a:effectLst/>
                          <a:latin typeface="Segoe UI Symbol" panose="020B0502040204020203" pitchFamily="34" charset="0"/>
                        </a:rPr>
                        <a:t>☐</a:t>
                      </a:r>
                      <a:r>
                        <a:rPr lang="de-DE" sz="1400" b="0" kern="1400" cap="all" spc="50" dirty="0">
                          <a:solidFill>
                            <a:schemeClr val="accent6"/>
                          </a:solidFill>
                          <a:effectLst/>
                          <a:latin typeface="Century Gothic" panose="020B0502020202020204" pitchFamily="34" charset="0"/>
                        </a:rPr>
                        <a:t> </a:t>
                      </a:r>
                      <a:r>
                        <a:rPr lang="de-DE" sz="1400" b="0" kern="1400" cap="all" spc="50" dirty="0" err="1">
                          <a:solidFill>
                            <a:schemeClr val="accent6"/>
                          </a:solidFill>
                          <a:effectLst/>
                          <a:latin typeface="Century Gothic" panose="020B0502020202020204" pitchFamily="34" charset="0"/>
                        </a:rPr>
                        <a:t>MitgliedERwachstum</a:t>
                      </a:r>
                      <a:r>
                        <a:rPr lang="de-DE" sz="1400" b="0" kern="1400" cap="all" spc="50" dirty="0">
                          <a:solidFill>
                            <a:schemeClr val="accent6"/>
                          </a:solidFill>
                          <a:effectLst/>
                          <a:latin typeface="Century Gothic" panose="020B0502020202020204" pitchFamily="34" charset="0"/>
                        </a:rPr>
                        <a:t>          </a:t>
                      </a:r>
                      <a:endParaRPr lang="de-DE"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spcBef>
                          <a:spcPts val="0"/>
                        </a:spcBef>
                        <a:spcAft>
                          <a:spcPts val="0"/>
                        </a:spcAft>
                      </a:pPr>
                      <a:r>
                        <a:rPr lang="de-DE" sz="1400" b="0" kern="1400" cap="all" spc="50" dirty="0">
                          <a:solidFill>
                            <a:schemeClr val="accent6"/>
                          </a:solidFill>
                          <a:effectLst/>
                          <a:latin typeface="MS Gothic" panose="020B0609070205080204" pitchFamily="49" charset="-128"/>
                        </a:rPr>
                        <a:t>☐</a:t>
                      </a:r>
                      <a:r>
                        <a:rPr lang="de-DE" sz="1400" b="0" kern="1400" cap="all" spc="50" dirty="0">
                          <a:solidFill>
                            <a:schemeClr val="accent6"/>
                          </a:solidFill>
                          <a:effectLst/>
                          <a:latin typeface="Century Gothic" panose="020B0502020202020204" pitchFamily="34" charset="0"/>
                        </a:rPr>
                        <a:t> Führungskräfteweiterbildung </a:t>
                      </a:r>
                      <a:endParaRPr lang="de-DE"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400" b="0" kern="1400" cap="all" spc="50" dirty="0">
                          <a:solidFill>
                            <a:schemeClr val="accent6"/>
                          </a:solidFill>
                          <a:effectLst/>
                          <a:latin typeface="MS Gothic" panose="020B0609070205080204" pitchFamily="49" charset="-128"/>
                        </a:rPr>
                        <a:t>☐</a:t>
                      </a:r>
                      <a:r>
                        <a:rPr dirty="0"/>
                        <a:t> </a:t>
                      </a:r>
                      <a:r>
                        <a:rPr lang="de-DE" sz="1400" b="0" kern="1400" cap="all" spc="50" dirty="0">
                          <a:solidFill>
                            <a:schemeClr val="accent6"/>
                          </a:solidFill>
                          <a:effectLst/>
                          <a:latin typeface="Century Gothic" panose="020B0502020202020204" pitchFamily="34" charset="0"/>
                        </a:rPr>
                        <a:t>LCIF</a:t>
                      </a:r>
                      <a:endParaRPr lang="de-DE"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400" b="0" kern="1400" cap="all" spc="50">
                          <a:solidFill>
                            <a:schemeClr val="accent6"/>
                          </a:solidFill>
                          <a:effectLst/>
                          <a:latin typeface="MS Gothic" panose="020B0609070205080204" pitchFamily="49" charset="-128"/>
                        </a:rPr>
                        <a:t>☐</a:t>
                      </a:r>
                      <a:r>
                        <a:t> </a:t>
                      </a:r>
                      <a:r>
                        <a:rPr lang="de-DE" sz="1400" b="0" kern="1400" cap="all" spc="50">
                          <a:solidFill>
                            <a:schemeClr val="accent6"/>
                          </a:solidFill>
                          <a:effectLst/>
                          <a:latin typeface="Century Gothic" panose="020B0502020202020204" pitchFamily="34" charset="0"/>
                        </a:rPr>
                        <a:t>Spezifisches </a:t>
                      </a:r>
                      <a:r>
                        <a:t> </a:t>
                      </a:r>
                      <a:r>
                        <a:rPr lang="de-DE" sz="1400" b="0" kern="1400" cap="all" spc="50">
                          <a:solidFill>
                            <a:schemeClr val="accent6"/>
                          </a:solidFill>
                          <a:effectLst/>
                          <a:latin typeface="Century Gothic" panose="020B0502020202020204" pitchFamily="34" charset="0"/>
                        </a:rPr>
                        <a:t>Ziel</a:t>
                      </a:r>
                      <a:endParaRPr lang="de-DE" sz="4000" b="0" kern="1400" cap="all" spc="5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251722">
                <a:tc gridSpan="7">
                  <a:txBody>
                    <a:bodyPr/>
                    <a:lstStyle/>
                    <a:p>
                      <a:pPr marL="0" marR="0">
                        <a:spcBef>
                          <a:spcPts val="0"/>
                        </a:spcBef>
                        <a:spcAft>
                          <a:spcPts val="0"/>
                        </a:spcAft>
                      </a:pPr>
                      <a:r>
                        <a:rPr lang="de-DE" sz="1600" b="1" dirty="0">
                          <a:solidFill>
                            <a:schemeClr val="accent6"/>
                          </a:solidFill>
                          <a:effectLst/>
                          <a:latin typeface="Century Gothic" panose="020B0502020202020204" pitchFamily="34" charset="0"/>
                        </a:rPr>
                        <a:t>Zielaussage</a:t>
                      </a:r>
                      <a:endParaRPr lang="de-DE" sz="16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397077">
                <a:tc gridSpan="7">
                  <a:txBody>
                    <a:bodyPr/>
                    <a:lstStyle/>
                    <a:p>
                      <a:pPr marL="0" marR="0">
                        <a:spcBef>
                          <a:spcPts val="0"/>
                        </a:spcBef>
                        <a:spcAft>
                          <a:spcPts val="0"/>
                        </a:spcAft>
                      </a:pPr>
                      <a:r>
                        <a:rPr lang="de-DE" sz="1200">
                          <a:effectLst/>
                          <a:latin typeface="Century Gothic" panose="020B0502020202020204" pitchFamily="34" charset="0"/>
                        </a:rPr>
                        <a:t> </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752941">
                <a:tc>
                  <a:txBody>
                    <a:bodyPr/>
                    <a:lstStyle/>
                    <a:p>
                      <a:pPr marL="0" marR="0">
                        <a:spcBef>
                          <a:spcPts val="0"/>
                        </a:spcBef>
                        <a:spcAft>
                          <a:spcPts val="0"/>
                        </a:spcAft>
                      </a:pPr>
                      <a:r>
                        <a:rPr lang="de-DE" sz="1600" b="1">
                          <a:solidFill>
                            <a:srgbClr val="000000"/>
                          </a:solidFill>
                          <a:effectLst/>
                          <a:latin typeface="Century Gothic" panose="020B0502020202020204" pitchFamily="34" charset="0"/>
                        </a:rPr>
                        <a:t>Handlungsschritt</a:t>
                      </a:r>
                      <a:endParaRPr lang="de-DE"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de-DE" sz="1600" b="1">
                          <a:solidFill>
                            <a:srgbClr val="000000"/>
                          </a:solidFill>
                          <a:effectLst/>
                          <a:latin typeface="Century Gothic" panose="020B0502020202020204" pitchFamily="34" charset="0"/>
                        </a:rPr>
                        <a:t>Verantwortliche</a:t>
                      </a:r>
                      <a:r>
                        <a:t> </a:t>
                      </a:r>
                      <a:r>
                        <a:rPr lang="de-DE" sz="1600" b="1">
                          <a:solidFill>
                            <a:srgbClr val="000000"/>
                          </a:solidFill>
                          <a:effectLst/>
                          <a:latin typeface="Century Gothic" panose="020B0502020202020204" pitchFamily="34" charset="0"/>
                        </a:rPr>
                        <a:t>Partei</a:t>
                      </a:r>
                      <a:endParaRPr lang="de-DE"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marL="0" marR="0">
                        <a:spcBef>
                          <a:spcPts val="0"/>
                        </a:spcBef>
                        <a:spcAft>
                          <a:spcPts val="0"/>
                        </a:spcAft>
                      </a:pPr>
                      <a:r>
                        <a:rPr lang="de-DE" sz="1600" b="1">
                          <a:solidFill>
                            <a:srgbClr val="000000"/>
                          </a:solidFill>
                          <a:effectLst/>
                          <a:latin typeface="Century Gothic" panose="020B0502020202020204" pitchFamily="34" charset="0"/>
                        </a:rPr>
                        <a:t>Erforderliche</a:t>
                      </a:r>
                      <a:r>
                        <a:t> </a:t>
                      </a:r>
                      <a:r>
                        <a:rPr lang="de-DE" sz="1600" b="1">
                          <a:solidFill>
                            <a:srgbClr val="000000"/>
                          </a:solidFill>
                          <a:effectLst/>
                          <a:latin typeface="Century Gothic" panose="020B0502020202020204" pitchFamily="34" charset="0"/>
                        </a:rPr>
                        <a:t>Ressourcen (Team</a:t>
                      </a:r>
                      <a:r>
                        <a:t>-</a:t>
                      </a:r>
                      <a:r>
                        <a:rPr lang="de-DE" sz="1600" b="1">
                          <a:solidFill>
                            <a:srgbClr val="000000"/>
                          </a:solidFill>
                          <a:effectLst/>
                          <a:latin typeface="Century Gothic" panose="020B0502020202020204" pitchFamily="34" charset="0"/>
                        </a:rPr>
                        <a:t>Mitglieder, Technologie, finanzielle Mittel usw.)</a:t>
                      </a:r>
                      <a:endParaRPr lang="de-DE"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de-DE" sz="1600" b="1">
                          <a:solidFill>
                            <a:srgbClr val="000000"/>
                          </a:solidFill>
                          <a:effectLst/>
                          <a:latin typeface="Century Gothic" panose="020B0502020202020204" pitchFamily="34" charset="0"/>
                        </a:rPr>
                        <a:t>Startdatum</a:t>
                      </a:r>
                      <a:endParaRPr lang="de-DE"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marL="0" marR="0">
                        <a:spcBef>
                          <a:spcPts val="0"/>
                        </a:spcBef>
                        <a:spcAft>
                          <a:spcPts val="0"/>
                        </a:spcAft>
                      </a:pP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a:t>
                      </a:r>
                      <a:r>
                        <a:rPr lang="es-ES" sz="16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a:t>
                      </a: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Begin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de-DE" sz="1600" b="1" dirty="0">
                          <a:solidFill>
                            <a:srgbClr val="000000"/>
                          </a:solidFill>
                          <a:effectLst/>
                          <a:latin typeface="Century Gothic" panose="020B0502020202020204" pitchFamily="34" charset="0"/>
                        </a:rPr>
                        <a:t>Fälligkeits-datum</a:t>
                      </a:r>
                      <a:endParaRPr lang="de-DE"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847598733"/>
                  </a:ext>
                </a:extLst>
              </a:tr>
              <a:tr h="421647">
                <a:tc>
                  <a:txBody>
                    <a:bodyPr/>
                    <a:lstStyle/>
                    <a:p>
                      <a:pPr marL="0" marR="0">
                        <a:spcBef>
                          <a:spcPts val="0"/>
                        </a:spcBef>
                        <a:spcAft>
                          <a:spcPts val="0"/>
                        </a:spcAft>
                      </a:pPr>
                      <a:r>
                        <a:rPr lang="de-DE" sz="14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4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de-DE" sz="14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4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200">
                          <a:effectLst/>
                          <a:latin typeface="Century Gothic" panose="020B0502020202020204" pitchFamily="34" charset="0"/>
                        </a:rPr>
                        <a:t> </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2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de-DE" sz="1200">
                          <a:effectLst/>
                          <a:latin typeface="Century Gothic" panose="020B0502020202020204" pitchFamily="34" charset="0"/>
                        </a:rPr>
                        <a:t> </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200">
                          <a:effectLst/>
                          <a:latin typeface="Century Gothic" panose="020B0502020202020204" pitchFamily="34" charset="0"/>
                        </a:rPr>
                        <a:t> </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361412">
                <a:tc>
                  <a:txBody>
                    <a:bodyPr/>
                    <a:lstStyle/>
                    <a:p>
                      <a:pPr marL="0" marR="0">
                        <a:spcBef>
                          <a:spcPts val="0"/>
                        </a:spcBef>
                        <a:spcAft>
                          <a:spcPts val="0"/>
                        </a:spcAft>
                      </a:pPr>
                      <a:r>
                        <a:rPr lang="de-DE" sz="14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4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de-DE" sz="14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2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de-DE" sz="1200">
                          <a:effectLst/>
                          <a:latin typeface="Century Gothic" panose="020B0502020202020204" pitchFamily="34" charset="0"/>
                        </a:rPr>
                        <a:t> </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200">
                          <a:effectLst/>
                          <a:latin typeface="Century Gothic" panose="020B0502020202020204" pitchFamily="34" charset="0"/>
                        </a:rPr>
                        <a:t> </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421647">
                <a:tc>
                  <a:txBody>
                    <a:bodyPr/>
                    <a:lstStyle/>
                    <a:p>
                      <a:pPr marL="0" marR="0">
                        <a:spcBef>
                          <a:spcPts val="0"/>
                        </a:spcBef>
                        <a:spcAft>
                          <a:spcPts val="0"/>
                        </a:spcAft>
                      </a:pPr>
                      <a:r>
                        <a:rPr lang="de-DE" sz="14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4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4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de-DE" sz="14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2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de-DE" sz="1200">
                          <a:effectLst/>
                          <a:latin typeface="Century Gothic" panose="020B0502020202020204" pitchFamily="34" charset="0"/>
                        </a:rPr>
                        <a:t> </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727491"/>
                  </a:ext>
                </a:extLst>
              </a:tr>
              <a:tr h="421647">
                <a:tc>
                  <a:txBody>
                    <a:bodyPr/>
                    <a:lstStyle/>
                    <a:p>
                      <a:pPr marL="0" marR="0">
                        <a:spcBef>
                          <a:spcPts val="0"/>
                        </a:spcBef>
                        <a:spcAft>
                          <a:spcPts val="0"/>
                        </a:spcAft>
                      </a:pPr>
                      <a:r>
                        <a:rPr lang="de-DE" sz="14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4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4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de-DE" sz="14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2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de-DE" sz="1200">
                          <a:effectLst/>
                          <a:latin typeface="Century Gothic" panose="020B0502020202020204" pitchFamily="34" charset="0"/>
                        </a:rPr>
                        <a:t> </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421647">
                <a:tc>
                  <a:txBody>
                    <a:bodyPr/>
                    <a:lstStyle/>
                    <a:p>
                      <a:pPr marL="0" marR="0">
                        <a:spcBef>
                          <a:spcPts val="0"/>
                        </a:spcBef>
                        <a:spcAft>
                          <a:spcPts val="0"/>
                        </a:spcAft>
                      </a:pPr>
                      <a:r>
                        <a:rPr lang="de-DE" sz="1400" dirty="0">
                          <a:effectLst/>
                          <a:latin typeface="Century Gothic" panose="020B0502020202020204" pitchFamily="34" charset="0"/>
                        </a:rPr>
                        <a:t> </a:t>
                      </a:r>
                      <a:endParaRPr lang="de-D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400" dirty="0">
                          <a:effectLst/>
                          <a:latin typeface="Century Gothic" panose="020B0502020202020204" pitchFamily="34" charset="0"/>
                        </a:rPr>
                        <a:t> </a:t>
                      </a:r>
                      <a:endParaRPr lang="de-D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4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de-DE" sz="14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200">
                          <a:effectLst/>
                          <a:latin typeface="Century Gothic" panose="020B0502020202020204" pitchFamily="34" charset="0"/>
                        </a:rPr>
                        <a:t> </a:t>
                      </a:r>
                      <a:endParaRPr lang="de-D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de-DE" sz="1200">
                          <a:effectLst/>
                          <a:latin typeface="Century Gothic" panose="020B0502020202020204" pitchFamily="34" charset="0"/>
                        </a:rPr>
                        <a:t> </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276557">
                <a:tc gridSpan="3">
                  <a:txBody>
                    <a:bodyPr/>
                    <a:lstStyle/>
                    <a:p>
                      <a:pPr marL="47625" marR="0" indent="-47625">
                        <a:spcBef>
                          <a:spcPts val="0"/>
                        </a:spcBef>
                        <a:spcAft>
                          <a:spcPts val="0"/>
                        </a:spcAft>
                      </a:pPr>
                      <a:r>
                        <a:rPr lang="de-DE" sz="1600" b="1">
                          <a:solidFill>
                            <a:srgbClr val="000000"/>
                          </a:solidFill>
                          <a:effectLst/>
                          <a:latin typeface="Century Gothic" panose="020B0502020202020204" pitchFamily="34" charset="0"/>
                        </a:rPr>
                        <a:t>Auswertung</a:t>
                      </a:r>
                      <a:endParaRPr lang="de-DE"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de-DE" sz="1600" b="1">
                          <a:solidFill>
                            <a:srgbClr val="000000"/>
                          </a:solidFill>
                          <a:effectLst/>
                          <a:latin typeface="Century Gothic" panose="020B0502020202020204" pitchFamily="34" charset="0"/>
                        </a:rPr>
                        <a:t>Änderungen</a:t>
                      </a:r>
                      <a:endParaRPr lang="de-DE"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661116">
                <a:tc gridSpan="3">
                  <a:txBody>
                    <a:bodyPr/>
                    <a:lstStyle/>
                    <a:p>
                      <a:pPr marL="0" marR="0">
                        <a:spcBef>
                          <a:spcPts val="0"/>
                        </a:spcBef>
                        <a:spcAft>
                          <a:spcPts val="0"/>
                        </a:spcAft>
                      </a:pPr>
                      <a:r>
                        <a:rPr lang="de-DE" sz="1200">
                          <a:effectLst/>
                          <a:latin typeface="Century Gothic" panose="020B0502020202020204" pitchFamily="34" charset="0"/>
                        </a:rPr>
                        <a:t> </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200">
                          <a:effectLst/>
                          <a:latin typeface="Century Gothic" panose="020B0502020202020204" pitchFamily="34" charset="0"/>
                        </a:rPr>
                        <a:t> </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de-DE" sz="1200" dirty="0">
                          <a:effectLst/>
                          <a:latin typeface="Century Gothic" panose="020B0502020202020204" pitchFamily="34" charset="0"/>
                        </a:rPr>
                        <a:t> </a:t>
                      </a:r>
                      <a:endParaRPr lang="de-D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200" dirty="0">
                          <a:effectLst/>
                          <a:latin typeface="Century Gothic" panose="020B0502020202020204" pitchFamily="34" charset="0"/>
                        </a:rPr>
                        <a:t> </a:t>
                      </a:r>
                      <a:endParaRPr lang="de-D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200" dirty="0">
                          <a:effectLst/>
                          <a:latin typeface="Century Gothic" panose="020B0502020202020204" pitchFamily="34" charset="0"/>
                        </a:rPr>
                        <a:t> </a:t>
                      </a:r>
                      <a:endParaRPr lang="de-D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grpSp>
        <p:nvGrpSpPr>
          <p:cNvPr id="53" name="Group 52">
            <a:extLst>
              <a:ext uri="{FF2B5EF4-FFF2-40B4-BE49-F238E27FC236}">
                <a16:creationId xmlns:a16="http://schemas.microsoft.com/office/drawing/2014/main" id="{EB0545C8-1C0B-41E7-ABF6-BDAE6E7279C3}"/>
              </a:ext>
            </a:extLst>
          </p:cNvPr>
          <p:cNvGrpSpPr/>
          <p:nvPr/>
        </p:nvGrpSpPr>
        <p:grpSpPr>
          <a:xfrm>
            <a:off x="1991147" y="2038908"/>
            <a:ext cx="6390852" cy="480060"/>
            <a:chOff x="1991147" y="2038908"/>
            <a:chExt cx="6390852" cy="480060"/>
          </a:xfrm>
        </p:grpSpPr>
        <p:sp>
          <p:nvSpPr>
            <p:cNvPr id="18" name="Text Box 13">
              <a:extLst>
                <a:ext uri="{FF2B5EF4-FFF2-40B4-BE49-F238E27FC236}">
                  <a16:creationId xmlns:a16="http://schemas.microsoft.com/office/drawing/2014/main" id="{5AB5F1F7-F987-478C-BF1B-5391DCB9F5FF}"/>
                </a:ext>
              </a:extLst>
            </p:cNvPr>
            <p:cNvSpPr txBox="1"/>
            <p:nvPr/>
          </p:nvSpPr>
          <p:spPr>
            <a:xfrm>
              <a:off x="2181646" y="2226233"/>
              <a:ext cx="6200353" cy="29273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white"/>
                  </a:solidFill>
                  <a:effectLst/>
                  <a:uLnTx/>
                  <a:uFillTx/>
                  <a:latin typeface="Century Gothic" panose="020B0502020202020204" pitchFamily="34" charset="0"/>
                </a:rPr>
                <a:t>Geben Sie an, was der Distrikt konkret erreichen möchte.</a:t>
              </a:r>
              <a:endParaRPr kumimoji="0" lang="de-DE" sz="16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19" name="Group 18">
              <a:extLst>
                <a:ext uri="{FF2B5EF4-FFF2-40B4-BE49-F238E27FC236}">
                  <a16:creationId xmlns:a16="http://schemas.microsoft.com/office/drawing/2014/main" id="{F89D6752-78B4-47E7-9646-1043F90FEA36}"/>
                </a:ext>
              </a:extLst>
            </p:cNvPr>
            <p:cNvGrpSpPr/>
            <p:nvPr/>
          </p:nvGrpSpPr>
          <p:grpSpPr>
            <a:xfrm>
              <a:off x="1991147" y="2038908"/>
              <a:ext cx="201295" cy="389889"/>
              <a:chOff x="0" y="0"/>
              <a:chExt cx="201563" cy="390229"/>
            </a:xfrm>
          </p:grpSpPr>
          <p:sp>
            <p:nvSpPr>
              <p:cNvPr id="20" name="Flowchart: Connector 19">
                <a:extLst>
                  <a:ext uri="{FF2B5EF4-FFF2-40B4-BE49-F238E27FC236}">
                    <a16:creationId xmlns:a16="http://schemas.microsoft.com/office/drawing/2014/main" id="{40566003-4AEF-4156-8E7D-4A765A276605}"/>
                  </a:ext>
                </a:extLst>
              </p:cNvPr>
              <p:cNvSpPr/>
              <p:nvPr/>
            </p:nvSpPr>
            <p:spPr>
              <a:xfrm rot="5400000">
                <a:off x="-1318" y="1318"/>
                <a:ext cx="112363" cy="10972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21" name="Connector: Elbow 20">
                <a:extLst>
                  <a:ext uri="{FF2B5EF4-FFF2-40B4-BE49-F238E27FC236}">
                    <a16:creationId xmlns:a16="http://schemas.microsoft.com/office/drawing/2014/main" id="{04287665-FEEE-45CB-A6C0-BCF5B0E6F0DB}"/>
                  </a:ext>
                </a:extLst>
              </p:cNvPr>
              <p:cNvCxnSpPr/>
              <p:nvPr/>
            </p:nvCxnSpPr>
            <p:spPr>
              <a:xfrm rot="5400000" flipV="1">
                <a:off x="-11479" y="177186"/>
                <a:ext cx="270510"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7F8A31E6-94A8-4943-929C-1712637C34CE}"/>
              </a:ext>
            </a:extLst>
          </p:cNvPr>
          <p:cNvGrpSpPr/>
          <p:nvPr/>
        </p:nvGrpSpPr>
        <p:grpSpPr>
          <a:xfrm>
            <a:off x="2467531" y="1054165"/>
            <a:ext cx="6988892" cy="277652"/>
            <a:chOff x="1736973" y="990600"/>
            <a:chExt cx="5691500" cy="343217"/>
          </a:xfrm>
        </p:grpSpPr>
        <p:cxnSp>
          <p:nvCxnSpPr>
            <p:cNvPr id="14" name="Connector: Elbow 13">
              <a:extLst>
                <a:ext uri="{FF2B5EF4-FFF2-40B4-BE49-F238E27FC236}">
                  <a16:creationId xmlns:a16="http://schemas.microsoft.com/office/drawing/2014/main" id="{50E7CF04-2F0F-4537-9E15-9E737C39562C}"/>
                </a:ext>
              </a:extLst>
            </p:cNvPr>
            <p:cNvCxnSpPr/>
            <p:nvPr/>
          </p:nvCxnSpPr>
          <p:spPr>
            <a:xfrm flipV="1">
              <a:off x="1866561" y="1126171"/>
              <a:ext cx="315086" cy="155569"/>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15" name="Flowchart: Connector 14">
              <a:extLst>
                <a:ext uri="{FF2B5EF4-FFF2-40B4-BE49-F238E27FC236}">
                  <a16:creationId xmlns:a16="http://schemas.microsoft.com/office/drawing/2014/main" id="{F32457CE-F60D-4D6D-B2FC-EB4CB5B11CF6}"/>
                </a:ext>
              </a:extLst>
            </p:cNvPr>
            <p:cNvSpPr/>
            <p:nvPr/>
          </p:nvSpPr>
          <p:spPr>
            <a:xfrm>
              <a:off x="1736973" y="1213483"/>
              <a:ext cx="130805" cy="10953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 Box 1">
              <a:extLst>
                <a:ext uri="{FF2B5EF4-FFF2-40B4-BE49-F238E27FC236}">
                  <a16:creationId xmlns:a16="http://schemas.microsoft.com/office/drawing/2014/main" id="{B82DC07D-5C1E-4060-A739-9522EE526F4F}"/>
                </a:ext>
              </a:extLst>
            </p:cNvPr>
            <p:cNvSpPr txBox="1"/>
            <p:nvPr/>
          </p:nvSpPr>
          <p:spPr>
            <a:xfrm>
              <a:off x="2133600" y="990600"/>
              <a:ext cx="5294873" cy="343217"/>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white"/>
                  </a:solidFill>
                  <a:effectLst/>
                  <a:uLnTx/>
                  <a:uFillTx/>
                  <a:latin typeface="Century Gothic" panose="020B0502020202020204" pitchFamily="34" charset="0"/>
                </a:rPr>
                <a:t>Auf welches Ziel bezieht sich Ihre Zielaussage?</a:t>
              </a:r>
              <a:endParaRPr kumimoji="0" lang="de-DE" sz="1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54" name="Group 53">
            <a:extLst>
              <a:ext uri="{FF2B5EF4-FFF2-40B4-BE49-F238E27FC236}">
                <a16:creationId xmlns:a16="http://schemas.microsoft.com/office/drawing/2014/main" id="{5926A207-60BC-4BB4-9B7D-22FDCB0503A7}"/>
              </a:ext>
            </a:extLst>
          </p:cNvPr>
          <p:cNvGrpSpPr/>
          <p:nvPr/>
        </p:nvGrpSpPr>
        <p:grpSpPr>
          <a:xfrm>
            <a:off x="311150" y="2965269"/>
            <a:ext cx="2889250" cy="2350936"/>
            <a:chOff x="311150" y="2965269"/>
            <a:chExt cx="2889250" cy="2350936"/>
          </a:xfrm>
        </p:grpSpPr>
        <p:cxnSp>
          <p:nvCxnSpPr>
            <p:cNvPr id="24" name="Connector: Elbow 23">
              <a:extLst>
                <a:ext uri="{FF2B5EF4-FFF2-40B4-BE49-F238E27FC236}">
                  <a16:creationId xmlns:a16="http://schemas.microsoft.com/office/drawing/2014/main" id="{A1CAA8AF-7934-492A-A31F-6207CA7AF0B8}"/>
                </a:ext>
              </a:extLst>
            </p:cNvPr>
            <p:cNvCxnSpPr/>
            <p:nvPr/>
          </p:nvCxnSpPr>
          <p:spPr>
            <a:xfrm rot="5400000" flipV="1">
              <a:off x="1424691" y="3241880"/>
              <a:ext cx="500352" cy="155466"/>
            </a:xfrm>
            <a:prstGeom prst="bentConnector3">
              <a:avLst>
                <a:gd name="adj1" fmla="val 68902"/>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id="{E77F58CA-E05D-471A-A1C8-45C61D158446}"/>
                </a:ext>
              </a:extLst>
            </p:cNvPr>
            <p:cNvSpPr/>
            <p:nvPr/>
          </p:nvSpPr>
          <p:spPr>
            <a:xfrm rot="5400000">
              <a:off x="1565447" y="2966572"/>
              <a:ext cx="112255" cy="10965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3" name="Text Box 27">
              <a:extLst>
                <a:ext uri="{FF2B5EF4-FFF2-40B4-BE49-F238E27FC236}">
                  <a16:creationId xmlns:a16="http://schemas.microsoft.com/office/drawing/2014/main" id="{CAA057B8-310F-4B49-B19A-656D76EC7F7C}"/>
                </a:ext>
              </a:extLst>
            </p:cNvPr>
            <p:cNvSpPr txBox="1"/>
            <p:nvPr/>
          </p:nvSpPr>
          <p:spPr>
            <a:xfrm>
              <a:off x="311150" y="3200400"/>
              <a:ext cx="2889250" cy="211580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white"/>
                  </a:solidFill>
                  <a:effectLst/>
                  <a:uLnTx/>
                  <a:uFillTx/>
                  <a:latin typeface="Century Gothic" panose="020B0502020202020204" pitchFamily="34" charset="0"/>
                </a:rPr>
                <a:t>Geben Sie an, wie Ihr Team das Ziel erreichen wird. Der Handlungsschritt muss spezifisch und messbar sein. Geben Sie Details wie z. B. die Anzahl der Lions, spezifische Aktivitäten, Mitteilungen usw. an.</a:t>
              </a:r>
              <a:endParaRPr kumimoji="0" lang="de-DE" sz="16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55" name="Group 54">
            <a:extLst>
              <a:ext uri="{FF2B5EF4-FFF2-40B4-BE49-F238E27FC236}">
                <a16:creationId xmlns:a16="http://schemas.microsoft.com/office/drawing/2014/main" id="{6555BF8C-61DF-4AB3-9117-8E8EC8458B8D}"/>
              </a:ext>
            </a:extLst>
          </p:cNvPr>
          <p:cNvGrpSpPr/>
          <p:nvPr/>
        </p:nvGrpSpPr>
        <p:grpSpPr>
          <a:xfrm>
            <a:off x="3364122" y="3068947"/>
            <a:ext cx="2123244" cy="2112653"/>
            <a:chOff x="3364122" y="3068947"/>
            <a:chExt cx="2123244" cy="1731653"/>
          </a:xfrm>
        </p:grpSpPr>
        <p:cxnSp>
          <p:nvCxnSpPr>
            <p:cNvPr id="27" name="Connector: Elbow 26">
              <a:extLst>
                <a:ext uri="{FF2B5EF4-FFF2-40B4-BE49-F238E27FC236}">
                  <a16:creationId xmlns:a16="http://schemas.microsoft.com/office/drawing/2014/main" id="{34DF4B86-23BC-4009-B45B-69296584FCB2}"/>
                </a:ext>
              </a:extLst>
            </p:cNvPr>
            <p:cNvCxnSpPr/>
            <p:nvPr/>
          </p:nvCxnSpPr>
          <p:spPr>
            <a:xfrm rot="5400000" flipV="1">
              <a:off x="3916572" y="3383907"/>
              <a:ext cx="560705"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19A9FE3A-625C-453E-BB51-81DAA9C8F345}"/>
                </a:ext>
              </a:extLst>
            </p:cNvPr>
            <p:cNvSpPr/>
            <p:nvPr/>
          </p:nvSpPr>
          <p:spPr>
            <a:xfrm rot="5400000">
              <a:off x="4072147" y="3070217"/>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9" name="Text Box 31">
              <a:extLst>
                <a:ext uri="{FF2B5EF4-FFF2-40B4-BE49-F238E27FC236}">
                  <a16:creationId xmlns:a16="http://schemas.microsoft.com/office/drawing/2014/main" id="{52F86F23-DB4C-419A-A7A3-C96FF1D0FEB8}"/>
                </a:ext>
              </a:extLst>
            </p:cNvPr>
            <p:cNvSpPr txBox="1"/>
            <p:nvPr/>
          </p:nvSpPr>
          <p:spPr>
            <a:xfrm>
              <a:off x="3364122" y="3352800"/>
              <a:ext cx="2123244" cy="1447800"/>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white"/>
                  </a:solidFill>
                  <a:effectLst/>
                  <a:uLnTx/>
                  <a:uFillTx/>
                  <a:latin typeface="Century Gothic" panose="020B0502020202020204" pitchFamily="34" charset="0"/>
                </a:rPr>
                <a:t>Nennen Sie die Personen, die die zur Durchführung jedes Handlungs-schritts</a:t>
              </a:r>
              <a:r>
                <a:rPr kumimoji="0" lang="de-DE" sz="1600" b="1" i="0" u="none" strike="noStrike" kern="1200" cap="none" spc="0" normalizeH="0" noProof="0" dirty="0">
                  <a:ln>
                    <a:noFill/>
                  </a:ln>
                  <a:solidFill>
                    <a:prstClr val="white"/>
                  </a:solidFill>
                  <a:effectLst/>
                  <a:uLnTx/>
                  <a:uFillTx/>
                  <a:latin typeface="Century Gothic" panose="020B0502020202020204" pitchFamily="34" charset="0"/>
                </a:rPr>
                <a:t>  </a:t>
              </a:r>
              <a:r>
                <a:rPr kumimoji="0" lang="de-DE" sz="1600" b="1" i="0" u="none" strike="noStrike" kern="1200" cap="none" spc="0" normalizeH="0" baseline="0" noProof="0" dirty="0">
                  <a:ln>
                    <a:noFill/>
                  </a:ln>
                  <a:solidFill>
                    <a:prstClr val="white"/>
                  </a:solidFill>
                  <a:effectLst/>
                  <a:uLnTx/>
                  <a:uFillTx/>
                  <a:latin typeface="Century Gothic" panose="020B0502020202020204" pitchFamily="34" charset="0"/>
                </a:rPr>
                <a:t>erforderliche Arbeit erledigen werden.</a:t>
              </a:r>
              <a:endParaRPr kumimoji="0" lang="de-DE" sz="1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56" name="Group 55">
            <a:extLst>
              <a:ext uri="{FF2B5EF4-FFF2-40B4-BE49-F238E27FC236}">
                <a16:creationId xmlns:a16="http://schemas.microsoft.com/office/drawing/2014/main" id="{2654EAA5-954F-4576-8B1F-1C06D6682FE5}"/>
              </a:ext>
            </a:extLst>
          </p:cNvPr>
          <p:cNvGrpSpPr/>
          <p:nvPr/>
        </p:nvGrpSpPr>
        <p:grpSpPr>
          <a:xfrm>
            <a:off x="6200559" y="3066616"/>
            <a:ext cx="2926089" cy="2114984"/>
            <a:chOff x="6200559" y="3066616"/>
            <a:chExt cx="2926089" cy="1481375"/>
          </a:xfrm>
        </p:grpSpPr>
        <p:sp>
          <p:nvSpPr>
            <p:cNvPr id="31" name="Flowchart: Connector 30">
              <a:extLst>
                <a:ext uri="{FF2B5EF4-FFF2-40B4-BE49-F238E27FC236}">
                  <a16:creationId xmlns:a16="http://schemas.microsoft.com/office/drawing/2014/main" id="{A861F9A3-A7EC-4405-B3A5-2667FF07B9AC}"/>
                </a:ext>
              </a:extLst>
            </p:cNvPr>
            <p:cNvSpPr/>
            <p:nvPr/>
          </p:nvSpPr>
          <p:spPr>
            <a:xfrm rot="5400000">
              <a:off x="8229393" y="3067886"/>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32" name="Connector: Elbow 31">
              <a:extLst>
                <a:ext uri="{FF2B5EF4-FFF2-40B4-BE49-F238E27FC236}">
                  <a16:creationId xmlns:a16="http://schemas.microsoft.com/office/drawing/2014/main" id="{CC96E6F3-E54D-451E-8178-93B725B565A9}"/>
                </a:ext>
              </a:extLst>
            </p:cNvPr>
            <p:cNvCxnSpPr/>
            <p:nvPr/>
          </p:nvCxnSpPr>
          <p:spPr>
            <a:xfrm rot="5400000" flipV="1">
              <a:off x="7948406" y="3517783"/>
              <a:ext cx="825500" cy="155575"/>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33" name="Text Box 35">
              <a:extLst>
                <a:ext uri="{FF2B5EF4-FFF2-40B4-BE49-F238E27FC236}">
                  <a16:creationId xmlns:a16="http://schemas.microsoft.com/office/drawing/2014/main" id="{B5B6AF21-74FF-4769-AE83-672EC538602C}"/>
                </a:ext>
              </a:extLst>
            </p:cNvPr>
            <p:cNvSpPr txBox="1"/>
            <p:nvPr/>
          </p:nvSpPr>
          <p:spPr>
            <a:xfrm>
              <a:off x="6200559" y="3419953"/>
              <a:ext cx="2926089" cy="1128038"/>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white"/>
                  </a:solidFill>
                  <a:effectLst/>
                  <a:uLnTx/>
                  <a:uFillTx/>
                  <a:latin typeface="Century Gothic" panose="020B0502020202020204" pitchFamily="34" charset="0"/>
                </a:rPr>
                <a:t>Geben Sie wichtige Ressourcen oder finanzielle Mittel an, die zur Durchführung jedes Handlungsschritts notwendig sind.</a:t>
              </a:r>
              <a:endParaRPr kumimoji="0" lang="de-DE" sz="1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59" name="Group 58">
            <a:extLst>
              <a:ext uri="{FF2B5EF4-FFF2-40B4-BE49-F238E27FC236}">
                <a16:creationId xmlns:a16="http://schemas.microsoft.com/office/drawing/2014/main" id="{754EA0DB-6C7E-4F26-94EE-9A38AA30563C}"/>
              </a:ext>
            </a:extLst>
          </p:cNvPr>
          <p:cNvGrpSpPr/>
          <p:nvPr/>
        </p:nvGrpSpPr>
        <p:grpSpPr>
          <a:xfrm>
            <a:off x="9296400" y="3021397"/>
            <a:ext cx="2592729" cy="2617403"/>
            <a:chOff x="9296400" y="3021397"/>
            <a:chExt cx="2592729" cy="2617403"/>
          </a:xfrm>
        </p:grpSpPr>
        <p:grpSp>
          <p:nvGrpSpPr>
            <p:cNvPr id="57" name="Group 56">
              <a:extLst>
                <a:ext uri="{FF2B5EF4-FFF2-40B4-BE49-F238E27FC236}">
                  <a16:creationId xmlns:a16="http://schemas.microsoft.com/office/drawing/2014/main" id="{C3EB724A-4B24-4489-A9E9-3530B95C5328}"/>
                </a:ext>
              </a:extLst>
            </p:cNvPr>
            <p:cNvGrpSpPr/>
            <p:nvPr/>
          </p:nvGrpSpPr>
          <p:grpSpPr>
            <a:xfrm>
              <a:off x="10917579" y="3021397"/>
              <a:ext cx="210821" cy="947418"/>
              <a:chOff x="10917579" y="3021397"/>
              <a:chExt cx="210821" cy="947418"/>
            </a:xfrm>
          </p:grpSpPr>
          <p:sp>
            <p:nvSpPr>
              <p:cNvPr id="40" name="Flowchart: Connector 39">
                <a:extLst>
                  <a:ext uri="{FF2B5EF4-FFF2-40B4-BE49-F238E27FC236}">
                    <a16:creationId xmlns:a16="http://schemas.microsoft.com/office/drawing/2014/main" id="{5A499870-DA9A-4F92-81EB-621245C8A980}"/>
                  </a:ext>
                </a:extLst>
              </p:cNvPr>
              <p:cNvSpPr/>
              <p:nvPr/>
            </p:nvSpPr>
            <p:spPr>
              <a:xfrm rot="5400000">
                <a:off x="10916112" y="3022864"/>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41" name="Connector: Elbow 40">
                <a:extLst>
                  <a:ext uri="{FF2B5EF4-FFF2-40B4-BE49-F238E27FC236}">
                    <a16:creationId xmlns:a16="http://schemas.microsoft.com/office/drawing/2014/main" id="{EBD8C065-3822-42DB-9736-8BF93F27C425}"/>
                  </a:ext>
                </a:extLst>
              </p:cNvPr>
              <p:cNvCxnSpPr/>
              <p:nvPr/>
            </p:nvCxnSpPr>
            <p:spPr>
              <a:xfrm rot="5400000" flipV="1">
                <a:off x="10638100" y="3478515"/>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79A63FC-606B-4F26-B062-5FADB258F8A0}"/>
                </a:ext>
              </a:extLst>
            </p:cNvPr>
            <p:cNvGrpSpPr/>
            <p:nvPr/>
          </p:nvGrpSpPr>
          <p:grpSpPr>
            <a:xfrm>
              <a:off x="10114304" y="3036002"/>
              <a:ext cx="210821" cy="947418"/>
              <a:chOff x="10114304" y="3036002"/>
              <a:chExt cx="210821" cy="947418"/>
            </a:xfrm>
          </p:grpSpPr>
          <p:sp>
            <p:nvSpPr>
              <p:cNvPr id="38" name="Flowchart: Connector 37">
                <a:extLst>
                  <a:ext uri="{FF2B5EF4-FFF2-40B4-BE49-F238E27FC236}">
                    <a16:creationId xmlns:a16="http://schemas.microsoft.com/office/drawing/2014/main" id="{70E033A1-97FA-405E-A310-AEDD10EE1CC4}"/>
                  </a:ext>
                </a:extLst>
              </p:cNvPr>
              <p:cNvSpPr/>
              <p:nvPr/>
            </p:nvSpPr>
            <p:spPr>
              <a:xfrm rot="5400000">
                <a:off x="10112837" y="3037469"/>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39" name="Connector: Elbow 38">
                <a:extLst>
                  <a:ext uri="{FF2B5EF4-FFF2-40B4-BE49-F238E27FC236}">
                    <a16:creationId xmlns:a16="http://schemas.microsoft.com/office/drawing/2014/main" id="{BBBB2BBA-946A-48AF-AE7A-1A9F26DFD0C0}"/>
                  </a:ext>
                </a:extLst>
              </p:cNvPr>
              <p:cNvCxnSpPr/>
              <p:nvPr/>
            </p:nvCxnSpPr>
            <p:spPr>
              <a:xfrm rot="5400000" flipV="1">
                <a:off x="9834825" y="3493120"/>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sp>
          <p:nvSpPr>
            <p:cNvPr id="37" name="Text Box 41">
              <a:extLst>
                <a:ext uri="{FF2B5EF4-FFF2-40B4-BE49-F238E27FC236}">
                  <a16:creationId xmlns:a16="http://schemas.microsoft.com/office/drawing/2014/main" id="{23A0C9A3-EB3A-410B-94B2-9086439B55A8}"/>
                </a:ext>
              </a:extLst>
            </p:cNvPr>
            <p:cNvSpPr txBox="1"/>
            <p:nvPr/>
          </p:nvSpPr>
          <p:spPr>
            <a:xfrm>
              <a:off x="9296400" y="3298894"/>
              <a:ext cx="2592729" cy="233990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500" b="1" i="0" u="none" strike="noStrike" kern="1200" cap="none" spc="0" normalizeH="0" baseline="0" noProof="0" dirty="0">
                  <a:ln>
                    <a:noFill/>
                  </a:ln>
                  <a:solidFill>
                    <a:prstClr val="white"/>
                  </a:solidFill>
                  <a:effectLst/>
                  <a:uLnTx/>
                  <a:uFillTx/>
                  <a:latin typeface="Century Gothic" panose="020B0502020202020204" pitchFamily="34" charset="0"/>
                </a:rPr>
                <a:t>Geben Sie an, wann mit der Planung begonnen werden muss, um jeden Handlungsschritt durchzuführen. Vergessen Sie bei der Auswahl eines Fälligkeitsdatums bitte nicht, Zeit für ein Nachfassen bei der verantwortlichen Partei einzuräumen.</a:t>
              </a:r>
              <a:endParaRPr kumimoji="0" lang="de-DE" sz="15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grpSp>
      <p:grpSp>
        <p:nvGrpSpPr>
          <p:cNvPr id="60" name="Group 59">
            <a:extLst>
              <a:ext uri="{FF2B5EF4-FFF2-40B4-BE49-F238E27FC236}">
                <a16:creationId xmlns:a16="http://schemas.microsoft.com/office/drawing/2014/main" id="{AFBDA2D4-B36B-48D6-A5D6-BB9A1147B434}"/>
              </a:ext>
            </a:extLst>
          </p:cNvPr>
          <p:cNvGrpSpPr/>
          <p:nvPr/>
        </p:nvGrpSpPr>
        <p:grpSpPr>
          <a:xfrm>
            <a:off x="5756840" y="5567054"/>
            <a:ext cx="6326528" cy="1163560"/>
            <a:chOff x="5756840" y="5567054"/>
            <a:chExt cx="6326528" cy="1163560"/>
          </a:xfrm>
        </p:grpSpPr>
        <p:cxnSp>
          <p:nvCxnSpPr>
            <p:cNvPr id="43" name="Connector: Elbow 42">
              <a:extLst>
                <a:ext uri="{FF2B5EF4-FFF2-40B4-BE49-F238E27FC236}">
                  <a16:creationId xmlns:a16="http://schemas.microsoft.com/office/drawing/2014/main" id="{3282C978-7869-4097-87A2-3AF94E7C33ED}"/>
                </a:ext>
              </a:extLst>
            </p:cNvPr>
            <p:cNvCxnSpPr/>
            <p:nvPr/>
          </p:nvCxnSpPr>
          <p:spPr>
            <a:xfrm rot="10800000" flipH="1" flipV="1">
              <a:off x="6854934" y="5612139"/>
              <a:ext cx="573539" cy="185420"/>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44" name="Flowchart: Connector 43">
              <a:extLst>
                <a:ext uri="{FF2B5EF4-FFF2-40B4-BE49-F238E27FC236}">
                  <a16:creationId xmlns:a16="http://schemas.microsoft.com/office/drawing/2014/main" id="{08AC07A5-FC58-4C1D-84B0-99D4C64896EF}"/>
                </a:ext>
              </a:extLst>
            </p:cNvPr>
            <p:cNvSpPr/>
            <p:nvPr/>
          </p:nvSpPr>
          <p:spPr>
            <a:xfrm rot="10800000" flipH="1">
              <a:off x="6737368" y="5567054"/>
              <a:ext cx="114318" cy="109220"/>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45" name="Text Box 53">
              <a:extLst>
                <a:ext uri="{FF2B5EF4-FFF2-40B4-BE49-F238E27FC236}">
                  <a16:creationId xmlns:a16="http://schemas.microsoft.com/office/drawing/2014/main" id="{7CB4D3E9-DD6D-41A8-BC85-BCB1BE47E877}"/>
                </a:ext>
              </a:extLst>
            </p:cNvPr>
            <p:cNvSpPr txBox="1"/>
            <p:nvPr/>
          </p:nvSpPr>
          <p:spPr>
            <a:xfrm>
              <a:off x="5756840" y="5704858"/>
              <a:ext cx="6326528" cy="102575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white"/>
                  </a:solidFill>
                  <a:effectLst/>
                  <a:uLnTx/>
                  <a:uFillTx/>
                  <a:latin typeface="Century Gothic" panose="020B0502020202020204" pitchFamily="34" charset="0"/>
                </a:rPr>
                <a:t>Das ganze Jahr über muss aufgrund der Auswertung erwogen werden, welche Änderungen am aufgeführten Zeitrahmen vorgenommen werden müssen/welche Handlungsschritte erforderlich sind, um die oben genannte Zielaussage zu erreichen.</a:t>
              </a:r>
              <a:endParaRPr kumimoji="0" lang="de-DE" sz="1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grpSp>
      <p:grpSp>
        <p:nvGrpSpPr>
          <p:cNvPr id="61" name="Group 60">
            <a:extLst>
              <a:ext uri="{FF2B5EF4-FFF2-40B4-BE49-F238E27FC236}">
                <a16:creationId xmlns:a16="http://schemas.microsoft.com/office/drawing/2014/main" id="{26B1084E-0DEF-4001-AD11-66165A846FEF}"/>
              </a:ext>
            </a:extLst>
          </p:cNvPr>
          <p:cNvGrpSpPr/>
          <p:nvPr/>
        </p:nvGrpSpPr>
        <p:grpSpPr>
          <a:xfrm>
            <a:off x="91591" y="5560261"/>
            <a:ext cx="5715001" cy="1202696"/>
            <a:chOff x="91591" y="5560261"/>
            <a:chExt cx="5715001" cy="1202696"/>
          </a:xfrm>
        </p:grpSpPr>
        <p:grpSp>
          <p:nvGrpSpPr>
            <p:cNvPr id="48" name="Group 47">
              <a:extLst>
                <a:ext uri="{FF2B5EF4-FFF2-40B4-BE49-F238E27FC236}">
                  <a16:creationId xmlns:a16="http://schemas.microsoft.com/office/drawing/2014/main" id="{024348AD-2100-49D9-A6C9-B5D807105159}"/>
                </a:ext>
              </a:extLst>
            </p:cNvPr>
            <p:cNvGrpSpPr/>
            <p:nvPr/>
          </p:nvGrpSpPr>
          <p:grpSpPr>
            <a:xfrm>
              <a:off x="1522558" y="5560261"/>
              <a:ext cx="672448" cy="241863"/>
              <a:chOff x="0" y="0"/>
              <a:chExt cx="672535" cy="241886"/>
            </a:xfrm>
          </p:grpSpPr>
          <p:cxnSp>
            <p:nvCxnSpPr>
              <p:cNvPr id="50" name="Connector: Elbow 49">
                <a:extLst>
                  <a:ext uri="{FF2B5EF4-FFF2-40B4-BE49-F238E27FC236}">
                    <a16:creationId xmlns:a16="http://schemas.microsoft.com/office/drawing/2014/main" id="{25071F17-A79E-4FC2-93D2-F8C1760009BA}"/>
                  </a:ext>
                </a:extLst>
              </p:cNvPr>
              <p:cNvCxnSpPr/>
              <p:nvPr/>
            </p:nvCxnSpPr>
            <p:spPr>
              <a:xfrm rot="10800000" flipH="1" flipV="1">
                <a:off x="111318" y="55659"/>
                <a:ext cx="561217" cy="186227"/>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51" name="Flowchart: Connector 50">
                <a:extLst>
                  <a:ext uri="{FF2B5EF4-FFF2-40B4-BE49-F238E27FC236}">
                    <a16:creationId xmlns:a16="http://schemas.microsoft.com/office/drawing/2014/main" id="{25CE546F-8E87-4EE8-A77B-AB974CDF480B}"/>
                  </a:ext>
                </a:extLst>
              </p:cNvPr>
              <p:cNvSpPr/>
              <p:nvPr/>
            </p:nvSpPr>
            <p:spPr>
              <a:xfrm rot="10800000" flipH="1">
                <a:off x="0" y="0"/>
                <a:ext cx="112363" cy="109728"/>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grpSp>
        <p:sp>
          <p:nvSpPr>
            <p:cNvPr id="49" name="Text Box 49">
              <a:extLst>
                <a:ext uri="{FF2B5EF4-FFF2-40B4-BE49-F238E27FC236}">
                  <a16:creationId xmlns:a16="http://schemas.microsoft.com/office/drawing/2014/main" id="{974CE5F1-9E26-4B8B-9093-E4F8F6422A9C}"/>
                </a:ext>
              </a:extLst>
            </p:cNvPr>
            <p:cNvSpPr txBox="1"/>
            <p:nvPr/>
          </p:nvSpPr>
          <p:spPr>
            <a:xfrm>
              <a:off x="91591" y="5654562"/>
              <a:ext cx="5715001" cy="110839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white"/>
                  </a:solidFill>
                  <a:effectLst/>
                  <a:uLnTx/>
                  <a:uFillTx/>
                  <a:latin typeface="Century Gothic" panose="020B0502020202020204" pitchFamily="34" charset="0"/>
                </a:rPr>
                <a:t>Das ganze Jahr über sollte(n) alle Handlungen abgeschlossen/ jegliches Feedback berücksichtigt werden, die(das) sich auf den insgesamten Zeitrahmen und die zur Erreichung der oben genannten Zielaussage notwendigen Maßnahmen auswirken könnte(n).</a:t>
              </a:r>
              <a:endParaRPr kumimoji="0" lang="de-DE" sz="1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grpSp>
      <p:pic>
        <p:nvPicPr>
          <p:cNvPr id="2" name="Picture 1">
            <a:extLst>
              <a:ext uri="{FF2B5EF4-FFF2-40B4-BE49-F238E27FC236}">
                <a16:creationId xmlns:a16="http://schemas.microsoft.com/office/drawing/2014/main" id="{98DB5DA9-14C0-41F1-B729-E3E893B46761}"/>
              </a:ext>
            </a:extLst>
          </p:cNvPr>
          <p:cNvPicPr>
            <a:picLocks noChangeAspect="1"/>
          </p:cNvPicPr>
          <p:nvPr/>
        </p:nvPicPr>
        <p:blipFill>
          <a:blip r:embed="rId3"/>
          <a:srcRect/>
          <a:stretch/>
        </p:blipFill>
        <p:spPr>
          <a:xfrm>
            <a:off x="10903256" y="106962"/>
            <a:ext cx="971568" cy="971568"/>
          </a:xfrm>
          <a:prstGeom prst="rect">
            <a:avLst/>
          </a:prstGeom>
        </p:spPr>
      </p:pic>
    </p:spTree>
    <p:extLst>
      <p:ext uri="{BB962C8B-B14F-4D97-AF65-F5344CB8AC3E}">
        <p14:creationId xmlns:p14="http://schemas.microsoft.com/office/powerpoint/2010/main" val="231727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4000" b="1" i="0" u="none" strike="noStrike" kern="0" cap="none" spc="0" normalizeH="0" baseline="0" noProof="0" dirty="0">
                <a:ln>
                  <a:noFill/>
                </a:ln>
                <a:solidFill>
                  <a:prstClr val="white"/>
                </a:solidFill>
                <a:effectLst/>
                <a:uLnTx/>
                <a:uFillTx/>
                <a:latin typeface="Arial" panose="020B0604020202020204" pitchFamily="34" charset="0"/>
              </a:rPr>
              <a:t>Muster für Handlungspläne</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67928"/>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13</a:t>
            </a:fld>
            <a:endParaRPr kumimoji="0" lang="de-DE"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2031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de-DE" kern="0" dirty="0">
                <a:solidFill>
                  <a:prstClr val="white"/>
                </a:solidFill>
              </a:rPr>
              <a:t>Schwerpunktbereich 1: Neue Clubs</a:t>
            </a:r>
            <a:endParaRPr kumimoji="0" lang="de-DE"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pic>
        <p:nvPicPr>
          <p:cNvPr id="10" name="Picture 9">
            <a:extLst>
              <a:ext uri="{FF2B5EF4-FFF2-40B4-BE49-F238E27FC236}">
                <a16:creationId xmlns:a16="http://schemas.microsoft.com/office/drawing/2014/main" id="{0C6B576D-DCE5-CE44-97D2-17533F745776}"/>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2364308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F724C9E-B88F-A546-A98E-0E06B74E547C}"/>
              </a:ext>
            </a:extLst>
          </p:cNvPr>
          <p:cNvGraphicFramePr>
            <a:graphicFrameLocks noGrp="1"/>
          </p:cNvGraphicFramePr>
          <p:nvPr>
            <p:extLst>
              <p:ext uri="{D42A27DB-BD31-4B8C-83A1-F6EECF244321}">
                <p14:modId xmlns:p14="http://schemas.microsoft.com/office/powerpoint/2010/main" val="2441748321"/>
              </p:ext>
            </p:extLst>
          </p:nvPr>
        </p:nvGraphicFramePr>
        <p:xfrm>
          <a:off x="800582" y="267419"/>
          <a:ext cx="10590836" cy="6323162"/>
        </p:xfrm>
        <a:graphic>
          <a:graphicData uri="http://schemas.openxmlformats.org/drawingml/2006/table">
            <a:tbl>
              <a:tblPr firstRow="1" firstCol="1" bandRow="1"/>
              <a:tblGrid>
                <a:gridCol w="2749996">
                  <a:extLst>
                    <a:ext uri="{9D8B030D-6E8A-4147-A177-3AD203B41FA5}">
                      <a16:colId xmlns:a16="http://schemas.microsoft.com/office/drawing/2014/main" val="333775807"/>
                    </a:ext>
                  </a:extLst>
                </a:gridCol>
                <a:gridCol w="1770412">
                  <a:extLst>
                    <a:ext uri="{9D8B030D-6E8A-4147-A177-3AD203B41FA5}">
                      <a16:colId xmlns:a16="http://schemas.microsoft.com/office/drawing/2014/main" val="3900886396"/>
                    </a:ext>
                  </a:extLst>
                </a:gridCol>
                <a:gridCol w="205292">
                  <a:extLst>
                    <a:ext uri="{9D8B030D-6E8A-4147-A177-3AD203B41FA5}">
                      <a16:colId xmlns:a16="http://schemas.microsoft.com/office/drawing/2014/main" val="2158251681"/>
                    </a:ext>
                  </a:extLst>
                </a:gridCol>
                <a:gridCol w="3526029">
                  <a:extLst>
                    <a:ext uri="{9D8B030D-6E8A-4147-A177-3AD203B41FA5}">
                      <a16:colId xmlns:a16="http://schemas.microsoft.com/office/drawing/2014/main" val="3509548971"/>
                    </a:ext>
                  </a:extLst>
                </a:gridCol>
                <a:gridCol w="191707">
                  <a:extLst>
                    <a:ext uri="{9D8B030D-6E8A-4147-A177-3AD203B41FA5}">
                      <a16:colId xmlns:a16="http://schemas.microsoft.com/office/drawing/2014/main" val="1665258561"/>
                    </a:ext>
                  </a:extLst>
                </a:gridCol>
                <a:gridCol w="1113466">
                  <a:extLst>
                    <a:ext uri="{9D8B030D-6E8A-4147-A177-3AD203B41FA5}">
                      <a16:colId xmlns:a16="http://schemas.microsoft.com/office/drawing/2014/main" val="2281054647"/>
                    </a:ext>
                  </a:extLst>
                </a:gridCol>
                <a:gridCol w="1033934">
                  <a:extLst>
                    <a:ext uri="{9D8B030D-6E8A-4147-A177-3AD203B41FA5}">
                      <a16:colId xmlns:a16="http://schemas.microsoft.com/office/drawing/2014/main" val="347311735"/>
                    </a:ext>
                  </a:extLst>
                </a:gridCol>
              </a:tblGrid>
              <a:tr h="350907">
                <a:tc gridSpan="7">
                  <a:txBody>
                    <a:bodyPr/>
                    <a:lstStyle/>
                    <a:p>
                      <a:pPr marL="0" marR="0">
                        <a:spcBef>
                          <a:spcPts val="0"/>
                        </a:spcBef>
                        <a:spcAft>
                          <a:spcPts val="0"/>
                        </a:spcAft>
                      </a:pPr>
                      <a:r>
                        <a:rPr lang="de-DE" sz="1400" b="1" dirty="0">
                          <a:effectLst/>
                          <a:latin typeface="Century Gothic" panose="020B0502020202020204" pitchFamily="34" charset="0"/>
                        </a:rPr>
                        <a:t>Schwerpunktbereich</a:t>
                      </a:r>
                      <a:r>
                        <a:rPr dirty="0"/>
                        <a:t> </a:t>
                      </a:r>
                      <a:endParaRPr lang="de-DE"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620661">
                <a:tc gridSpan="2">
                  <a:txBody>
                    <a:bodyPr/>
                    <a:lstStyle/>
                    <a:p>
                      <a:pPr marL="0" marR="0">
                        <a:spcBef>
                          <a:spcPts val="0"/>
                        </a:spcBef>
                        <a:spcAft>
                          <a:spcPts val="0"/>
                        </a:spcAft>
                      </a:pPr>
                      <a:r>
                        <a:rPr lang="de-DE" sz="1300" b="0" kern="1400" cap="all" spc="50" dirty="0">
                          <a:solidFill>
                            <a:schemeClr val="accent6"/>
                          </a:solidFill>
                          <a:effectLst/>
                          <a:latin typeface="Segoe UI Symbol" panose="020B0502040204020203" pitchFamily="34" charset="0"/>
                        </a:rPr>
                        <a:t>☐</a:t>
                      </a:r>
                      <a:r>
                        <a:rPr dirty="0"/>
                        <a:t> </a:t>
                      </a:r>
                      <a:r>
                        <a:rPr lang="de-DE" sz="1300" b="0" kern="1400" cap="all" spc="50" dirty="0">
                          <a:solidFill>
                            <a:schemeClr val="accent6"/>
                          </a:solidFill>
                          <a:effectLst/>
                          <a:latin typeface="Century Gothic" panose="020B0502020202020204" pitchFamily="34" charset="0"/>
                        </a:rPr>
                        <a:t>Hilfsprojekte</a:t>
                      </a:r>
                      <a:r>
                        <a:rPr dirty="0"/>
                        <a:t>                           </a:t>
                      </a:r>
                      <a:endParaRPr lang="de-DE"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300" b="0" kern="1400" cap="all" spc="50" dirty="0">
                          <a:solidFill>
                            <a:schemeClr val="accent6"/>
                          </a:solidFill>
                          <a:effectLst/>
                          <a:latin typeface="Segoe UI Symbol" panose="020B0502040204020203" pitchFamily="34" charset="0"/>
                        </a:rPr>
                        <a:t>☐</a:t>
                      </a:r>
                      <a:r>
                        <a:rPr dirty="0"/>
                        <a:t> </a:t>
                      </a:r>
                      <a:r>
                        <a:rPr lang="de-DE" sz="1300" b="0" kern="1400" cap="all" spc="50" dirty="0" err="1">
                          <a:solidFill>
                            <a:schemeClr val="accent6"/>
                          </a:solidFill>
                          <a:effectLst/>
                          <a:latin typeface="Century Gothic" panose="020B0502020202020204" pitchFamily="34" charset="0"/>
                        </a:rPr>
                        <a:t>MitgliedERwachstum</a:t>
                      </a:r>
                      <a:r>
                        <a:rPr dirty="0"/>
                        <a:t>           </a:t>
                      </a:r>
                      <a:endParaRPr lang="de-DE"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de-DE" sz="1300" b="0" kern="1400" cap="all" spc="50" dirty="0">
                          <a:solidFill>
                            <a:schemeClr val="accent6"/>
                          </a:solidFill>
                          <a:effectLst/>
                          <a:latin typeface="MS Gothic" panose="020B0609070205080204" pitchFamily="49" charset="-128"/>
                        </a:rPr>
                        <a:t>☐</a:t>
                      </a:r>
                      <a:r>
                        <a:rPr dirty="0"/>
                        <a:t> </a:t>
                      </a:r>
                      <a:r>
                        <a:rPr lang="de-DE" sz="1300" b="0" kern="1400" cap="all" spc="50" dirty="0">
                          <a:solidFill>
                            <a:schemeClr val="accent6"/>
                          </a:solidFill>
                          <a:effectLst/>
                          <a:latin typeface="Century Gothic" panose="020B0502020202020204" pitchFamily="34" charset="0"/>
                        </a:rPr>
                        <a:t>Führungskräfteentwicklung</a:t>
                      </a:r>
                      <a:r>
                        <a:rPr dirty="0"/>
                        <a:t>  </a:t>
                      </a:r>
                      <a:endParaRPr lang="de-DE"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300" b="0" kern="1400" cap="all" spc="50" dirty="0">
                          <a:solidFill>
                            <a:schemeClr val="accent6"/>
                          </a:solidFill>
                          <a:effectLst/>
                          <a:latin typeface="MS Gothic" panose="020B0609070205080204" pitchFamily="49" charset="-128"/>
                        </a:rPr>
                        <a:t>☐</a:t>
                      </a:r>
                      <a:r>
                        <a:rPr dirty="0"/>
                        <a:t> </a:t>
                      </a:r>
                      <a:r>
                        <a:rPr lang="de-DE" sz="1300" b="0" kern="1400" cap="all" spc="50" dirty="0">
                          <a:solidFill>
                            <a:schemeClr val="accent6"/>
                          </a:solidFill>
                          <a:effectLst/>
                          <a:latin typeface="Century Gothic" panose="020B0502020202020204" pitchFamily="34" charset="0"/>
                        </a:rPr>
                        <a:t>LCIF</a:t>
                      </a:r>
                      <a:endParaRPr lang="de-DE"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b="0" kern="1400" cap="all" spc="50" dirty="0">
                          <a:solidFill>
                            <a:schemeClr val="accent6"/>
                          </a:solidFill>
                          <a:effectLst/>
                          <a:latin typeface="MS Gothic" panose="020B0609070205080204" pitchFamily="49" charset="-128"/>
                        </a:rPr>
                        <a:t>☐</a:t>
                      </a:r>
                      <a:r>
                        <a:t> </a:t>
                      </a:r>
                      <a:r>
                        <a:rPr lang="de-DE" sz="1300" b="0" kern="1400" cap="all" spc="50" dirty="0">
                          <a:solidFill>
                            <a:schemeClr val="accent6"/>
                          </a:solidFill>
                          <a:effectLst/>
                          <a:latin typeface="Century Gothic" panose="020B0502020202020204" pitchFamily="34" charset="0"/>
                        </a:rPr>
                        <a:t>Spezifisches </a:t>
                      </a:r>
                      <a:r>
                        <a:t> </a:t>
                      </a:r>
                      <a:r>
                        <a:rPr lang="de-DE" sz="1300" b="0" kern="1400" cap="all" spc="50" dirty="0">
                          <a:solidFill>
                            <a:schemeClr val="accent6"/>
                          </a:solidFill>
                          <a:effectLst/>
                          <a:latin typeface="Century Gothic" panose="020B0502020202020204" pitchFamily="34" charset="0"/>
                        </a:rPr>
                        <a:t>Ziel</a:t>
                      </a:r>
                      <a:endParaRPr lang="de-DE"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50907">
                <a:tc gridSpan="7">
                  <a:txBody>
                    <a:bodyPr/>
                    <a:lstStyle/>
                    <a:p>
                      <a:pPr marL="0" marR="0">
                        <a:spcBef>
                          <a:spcPts val="0"/>
                        </a:spcBef>
                        <a:spcAft>
                          <a:spcPts val="0"/>
                        </a:spcAft>
                      </a:pPr>
                      <a:r>
                        <a:rPr lang="de-DE" sz="1400" b="1" dirty="0">
                          <a:solidFill>
                            <a:schemeClr val="accent6"/>
                          </a:solidFill>
                          <a:effectLst/>
                          <a:latin typeface="Century Gothic" panose="020B0502020202020204" pitchFamily="34" charset="0"/>
                        </a:rPr>
                        <a:t>Zielaussage</a:t>
                      </a:r>
                      <a:r>
                        <a:rPr dirty="0"/>
                        <a:t> </a:t>
                      </a:r>
                      <a:endParaRPr lang="de-DE" sz="14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350907">
                <a:tc gridSpan="7">
                  <a:txBody>
                    <a:bodyPr/>
                    <a:lstStyle/>
                    <a:p>
                      <a:pPr marL="0" marR="0">
                        <a:spcBef>
                          <a:spcPts val="0"/>
                        </a:spcBef>
                        <a:spcAft>
                          <a:spcPts val="0"/>
                        </a:spcAft>
                      </a:pPr>
                      <a:r>
                        <a:rPr lang="de-DE" sz="1300" dirty="0">
                          <a:effectLst/>
                          <a:latin typeface="Century Gothic" panose="020B0502020202020204" pitchFamily="34" charset="0"/>
                        </a:rPr>
                        <a:t> Bis</a:t>
                      </a:r>
                      <a:r>
                        <a:rPr dirty="0"/>
                        <a:t> </a:t>
                      </a:r>
                      <a:r>
                        <a:rPr lang="de-DE" sz="1300" dirty="0">
                          <a:effectLst/>
                          <a:latin typeface="Century Gothic" panose="020B0502020202020204" pitchFamily="34" charset="0"/>
                        </a:rPr>
                        <a:t>Ende</a:t>
                      </a:r>
                      <a:r>
                        <a:rPr dirty="0"/>
                        <a:t> </a:t>
                      </a:r>
                      <a:r>
                        <a:rPr lang="de-DE" sz="1300" dirty="0">
                          <a:effectLst/>
                          <a:latin typeface="Century Gothic" panose="020B0502020202020204" pitchFamily="34" charset="0"/>
                        </a:rPr>
                        <a:t>Dezember 202X wird unser</a:t>
                      </a:r>
                      <a:r>
                        <a:rPr dirty="0"/>
                        <a:t> </a:t>
                      </a:r>
                      <a:r>
                        <a:rPr lang="de-DE" sz="1300" dirty="0">
                          <a:effectLst/>
                          <a:latin typeface="Century Gothic" panose="020B0502020202020204" pitchFamily="34" charset="0"/>
                        </a:rPr>
                        <a:t>Team</a:t>
                      </a:r>
                      <a:r>
                        <a:rPr lang="de-DE" dirty="0"/>
                        <a:t> </a:t>
                      </a:r>
                      <a:r>
                        <a:rPr lang="de-DE" sz="1300" dirty="0">
                          <a:effectLst/>
                          <a:latin typeface="Century Gothic" panose="020B0502020202020204" pitchFamily="34" charset="0"/>
                        </a:rPr>
                        <a:t>einen neuen Club mit mindestens 20 Gründungsmitgliedern gründen.</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89372">
                <a:tc>
                  <a:txBody>
                    <a:bodyPr/>
                    <a:lstStyle/>
                    <a:p>
                      <a:pPr marL="0" marR="0">
                        <a:spcBef>
                          <a:spcPts val="0"/>
                        </a:spcBef>
                        <a:spcAft>
                          <a:spcPts val="0"/>
                        </a:spcAft>
                      </a:pPr>
                      <a:r>
                        <a:rPr lang="de-DE" sz="1400" b="1" dirty="0">
                          <a:solidFill>
                            <a:srgbClr val="000000"/>
                          </a:solidFill>
                          <a:effectLst/>
                          <a:latin typeface="Century Gothic" panose="020B0502020202020204" pitchFamily="34" charset="0"/>
                        </a:rPr>
                        <a:t>Handlungsschritt</a:t>
                      </a:r>
                      <a:r>
                        <a:t> </a:t>
                      </a:r>
                      <a:endParaRPr lang="de-DE"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de-DE" sz="1400" b="1" dirty="0">
                          <a:solidFill>
                            <a:srgbClr val="000000"/>
                          </a:solidFill>
                          <a:effectLst/>
                          <a:latin typeface="Century Gothic" panose="020B0502020202020204" pitchFamily="34" charset="0"/>
                        </a:rPr>
                        <a:t>Verantwortliche</a:t>
                      </a:r>
                      <a:r>
                        <a:t> </a:t>
                      </a:r>
                      <a:r>
                        <a:rPr lang="de-DE" sz="1400" b="1" dirty="0">
                          <a:solidFill>
                            <a:srgbClr val="000000"/>
                          </a:solidFill>
                          <a:effectLst/>
                          <a:latin typeface="Century Gothic" panose="020B0502020202020204" pitchFamily="34" charset="0"/>
                        </a:rPr>
                        <a:t>Partei</a:t>
                      </a:r>
                      <a:endParaRPr lang="de-DE"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de-DE" sz="1400" b="1" dirty="0">
                          <a:solidFill>
                            <a:srgbClr val="000000"/>
                          </a:solidFill>
                          <a:effectLst/>
                          <a:latin typeface="Century Gothic" panose="020B0502020202020204" pitchFamily="34" charset="0"/>
                        </a:rPr>
                        <a:t>Erforderliche</a:t>
                      </a:r>
                      <a:r>
                        <a:rPr dirty="0"/>
                        <a:t> </a:t>
                      </a:r>
                      <a:r>
                        <a:rPr lang="de-DE" sz="1400" b="1" dirty="0">
                          <a:solidFill>
                            <a:srgbClr val="000000"/>
                          </a:solidFill>
                          <a:effectLst/>
                          <a:latin typeface="Century Gothic" panose="020B0502020202020204" pitchFamily="34" charset="0"/>
                        </a:rPr>
                        <a:t>Ressourcen (</a:t>
                      </a:r>
                      <a:r>
                        <a:rPr lang="en-US" sz="1400" b="1" dirty="0" err="1">
                          <a:solidFill>
                            <a:srgbClr val="000000"/>
                          </a:solidFill>
                          <a:effectLst/>
                          <a:latin typeface="Century Gothic" panose="020B0502020202020204" pitchFamily="34" charset="0"/>
                        </a:rPr>
                        <a:t>Mitglieder</a:t>
                      </a:r>
                      <a:r>
                        <a:rPr lang="en-US" sz="1400" b="1" dirty="0">
                          <a:solidFill>
                            <a:srgbClr val="000000"/>
                          </a:solidFill>
                          <a:effectLst/>
                          <a:latin typeface="Century Gothic" panose="020B0502020202020204" pitchFamily="34" charset="0"/>
                        </a:rPr>
                        <a:t> der </a:t>
                      </a:r>
                      <a:r>
                        <a:rPr lang="de-DE" sz="1400" b="1" dirty="0">
                          <a:solidFill>
                            <a:srgbClr val="000000"/>
                          </a:solidFill>
                          <a:effectLst/>
                          <a:latin typeface="Century Gothic" panose="020B0502020202020204" pitchFamily="34" charset="0"/>
                        </a:rPr>
                        <a:t>Arbeitsgruppe, Technische Hilfsmittel, finanzielle Mittel usw.)</a:t>
                      </a:r>
                      <a:endParaRPr lang="de-DE"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de-DE" sz="1400" b="1" dirty="0">
                          <a:solidFill>
                            <a:srgbClr val="000000"/>
                          </a:solidFill>
                          <a:effectLst/>
                          <a:latin typeface="Century Gothic" panose="020B0502020202020204" pitchFamily="34" charset="0"/>
                        </a:rPr>
                        <a:t>Startdatum</a:t>
                      </a:r>
                      <a:endParaRPr lang="de-DE"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a:t>
                      </a:r>
                      <a:r>
                        <a:rPr lang="es-ES" sz="16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a:t>
                      </a: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Begin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de-DE" sz="1400" b="1" dirty="0">
                          <a:solidFill>
                            <a:srgbClr val="000000"/>
                          </a:solidFill>
                          <a:effectLst/>
                          <a:latin typeface="Century Gothic" panose="020B0502020202020204" pitchFamily="34" charset="0"/>
                        </a:rPr>
                        <a:t>Fälligkeits-datum</a:t>
                      </a:r>
                      <a:endParaRPr lang="de-DE"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470797">
                <a:tc>
                  <a:txBody>
                    <a:bodyPr/>
                    <a:lstStyle/>
                    <a:p>
                      <a:pPr marL="0" marR="0">
                        <a:spcBef>
                          <a:spcPts val="0"/>
                        </a:spcBef>
                        <a:spcAft>
                          <a:spcPts val="0"/>
                        </a:spcAft>
                      </a:pPr>
                      <a:r>
                        <a:rPr lang="de-DE" sz="1300" b="1" dirty="0">
                          <a:effectLst/>
                          <a:latin typeface="Century Gothic" panose="020B0502020202020204" pitchFamily="34" charset="0"/>
                        </a:rPr>
                        <a:t>Erstellen </a:t>
                      </a:r>
                      <a:r>
                        <a:rPr lang="de-DE" sz="1300" b="0" dirty="0">
                          <a:effectLst/>
                          <a:latin typeface="Century Gothic" panose="020B0502020202020204" pitchFamily="34" charset="0"/>
                        </a:rPr>
                        <a:t>einer Clubaufbau</a:t>
                      </a:r>
                      <a:r>
                        <a:rPr dirty="0"/>
                        <a:t>-</a:t>
                      </a:r>
                      <a:r>
                        <a:rPr lang="de-DE" sz="1300" b="0" dirty="0">
                          <a:effectLst/>
                          <a:latin typeface="Century Gothic" panose="020B0502020202020204" pitchFamily="34" charset="0"/>
                        </a:rPr>
                        <a:t>Arbeitsgruppe</a:t>
                      </a:r>
                      <a:endParaRPr lang="de-DE"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a:effectLst/>
                          <a:latin typeface="Century Gothic" panose="020B0502020202020204" pitchFamily="34" charset="0"/>
                        </a:rPr>
                        <a:t>GMT-Distriktkoordinator/in</a:t>
                      </a:r>
                      <a:endParaRPr lang="de-DE"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de-DE" sz="1300" dirty="0">
                          <a:effectLst/>
                          <a:latin typeface="Century Gothic" panose="020B0502020202020204" pitchFamily="34" charset="0"/>
                        </a:rPr>
                        <a:t> Liste interessierter</a:t>
                      </a:r>
                      <a:r>
                        <a:t> </a:t>
                      </a:r>
                      <a:r>
                        <a:rPr lang="de-DE" sz="1300" dirty="0">
                          <a:effectLst/>
                          <a:latin typeface="Century Gothic" panose="020B0502020202020204" pitchFamily="34" charset="0"/>
                        </a:rPr>
                        <a:t>Mitglieder, E-Mail</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5. Juni 202X</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300" dirty="0">
                          <a:effectLst/>
                          <a:latin typeface="Century Gothic" panose="020B0502020202020204" pitchFamily="34" charset="0"/>
                        </a:rPr>
                        <a:t> </a:t>
                      </a:r>
                      <a:endParaRPr lang="de-DE" sz="1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de-DE" sz="1300" dirty="0">
                          <a:effectLst/>
                          <a:latin typeface="Century Gothic" panose="020B0502020202020204" pitchFamily="34" charset="0"/>
                        </a:rPr>
                        <a:t>7. Juni 202X</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300" dirty="0">
                          <a:effectLst/>
                          <a:latin typeface="Century Gothic" panose="020B0502020202020204" pitchFamily="34" charset="0"/>
                        </a:rPr>
                        <a:t> </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65939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b="1" dirty="0">
                          <a:effectLst/>
                          <a:latin typeface="Century Gothic" panose="020B0502020202020204" pitchFamily="34" charset="0"/>
                        </a:rPr>
                        <a:t>Auswählen</a:t>
                      </a:r>
                      <a:r>
                        <a:rPr dirty="0"/>
                        <a:t> </a:t>
                      </a:r>
                      <a:r>
                        <a:rPr lang="de-DE" sz="1300" dirty="0">
                          <a:effectLst/>
                          <a:latin typeface="Century Gothic" panose="020B0502020202020204" pitchFamily="34" charset="0"/>
                        </a:rPr>
                        <a:t>eines Standorts</a:t>
                      </a:r>
                      <a:r>
                        <a:rPr dirty="0"/>
                        <a:t> </a:t>
                      </a:r>
                      <a:r>
                        <a:rPr lang="de-DE" sz="1300" dirty="0">
                          <a:effectLst/>
                          <a:latin typeface="Century Gothic" panose="020B0502020202020204" pitchFamily="34" charset="0"/>
                        </a:rPr>
                        <a:t>für</a:t>
                      </a:r>
                      <a:r>
                        <a:rPr dirty="0"/>
                        <a:t> </a:t>
                      </a:r>
                      <a:r>
                        <a:rPr lang="de-DE" sz="1300" dirty="0">
                          <a:effectLst/>
                          <a:latin typeface="Century Gothic" panose="020B0502020202020204" pitchFamily="34" charset="0"/>
                        </a:rPr>
                        <a:t>den neuen Club</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Clubaufbau-Arbeitsgruppe</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dirty="0">
                          <a:effectLst/>
                          <a:latin typeface="Century Gothic" panose="020B0502020202020204" pitchFamily="34" charset="0"/>
                        </a:rPr>
                        <a:t>Neue Club-Communitybedarfsanalyse, Plattform für virtuelle Treffen</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10. Juni 202X</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de-DE" sz="1300" dirty="0">
                          <a:effectLst/>
                          <a:latin typeface="Century Gothic" panose="020B0502020202020204" pitchFamily="34" charset="0"/>
                        </a:rPr>
                        <a:t>20. Juni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1004085">
                <a:tc>
                  <a:txBody>
                    <a:bodyPr/>
                    <a:lstStyle/>
                    <a:p>
                      <a:pPr marL="0" marR="0">
                        <a:spcBef>
                          <a:spcPts val="0"/>
                        </a:spcBef>
                        <a:spcAft>
                          <a:spcPts val="0"/>
                        </a:spcAft>
                      </a:pPr>
                      <a:r>
                        <a:rPr lang="de-DE" sz="1300" b="1" dirty="0">
                          <a:effectLst/>
                          <a:latin typeface="Century Gothic" panose="020B0502020202020204" pitchFamily="34" charset="0"/>
                        </a:rPr>
                        <a:t>Auswählen</a:t>
                      </a:r>
                      <a:r>
                        <a:rPr dirty="0"/>
                        <a:t> </a:t>
                      </a:r>
                      <a:r>
                        <a:rPr lang="de-DE" sz="1300" dirty="0">
                          <a:effectLst/>
                          <a:latin typeface="Century Gothic" panose="020B0502020202020204" pitchFamily="34" charset="0"/>
                        </a:rPr>
                        <a:t>eines</a:t>
                      </a:r>
                      <a:r>
                        <a:rPr dirty="0"/>
                        <a:t> </a:t>
                      </a:r>
                      <a:r>
                        <a:rPr lang="de-DE" sz="1300" dirty="0">
                          <a:effectLst/>
                          <a:latin typeface="Century Gothic" panose="020B0502020202020204" pitchFamily="34" charset="0"/>
                        </a:rPr>
                        <a:t>Mottos</a:t>
                      </a:r>
                      <a:r>
                        <a:rPr dirty="0"/>
                        <a:t> </a:t>
                      </a:r>
                      <a:r>
                        <a:rPr lang="de-DE" sz="1300" dirty="0">
                          <a:effectLst/>
                          <a:latin typeface="Century Gothic" panose="020B0502020202020204" pitchFamily="34" charset="0"/>
                        </a:rPr>
                        <a:t>für den neuen Club basierend</a:t>
                      </a:r>
                      <a:r>
                        <a:rPr dirty="0"/>
                        <a:t> </a:t>
                      </a:r>
                      <a:r>
                        <a:rPr lang="de-DE" sz="1300" dirty="0">
                          <a:effectLst/>
                          <a:latin typeface="Century Gothic" panose="020B0502020202020204" pitchFamily="34" charset="0"/>
                        </a:rPr>
                        <a:t>auf</a:t>
                      </a:r>
                      <a:r>
                        <a:rPr dirty="0"/>
                        <a:t> </a:t>
                      </a:r>
                      <a:r>
                        <a:rPr lang="de-DE" sz="1300" dirty="0">
                          <a:effectLst/>
                          <a:latin typeface="Century Gothic" panose="020B0502020202020204" pitchFamily="34" charset="0"/>
                        </a:rPr>
                        <a:t>den</a:t>
                      </a:r>
                      <a:r>
                        <a:rPr dirty="0"/>
                        <a:t> </a:t>
                      </a:r>
                      <a:r>
                        <a:rPr lang="de-DE" sz="1300" dirty="0">
                          <a:effectLst/>
                          <a:latin typeface="Century Gothic" panose="020B0502020202020204" pitchFamily="34" charset="0"/>
                        </a:rPr>
                        <a:t>Bedürfnissen</a:t>
                      </a:r>
                      <a:r>
                        <a:rPr dirty="0"/>
                        <a:t> </a:t>
                      </a:r>
                      <a:r>
                        <a:rPr lang="de-DE" sz="1300" dirty="0">
                          <a:effectLst/>
                          <a:latin typeface="Century Gothic" panose="020B0502020202020204" pitchFamily="34" charset="0"/>
                        </a:rPr>
                        <a:t>am</a:t>
                      </a:r>
                      <a:r>
                        <a:rPr dirty="0"/>
                        <a:t> </a:t>
                      </a:r>
                      <a:r>
                        <a:rPr lang="de-DE" sz="1300" dirty="0">
                          <a:effectLst/>
                          <a:latin typeface="Century Gothic" panose="020B0502020202020204" pitchFamily="34" charset="0"/>
                        </a:rPr>
                        <a:t>gewählten</a:t>
                      </a:r>
                      <a:r>
                        <a:rPr dirty="0"/>
                        <a:t> </a:t>
                      </a:r>
                      <a:r>
                        <a:rPr lang="de-DE" sz="1300" dirty="0">
                          <a:effectLst/>
                          <a:latin typeface="Century Gothic" panose="020B0502020202020204" pitchFamily="34" charset="0"/>
                        </a:rPr>
                        <a:t>Standort. </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Clubaufbau-Arbeitsgruppe</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dirty="0">
                          <a:latin typeface="Century Gothic" panose="020B0502020202020204" pitchFamily="34" charset="0"/>
                        </a:rPr>
                        <a:t>Website für Spezialclubs, Plattform für virtuelle Treffen</a:t>
                      </a:r>
                    </a:p>
                    <a:p>
                      <a:pPr marL="0" marR="0">
                        <a:spcBef>
                          <a:spcPts val="0"/>
                        </a:spcBef>
                        <a:spcAft>
                          <a:spcPts val="0"/>
                        </a:spcAft>
                      </a:pP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dirty="0">
                          <a:effectLst/>
                          <a:latin typeface="Century Gothic" panose="020B0502020202020204" pitchFamily="34" charset="0"/>
                        </a:rPr>
                        <a:t>10. Juni 202X</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dirty="0">
                          <a:effectLst/>
                          <a:latin typeface="Century Gothic" panose="020B0502020202020204" pitchFamily="34" charset="0"/>
                        </a:rPr>
                        <a:t>20. Juni 202X</a:t>
                      </a:r>
                    </a:p>
                    <a:p>
                      <a:pPr marL="0" marR="0">
                        <a:spcBef>
                          <a:spcPts val="0"/>
                        </a:spcBef>
                        <a:spcAft>
                          <a:spcPts val="0"/>
                        </a:spcAft>
                      </a:pP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854222">
                <a:tc>
                  <a:txBody>
                    <a:bodyPr/>
                    <a:lstStyle/>
                    <a:p>
                      <a:pPr marL="0" marR="0">
                        <a:spcBef>
                          <a:spcPts val="0"/>
                        </a:spcBef>
                        <a:spcAft>
                          <a:spcPts val="0"/>
                        </a:spcAft>
                      </a:pPr>
                      <a:r>
                        <a:rPr lang="de-DE" sz="1300" dirty="0">
                          <a:effectLst/>
                          <a:latin typeface="Century Gothic" panose="020B0502020202020204" pitchFamily="34" charset="0"/>
                        </a:rPr>
                        <a:t> </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300" b="1" dirty="0">
                          <a:effectLst/>
                          <a:latin typeface="Century Gothic" panose="020B0502020202020204" pitchFamily="34" charset="0"/>
                        </a:rPr>
                        <a:t>Werben</a:t>
                      </a:r>
                      <a:r>
                        <a:rPr dirty="0"/>
                        <a:t> </a:t>
                      </a:r>
                      <a:r>
                        <a:rPr lang="de-DE" sz="1300" dirty="0">
                          <a:effectLst/>
                          <a:latin typeface="Century Gothic" panose="020B0502020202020204" pitchFamily="34" charset="0"/>
                        </a:rPr>
                        <a:t>für den neuen Club auf sozialen Medien und anderen Online-Plattformen</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Clubaufbau-Arbeitsgruppe</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a:latin typeface="Century Gothic" panose="020B0502020202020204" pitchFamily="34" charset="0"/>
                        </a:rPr>
                        <a:t>Vorlagen für Social Media-Posts, Mitteilungen zu Veranstaltungen für neue Clubs, Leitfaden zur Gründung neuer Clubs, 100-USD-Budget für Online-Werbung</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1. Juli 202X</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de-DE" sz="1300" dirty="0">
                          <a:effectLst/>
                          <a:latin typeface="Century Gothic" panose="020B0502020202020204" pitchFamily="34" charset="0"/>
                        </a:rPr>
                        <a:t>1. August 202X</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290961">
                <a:tc gridSpan="3">
                  <a:txBody>
                    <a:bodyPr/>
                    <a:lstStyle/>
                    <a:p>
                      <a:pPr marL="47625" marR="0" indent="-47625">
                        <a:spcBef>
                          <a:spcPts val="0"/>
                        </a:spcBef>
                        <a:spcAft>
                          <a:spcPts val="0"/>
                        </a:spcAft>
                      </a:pPr>
                      <a:r>
                        <a:rPr lang="de-DE" sz="1400" b="1" dirty="0">
                          <a:solidFill>
                            <a:srgbClr val="000000"/>
                          </a:solidFill>
                          <a:effectLst/>
                          <a:latin typeface="Century Gothic" panose="020B0502020202020204" pitchFamily="34" charset="0"/>
                        </a:rPr>
                        <a:t>Auswertung</a:t>
                      </a:r>
                      <a:endParaRPr lang="de-DE"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de-DE" sz="1400" b="1" dirty="0">
                          <a:solidFill>
                            <a:srgbClr val="000000"/>
                          </a:solidFill>
                          <a:effectLst/>
                          <a:latin typeface="Century Gothic" panose="020B0502020202020204" pitchFamily="34" charset="0"/>
                        </a:rPr>
                        <a:t>Änderungen</a:t>
                      </a:r>
                      <a:endParaRPr lang="de-DE"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75702">
                <a:tc gridSpan="3">
                  <a:txBody>
                    <a:bodyPr/>
                    <a:lstStyle/>
                    <a:p>
                      <a:pPr marL="0" marR="0">
                        <a:spcBef>
                          <a:spcPts val="0"/>
                        </a:spcBef>
                        <a:spcAft>
                          <a:spcPts val="0"/>
                        </a:spcAft>
                      </a:pPr>
                      <a:r>
                        <a:rPr lang="de-DE" sz="1100" dirty="0">
                          <a:effectLst/>
                          <a:latin typeface="Century Gothic" panose="020B0502020202020204" pitchFamily="34" charset="0"/>
                        </a:rPr>
                        <a:t> </a:t>
                      </a:r>
                      <a:endParaRPr lang="de-D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100" dirty="0">
                          <a:effectLst/>
                          <a:latin typeface="Century Gothic" panose="020B0502020202020204" pitchFamily="34" charset="0"/>
                        </a:rPr>
                        <a:t> </a:t>
                      </a:r>
                      <a:endParaRPr lang="de-D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de-DE" sz="1100" dirty="0">
                          <a:effectLst/>
                          <a:latin typeface="Century Gothic" panose="020B0502020202020204" pitchFamily="34" charset="0"/>
                        </a:rPr>
                        <a:t> </a:t>
                      </a:r>
                      <a:endParaRPr lang="de-D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100" dirty="0">
                          <a:effectLst/>
                          <a:latin typeface="Century Gothic" panose="020B0502020202020204" pitchFamily="34" charset="0"/>
                        </a:rPr>
                        <a:t> </a:t>
                      </a:r>
                      <a:endParaRPr lang="de-D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100" dirty="0">
                          <a:effectLst/>
                          <a:latin typeface="Century Gothic" panose="020B0502020202020204" pitchFamily="34" charset="0"/>
                        </a:rPr>
                        <a:t> </a:t>
                      </a:r>
                      <a:endParaRPr lang="de-D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10" name="Multiplication Sign 1">
            <a:extLst>
              <a:ext uri="{FF2B5EF4-FFF2-40B4-BE49-F238E27FC236}">
                <a16:creationId xmlns:a16="http://schemas.microsoft.com/office/drawing/2014/main" id="{D111A85A-69EE-4549-94D4-9BE6005E3E61}"/>
              </a:ext>
            </a:extLst>
          </p:cNvPr>
          <p:cNvSpPr/>
          <p:nvPr/>
        </p:nvSpPr>
        <p:spPr bwMode="auto">
          <a:xfrm>
            <a:off x="859615" y="1022257"/>
            <a:ext cx="207185" cy="224319"/>
          </a:xfrm>
          <a:prstGeom prst="mathMultiply">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solidFill>
                  <a:sysClr val="windowText" lastClr="000000"/>
                </a:solidFill>
              </a:ln>
              <a:effectLst/>
              <a:ea typeface="ヒラギノ角ゴ Pro W3" pitchFamily="84" charset="-128"/>
            </a:endParaRPr>
          </a:p>
        </p:txBody>
      </p:sp>
      <p:pic>
        <p:nvPicPr>
          <p:cNvPr id="13" name="Picture 12">
            <a:extLst>
              <a:ext uri="{FF2B5EF4-FFF2-40B4-BE49-F238E27FC236}">
                <a16:creationId xmlns:a16="http://schemas.microsoft.com/office/drawing/2014/main" id="{CD8A91BF-A68F-3046-87E5-616C69C43532}"/>
              </a:ext>
            </a:extLst>
          </p:cNvPr>
          <p:cNvPicPr>
            <a:picLocks noChangeAspect="1"/>
          </p:cNvPicPr>
          <p:nvPr/>
        </p:nvPicPr>
        <p:blipFill>
          <a:blip r:embed="rId3"/>
          <a:stretch>
            <a:fillRect/>
          </a:stretch>
        </p:blipFill>
        <p:spPr>
          <a:xfrm>
            <a:off x="9906000" y="0"/>
            <a:ext cx="2286000" cy="2286000"/>
          </a:xfrm>
          <a:prstGeom prst="rect">
            <a:avLst/>
          </a:prstGeom>
        </p:spPr>
      </p:pic>
      <p:pic>
        <p:nvPicPr>
          <p:cNvPr id="14" name="Picture 13">
            <a:extLst>
              <a:ext uri="{FF2B5EF4-FFF2-40B4-BE49-F238E27FC236}">
                <a16:creationId xmlns:a16="http://schemas.microsoft.com/office/drawing/2014/main" id="{C0E21EFB-C61C-664C-B7D3-323DEFA6B31A}"/>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934757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4000" b="1" i="0" u="none" strike="noStrike" kern="0" cap="none" spc="0" normalizeH="0" baseline="0" noProof="0" dirty="0">
                <a:ln>
                  <a:noFill/>
                </a:ln>
                <a:solidFill>
                  <a:prstClr val="white"/>
                </a:solidFill>
                <a:effectLst/>
                <a:uLnTx/>
                <a:uFillTx/>
                <a:latin typeface="Arial" panose="020B0604020202020204" pitchFamily="34" charset="0"/>
              </a:rPr>
              <a:t>Muster für Handlungspläne</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38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de-DE"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de-DE" kern="0" dirty="0">
                <a:solidFill>
                  <a:prstClr val="white"/>
                </a:solidFill>
              </a:rPr>
              <a:t>Schwerpunktbereich 2: Neue Mitglieder</a:t>
            </a:r>
            <a:endParaRPr kumimoji="0" lang="de-DE"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pic>
        <p:nvPicPr>
          <p:cNvPr id="10" name="Picture 9">
            <a:extLst>
              <a:ext uri="{FF2B5EF4-FFF2-40B4-BE49-F238E27FC236}">
                <a16:creationId xmlns:a16="http://schemas.microsoft.com/office/drawing/2014/main" id="{085E9F27-E095-C34D-B98B-C2CAB4F4A135}"/>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1717322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635781324"/>
              </p:ext>
            </p:extLst>
          </p:nvPr>
        </p:nvGraphicFramePr>
        <p:xfrm>
          <a:off x="914400" y="158845"/>
          <a:ext cx="10588752" cy="6540309"/>
        </p:xfrm>
        <a:graphic>
          <a:graphicData uri="http://schemas.openxmlformats.org/drawingml/2006/table">
            <a:tbl>
              <a:tblPr firstRow="1" firstCol="1" bandRow="1"/>
              <a:tblGrid>
                <a:gridCol w="3008825">
                  <a:extLst>
                    <a:ext uri="{9D8B030D-6E8A-4147-A177-3AD203B41FA5}">
                      <a16:colId xmlns:a16="http://schemas.microsoft.com/office/drawing/2014/main" val="333775807"/>
                    </a:ext>
                  </a:extLst>
                </a:gridCol>
                <a:gridCol w="1510692">
                  <a:extLst>
                    <a:ext uri="{9D8B030D-6E8A-4147-A177-3AD203B41FA5}">
                      <a16:colId xmlns:a16="http://schemas.microsoft.com/office/drawing/2014/main" val="3900886396"/>
                    </a:ext>
                  </a:extLst>
                </a:gridCol>
                <a:gridCol w="205251">
                  <a:extLst>
                    <a:ext uri="{9D8B030D-6E8A-4147-A177-3AD203B41FA5}">
                      <a16:colId xmlns:a16="http://schemas.microsoft.com/office/drawing/2014/main" val="2158251681"/>
                    </a:ext>
                  </a:extLst>
                </a:gridCol>
                <a:gridCol w="3525335">
                  <a:extLst>
                    <a:ext uri="{9D8B030D-6E8A-4147-A177-3AD203B41FA5}">
                      <a16:colId xmlns:a16="http://schemas.microsoft.com/office/drawing/2014/main" val="3509548971"/>
                    </a:ext>
                  </a:extLst>
                </a:gridCol>
                <a:gridCol w="191670">
                  <a:extLst>
                    <a:ext uri="{9D8B030D-6E8A-4147-A177-3AD203B41FA5}">
                      <a16:colId xmlns:a16="http://schemas.microsoft.com/office/drawing/2014/main" val="1665258561"/>
                    </a:ext>
                  </a:extLst>
                </a:gridCol>
                <a:gridCol w="1113248">
                  <a:extLst>
                    <a:ext uri="{9D8B030D-6E8A-4147-A177-3AD203B41FA5}">
                      <a16:colId xmlns:a16="http://schemas.microsoft.com/office/drawing/2014/main" val="2281054647"/>
                    </a:ext>
                  </a:extLst>
                </a:gridCol>
                <a:gridCol w="1033731">
                  <a:extLst>
                    <a:ext uri="{9D8B030D-6E8A-4147-A177-3AD203B41FA5}">
                      <a16:colId xmlns:a16="http://schemas.microsoft.com/office/drawing/2014/main" val="347311735"/>
                    </a:ext>
                  </a:extLst>
                </a:gridCol>
              </a:tblGrid>
              <a:tr h="283091">
                <a:tc gridSpan="7">
                  <a:txBody>
                    <a:bodyPr/>
                    <a:lstStyle/>
                    <a:p>
                      <a:pPr marL="0" marR="0">
                        <a:spcBef>
                          <a:spcPts val="0"/>
                        </a:spcBef>
                        <a:spcAft>
                          <a:spcPts val="0"/>
                        </a:spcAft>
                      </a:pPr>
                      <a:r>
                        <a:rPr lang="de-DE" sz="1400" b="1" dirty="0">
                          <a:effectLst/>
                          <a:latin typeface="Century Gothic" panose="020B0502020202020204" pitchFamily="34" charset="0"/>
                        </a:rPr>
                        <a:t>Schwerpunktbereich </a:t>
                      </a:r>
                      <a:endParaRPr lang="de-DE"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603872">
                <a:tc gridSpan="2">
                  <a:txBody>
                    <a:bodyPr/>
                    <a:lstStyle/>
                    <a:p>
                      <a:pPr marL="0" marR="0">
                        <a:spcBef>
                          <a:spcPts val="0"/>
                        </a:spcBef>
                        <a:spcAft>
                          <a:spcPts val="0"/>
                        </a:spcAft>
                      </a:pPr>
                      <a:r>
                        <a:rPr lang="de-DE" sz="1300" b="0" kern="1400" cap="all" spc="50" dirty="0">
                          <a:solidFill>
                            <a:schemeClr val="accent6"/>
                          </a:solidFill>
                          <a:effectLst/>
                          <a:latin typeface="Segoe UI Symbol" panose="020B0502040204020203" pitchFamily="34" charset="0"/>
                        </a:rPr>
                        <a:t>☐</a:t>
                      </a:r>
                      <a:r>
                        <a:rPr dirty="0"/>
                        <a:t> </a:t>
                      </a:r>
                      <a:r>
                        <a:rPr lang="de-DE" sz="1300" b="0" kern="1400" cap="all" spc="50" dirty="0">
                          <a:solidFill>
                            <a:schemeClr val="accent6"/>
                          </a:solidFill>
                          <a:effectLst/>
                          <a:latin typeface="Century Gothic" panose="020B0502020202020204" pitchFamily="34" charset="0"/>
                        </a:rPr>
                        <a:t>Hilfsprojekte</a:t>
                      </a:r>
                      <a:r>
                        <a:rPr dirty="0"/>
                        <a:t>                           </a:t>
                      </a:r>
                      <a:endParaRPr lang="de-DE"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300" b="0" kern="1400" cap="all" spc="50" dirty="0">
                          <a:solidFill>
                            <a:schemeClr val="accent6"/>
                          </a:solidFill>
                          <a:effectLst/>
                          <a:latin typeface="Segoe UI Symbol" panose="020B0502040204020203" pitchFamily="34" charset="0"/>
                        </a:rPr>
                        <a:t>☐</a:t>
                      </a:r>
                      <a:r>
                        <a:rPr dirty="0"/>
                        <a:t> </a:t>
                      </a:r>
                      <a:r>
                        <a:rPr lang="de-DE" sz="1300" b="0" kern="1400" cap="all" spc="50" dirty="0" err="1">
                          <a:solidFill>
                            <a:schemeClr val="accent6"/>
                          </a:solidFill>
                          <a:effectLst/>
                          <a:latin typeface="Century Gothic" panose="020B0502020202020204" pitchFamily="34" charset="0"/>
                        </a:rPr>
                        <a:t>MitgliedERwachstum</a:t>
                      </a:r>
                      <a:r>
                        <a:rPr dirty="0"/>
                        <a:t>           </a:t>
                      </a:r>
                      <a:endParaRPr lang="de-DE"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de-DE" sz="1300" b="0" kern="1400" cap="all" spc="50" dirty="0">
                          <a:solidFill>
                            <a:schemeClr val="accent6"/>
                          </a:solidFill>
                          <a:effectLst/>
                          <a:latin typeface="MS Gothic" panose="020B0609070205080204" pitchFamily="49" charset="-128"/>
                        </a:rPr>
                        <a:t>☐</a:t>
                      </a:r>
                      <a:r>
                        <a:rPr dirty="0"/>
                        <a:t> </a:t>
                      </a:r>
                      <a:r>
                        <a:rPr lang="de-DE" sz="1300" b="0" kern="1400" cap="all" spc="50" dirty="0">
                          <a:solidFill>
                            <a:schemeClr val="accent6"/>
                          </a:solidFill>
                          <a:effectLst/>
                          <a:latin typeface="Century Gothic" panose="020B0502020202020204" pitchFamily="34" charset="0"/>
                        </a:rPr>
                        <a:t>Führungskräfteentwicklung</a:t>
                      </a:r>
                      <a:r>
                        <a:rPr dirty="0"/>
                        <a:t>  </a:t>
                      </a:r>
                      <a:endParaRPr lang="de-DE"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300" b="0" kern="1400" cap="all" spc="50" dirty="0">
                          <a:solidFill>
                            <a:schemeClr val="accent6"/>
                          </a:solidFill>
                          <a:effectLst/>
                          <a:latin typeface="MS Gothic" panose="020B0609070205080204" pitchFamily="49" charset="-128"/>
                        </a:rPr>
                        <a:t>☐</a:t>
                      </a:r>
                      <a:r>
                        <a:rPr dirty="0"/>
                        <a:t> </a:t>
                      </a:r>
                      <a:r>
                        <a:rPr lang="de-DE" sz="1300" b="0" kern="1400" cap="all" spc="50" dirty="0">
                          <a:solidFill>
                            <a:schemeClr val="accent6"/>
                          </a:solidFill>
                          <a:effectLst/>
                          <a:latin typeface="Century Gothic" panose="020B0502020202020204" pitchFamily="34" charset="0"/>
                        </a:rPr>
                        <a:t>LCIF</a:t>
                      </a:r>
                      <a:endParaRPr lang="de-DE"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b="0" kern="1400" cap="all" spc="50" dirty="0">
                          <a:solidFill>
                            <a:schemeClr val="accent6"/>
                          </a:solidFill>
                          <a:effectLst/>
                          <a:latin typeface="MS Gothic" panose="020B0609070205080204" pitchFamily="49" charset="-128"/>
                        </a:rPr>
                        <a:t>☐</a:t>
                      </a:r>
                      <a:r>
                        <a:rPr dirty="0"/>
                        <a:t> </a:t>
                      </a:r>
                      <a:r>
                        <a:rPr lang="de-DE" sz="1300" b="0" kern="1400" cap="all" spc="50" dirty="0">
                          <a:solidFill>
                            <a:schemeClr val="accent6"/>
                          </a:solidFill>
                          <a:effectLst/>
                          <a:latin typeface="Century Gothic" panose="020B0502020202020204" pitchFamily="34" charset="0"/>
                        </a:rPr>
                        <a:t>Spezifisches </a:t>
                      </a:r>
                      <a:r>
                        <a:rPr dirty="0"/>
                        <a:t> </a:t>
                      </a:r>
                      <a:r>
                        <a:rPr lang="de-DE" sz="1300" b="0" kern="1400" cap="all" spc="50" dirty="0">
                          <a:solidFill>
                            <a:schemeClr val="accent6"/>
                          </a:solidFill>
                          <a:effectLst/>
                          <a:latin typeface="Century Gothic" panose="020B0502020202020204" pitchFamily="34" charset="0"/>
                        </a:rPr>
                        <a:t>Ziel</a:t>
                      </a:r>
                      <a:endParaRPr lang="de-DE"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41414">
                <a:tc gridSpan="7">
                  <a:txBody>
                    <a:bodyPr/>
                    <a:lstStyle/>
                    <a:p>
                      <a:pPr marL="0" marR="0">
                        <a:spcBef>
                          <a:spcPts val="0"/>
                        </a:spcBef>
                        <a:spcAft>
                          <a:spcPts val="0"/>
                        </a:spcAft>
                      </a:pPr>
                      <a:r>
                        <a:rPr lang="de-DE" sz="1400" b="1" dirty="0">
                          <a:solidFill>
                            <a:schemeClr val="accent6"/>
                          </a:solidFill>
                          <a:effectLst/>
                          <a:latin typeface="Century Gothic" panose="020B0502020202020204" pitchFamily="34" charset="0"/>
                        </a:rPr>
                        <a:t>Zielaussage</a:t>
                      </a:r>
                      <a:r>
                        <a:rPr dirty="0"/>
                        <a:t> </a:t>
                      </a:r>
                      <a:endParaRPr lang="de-DE" sz="14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551981">
                <a:tc gridSpan="7">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dirty="0">
                          <a:effectLst/>
                          <a:latin typeface="Century Gothic" panose="020B0502020202020204" pitchFamily="34" charset="0"/>
                        </a:rPr>
                        <a:t>Bis</a:t>
                      </a:r>
                      <a:r>
                        <a:rPr dirty="0"/>
                        <a:t> </a:t>
                      </a:r>
                      <a:r>
                        <a:rPr lang="de-DE" sz="1300" dirty="0">
                          <a:effectLst/>
                          <a:latin typeface="Century Gothic" panose="020B0502020202020204" pitchFamily="34" charset="0"/>
                        </a:rPr>
                        <a:t>Ende</a:t>
                      </a:r>
                      <a:r>
                        <a:rPr dirty="0"/>
                        <a:t> </a:t>
                      </a:r>
                      <a:r>
                        <a:rPr lang="de-DE" sz="1300" dirty="0">
                          <a:effectLst/>
                          <a:latin typeface="Century Gothic" panose="020B0502020202020204" pitchFamily="34" charset="0"/>
                        </a:rPr>
                        <a:t>August 202X wird unser</a:t>
                      </a:r>
                      <a:r>
                        <a:rPr dirty="0"/>
                        <a:t> </a:t>
                      </a:r>
                      <a:r>
                        <a:rPr lang="de-DE" sz="1300" dirty="0">
                          <a:effectLst/>
                          <a:latin typeface="Century Gothic" panose="020B0502020202020204" pitchFamily="34" charset="0"/>
                        </a:rPr>
                        <a:t>Distrikt</a:t>
                      </a:r>
                      <a:r>
                        <a:rPr dirty="0"/>
                        <a:t> </a:t>
                      </a:r>
                      <a:r>
                        <a:rPr lang="de-DE" sz="1300" dirty="0">
                          <a:effectLst/>
                          <a:latin typeface="Century Gothic" panose="020B0502020202020204" pitchFamily="34" charset="0"/>
                        </a:rPr>
                        <a:t>alle</a:t>
                      </a:r>
                      <a:r>
                        <a:rPr dirty="0"/>
                        <a:t> </a:t>
                      </a:r>
                      <a:r>
                        <a:rPr lang="de-DE" sz="1300" dirty="0">
                          <a:latin typeface="Century Gothic" panose="020B0502020202020204" pitchFamily="34" charset="0"/>
                        </a:rPr>
                        <a:t>Führungskräfte mit den notwendigen </a:t>
                      </a:r>
                      <a:r>
                        <a:rPr lang="de-DE" sz="1300" dirty="0" err="1">
                          <a:latin typeface="Century Gothic" panose="020B0502020202020204" pitchFamily="34" charset="0"/>
                        </a:rPr>
                        <a:t>Hlfsmitteln</a:t>
                      </a:r>
                      <a:r>
                        <a:rPr lang="de-DE" sz="1300" dirty="0">
                          <a:latin typeface="Century Gothic" panose="020B0502020202020204" pitchFamily="34" charset="0"/>
                        </a:rPr>
                        <a:t> ausstatten, um ihnen eine effektive Mitgliedergewinnung zu ermöglichen.</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70724">
                <a:tc>
                  <a:txBody>
                    <a:bodyPr/>
                    <a:lstStyle/>
                    <a:p>
                      <a:pPr marL="0" marR="0">
                        <a:spcBef>
                          <a:spcPts val="0"/>
                        </a:spcBef>
                        <a:spcAft>
                          <a:spcPts val="0"/>
                        </a:spcAft>
                      </a:pPr>
                      <a:r>
                        <a:rPr lang="de-DE" sz="1400" b="1" dirty="0">
                          <a:solidFill>
                            <a:srgbClr val="000000"/>
                          </a:solidFill>
                          <a:effectLst/>
                          <a:latin typeface="Century Gothic" panose="020B0502020202020204" pitchFamily="34" charset="0"/>
                        </a:rPr>
                        <a:t>Handlungsschritt</a:t>
                      </a:r>
                      <a:r>
                        <a:t> </a:t>
                      </a:r>
                      <a:endParaRPr lang="de-DE"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de-DE" sz="1400" b="1" dirty="0">
                          <a:solidFill>
                            <a:srgbClr val="000000"/>
                          </a:solidFill>
                          <a:effectLst/>
                          <a:latin typeface="Century Gothic" panose="020B0502020202020204" pitchFamily="34" charset="0"/>
                        </a:rPr>
                        <a:t>Verantwortliche</a:t>
                      </a:r>
                      <a:r>
                        <a:rPr dirty="0"/>
                        <a:t> </a:t>
                      </a:r>
                      <a:r>
                        <a:rPr lang="de-DE" sz="1400" b="1" dirty="0">
                          <a:solidFill>
                            <a:srgbClr val="000000"/>
                          </a:solidFill>
                          <a:effectLst/>
                          <a:latin typeface="Century Gothic" panose="020B0502020202020204" pitchFamily="34" charset="0"/>
                        </a:rPr>
                        <a:t>Partei</a:t>
                      </a:r>
                      <a:endParaRPr lang="de-DE"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de-DE" sz="1400" b="1" dirty="0">
                          <a:solidFill>
                            <a:srgbClr val="000000"/>
                          </a:solidFill>
                          <a:effectLst/>
                          <a:latin typeface="Century Gothic" panose="020B0502020202020204" pitchFamily="34" charset="0"/>
                        </a:rPr>
                        <a:t>Erforderliche</a:t>
                      </a:r>
                      <a:r>
                        <a:rPr dirty="0"/>
                        <a:t> </a:t>
                      </a:r>
                      <a:r>
                        <a:rPr lang="de-DE" sz="1400" b="1" dirty="0">
                          <a:solidFill>
                            <a:srgbClr val="000000"/>
                          </a:solidFill>
                          <a:effectLst/>
                          <a:latin typeface="Century Gothic" panose="020B0502020202020204" pitchFamily="34" charset="0"/>
                        </a:rPr>
                        <a:t>Ressourcen (Team</a:t>
                      </a:r>
                      <a:r>
                        <a:rPr dirty="0"/>
                        <a:t>-</a:t>
                      </a:r>
                      <a:r>
                        <a:rPr lang="de-DE" sz="1400" b="1" dirty="0">
                          <a:solidFill>
                            <a:srgbClr val="000000"/>
                          </a:solidFill>
                          <a:effectLst/>
                          <a:latin typeface="Century Gothic" panose="020B0502020202020204" pitchFamily="34" charset="0"/>
                        </a:rPr>
                        <a:t>Mitglieder, Technologie, finanzielle Mittel usw.)</a:t>
                      </a:r>
                      <a:endParaRPr lang="de-DE"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de-DE" sz="1400" b="1" dirty="0">
                          <a:solidFill>
                            <a:srgbClr val="000000"/>
                          </a:solidFill>
                          <a:effectLst/>
                          <a:latin typeface="Century Gothic" panose="020B0502020202020204" pitchFamily="34" charset="0"/>
                        </a:rPr>
                        <a:t>Startdatum</a:t>
                      </a:r>
                      <a:endParaRPr lang="de-DE"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a:t>
                      </a:r>
                      <a:r>
                        <a:rPr lang="es-ES" sz="16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a:t>
                      </a: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Begin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de-DE" sz="1400" b="1" dirty="0">
                          <a:solidFill>
                            <a:srgbClr val="000000"/>
                          </a:solidFill>
                          <a:effectLst/>
                          <a:latin typeface="Century Gothic" panose="020B0502020202020204" pitchFamily="34" charset="0"/>
                        </a:rPr>
                        <a:t>Fälligkeits-datum</a:t>
                      </a:r>
                      <a:endParaRPr lang="de-DE"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1124222">
                <a:tc>
                  <a:txBody>
                    <a:bodyPr/>
                    <a:lstStyle/>
                    <a:p>
                      <a:pPr marL="0" marR="0">
                        <a:lnSpc>
                          <a:spcPct val="100000"/>
                        </a:lnSpc>
                        <a:spcBef>
                          <a:spcPts val="0"/>
                        </a:spcBef>
                        <a:spcAft>
                          <a:spcPts val="0"/>
                        </a:spcAft>
                      </a:pPr>
                      <a:r>
                        <a:rPr lang="de-DE" sz="1300" b="0" dirty="0">
                          <a:effectLst/>
                          <a:latin typeface="Century Gothic" panose="020B0502020202020204" pitchFamily="34" charset="0"/>
                        </a:rPr>
                        <a:t>Planen eines virtuellen Treffens mit den</a:t>
                      </a:r>
                      <a:r>
                        <a:rPr dirty="0"/>
                        <a:t> </a:t>
                      </a:r>
                      <a:r>
                        <a:rPr lang="de-DE" sz="1300" b="0" dirty="0">
                          <a:effectLst/>
                          <a:latin typeface="Century Gothic" panose="020B0502020202020204" pitchFamily="34" charset="0"/>
                        </a:rPr>
                        <a:t>Zone</a:t>
                      </a:r>
                      <a:r>
                        <a:rPr dirty="0"/>
                        <a:t> </a:t>
                      </a:r>
                      <a:r>
                        <a:rPr lang="de-DE" sz="1300" b="0" dirty="0">
                          <a:effectLst/>
                          <a:latin typeface="Century Gothic" panose="020B0502020202020204" pitchFamily="34" charset="0"/>
                        </a:rPr>
                        <a:t>Chairpersons, um</a:t>
                      </a:r>
                      <a:r>
                        <a:rPr dirty="0"/>
                        <a:t> </a:t>
                      </a:r>
                      <a:r>
                        <a:rPr lang="de-DE" sz="1300" b="0" dirty="0">
                          <a:effectLst/>
                          <a:latin typeface="Century Gothic" panose="020B0502020202020204" pitchFamily="34" charset="0"/>
                        </a:rPr>
                        <a:t>Hilfsmittel zur</a:t>
                      </a:r>
                      <a:r>
                        <a:rPr dirty="0"/>
                        <a:t> </a:t>
                      </a:r>
                      <a:r>
                        <a:rPr lang="de-DE" sz="1300" b="0" dirty="0">
                          <a:effectLst/>
                          <a:latin typeface="Century Gothic" panose="020B0502020202020204" pitchFamily="34" charset="0"/>
                        </a:rPr>
                        <a:t>Mitgliedergewinnung</a:t>
                      </a:r>
                      <a:r>
                        <a:rPr dirty="0"/>
                        <a:t> </a:t>
                      </a:r>
                      <a:r>
                        <a:rPr lang="de-DE" sz="1300" b="0" dirty="0">
                          <a:effectLst/>
                          <a:latin typeface="Century Gothic" panose="020B0502020202020204" pitchFamily="34" charset="0"/>
                        </a:rPr>
                        <a:t>zu besprechen, wie z. B. den Leitfaden „Fragen Sie einfach!“</a:t>
                      </a:r>
                      <a:endParaRPr lang="de-DE"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GLT-</a:t>
                      </a:r>
                      <a:br>
                        <a:rPr lang="de-DE" sz="1300" dirty="0">
                          <a:effectLst/>
                          <a:latin typeface="Century Gothic" panose="020B0502020202020204" pitchFamily="34" charset="0"/>
                        </a:rPr>
                      </a:br>
                      <a:r>
                        <a:rPr lang="de-DE" sz="1300" dirty="0">
                          <a:effectLst/>
                          <a:latin typeface="Century Gothic" panose="020B0502020202020204" pitchFamily="34" charset="0"/>
                        </a:rPr>
                        <a:t>Distriktkoordinator</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de-DE" sz="1300" dirty="0">
                          <a:effectLst/>
                          <a:latin typeface="Century Gothic" panose="020B0502020202020204" pitchFamily="34" charset="0"/>
                        </a:rPr>
                        <a:t>Kontaktinformationen</a:t>
                      </a:r>
                      <a:r>
                        <a:rPr dirty="0"/>
                        <a:t> </a:t>
                      </a:r>
                      <a:r>
                        <a:rPr lang="de-DE" sz="1300" dirty="0">
                          <a:effectLst/>
                          <a:latin typeface="Century Gothic" panose="020B0502020202020204" pitchFamily="34" charset="0"/>
                        </a:rPr>
                        <a:t>der</a:t>
                      </a:r>
                      <a:r>
                        <a:rPr dirty="0"/>
                        <a:t> </a:t>
                      </a:r>
                      <a:r>
                        <a:rPr lang="de-DE" sz="1300" dirty="0">
                          <a:effectLst/>
                          <a:latin typeface="Century Gothic" panose="020B0502020202020204" pitchFamily="34" charset="0"/>
                        </a:rPr>
                        <a:t>Zone</a:t>
                      </a:r>
                      <a:r>
                        <a:rPr dirty="0"/>
                        <a:t> </a:t>
                      </a:r>
                      <a:r>
                        <a:rPr lang="de-DE" sz="1300" dirty="0">
                          <a:effectLst/>
                          <a:latin typeface="Century Gothic" panose="020B0502020202020204" pitchFamily="34" charset="0"/>
                        </a:rPr>
                        <a:t>Chairpersons, Mitteilungskalender, Plattform für virtuelle Treffen</a:t>
                      </a:r>
                      <a:r>
                        <a:rPr dirty="0"/>
                        <a:t> </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1. Mai 202X</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300" dirty="0">
                          <a:effectLst/>
                          <a:latin typeface="Century Gothic" panose="020B0502020202020204" pitchFamily="34" charset="0"/>
                        </a:rPr>
                        <a:t> </a:t>
                      </a:r>
                      <a:endParaRPr lang="de-DE" sz="1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de-DE" sz="1300" dirty="0">
                          <a:effectLst/>
                          <a:latin typeface="Century Gothic" panose="020B0502020202020204" pitchFamily="34" charset="0"/>
                        </a:rPr>
                        <a:t>15. Mai 202X</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300" dirty="0">
                          <a:effectLst/>
                          <a:latin typeface="Century Gothic" panose="020B0502020202020204" pitchFamily="34" charset="0"/>
                        </a:rPr>
                        <a:t> </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113731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b="0" dirty="0">
                          <a:effectLst/>
                          <a:latin typeface="Century Gothic" panose="020B0502020202020204" pitchFamily="34" charset="0"/>
                        </a:rPr>
                        <a:t>Besprechen der Hilfsmittel zur Mitgliedergewinnung mit den Zone Chairpersons und Beantragung einer Club-Führungskräfte-Schulung zu diesen Hilfsmitteln</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GLT-</a:t>
                      </a:r>
                      <a:br>
                        <a:rPr lang="de-DE" sz="1300" dirty="0">
                          <a:effectLst/>
                          <a:latin typeface="Century Gothic" panose="020B0502020202020204" pitchFamily="34" charset="0"/>
                        </a:rPr>
                      </a:br>
                      <a:r>
                        <a:rPr lang="de-DE" sz="1300" dirty="0">
                          <a:effectLst/>
                          <a:latin typeface="Century Gothic" panose="020B0502020202020204" pitchFamily="34" charset="0"/>
                        </a:rPr>
                        <a:t>Distriktkoordinator</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b="0" dirty="0">
                          <a:latin typeface="Century Gothic" panose="020B0502020202020204" pitchFamily="34" charset="0"/>
                        </a:rPr>
                        <a:t>„Fragen Sie einfach!“-Leitfaden zur Gewinnung neuer Mitglieder</a:t>
                      </a:r>
                      <a:r>
                        <a:rPr lang="de-DE" sz="1300" b="0" dirty="0">
                          <a:effectLst/>
                          <a:latin typeface="Century Gothic" panose="020B0502020202020204" pitchFamily="34" charset="0"/>
                        </a:rPr>
                        <a:t>, Plattform für virtuelle Treffen</a:t>
                      </a:r>
                      <a:endParaRPr lang="de-DE" sz="1300" b="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15. Mai 202X</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de-DE" sz="1300" dirty="0">
                          <a:effectLst/>
                          <a:latin typeface="Century Gothic" panose="020B0502020202020204" pitchFamily="34" charset="0"/>
                        </a:rPr>
                        <a:t>15. Juni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904019">
                <a:tc>
                  <a:txBody>
                    <a:bodyPr/>
                    <a:lstStyle/>
                    <a:p>
                      <a:pPr marL="0" marR="0">
                        <a:lnSpc>
                          <a:spcPct val="100000"/>
                        </a:lnSpc>
                        <a:spcBef>
                          <a:spcPts val="0"/>
                        </a:spcBef>
                        <a:spcAft>
                          <a:spcPts val="0"/>
                        </a:spcAft>
                      </a:pPr>
                      <a:r>
                        <a:rPr lang="de-DE" sz="1300" dirty="0">
                          <a:effectLst/>
                          <a:latin typeface="Century Gothic" panose="020B0502020202020204" pitchFamily="34" charset="0"/>
                        </a:rPr>
                        <a:t>Beginn der Club-Führungskräfte-Schulung zu</a:t>
                      </a:r>
                      <a:r>
                        <a:rPr dirty="0"/>
                        <a:t> </a:t>
                      </a:r>
                      <a:r>
                        <a:rPr lang="de-DE" sz="1300" dirty="0">
                          <a:effectLst/>
                          <a:latin typeface="Century Gothic" panose="020B0502020202020204" pitchFamily="34" charset="0"/>
                        </a:rPr>
                        <a:t>Hilfsmitteln für</a:t>
                      </a:r>
                      <a:r>
                        <a:rPr dirty="0"/>
                        <a:t> </a:t>
                      </a:r>
                      <a:r>
                        <a:rPr lang="de-DE" sz="1300" dirty="0">
                          <a:effectLst/>
                          <a:latin typeface="Century Gothic" panose="020B0502020202020204" pitchFamily="34" charset="0"/>
                        </a:rPr>
                        <a:t>Mitgliedergewinnung und bewährten</a:t>
                      </a:r>
                      <a:r>
                        <a:rPr dirty="0"/>
                        <a:t> </a:t>
                      </a:r>
                      <a:r>
                        <a:rPr lang="de-DE" sz="1300" dirty="0">
                          <a:effectLst/>
                          <a:latin typeface="Century Gothic" panose="020B0502020202020204" pitchFamily="34" charset="0"/>
                        </a:rPr>
                        <a:t>Praktiken</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Zone</a:t>
                      </a:r>
                      <a:r>
                        <a:t> </a:t>
                      </a:r>
                      <a:r>
                        <a:rPr lang="de-DE" sz="1300" dirty="0">
                          <a:effectLst/>
                          <a:latin typeface="Century Gothic" panose="020B0502020202020204" pitchFamily="34" charset="0"/>
                        </a:rPr>
                        <a:t>Chairpersons</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b="0" dirty="0">
                          <a:latin typeface="Century Gothic" panose="020B0502020202020204" pitchFamily="34" charset="0"/>
                        </a:rPr>
                        <a:t>„Fragen Sie einfach!“-Leitfaden zur Gewinnung neuer Mitglieder</a:t>
                      </a:r>
                      <a:r>
                        <a:rPr lang="de-DE" sz="1300" b="0" dirty="0">
                          <a:effectLst/>
                          <a:latin typeface="Century Gothic" panose="020B0502020202020204" pitchFamily="34" charset="0"/>
                        </a:rPr>
                        <a:t>, Plattform für virtuelle Treffen</a:t>
                      </a:r>
                      <a:endParaRPr lang="de-DE" sz="1300" b="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dirty="0">
                          <a:effectLst/>
                          <a:latin typeface="Century Gothic" panose="020B0502020202020204" pitchFamily="34" charset="0"/>
                        </a:rPr>
                        <a:t>15. Juni 202X</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dirty="0">
                          <a:effectLst/>
                          <a:latin typeface="Century Gothic" panose="020B0502020202020204" pitchFamily="34" charset="0"/>
                        </a:rPr>
                        <a:t>15. August 202X</a:t>
                      </a:r>
                    </a:p>
                    <a:p>
                      <a:pPr marL="0" marR="0">
                        <a:spcBef>
                          <a:spcPts val="0"/>
                        </a:spcBef>
                        <a:spcAft>
                          <a:spcPts val="0"/>
                        </a:spcAft>
                      </a:pP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283091">
                <a:tc gridSpan="3">
                  <a:txBody>
                    <a:bodyPr/>
                    <a:lstStyle/>
                    <a:p>
                      <a:pPr marL="47625" marR="0" indent="-47625">
                        <a:spcBef>
                          <a:spcPts val="0"/>
                        </a:spcBef>
                        <a:spcAft>
                          <a:spcPts val="0"/>
                        </a:spcAft>
                      </a:pPr>
                      <a:r>
                        <a:rPr lang="de-DE" sz="1400" b="1" dirty="0">
                          <a:solidFill>
                            <a:srgbClr val="000000"/>
                          </a:solidFill>
                          <a:effectLst/>
                          <a:latin typeface="Century Gothic" panose="020B0502020202020204" pitchFamily="34" charset="0"/>
                        </a:rPr>
                        <a:t>Auswertung</a:t>
                      </a:r>
                      <a:endParaRPr lang="de-DE"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de-DE" sz="1400" b="1" dirty="0">
                          <a:solidFill>
                            <a:srgbClr val="000000"/>
                          </a:solidFill>
                          <a:effectLst/>
                          <a:latin typeface="Century Gothic" panose="020B0502020202020204" pitchFamily="34" charset="0"/>
                        </a:rPr>
                        <a:t>Änderungen</a:t>
                      </a:r>
                      <a:endParaRPr lang="de-DE"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427919">
                <a:tc gridSpan="3">
                  <a:txBody>
                    <a:bodyPr/>
                    <a:lstStyle/>
                    <a:p>
                      <a:pPr marL="0" marR="0">
                        <a:spcBef>
                          <a:spcPts val="0"/>
                        </a:spcBef>
                        <a:spcAft>
                          <a:spcPts val="0"/>
                        </a:spcAft>
                      </a:pPr>
                      <a:r>
                        <a:rPr lang="de-DE" sz="1100" dirty="0">
                          <a:effectLst/>
                          <a:latin typeface="Century Gothic" panose="020B0502020202020204" pitchFamily="34" charset="0"/>
                        </a:rPr>
                        <a:t> </a:t>
                      </a:r>
                      <a:endParaRPr lang="de-D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100" dirty="0">
                          <a:effectLst/>
                          <a:latin typeface="Century Gothic" panose="020B0502020202020204" pitchFamily="34" charset="0"/>
                        </a:rPr>
                        <a:t> </a:t>
                      </a:r>
                      <a:endParaRPr lang="de-D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de-DE" sz="1100" dirty="0">
                          <a:effectLst/>
                          <a:latin typeface="Century Gothic" panose="020B0502020202020204" pitchFamily="34" charset="0"/>
                        </a:rPr>
                        <a:t> </a:t>
                      </a:r>
                      <a:endParaRPr lang="de-D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914400" y="838200"/>
            <a:ext cx="207185" cy="224319"/>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6D403C6-56E9-E749-A8B3-79F81F9A0DBC}"/>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BE5E5779-852F-AC44-A413-2EEE23C28213}"/>
              </a:ext>
            </a:extLst>
          </p:cNvPr>
          <p:cNvPicPr>
            <a:picLocks noChangeAspect="1"/>
          </p:cNvPicPr>
          <p:nvPr/>
        </p:nvPicPr>
        <p:blipFill>
          <a:blip r:embed="rId3"/>
          <a:stretch>
            <a:fillRect/>
          </a:stretch>
        </p:blipFill>
        <p:spPr>
          <a:xfrm rot="10800000">
            <a:off x="19833" y="4633218"/>
            <a:ext cx="2286000" cy="2286000"/>
          </a:xfrm>
          <a:prstGeom prst="rect">
            <a:avLst/>
          </a:prstGeom>
        </p:spPr>
      </p:pic>
    </p:spTree>
    <p:extLst>
      <p:ext uri="{BB962C8B-B14F-4D97-AF65-F5344CB8AC3E}">
        <p14:creationId xmlns:p14="http://schemas.microsoft.com/office/powerpoint/2010/main" val="1731860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4000" b="1" i="0" u="none" strike="noStrike" kern="0" cap="none" spc="0" normalizeH="0" baseline="0" noProof="0" dirty="0">
                <a:ln>
                  <a:noFill/>
                </a:ln>
                <a:solidFill>
                  <a:prstClr val="white"/>
                </a:solidFill>
                <a:effectLst/>
                <a:uLnTx/>
                <a:uFillTx/>
                <a:latin typeface="Arial" panose="020B0604020202020204" pitchFamily="34" charset="0"/>
              </a:rPr>
              <a:t>Muster für Handlungspläne</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17</a:t>
            </a:fld>
            <a:endParaRPr kumimoji="0" lang="de-DE"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de-DE" kern="0" dirty="0">
                <a:solidFill>
                  <a:prstClr val="white"/>
                </a:solidFill>
              </a:rPr>
              <a:t>Schwerpunktbereich 3: Mitgliederzufriedenheit</a:t>
            </a:r>
            <a:endParaRPr kumimoji="0" lang="de-DE"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pic>
        <p:nvPicPr>
          <p:cNvPr id="10" name="Picture 9">
            <a:extLst>
              <a:ext uri="{FF2B5EF4-FFF2-40B4-BE49-F238E27FC236}">
                <a16:creationId xmlns:a16="http://schemas.microsoft.com/office/drawing/2014/main" id="{FF5EC085-BBB6-6140-8927-9D2B88CA10E3}"/>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370188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1110226012"/>
              </p:ext>
            </p:extLst>
          </p:nvPr>
        </p:nvGraphicFramePr>
        <p:xfrm>
          <a:off x="304800" y="228600"/>
          <a:ext cx="11582400" cy="6528951"/>
        </p:xfrm>
        <a:graphic>
          <a:graphicData uri="http://schemas.openxmlformats.org/drawingml/2006/table">
            <a:tbl>
              <a:tblPr firstRow="1" firstCol="1" bandRow="1"/>
              <a:tblGrid>
                <a:gridCol w="3226294">
                  <a:extLst>
                    <a:ext uri="{9D8B030D-6E8A-4147-A177-3AD203B41FA5}">
                      <a16:colId xmlns:a16="http://schemas.microsoft.com/office/drawing/2014/main" val="333775807"/>
                    </a:ext>
                  </a:extLst>
                </a:gridCol>
                <a:gridCol w="1717336">
                  <a:extLst>
                    <a:ext uri="{9D8B030D-6E8A-4147-A177-3AD203B41FA5}">
                      <a16:colId xmlns:a16="http://schemas.microsoft.com/office/drawing/2014/main" val="3900886396"/>
                    </a:ext>
                  </a:extLst>
                </a:gridCol>
                <a:gridCol w="351137">
                  <a:extLst>
                    <a:ext uri="{9D8B030D-6E8A-4147-A177-3AD203B41FA5}">
                      <a16:colId xmlns:a16="http://schemas.microsoft.com/office/drawing/2014/main" val="2158251681"/>
                    </a:ext>
                  </a:extLst>
                </a:gridCol>
                <a:gridCol w="3729528">
                  <a:extLst>
                    <a:ext uri="{9D8B030D-6E8A-4147-A177-3AD203B41FA5}">
                      <a16:colId xmlns:a16="http://schemas.microsoft.com/office/drawing/2014/main" val="3509548971"/>
                    </a:ext>
                  </a:extLst>
                </a:gridCol>
                <a:gridCol w="209656">
                  <a:extLst>
                    <a:ext uri="{9D8B030D-6E8A-4147-A177-3AD203B41FA5}">
                      <a16:colId xmlns:a16="http://schemas.microsoft.com/office/drawing/2014/main" val="1665258561"/>
                    </a:ext>
                  </a:extLst>
                </a:gridCol>
                <a:gridCol w="1107890">
                  <a:extLst>
                    <a:ext uri="{9D8B030D-6E8A-4147-A177-3AD203B41FA5}">
                      <a16:colId xmlns:a16="http://schemas.microsoft.com/office/drawing/2014/main" val="2281054647"/>
                    </a:ext>
                  </a:extLst>
                </a:gridCol>
                <a:gridCol w="1240559">
                  <a:extLst>
                    <a:ext uri="{9D8B030D-6E8A-4147-A177-3AD203B41FA5}">
                      <a16:colId xmlns:a16="http://schemas.microsoft.com/office/drawing/2014/main" val="347311735"/>
                    </a:ext>
                  </a:extLst>
                </a:gridCol>
              </a:tblGrid>
              <a:tr h="344844">
                <a:tc gridSpan="7">
                  <a:txBody>
                    <a:bodyPr/>
                    <a:lstStyle/>
                    <a:p>
                      <a:pPr marL="0" marR="0">
                        <a:spcBef>
                          <a:spcPts val="0"/>
                        </a:spcBef>
                        <a:spcAft>
                          <a:spcPts val="0"/>
                        </a:spcAft>
                      </a:pPr>
                      <a:r>
                        <a:rPr lang="de-DE" sz="1500" b="1" dirty="0">
                          <a:effectLst/>
                          <a:latin typeface="Century Gothic" panose="020B0502020202020204" pitchFamily="34" charset="0"/>
                        </a:rPr>
                        <a:t>Schwerpunktbereich</a:t>
                      </a:r>
                      <a:r>
                        <a:rPr dirty="0"/>
                        <a:t> </a:t>
                      </a:r>
                      <a:endParaRPr lang="de-DE"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609496">
                <a:tc gridSpan="2">
                  <a:txBody>
                    <a:bodyPr/>
                    <a:lstStyle/>
                    <a:p>
                      <a:pPr marL="0" marR="0">
                        <a:spcBef>
                          <a:spcPts val="0"/>
                        </a:spcBef>
                        <a:spcAft>
                          <a:spcPts val="0"/>
                        </a:spcAft>
                      </a:pPr>
                      <a:r>
                        <a:rPr lang="de-DE" sz="1300" b="0" kern="1400" cap="all" spc="50" dirty="0">
                          <a:solidFill>
                            <a:schemeClr val="accent6"/>
                          </a:solidFill>
                          <a:effectLst/>
                          <a:latin typeface="Segoe UI Symbol" panose="020B0502040204020203" pitchFamily="34" charset="0"/>
                        </a:rPr>
                        <a:t>☐</a:t>
                      </a:r>
                      <a:r>
                        <a:rPr dirty="0"/>
                        <a:t> </a:t>
                      </a:r>
                      <a:r>
                        <a:rPr lang="de-DE" sz="1300" b="0" kern="1400" cap="all" spc="50" dirty="0">
                          <a:solidFill>
                            <a:schemeClr val="accent6"/>
                          </a:solidFill>
                          <a:effectLst/>
                          <a:latin typeface="Century Gothic" panose="020B0502020202020204" pitchFamily="34" charset="0"/>
                        </a:rPr>
                        <a:t>Hilfsprojekte</a:t>
                      </a:r>
                      <a:r>
                        <a:rPr dirty="0"/>
                        <a:t>                           </a:t>
                      </a:r>
                      <a:endParaRPr lang="de-DE"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300" b="0" kern="1400" cap="all" spc="50" dirty="0">
                          <a:solidFill>
                            <a:schemeClr val="accent6"/>
                          </a:solidFill>
                          <a:effectLst/>
                          <a:latin typeface="Segoe UI Symbol" panose="020B0502040204020203" pitchFamily="34" charset="0"/>
                        </a:rPr>
                        <a:t>☐</a:t>
                      </a:r>
                      <a:r>
                        <a:rPr dirty="0"/>
                        <a:t> </a:t>
                      </a:r>
                      <a:r>
                        <a:rPr lang="de-DE" sz="1300" b="0" kern="1400" cap="all" spc="50" dirty="0" err="1">
                          <a:solidFill>
                            <a:schemeClr val="accent6"/>
                          </a:solidFill>
                          <a:effectLst/>
                          <a:latin typeface="Century Gothic" panose="020B0502020202020204" pitchFamily="34" charset="0"/>
                        </a:rPr>
                        <a:t>MitgliedERwachstum</a:t>
                      </a:r>
                      <a:r>
                        <a:rPr dirty="0"/>
                        <a:t>           </a:t>
                      </a:r>
                      <a:endParaRPr lang="de-DE"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de-DE" sz="1300" b="0" kern="1400" cap="all" spc="50" dirty="0">
                          <a:solidFill>
                            <a:schemeClr val="accent6"/>
                          </a:solidFill>
                          <a:effectLst/>
                          <a:latin typeface="MS Gothic" panose="020B0609070205080204" pitchFamily="49" charset="-128"/>
                        </a:rPr>
                        <a:t>☐</a:t>
                      </a:r>
                      <a:r>
                        <a:rPr dirty="0"/>
                        <a:t> </a:t>
                      </a:r>
                      <a:r>
                        <a:rPr lang="de-DE" sz="1300" b="0" kern="1400" cap="all" spc="50" dirty="0">
                          <a:solidFill>
                            <a:schemeClr val="accent6"/>
                          </a:solidFill>
                          <a:effectLst/>
                          <a:latin typeface="Century Gothic" panose="020B0502020202020204" pitchFamily="34" charset="0"/>
                        </a:rPr>
                        <a:t>Führungskräfteentwicklung</a:t>
                      </a:r>
                      <a:r>
                        <a:rPr dirty="0"/>
                        <a:t>  </a:t>
                      </a:r>
                      <a:endParaRPr lang="de-DE"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300" b="0" kern="1400" cap="all" spc="50" dirty="0">
                          <a:solidFill>
                            <a:schemeClr val="accent6"/>
                          </a:solidFill>
                          <a:effectLst/>
                          <a:latin typeface="MS Gothic" panose="020B0609070205080204" pitchFamily="49" charset="-128"/>
                        </a:rPr>
                        <a:t>☐</a:t>
                      </a:r>
                      <a:r>
                        <a:rPr dirty="0"/>
                        <a:t> </a:t>
                      </a:r>
                      <a:r>
                        <a:rPr lang="de-DE" sz="1300" b="0" kern="1400" cap="all" spc="50" dirty="0">
                          <a:solidFill>
                            <a:schemeClr val="accent6"/>
                          </a:solidFill>
                          <a:effectLst/>
                          <a:latin typeface="Century Gothic" panose="020B0502020202020204" pitchFamily="34" charset="0"/>
                        </a:rPr>
                        <a:t>LCIF</a:t>
                      </a:r>
                      <a:endParaRPr lang="de-DE"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b="0" kern="1400" cap="all" spc="50" dirty="0">
                          <a:solidFill>
                            <a:schemeClr val="accent6"/>
                          </a:solidFill>
                          <a:effectLst/>
                          <a:latin typeface="MS Gothic" panose="020B0609070205080204" pitchFamily="49" charset="-128"/>
                        </a:rPr>
                        <a:t>☐</a:t>
                      </a:r>
                      <a:r>
                        <a:t> </a:t>
                      </a:r>
                      <a:r>
                        <a:rPr lang="de-DE" sz="1300" b="0" kern="1400" cap="all" spc="50" dirty="0">
                          <a:solidFill>
                            <a:schemeClr val="accent6"/>
                          </a:solidFill>
                          <a:effectLst/>
                          <a:latin typeface="Century Gothic" panose="020B0502020202020204" pitchFamily="34" charset="0"/>
                        </a:rPr>
                        <a:t>Spezifisches </a:t>
                      </a:r>
                      <a:r>
                        <a:t> </a:t>
                      </a:r>
                      <a:r>
                        <a:rPr lang="de-DE" sz="1300" b="0" kern="1400" cap="all" spc="50" dirty="0">
                          <a:solidFill>
                            <a:schemeClr val="accent6"/>
                          </a:solidFill>
                          <a:effectLst/>
                          <a:latin typeface="Century Gothic" panose="020B0502020202020204" pitchFamily="34" charset="0"/>
                        </a:rPr>
                        <a:t>Ziel</a:t>
                      </a:r>
                      <a:endParaRPr lang="de-DE"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54606039"/>
                  </a:ext>
                </a:extLst>
              </a:tr>
              <a:tr h="344844">
                <a:tc gridSpan="7">
                  <a:txBody>
                    <a:bodyPr/>
                    <a:lstStyle/>
                    <a:p>
                      <a:pPr marL="0" marR="0">
                        <a:spcBef>
                          <a:spcPts val="0"/>
                        </a:spcBef>
                        <a:spcAft>
                          <a:spcPts val="0"/>
                        </a:spcAft>
                      </a:pPr>
                      <a:r>
                        <a:rPr lang="de-DE" sz="1500" b="1" dirty="0">
                          <a:solidFill>
                            <a:schemeClr val="accent6"/>
                          </a:solidFill>
                          <a:effectLst/>
                          <a:latin typeface="Century Gothic" panose="020B0502020202020204" pitchFamily="34" charset="0"/>
                        </a:rPr>
                        <a:t>Zielaussage</a:t>
                      </a:r>
                      <a:r>
                        <a:t> </a:t>
                      </a:r>
                      <a:endParaRPr lang="de-DE" sz="15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1437">
                <a:tc gridSpan="7">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b="0" dirty="0">
                          <a:effectLst/>
                          <a:latin typeface="Century Gothic" panose="020B0502020202020204" pitchFamily="34" charset="0"/>
                        </a:rPr>
                        <a:t> Bis zum Ende dieses Lion-Jahres wird unser Distrikt sein Nettoziel um 3 Mitglieder erhöhen.</a:t>
                      </a:r>
                      <a:endParaRPr lang="de-DE" sz="1300" b="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83120" marR="83120" marT="41560" marB="415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705741">
                <a:tc>
                  <a:txBody>
                    <a:bodyPr/>
                    <a:lstStyle/>
                    <a:p>
                      <a:pPr marL="0" marR="0">
                        <a:spcBef>
                          <a:spcPts val="0"/>
                        </a:spcBef>
                        <a:spcAft>
                          <a:spcPts val="0"/>
                        </a:spcAft>
                      </a:pPr>
                      <a:r>
                        <a:rPr lang="de-DE" sz="1500" b="1" dirty="0">
                          <a:solidFill>
                            <a:srgbClr val="000000"/>
                          </a:solidFill>
                          <a:effectLst/>
                          <a:latin typeface="Century Gothic" panose="020B0502020202020204" pitchFamily="34" charset="0"/>
                        </a:rPr>
                        <a:t>Handlungsschritt</a:t>
                      </a:r>
                      <a:r>
                        <a:t> </a:t>
                      </a:r>
                      <a:endParaRPr lang="de-DE"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de-DE" sz="1500" b="1" dirty="0">
                          <a:solidFill>
                            <a:srgbClr val="000000"/>
                          </a:solidFill>
                          <a:effectLst/>
                          <a:latin typeface="Century Gothic" panose="020B0502020202020204" pitchFamily="34" charset="0"/>
                        </a:rPr>
                        <a:t>Verantwortliche</a:t>
                      </a:r>
                      <a:r>
                        <a:t> </a:t>
                      </a:r>
                      <a:r>
                        <a:rPr lang="de-DE" sz="1500" b="1" dirty="0">
                          <a:solidFill>
                            <a:srgbClr val="000000"/>
                          </a:solidFill>
                          <a:effectLst/>
                          <a:latin typeface="Century Gothic" panose="020B0502020202020204" pitchFamily="34" charset="0"/>
                        </a:rPr>
                        <a:t>Partei</a:t>
                      </a:r>
                      <a:endParaRPr lang="de-DE"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de-DE" sz="1500" b="1" dirty="0">
                          <a:solidFill>
                            <a:srgbClr val="000000"/>
                          </a:solidFill>
                          <a:effectLst/>
                          <a:latin typeface="Century Gothic" panose="020B0502020202020204" pitchFamily="34" charset="0"/>
                        </a:rPr>
                        <a:t>Erforderliche</a:t>
                      </a:r>
                      <a:r>
                        <a:rPr dirty="0"/>
                        <a:t> </a:t>
                      </a:r>
                      <a:r>
                        <a:rPr lang="de-DE" sz="1500" b="1" dirty="0">
                          <a:solidFill>
                            <a:srgbClr val="000000"/>
                          </a:solidFill>
                          <a:effectLst/>
                          <a:latin typeface="Century Gothic" panose="020B0502020202020204" pitchFamily="34" charset="0"/>
                        </a:rPr>
                        <a:t>Ressourcen (Mitglieder der Arbeitsgruppe, technische Hilfsmittel, finanzielle Mittel usw.)</a:t>
                      </a:r>
                      <a:endParaRPr lang="de-DE"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de-DE" sz="1500" b="1" dirty="0">
                          <a:solidFill>
                            <a:srgbClr val="000000"/>
                          </a:solidFill>
                          <a:effectLst/>
                          <a:latin typeface="Century Gothic" panose="020B0502020202020204" pitchFamily="34" charset="0"/>
                        </a:rPr>
                        <a:t>Startdatum</a:t>
                      </a:r>
                      <a:endParaRPr lang="de-DE"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a:t>
                      </a:r>
                      <a:r>
                        <a:rPr lang="es-ES" sz="16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a:t>
                      </a: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Begin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de-DE" sz="1500" b="1" dirty="0">
                          <a:solidFill>
                            <a:srgbClr val="000000"/>
                          </a:solidFill>
                          <a:effectLst/>
                          <a:latin typeface="Century Gothic" panose="020B0502020202020204" pitchFamily="34" charset="0"/>
                        </a:rPr>
                        <a:t>Fälligkeits-datum</a:t>
                      </a:r>
                      <a:endParaRPr lang="de-DE"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838067">
                <a:tc>
                  <a:txBody>
                    <a:bodyPr/>
                    <a:lstStyle/>
                    <a:p>
                      <a:pPr marL="0" marR="0">
                        <a:spcBef>
                          <a:spcPts val="0"/>
                        </a:spcBef>
                        <a:spcAft>
                          <a:spcPts val="0"/>
                        </a:spcAft>
                      </a:pPr>
                      <a:r>
                        <a:rPr lang="de-DE" sz="1300" b="0" dirty="0">
                          <a:effectLst/>
                          <a:latin typeface="Century Gothic" panose="020B0502020202020204" pitchFamily="34" charset="0"/>
                        </a:rPr>
                        <a:t>Besprechung des Leitfadens für Mitgliederzufriedenheit</a:t>
                      </a:r>
                      <a:r>
                        <a:rPr dirty="0"/>
                        <a:t> </a:t>
                      </a:r>
                      <a:r>
                        <a:rPr lang="de-DE" sz="1300" b="0" dirty="0">
                          <a:effectLst/>
                          <a:latin typeface="Century Gothic" panose="020B0502020202020204" pitchFamily="34" charset="0"/>
                        </a:rPr>
                        <a:t>und Planung eines Treffens mit Mitgliedern des Schwerpunktbereichs 3</a:t>
                      </a:r>
                      <a:endParaRPr lang="de-DE"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Arbeitsgruppenleiter für Schwerpunktbereich 3</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de-DE" sz="1300">
                          <a:effectLst/>
                          <a:latin typeface="Century Gothic" panose="020B0502020202020204" pitchFamily="34" charset="0"/>
                        </a:rPr>
                        <a:t>Leitfaden für Mitgliederzufriedenheit,</a:t>
                      </a:r>
                      <a:r>
                        <a:t> </a:t>
                      </a:r>
                      <a:r>
                        <a:rPr lang="de-DE" sz="1300" noProof="0">
                          <a:effectLst/>
                          <a:latin typeface="Century Gothic" panose="020B0502020202020204" pitchFamily="34" charset="0"/>
                        </a:rPr>
                        <a:t>Kontaktinformationen der Mitglieder des Schwerpunktbereichs 3, E-Mail</a:t>
                      </a:r>
                      <a:endParaRPr lang="de-DE" sz="13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15. Januar 202X</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de-DE" sz="1300" dirty="0">
                          <a:effectLst/>
                          <a:latin typeface="Century Gothic" panose="020B0502020202020204" pitchFamily="34" charset="0"/>
                        </a:rPr>
                        <a:t>25. Januar 202X</a:t>
                      </a:r>
                    </a:p>
                    <a:p>
                      <a:pPr marL="0" marR="0">
                        <a:spcBef>
                          <a:spcPts val="0"/>
                        </a:spcBef>
                        <a:spcAft>
                          <a:spcPts val="0"/>
                        </a:spcAft>
                      </a:pPr>
                      <a:r>
                        <a:rPr lang="de-DE" sz="1300" dirty="0">
                          <a:effectLst/>
                          <a:latin typeface="Century Gothic" panose="020B0502020202020204" pitchFamily="34" charset="0"/>
                        </a:rPr>
                        <a:t> </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114682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b="0" dirty="0">
                          <a:effectLst/>
                          <a:latin typeface="Century Gothic" panose="020B0502020202020204" pitchFamily="34" charset="0"/>
                        </a:rPr>
                        <a:t>Besprechung des Leitfadens für Mitgliederzufriedenheit</a:t>
                      </a:r>
                      <a:r>
                        <a:rPr lang="de-DE" sz="1300" b="0" baseline="0" dirty="0">
                          <a:effectLst/>
                          <a:latin typeface="Century Gothic" panose="020B0502020202020204" pitchFamily="34" charset="0"/>
                        </a:rPr>
                        <a:t> </a:t>
                      </a:r>
                      <a:r>
                        <a:rPr lang="de-DE" sz="1300" b="0" dirty="0">
                          <a:effectLst/>
                          <a:latin typeface="Century Gothic" panose="020B0502020202020204" pitchFamily="34" charset="0"/>
                        </a:rPr>
                        <a:t>mit den Arbeitsgruppenmitgliedern und Erörterung, wie Clubs ihn ändern können, um ihn ihren Bedürfnissen besser anzupassen.</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Arbeitsgruppenleiter für Schwerpunktbereich 3</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b="0" dirty="0">
                          <a:latin typeface="Century Gothic" panose="020B0502020202020204" pitchFamily="34" charset="0"/>
                        </a:rPr>
                        <a:t>Leitfaden für Mitgliederzufriedenheit</a:t>
                      </a:r>
                      <a:r>
                        <a:rPr lang="de-DE" sz="1300" b="0" dirty="0">
                          <a:effectLst/>
                          <a:latin typeface="Century Gothic" panose="020B0502020202020204" pitchFamily="34" charset="0"/>
                        </a:rPr>
                        <a:t>, Plattform für virtuelle Treffen</a:t>
                      </a:r>
                      <a:endParaRPr lang="de-DE" sz="1300" b="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1. Februar 202X</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de-DE" sz="1300" dirty="0">
                          <a:effectLst/>
                          <a:latin typeface="Century Gothic" panose="020B0502020202020204" pitchFamily="34" charset="0"/>
                        </a:rPr>
                        <a:t>15. Februar 202X</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955690">
                <a:tc>
                  <a:txBody>
                    <a:bodyPr/>
                    <a:lstStyle/>
                    <a:p>
                      <a:pPr marL="0" marR="0">
                        <a:spcBef>
                          <a:spcPts val="0"/>
                        </a:spcBef>
                        <a:spcAft>
                          <a:spcPts val="0"/>
                        </a:spcAft>
                      </a:pPr>
                      <a:r>
                        <a:rPr lang="de-DE" sz="1300" dirty="0">
                          <a:effectLst/>
                          <a:latin typeface="Century Gothic" panose="020B0502020202020204" pitchFamily="34" charset="0"/>
                        </a:rPr>
                        <a:t>Planung von Treffen mit Club-Führungskräften,</a:t>
                      </a:r>
                      <a:r>
                        <a:rPr sz="1300" dirty="0"/>
                        <a:t> </a:t>
                      </a:r>
                      <a:r>
                        <a:rPr lang="de-DE" sz="1300" dirty="0">
                          <a:effectLst/>
                          <a:latin typeface="Century Gothic" panose="020B0502020202020204" pitchFamily="34" charset="0"/>
                        </a:rPr>
                        <a:t>um</a:t>
                      </a:r>
                      <a:r>
                        <a:rPr sz="1300" dirty="0"/>
                        <a:t> </a:t>
                      </a:r>
                      <a:r>
                        <a:rPr lang="de-DE" sz="1300" dirty="0">
                          <a:effectLst/>
                          <a:latin typeface="Century Gothic" panose="020B0502020202020204" pitchFamily="34" charset="0"/>
                        </a:rPr>
                        <a:t>den Leitfaden für</a:t>
                      </a:r>
                      <a:r>
                        <a:rPr sz="1300" dirty="0"/>
                        <a:t> </a:t>
                      </a:r>
                      <a:r>
                        <a:rPr lang="de-DE" sz="1300" dirty="0">
                          <a:effectLst/>
                          <a:latin typeface="Century Gothic" panose="020B0502020202020204" pitchFamily="34" charset="0"/>
                        </a:rPr>
                        <a:t>Mitgliederzufriedenheit</a:t>
                      </a:r>
                      <a:r>
                        <a:rPr sz="1300" dirty="0"/>
                        <a:t> </a:t>
                      </a:r>
                      <a:r>
                        <a:rPr lang="de-DE" sz="1300" dirty="0" err="1">
                          <a:effectLst/>
                          <a:latin typeface="Century Gothic" panose="020B0502020202020204" pitchFamily="34" charset="0"/>
                        </a:rPr>
                        <a:t>durchzu</a:t>
                      </a:r>
                      <a:r>
                        <a:rPr lang="de-DE" sz="1300" dirty="0">
                          <a:effectLst/>
                          <a:latin typeface="Century Gothic" panose="020B0502020202020204" pitchFamily="34" charset="0"/>
                        </a:rPr>
                        <a:t>-gehen</a:t>
                      </a:r>
                      <a:r>
                        <a:rPr sz="1300" dirty="0"/>
                        <a:t> </a:t>
                      </a:r>
                      <a:r>
                        <a:rPr lang="de-DE" sz="1300" dirty="0">
                          <a:effectLst/>
                          <a:latin typeface="Century Gothic" panose="020B0502020202020204" pitchFamily="34" charset="0"/>
                        </a:rPr>
                        <a:t>und zu</a:t>
                      </a:r>
                      <a:r>
                        <a:rPr sz="1300" dirty="0"/>
                        <a:t> </a:t>
                      </a:r>
                      <a:r>
                        <a:rPr lang="de-DE" sz="1300" dirty="0">
                          <a:effectLst/>
                          <a:latin typeface="Century Gothic" panose="020B0502020202020204" pitchFamily="34" charset="0"/>
                        </a:rPr>
                        <a:t>ermitteln, wie er am besten</a:t>
                      </a:r>
                      <a:r>
                        <a:rPr sz="1300" dirty="0"/>
                        <a:t> </a:t>
                      </a:r>
                      <a:r>
                        <a:rPr lang="de-DE" sz="1300" dirty="0">
                          <a:effectLst/>
                          <a:latin typeface="Century Gothic" panose="020B0502020202020204" pitchFamily="34" charset="0"/>
                        </a:rPr>
                        <a:t>angewandt werden kann.</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Arbeitsgruppen-mitglieder</a:t>
                      </a:r>
                      <a:r>
                        <a:rPr dirty="0"/>
                        <a:t> </a:t>
                      </a:r>
                      <a:r>
                        <a:rPr lang="de-DE" sz="1300" dirty="0">
                          <a:effectLst/>
                          <a:latin typeface="Century Gothic" panose="020B0502020202020204" pitchFamily="34" charset="0"/>
                        </a:rPr>
                        <a:t>für Schwerpunktbereich</a:t>
                      </a:r>
                      <a:r>
                        <a:rPr lang="de-DE" sz="1300" baseline="0" dirty="0">
                          <a:effectLst/>
                          <a:latin typeface="Century Gothic" panose="020B0502020202020204" pitchFamily="34" charset="0"/>
                        </a:rPr>
                        <a:t> </a:t>
                      </a:r>
                      <a:r>
                        <a:rPr lang="de-DE" sz="1300" dirty="0">
                          <a:effectLst/>
                          <a:latin typeface="Century Gothic" panose="020B0502020202020204" pitchFamily="34" charset="0"/>
                        </a:rPr>
                        <a:t>3</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b="0" dirty="0">
                          <a:latin typeface="Century Gothic" panose="020B0502020202020204" pitchFamily="34" charset="0"/>
                        </a:rPr>
                        <a:t>Kontaktinformationen der Club-Führungskräfte</a:t>
                      </a:r>
                      <a:r>
                        <a:rPr lang="de-DE" sz="1300" b="0" dirty="0">
                          <a:effectLst/>
                          <a:latin typeface="Century Gothic" panose="020B0502020202020204" pitchFamily="34" charset="0"/>
                        </a:rPr>
                        <a:t>, MyLCI, Plattform für virtuelle Treffen, Verfügbarkeitskalender</a:t>
                      </a:r>
                      <a:endParaRPr lang="de-DE" sz="1300" b="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dirty="0">
                          <a:effectLst/>
                          <a:latin typeface="Century Gothic" panose="020B0502020202020204" pitchFamily="34" charset="0"/>
                        </a:rPr>
                        <a:t>15. Februar 202X</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dirty="0">
                          <a:effectLst/>
                          <a:latin typeface="Century Gothic" panose="020B0502020202020204" pitchFamily="34" charset="0"/>
                        </a:rPr>
                        <a:t>1. März 202X</a:t>
                      </a:r>
                    </a:p>
                    <a:p>
                      <a:pPr marL="0" marR="0">
                        <a:spcBef>
                          <a:spcPts val="0"/>
                        </a:spcBef>
                        <a:spcAft>
                          <a:spcPts val="0"/>
                        </a:spcAft>
                      </a:pP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35314">
                <a:tc gridSpan="3">
                  <a:txBody>
                    <a:bodyPr/>
                    <a:lstStyle/>
                    <a:p>
                      <a:pPr marL="47625" marR="0" indent="-47625">
                        <a:spcBef>
                          <a:spcPts val="0"/>
                        </a:spcBef>
                        <a:spcAft>
                          <a:spcPts val="0"/>
                        </a:spcAft>
                      </a:pPr>
                      <a:r>
                        <a:rPr lang="de-DE" sz="1500" b="1" dirty="0">
                          <a:solidFill>
                            <a:srgbClr val="000000"/>
                          </a:solidFill>
                          <a:effectLst/>
                          <a:latin typeface="Century Gothic" panose="020B0502020202020204" pitchFamily="34" charset="0"/>
                        </a:rPr>
                        <a:t>Auswertung</a:t>
                      </a:r>
                      <a:endParaRPr lang="de-DE"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de-DE" sz="1500" b="1" dirty="0">
                          <a:solidFill>
                            <a:srgbClr val="000000"/>
                          </a:solidFill>
                          <a:effectLst/>
                          <a:latin typeface="Century Gothic" panose="020B0502020202020204" pitchFamily="34" charset="0"/>
                        </a:rPr>
                        <a:t>Änderungen</a:t>
                      </a:r>
                      <a:endParaRPr lang="de-DE"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65387">
                <a:tc gridSpan="3">
                  <a:txBody>
                    <a:bodyPr/>
                    <a:lstStyle/>
                    <a:p>
                      <a:pPr marL="0" marR="0">
                        <a:spcBef>
                          <a:spcPts val="0"/>
                        </a:spcBef>
                        <a:spcAft>
                          <a:spcPts val="0"/>
                        </a:spcAft>
                      </a:pPr>
                      <a:r>
                        <a:rPr lang="de-DE" sz="1100">
                          <a:effectLst/>
                          <a:latin typeface="Century Gothic" panose="020B0502020202020204" pitchFamily="34" charset="0"/>
                        </a:rPr>
                        <a:t> </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100">
                          <a:effectLst/>
                          <a:latin typeface="Century Gothic" panose="020B0502020202020204" pitchFamily="34" charset="0"/>
                        </a:rPr>
                        <a:t> </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de-DE" sz="1100" dirty="0">
                          <a:effectLst/>
                          <a:latin typeface="Century Gothic" panose="020B0502020202020204" pitchFamily="34" charset="0"/>
                        </a:rPr>
                        <a:t> </a:t>
                      </a:r>
                      <a:endParaRPr lang="de-D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100" dirty="0">
                          <a:effectLst/>
                          <a:latin typeface="Century Gothic" panose="020B0502020202020204" pitchFamily="34" charset="0"/>
                        </a:rPr>
                        <a:t> </a:t>
                      </a:r>
                      <a:endParaRPr lang="de-D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100" dirty="0">
                          <a:effectLst/>
                          <a:latin typeface="Century Gothic" panose="020B0502020202020204" pitchFamily="34" charset="0"/>
                        </a:rPr>
                        <a:t> </a:t>
                      </a:r>
                      <a:endParaRPr lang="de-D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381000" y="931680"/>
            <a:ext cx="208676" cy="225934"/>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90782B0-6485-4143-A788-62E16975F243}"/>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3B5430CA-41D4-0A40-883C-5D24EC1112D0}"/>
              </a:ext>
            </a:extLst>
          </p:cNvPr>
          <p:cNvPicPr>
            <a:picLocks noChangeAspect="1"/>
          </p:cNvPicPr>
          <p:nvPr/>
        </p:nvPicPr>
        <p:blipFill>
          <a:blip r:embed="rId3"/>
          <a:stretch>
            <a:fillRect/>
          </a:stretch>
        </p:blipFill>
        <p:spPr>
          <a:xfrm rot="10800000">
            <a:off x="3132" y="4592877"/>
            <a:ext cx="2286000" cy="2286000"/>
          </a:xfrm>
          <a:prstGeom prst="rect">
            <a:avLst/>
          </a:prstGeom>
        </p:spPr>
      </p:pic>
    </p:spTree>
    <p:extLst>
      <p:ext uri="{BB962C8B-B14F-4D97-AF65-F5344CB8AC3E}">
        <p14:creationId xmlns:p14="http://schemas.microsoft.com/office/powerpoint/2010/main" val="1778375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2A72E7B5-0C81-C84B-9A88-41EEB17B36DD}"/>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7F19E82C-47B1-644C-BEEF-0D6394F90FAD}"/>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Yellow Bar">
            <a:extLst>
              <a:ext uri="{FF2B5EF4-FFF2-40B4-BE49-F238E27FC236}">
                <a16:creationId xmlns:a16="http://schemas.microsoft.com/office/drawing/2014/main" id="{4519EC5D-409E-7F48-A02B-22AA2764DED4}"/>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Emblem - White" descr="lionlogo_white.eps">
            <a:extLst>
              <a:ext uri="{FF2B5EF4-FFF2-40B4-BE49-F238E27FC236}">
                <a16:creationId xmlns:a16="http://schemas.microsoft.com/office/drawing/2014/main" id="{EAB47245-9DD4-8D49-AACB-CF57FEB74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2" name="Headline">
            <a:extLst>
              <a:ext uri="{FF2B5EF4-FFF2-40B4-BE49-F238E27FC236}">
                <a16:creationId xmlns:a16="http://schemas.microsoft.com/office/drawing/2014/main" id="{F73E6C09-000C-F14F-A1EB-B5968314E2D4}"/>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kern="0" dirty="0">
                <a:solidFill>
                  <a:srgbClr val="EBB700"/>
                </a:solidFill>
              </a:rPr>
              <a:t>Global Membership Approach</a:t>
            </a:r>
          </a:p>
        </p:txBody>
      </p:sp>
      <p:sp>
        <p:nvSpPr>
          <p:cNvPr id="13" name="Subhead">
            <a:extLst>
              <a:ext uri="{FF2B5EF4-FFF2-40B4-BE49-F238E27FC236}">
                <a16:creationId xmlns:a16="http://schemas.microsoft.com/office/drawing/2014/main" id="{F1BE447C-A633-9544-8EBD-CF197C17F1BB}"/>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kern="0" dirty="0"/>
              <a:t>Einen Plan ausarbeiten</a:t>
            </a:r>
          </a:p>
        </p:txBody>
      </p:sp>
      <p:sp>
        <p:nvSpPr>
          <p:cNvPr id="14" name="Page Number - White">
            <a:extLst>
              <a:ext uri="{FF2B5EF4-FFF2-40B4-BE49-F238E27FC236}">
                <a16:creationId xmlns:a16="http://schemas.microsoft.com/office/drawing/2014/main" id="{015766A3-9DFD-7C40-BCB0-EC59464358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de-DE" sz="1000" dirty="0">
              <a:solidFill>
                <a:schemeClr val="bg1"/>
              </a:solidFill>
            </a:endParaRPr>
          </a:p>
        </p:txBody>
      </p:sp>
    </p:spTree>
    <p:extLst>
      <p:ext uri="{BB962C8B-B14F-4D97-AF65-F5344CB8AC3E}">
        <p14:creationId xmlns:p14="http://schemas.microsoft.com/office/powerpoint/2010/main" val="32681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4000" b="1" i="0" u="none" strike="noStrike" kern="0" cap="none" spc="0" normalizeH="0" baseline="0" noProof="0" dirty="0">
                <a:ln>
                  <a:noFill/>
                </a:ln>
                <a:solidFill>
                  <a:prstClr val="white"/>
                </a:solidFill>
                <a:effectLst/>
                <a:uLnTx/>
                <a:uFillTx/>
                <a:latin typeface="Arial" panose="020B0604020202020204" pitchFamily="34" charset="0"/>
              </a:rPr>
              <a:t>Muster für Handlungspläne</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de-DE"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lang="de-DE" kern="0" dirty="0">
              <a:solidFill>
                <a:prstClr val="white"/>
              </a:solidFill>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de-DE" kern="0" dirty="0">
                <a:solidFill>
                  <a:prstClr val="white"/>
                </a:solidFill>
              </a:rPr>
              <a:t>Schwerpunktbereich 4: </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de-DE" kern="0" dirty="0">
                <a:solidFill>
                  <a:prstClr val="white"/>
                </a:solidFill>
              </a:rPr>
              <a:t>Führungskräfte-Unterstützung</a:t>
            </a:r>
            <a:endParaRPr kumimoji="0" lang="de-DE"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pic>
        <p:nvPicPr>
          <p:cNvPr id="10" name="Picture 9">
            <a:extLst>
              <a:ext uri="{FF2B5EF4-FFF2-40B4-BE49-F238E27FC236}">
                <a16:creationId xmlns:a16="http://schemas.microsoft.com/office/drawing/2014/main" id="{6DFC669C-E463-3C48-A8B2-8D5F88EAECFE}"/>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4013569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2588220116"/>
              </p:ext>
            </p:extLst>
          </p:nvPr>
        </p:nvGraphicFramePr>
        <p:xfrm>
          <a:off x="342901" y="122864"/>
          <a:ext cx="11506198" cy="6612272"/>
        </p:xfrm>
        <a:graphic>
          <a:graphicData uri="http://schemas.openxmlformats.org/drawingml/2006/table">
            <a:tbl>
              <a:tblPr firstRow="1" firstCol="1" bandRow="1"/>
              <a:tblGrid>
                <a:gridCol w="3276600">
                  <a:extLst>
                    <a:ext uri="{9D8B030D-6E8A-4147-A177-3AD203B41FA5}">
                      <a16:colId xmlns:a16="http://schemas.microsoft.com/office/drawing/2014/main" val="333775807"/>
                    </a:ext>
                  </a:extLst>
                </a:gridCol>
                <a:gridCol w="1634506">
                  <a:extLst>
                    <a:ext uri="{9D8B030D-6E8A-4147-A177-3AD203B41FA5}">
                      <a16:colId xmlns:a16="http://schemas.microsoft.com/office/drawing/2014/main" val="3900886396"/>
                    </a:ext>
                  </a:extLst>
                </a:gridCol>
                <a:gridCol w="651494">
                  <a:extLst>
                    <a:ext uri="{9D8B030D-6E8A-4147-A177-3AD203B41FA5}">
                      <a16:colId xmlns:a16="http://schemas.microsoft.com/office/drawing/2014/main" val="2158251681"/>
                    </a:ext>
                  </a:extLst>
                </a:gridCol>
                <a:gridCol w="3402323">
                  <a:extLst>
                    <a:ext uri="{9D8B030D-6E8A-4147-A177-3AD203B41FA5}">
                      <a16:colId xmlns:a16="http://schemas.microsoft.com/office/drawing/2014/main" val="3509548971"/>
                    </a:ext>
                  </a:extLst>
                </a:gridCol>
                <a:gridCol w="208276">
                  <a:extLst>
                    <a:ext uri="{9D8B030D-6E8A-4147-A177-3AD203B41FA5}">
                      <a16:colId xmlns:a16="http://schemas.microsoft.com/office/drawing/2014/main" val="1665258561"/>
                    </a:ext>
                  </a:extLst>
                </a:gridCol>
                <a:gridCol w="1083903">
                  <a:extLst>
                    <a:ext uri="{9D8B030D-6E8A-4147-A177-3AD203B41FA5}">
                      <a16:colId xmlns:a16="http://schemas.microsoft.com/office/drawing/2014/main" val="2281054647"/>
                    </a:ext>
                  </a:extLst>
                </a:gridCol>
                <a:gridCol w="1249096">
                  <a:extLst>
                    <a:ext uri="{9D8B030D-6E8A-4147-A177-3AD203B41FA5}">
                      <a16:colId xmlns:a16="http://schemas.microsoft.com/office/drawing/2014/main" val="347311735"/>
                    </a:ext>
                  </a:extLst>
                </a:gridCol>
              </a:tblGrid>
              <a:tr h="360150">
                <a:tc gridSpan="7">
                  <a:txBody>
                    <a:bodyPr/>
                    <a:lstStyle/>
                    <a:p>
                      <a:pPr marL="0" marR="0">
                        <a:spcBef>
                          <a:spcPts val="0"/>
                        </a:spcBef>
                        <a:spcAft>
                          <a:spcPts val="0"/>
                        </a:spcAft>
                      </a:pPr>
                      <a:r>
                        <a:rPr lang="de-DE" sz="1500" b="1" dirty="0">
                          <a:effectLst/>
                          <a:latin typeface="Century Gothic" panose="020B0502020202020204" pitchFamily="34" charset="0"/>
                        </a:rPr>
                        <a:t>Schwerpunktbereich</a:t>
                      </a:r>
                      <a:r>
                        <a:rPr dirty="0"/>
                        <a:t> </a:t>
                      </a:r>
                      <a:endParaRPr lang="de-DE"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633284">
                <a:tc gridSpan="2">
                  <a:txBody>
                    <a:bodyPr/>
                    <a:lstStyle/>
                    <a:p>
                      <a:pPr marL="0" marR="0">
                        <a:spcBef>
                          <a:spcPts val="0"/>
                        </a:spcBef>
                        <a:spcAft>
                          <a:spcPts val="0"/>
                        </a:spcAft>
                      </a:pPr>
                      <a:r>
                        <a:rPr lang="de-DE" sz="1300" b="0" kern="1400" cap="all" spc="50" dirty="0">
                          <a:solidFill>
                            <a:schemeClr val="accent6"/>
                          </a:solidFill>
                          <a:effectLst/>
                          <a:latin typeface="Segoe UI Symbol" panose="020B0502040204020203" pitchFamily="34" charset="0"/>
                        </a:rPr>
                        <a:t>☐</a:t>
                      </a:r>
                      <a:r>
                        <a:rPr dirty="0"/>
                        <a:t> </a:t>
                      </a:r>
                      <a:r>
                        <a:rPr lang="de-DE" sz="1300" b="0" kern="1400" cap="all" spc="50" dirty="0">
                          <a:solidFill>
                            <a:schemeClr val="accent6"/>
                          </a:solidFill>
                          <a:effectLst/>
                          <a:latin typeface="Century Gothic" panose="020B0502020202020204" pitchFamily="34" charset="0"/>
                        </a:rPr>
                        <a:t>Hilfsprojekte</a:t>
                      </a:r>
                      <a:r>
                        <a:rPr dirty="0"/>
                        <a:t>                           </a:t>
                      </a:r>
                      <a:endParaRPr lang="de-DE" sz="38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300" b="0" kern="1400" cap="all" spc="50" dirty="0">
                          <a:solidFill>
                            <a:schemeClr val="accent6"/>
                          </a:solidFill>
                          <a:effectLst/>
                          <a:latin typeface="Segoe UI Symbol" panose="020B0502040204020203" pitchFamily="34" charset="0"/>
                        </a:rPr>
                        <a:t>☐</a:t>
                      </a:r>
                      <a:r>
                        <a:rPr dirty="0"/>
                        <a:t> </a:t>
                      </a:r>
                      <a:r>
                        <a:rPr lang="de-DE" sz="1300" b="0" kern="1400" cap="all" spc="50" dirty="0" err="1">
                          <a:solidFill>
                            <a:schemeClr val="accent6"/>
                          </a:solidFill>
                          <a:effectLst/>
                          <a:latin typeface="Century Gothic" panose="020B0502020202020204" pitchFamily="34" charset="0"/>
                        </a:rPr>
                        <a:t>MitgliedERwachstum</a:t>
                      </a:r>
                      <a:r>
                        <a:rPr dirty="0"/>
                        <a:t>           </a:t>
                      </a:r>
                      <a:endParaRPr lang="de-DE" sz="38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3">
                  <a:txBody>
                    <a:bodyPr/>
                    <a:lstStyle/>
                    <a:p>
                      <a:pPr marL="0" marR="0">
                        <a:spcBef>
                          <a:spcPts val="0"/>
                        </a:spcBef>
                        <a:spcAft>
                          <a:spcPts val="0"/>
                        </a:spcAft>
                      </a:pPr>
                      <a:r>
                        <a:rPr lang="de-DE" sz="1300" b="0" kern="1400" cap="all" spc="50" dirty="0">
                          <a:solidFill>
                            <a:schemeClr val="accent6"/>
                          </a:solidFill>
                          <a:effectLst/>
                          <a:latin typeface="MS Gothic" panose="020B0609070205080204" pitchFamily="49" charset="-128"/>
                        </a:rPr>
                        <a:t>☐</a:t>
                      </a:r>
                      <a:r>
                        <a:rPr dirty="0"/>
                        <a:t> </a:t>
                      </a:r>
                      <a:r>
                        <a:rPr lang="de-DE" sz="1300" b="0" kern="1400" cap="all" spc="50" dirty="0">
                          <a:solidFill>
                            <a:schemeClr val="accent6"/>
                          </a:solidFill>
                          <a:effectLst/>
                          <a:latin typeface="Century Gothic" panose="020B0502020202020204" pitchFamily="34" charset="0"/>
                        </a:rPr>
                        <a:t>Führungskräfteentwicklung</a:t>
                      </a:r>
                      <a:r>
                        <a:rPr dirty="0"/>
                        <a:t>  </a:t>
                      </a:r>
                      <a:endParaRPr lang="de-DE" sz="38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300" b="0" kern="1400" cap="all" spc="50" dirty="0">
                          <a:solidFill>
                            <a:schemeClr val="accent6"/>
                          </a:solidFill>
                          <a:effectLst/>
                          <a:latin typeface="MS Gothic" panose="020B0609070205080204" pitchFamily="49" charset="-128"/>
                        </a:rPr>
                        <a:t>☐</a:t>
                      </a:r>
                      <a:r>
                        <a:rPr dirty="0"/>
                        <a:t> </a:t>
                      </a:r>
                      <a:r>
                        <a:rPr lang="de-DE" sz="1300" b="0" kern="1400" cap="all" spc="50" dirty="0">
                          <a:solidFill>
                            <a:schemeClr val="accent6"/>
                          </a:solidFill>
                          <a:effectLst/>
                          <a:latin typeface="Century Gothic" panose="020B0502020202020204" pitchFamily="34" charset="0"/>
                        </a:rPr>
                        <a:t>LCIF</a:t>
                      </a:r>
                      <a:endParaRPr lang="de-DE" sz="38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b="0" kern="1400" cap="all" spc="50" dirty="0">
                          <a:solidFill>
                            <a:schemeClr val="accent6"/>
                          </a:solidFill>
                          <a:effectLst/>
                          <a:latin typeface="MS Gothic" panose="020B0609070205080204" pitchFamily="49" charset="-128"/>
                        </a:rPr>
                        <a:t>☐</a:t>
                      </a:r>
                      <a:r>
                        <a:t> </a:t>
                      </a:r>
                      <a:r>
                        <a:rPr lang="de-DE" sz="1300" b="0" kern="1400" cap="all" spc="50" dirty="0">
                          <a:solidFill>
                            <a:schemeClr val="accent6"/>
                          </a:solidFill>
                          <a:effectLst/>
                          <a:latin typeface="Century Gothic" panose="020B0502020202020204" pitchFamily="34" charset="0"/>
                        </a:rPr>
                        <a:t>Spezifisches </a:t>
                      </a:r>
                      <a:r>
                        <a:t> </a:t>
                      </a:r>
                      <a:r>
                        <a:rPr lang="de-DE" sz="1300" b="0" kern="1400" cap="all" spc="50" dirty="0">
                          <a:solidFill>
                            <a:schemeClr val="accent6"/>
                          </a:solidFill>
                          <a:effectLst/>
                          <a:latin typeface="Century Gothic" panose="020B0502020202020204" pitchFamily="34" charset="0"/>
                        </a:rPr>
                        <a:t>Ziel</a:t>
                      </a:r>
                      <a:endParaRPr lang="de-DE" sz="38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354606039"/>
                  </a:ext>
                </a:extLst>
              </a:tr>
              <a:tr h="360150">
                <a:tc gridSpan="7">
                  <a:txBody>
                    <a:bodyPr/>
                    <a:lstStyle/>
                    <a:p>
                      <a:pPr marL="0" marR="0">
                        <a:spcBef>
                          <a:spcPts val="0"/>
                        </a:spcBef>
                        <a:spcAft>
                          <a:spcPts val="0"/>
                        </a:spcAft>
                      </a:pPr>
                      <a:r>
                        <a:rPr lang="de-DE" sz="1500" b="1" dirty="0">
                          <a:solidFill>
                            <a:schemeClr val="accent6"/>
                          </a:solidFill>
                          <a:effectLst/>
                          <a:latin typeface="Century Gothic" panose="020B0502020202020204" pitchFamily="34" charset="0"/>
                        </a:rPr>
                        <a:t>Zielaussage</a:t>
                      </a:r>
                      <a:r>
                        <a:t> </a:t>
                      </a:r>
                      <a:endParaRPr lang="de-DE" sz="15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1543">
                <a:tc gridSpan="7">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b="0" dirty="0">
                          <a:effectLst/>
                          <a:latin typeface="Century Gothic" panose="020B0502020202020204" pitchFamily="34" charset="0"/>
                        </a:rPr>
                        <a:t>Während des Lions-Jahrs 202X/2022 wird unser Distrikt vierteljährliche Webinare zur Förderung von Cluberfolg abhalten, z. B. zu Themen wie Verbesserung der Mitgliedereinbindung oder Verwendung von sozialen Medien.</a:t>
                      </a:r>
                    </a:p>
                  </a:txBody>
                  <a:tcPr marL="87393" marR="87393" marT="43697" marB="436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728357">
                <a:tc>
                  <a:txBody>
                    <a:bodyPr/>
                    <a:lstStyle/>
                    <a:p>
                      <a:pPr marL="0" marR="0">
                        <a:spcBef>
                          <a:spcPts val="0"/>
                        </a:spcBef>
                        <a:spcAft>
                          <a:spcPts val="0"/>
                        </a:spcAft>
                      </a:pPr>
                      <a:r>
                        <a:rPr lang="de-DE" sz="1500" b="1" dirty="0">
                          <a:solidFill>
                            <a:srgbClr val="000000"/>
                          </a:solidFill>
                          <a:effectLst/>
                          <a:latin typeface="Century Gothic" panose="020B0502020202020204" pitchFamily="34" charset="0"/>
                        </a:rPr>
                        <a:t>Handlungsschritt</a:t>
                      </a:r>
                      <a:r>
                        <a:t> </a:t>
                      </a:r>
                      <a:endParaRPr lang="de-DE"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de-DE" sz="1500" b="1" dirty="0">
                          <a:solidFill>
                            <a:srgbClr val="000000"/>
                          </a:solidFill>
                          <a:effectLst/>
                          <a:latin typeface="Century Gothic" panose="020B0502020202020204" pitchFamily="34" charset="0"/>
                        </a:rPr>
                        <a:t>Verantwortliche</a:t>
                      </a:r>
                      <a:r>
                        <a:t> </a:t>
                      </a:r>
                      <a:r>
                        <a:rPr lang="de-DE" sz="1500" b="1" dirty="0">
                          <a:solidFill>
                            <a:srgbClr val="000000"/>
                          </a:solidFill>
                          <a:effectLst/>
                          <a:latin typeface="Century Gothic" panose="020B0502020202020204" pitchFamily="34" charset="0"/>
                        </a:rPr>
                        <a:t>Partei</a:t>
                      </a:r>
                      <a:endParaRPr lang="de-DE"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de-DE" sz="1500" b="1" dirty="0">
                          <a:solidFill>
                            <a:srgbClr val="000000"/>
                          </a:solidFill>
                          <a:effectLst/>
                          <a:latin typeface="Century Gothic" panose="020B0502020202020204" pitchFamily="34" charset="0"/>
                        </a:rPr>
                        <a:t>Erforderliche</a:t>
                      </a:r>
                      <a:r>
                        <a:rPr dirty="0"/>
                        <a:t> </a:t>
                      </a:r>
                      <a:r>
                        <a:rPr lang="de-DE" sz="1500" b="1" dirty="0">
                          <a:solidFill>
                            <a:srgbClr val="000000"/>
                          </a:solidFill>
                          <a:effectLst/>
                          <a:latin typeface="Century Gothic" panose="020B0502020202020204" pitchFamily="34" charset="0"/>
                        </a:rPr>
                        <a:t>Ressourcen (</a:t>
                      </a:r>
                      <a:r>
                        <a:rPr lang="en-US" sz="1500" b="1" dirty="0" err="1">
                          <a:solidFill>
                            <a:srgbClr val="000000"/>
                          </a:solidFill>
                          <a:effectLst/>
                          <a:latin typeface="Century Gothic" panose="020B0502020202020204" pitchFamily="34" charset="0"/>
                        </a:rPr>
                        <a:t>Mitglieder</a:t>
                      </a:r>
                      <a:r>
                        <a:rPr lang="en-US" sz="1500" b="1" dirty="0">
                          <a:solidFill>
                            <a:srgbClr val="000000"/>
                          </a:solidFill>
                          <a:effectLst/>
                          <a:latin typeface="Century Gothic" panose="020B0502020202020204" pitchFamily="34" charset="0"/>
                        </a:rPr>
                        <a:t> der </a:t>
                      </a:r>
                      <a:r>
                        <a:rPr lang="en-US" sz="1500" b="1" dirty="0" err="1">
                          <a:solidFill>
                            <a:srgbClr val="000000"/>
                          </a:solidFill>
                          <a:effectLst/>
                          <a:latin typeface="Century Gothic" panose="020B0502020202020204" pitchFamily="34" charset="0"/>
                        </a:rPr>
                        <a:t>Arbeitsgruppe</a:t>
                      </a:r>
                      <a:r>
                        <a:rPr lang="de-DE" sz="1500" b="1" dirty="0">
                          <a:solidFill>
                            <a:srgbClr val="000000"/>
                          </a:solidFill>
                          <a:effectLst/>
                          <a:latin typeface="Century Gothic" panose="020B0502020202020204" pitchFamily="34" charset="0"/>
                        </a:rPr>
                        <a:t>, technische Hilfsmittel, finanzielle Mittel usw.)</a:t>
                      </a:r>
                      <a:endParaRPr lang="de-DE"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de-DE" sz="1500" b="1" dirty="0">
                          <a:solidFill>
                            <a:srgbClr val="000000"/>
                          </a:solidFill>
                          <a:effectLst/>
                          <a:latin typeface="Century Gothic" panose="020B0502020202020204" pitchFamily="34" charset="0"/>
                        </a:rPr>
                        <a:t>Startdatum</a:t>
                      </a:r>
                      <a:endParaRPr lang="de-DE"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a:t>
                      </a:r>
                      <a:r>
                        <a:rPr lang="es-ES" sz="16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a:t>
                      </a: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Begin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de-DE" sz="1500" b="1" dirty="0">
                          <a:solidFill>
                            <a:srgbClr val="000000"/>
                          </a:solidFill>
                          <a:effectLst/>
                          <a:latin typeface="Century Gothic" panose="020B0502020202020204" pitchFamily="34" charset="0"/>
                        </a:rPr>
                        <a:t>Fälligkeits-datum</a:t>
                      </a:r>
                      <a:endParaRPr lang="de-DE"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1760196">
                <a:tc>
                  <a:txBody>
                    <a:bodyPr/>
                    <a:lstStyle/>
                    <a:p>
                      <a:pPr marL="0" marR="0">
                        <a:spcBef>
                          <a:spcPts val="0"/>
                        </a:spcBef>
                        <a:spcAft>
                          <a:spcPts val="0"/>
                        </a:spcAft>
                      </a:pPr>
                      <a:r>
                        <a:rPr lang="de-DE" sz="1300" b="0" dirty="0">
                          <a:effectLst/>
                          <a:latin typeface="Century Gothic" panose="020B0502020202020204" pitchFamily="34" charset="0"/>
                        </a:rPr>
                        <a:t>Treffen</a:t>
                      </a:r>
                      <a:r>
                        <a:rPr dirty="0"/>
                        <a:t> </a:t>
                      </a:r>
                      <a:r>
                        <a:rPr lang="de-DE" sz="1300" b="0" dirty="0">
                          <a:effectLst/>
                          <a:latin typeface="Century Gothic" panose="020B0502020202020204" pitchFamily="34" charset="0"/>
                        </a:rPr>
                        <a:t>zur</a:t>
                      </a:r>
                      <a:r>
                        <a:rPr dirty="0"/>
                        <a:t> </a:t>
                      </a:r>
                      <a:r>
                        <a:rPr lang="de-DE" sz="1300" b="0" dirty="0">
                          <a:effectLst/>
                          <a:latin typeface="Century Gothic" panose="020B0502020202020204" pitchFamily="34" charset="0"/>
                        </a:rPr>
                        <a:t>Besprechung und Auswahl des</a:t>
                      </a:r>
                      <a:r>
                        <a:rPr dirty="0"/>
                        <a:t> </a:t>
                      </a:r>
                      <a:r>
                        <a:rPr lang="de-DE" sz="1300" b="0" dirty="0">
                          <a:effectLst/>
                          <a:latin typeface="Century Gothic" panose="020B0502020202020204" pitchFamily="34" charset="0"/>
                        </a:rPr>
                        <a:t>ersten</a:t>
                      </a:r>
                      <a:r>
                        <a:rPr dirty="0"/>
                        <a:t> </a:t>
                      </a:r>
                      <a:r>
                        <a:rPr lang="de-DE" sz="1300" b="0" dirty="0">
                          <a:effectLst/>
                          <a:latin typeface="Century Gothic" panose="020B0502020202020204" pitchFamily="34" charset="0"/>
                        </a:rPr>
                        <a:t>Themas</a:t>
                      </a:r>
                      <a:r>
                        <a:rPr dirty="0"/>
                        <a:t> </a:t>
                      </a:r>
                      <a:r>
                        <a:rPr lang="de-DE" sz="1300" b="0" dirty="0">
                          <a:effectLst/>
                          <a:latin typeface="Century Gothic" panose="020B0502020202020204" pitchFamily="34" charset="0"/>
                        </a:rPr>
                        <a:t>für das</a:t>
                      </a:r>
                      <a:r>
                        <a:rPr dirty="0"/>
                        <a:t> </a:t>
                      </a:r>
                      <a:r>
                        <a:rPr lang="de-DE" sz="1300" b="0" dirty="0">
                          <a:effectLst/>
                          <a:latin typeface="Century Gothic" panose="020B0502020202020204" pitchFamily="34" charset="0"/>
                        </a:rPr>
                        <a:t>Oktober-Webinar zu Cluberfolg </a:t>
                      </a:r>
                      <a:r>
                        <a:rPr dirty="0"/>
                        <a:t> </a:t>
                      </a:r>
                      <a:r>
                        <a:rPr lang="de-DE" sz="1300" b="0" dirty="0">
                          <a:effectLst/>
                          <a:latin typeface="Century Gothic" panose="020B0502020202020204" pitchFamily="34" charset="0"/>
                        </a:rPr>
                        <a:t>sowie zur Festlegung der Logistik des Treffens. Festlegung</a:t>
                      </a:r>
                      <a:r>
                        <a:rPr dirty="0"/>
                        <a:t> </a:t>
                      </a:r>
                      <a:r>
                        <a:rPr lang="de-DE" sz="1300" b="0" dirty="0">
                          <a:effectLst/>
                          <a:latin typeface="Century Gothic" panose="020B0502020202020204" pitchFamily="34" charset="0"/>
                        </a:rPr>
                        <a:t>der Methode zur Archivierung von Informationen</a:t>
                      </a:r>
                      <a:r>
                        <a:rPr dirty="0"/>
                        <a:t> </a:t>
                      </a:r>
                      <a:r>
                        <a:rPr lang="de-DE" sz="1300" b="0" dirty="0">
                          <a:effectLst/>
                          <a:latin typeface="Century Gothic" panose="020B0502020202020204" pitchFamily="34" charset="0"/>
                        </a:rPr>
                        <a:t>für die künftige Verwendung durch den Club.</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Arbeitsgruppenleiter für Schwerpunktbereich 4</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de-DE" sz="1300" dirty="0">
                          <a:effectLst/>
                          <a:latin typeface="Century Gothic" panose="020B0502020202020204" pitchFamily="34" charset="0"/>
                        </a:rPr>
                        <a:t>Plattform für virtuelle Treffen</a:t>
                      </a:r>
                      <a:r>
                        <a:rPr dirty="0"/>
                        <a:t> </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1. Juli 202X</a:t>
                      </a:r>
                    </a:p>
                    <a:p>
                      <a:pPr marL="0" marR="0">
                        <a:spcBef>
                          <a:spcPts val="0"/>
                        </a:spcBef>
                        <a:spcAft>
                          <a:spcPts val="0"/>
                        </a:spcAft>
                      </a:pPr>
                      <a:r>
                        <a:rPr lang="de-DE" sz="1300" dirty="0">
                          <a:effectLst/>
                          <a:latin typeface="Century Gothic" panose="020B0502020202020204" pitchFamily="34" charset="0"/>
                        </a:rPr>
                        <a:t> </a:t>
                      </a:r>
                      <a:endParaRPr lang="de-DE" sz="15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de-DE" sz="1300" dirty="0">
                          <a:effectLst/>
                          <a:latin typeface="Century Gothic" panose="020B0502020202020204" pitchFamily="34" charset="0"/>
                        </a:rPr>
                        <a:t>10. Juli 202X</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300" dirty="0">
                          <a:effectLst/>
                          <a:latin typeface="Century Gothic" panose="020B0502020202020204" pitchFamily="34" charset="0"/>
                        </a:rPr>
                        <a:t> </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67880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b="0" dirty="0">
                          <a:effectLst/>
                          <a:latin typeface="Century Gothic" panose="020B0502020202020204" pitchFamily="34" charset="0"/>
                        </a:rPr>
                        <a:t>Sammlung von Hilfsmitteln, die während des Webinars angepriesen werden sollen</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Arbeitsgruppenmitglied des Schwerpunktbereichs 4 - Lion Richard</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b="0" dirty="0">
                          <a:effectLst/>
                          <a:latin typeface="Century Gothic" panose="020B0502020202020204" pitchFamily="34" charset="0"/>
                        </a:rPr>
                        <a:t>Website Lionsclubs.org, Online-Hilfsmittel</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10. Juli 202X</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de-DE" sz="1300" dirty="0">
                          <a:effectLst/>
                          <a:latin typeface="Century Gothic" panose="020B0502020202020204" pitchFamily="34" charset="0"/>
                        </a:rPr>
                        <a:t>25. Juli 202X</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806">
                <a:tc>
                  <a:txBody>
                    <a:bodyPr/>
                    <a:lstStyle/>
                    <a:p>
                      <a:pPr marL="0" marR="0">
                        <a:spcBef>
                          <a:spcPts val="0"/>
                        </a:spcBef>
                        <a:spcAft>
                          <a:spcPts val="0"/>
                        </a:spcAft>
                      </a:pPr>
                      <a:r>
                        <a:rPr lang="de-DE" sz="1300" dirty="0">
                          <a:effectLst/>
                          <a:latin typeface="Century Gothic" panose="020B0502020202020204" pitchFamily="34" charset="0"/>
                        </a:rPr>
                        <a:t>Anforderung von Unterstützung</a:t>
                      </a:r>
                      <a:r>
                        <a:rPr dirty="0"/>
                        <a:t> </a:t>
                      </a:r>
                      <a:r>
                        <a:rPr lang="de-DE" sz="1300" dirty="0">
                          <a:effectLst/>
                          <a:latin typeface="Century Gothic" panose="020B0502020202020204" pitchFamily="34" charset="0"/>
                        </a:rPr>
                        <a:t>durch</a:t>
                      </a:r>
                      <a:r>
                        <a:rPr lang="de-DE" sz="1300" baseline="0" dirty="0">
                          <a:effectLst/>
                          <a:latin typeface="Century Gothic" panose="020B0502020202020204" pitchFamily="34" charset="0"/>
                        </a:rPr>
                        <a:t> den</a:t>
                      </a:r>
                      <a:r>
                        <a:rPr dirty="0"/>
                        <a:t> </a:t>
                      </a:r>
                      <a:r>
                        <a:rPr lang="de-DE" sz="1300" dirty="0">
                          <a:effectLst/>
                          <a:latin typeface="Century Gothic" panose="020B0502020202020204" pitchFamily="34" charset="0"/>
                        </a:rPr>
                        <a:t>gewählten</a:t>
                      </a:r>
                      <a:r>
                        <a:rPr dirty="0"/>
                        <a:t> </a:t>
                      </a:r>
                      <a:r>
                        <a:rPr lang="de-DE" sz="1300" dirty="0">
                          <a:effectLst/>
                          <a:latin typeface="Century Gothic" panose="020B0502020202020204" pitchFamily="34" charset="0"/>
                        </a:rPr>
                        <a:t>Webinar-Veranstalter</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Arbeitsgruppenmitglied des Schwerpunktbereichs 4 - Lion Jane</a:t>
                      </a: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1300" b="0" dirty="0">
                          <a:latin typeface="Century Gothic" panose="020B0502020202020204" pitchFamily="34" charset="0"/>
                        </a:rPr>
                        <a:t>Kontaktinformationen für Webinar-Veranstalter, E-Mail</a:t>
                      </a:r>
                      <a:endParaRPr lang="de-DE" sz="1300" b="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de-DE"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de-DE" sz="1300" dirty="0">
                          <a:effectLst/>
                          <a:latin typeface="Century Gothic" panose="020B0502020202020204" pitchFamily="34" charset="0"/>
                        </a:rPr>
                        <a:t>10. Juli 202X</a:t>
                      </a: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de-DE" sz="1300" dirty="0">
                          <a:effectLst/>
                          <a:latin typeface="Century Gothic" panose="020B0502020202020204" pitchFamily="34" charset="0"/>
                        </a:rPr>
                        <a:t>25. Juli 202X</a:t>
                      </a:r>
                    </a:p>
                    <a:p>
                      <a:pPr marL="0" marR="0">
                        <a:spcBef>
                          <a:spcPts val="0"/>
                        </a:spcBef>
                        <a:spcAft>
                          <a:spcPts val="0"/>
                        </a:spcAft>
                      </a:pPr>
                      <a:endParaRPr lang="de-DE"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14628">
                <a:tc gridSpan="3">
                  <a:txBody>
                    <a:bodyPr/>
                    <a:lstStyle/>
                    <a:p>
                      <a:pPr marL="47625" marR="0" indent="-47625">
                        <a:spcBef>
                          <a:spcPts val="0"/>
                        </a:spcBef>
                        <a:spcAft>
                          <a:spcPts val="0"/>
                        </a:spcAft>
                      </a:pPr>
                      <a:r>
                        <a:rPr lang="de-DE" sz="1500" b="1" dirty="0">
                          <a:solidFill>
                            <a:srgbClr val="000000"/>
                          </a:solidFill>
                          <a:effectLst/>
                          <a:latin typeface="Century Gothic" panose="020B0502020202020204" pitchFamily="34" charset="0"/>
                        </a:rPr>
                        <a:t>Auswertung</a:t>
                      </a:r>
                      <a:endParaRPr lang="de-DE"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de-DE" sz="1500" b="1" dirty="0">
                          <a:solidFill>
                            <a:srgbClr val="000000"/>
                          </a:solidFill>
                          <a:effectLst/>
                          <a:latin typeface="Century Gothic" panose="020B0502020202020204" pitchFamily="34" charset="0"/>
                        </a:rPr>
                        <a:t>Änderungen</a:t>
                      </a:r>
                      <a:endParaRPr lang="de-DE"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7761">
                <a:tc gridSpan="3">
                  <a:txBody>
                    <a:bodyPr/>
                    <a:lstStyle/>
                    <a:p>
                      <a:pPr marL="0" marR="0">
                        <a:spcBef>
                          <a:spcPts val="0"/>
                        </a:spcBef>
                        <a:spcAft>
                          <a:spcPts val="0"/>
                        </a:spcAft>
                      </a:pPr>
                      <a:r>
                        <a:rPr lang="de-DE" sz="1100">
                          <a:effectLst/>
                          <a:latin typeface="Century Gothic" panose="020B0502020202020204" pitchFamily="34" charset="0"/>
                        </a:rPr>
                        <a:t> </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100">
                          <a:effectLst/>
                          <a:latin typeface="Century Gothic" panose="020B0502020202020204" pitchFamily="34" charset="0"/>
                        </a:rPr>
                        <a:t> </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de-DE" sz="1100" dirty="0">
                          <a:effectLst/>
                          <a:latin typeface="Century Gothic" panose="020B0502020202020204" pitchFamily="34" charset="0"/>
                        </a:rPr>
                        <a:t> </a:t>
                      </a:r>
                      <a:endParaRPr lang="de-D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100" dirty="0">
                          <a:effectLst/>
                          <a:latin typeface="Century Gothic" panose="020B0502020202020204" pitchFamily="34" charset="0"/>
                        </a:rPr>
                        <a:t> </a:t>
                      </a:r>
                      <a:endParaRPr lang="de-D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de-DE" sz="1100" dirty="0">
                          <a:effectLst/>
                          <a:latin typeface="Century Gothic" panose="020B0502020202020204" pitchFamily="34" charset="0"/>
                        </a:rPr>
                        <a:t> </a:t>
                      </a:r>
                      <a:endParaRPr lang="de-D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361146" y="838200"/>
            <a:ext cx="209661" cy="213836"/>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9" name="Picture 8">
            <a:extLst>
              <a:ext uri="{FF2B5EF4-FFF2-40B4-BE49-F238E27FC236}">
                <a16:creationId xmlns:a16="http://schemas.microsoft.com/office/drawing/2014/main" id="{CB838412-3353-1E41-A4ED-ACA1593E48BF}"/>
              </a:ext>
            </a:extLst>
          </p:cNvPr>
          <p:cNvPicPr>
            <a:picLocks noChangeAspect="1"/>
          </p:cNvPicPr>
          <p:nvPr/>
        </p:nvPicPr>
        <p:blipFill>
          <a:blip r:embed="rId3"/>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B145706F-842E-524A-8BEA-953955ED585F}"/>
              </a:ext>
            </a:extLst>
          </p:cNvPr>
          <p:cNvPicPr>
            <a:picLocks noChangeAspect="1"/>
          </p:cNvPicPr>
          <p:nvPr/>
        </p:nvPicPr>
        <p:blipFill>
          <a:blip r:embed="rId3"/>
          <a:stretch>
            <a:fillRect/>
          </a:stretch>
        </p:blipFill>
        <p:spPr>
          <a:xfrm rot="10800000">
            <a:off x="-1" y="4580351"/>
            <a:ext cx="2286000" cy="2286000"/>
          </a:xfrm>
          <a:prstGeom prst="rect">
            <a:avLst/>
          </a:prstGeom>
        </p:spPr>
      </p:pic>
    </p:spTree>
    <p:extLst>
      <p:ext uri="{BB962C8B-B14F-4D97-AF65-F5344CB8AC3E}">
        <p14:creationId xmlns:p14="http://schemas.microsoft.com/office/powerpoint/2010/main" val="327164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5A860F9-1BA3-354B-86DA-E89FD361E4CC}"/>
              </a:ext>
            </a:extLst>
          </p:cNvPr>
          <p:cNvSpPr txBox="1"/>
          <p:nvPr/>
        </p:nvSpPr>
        <p:spPr>
          <a:xfrm>
            <a:off x="1066800" y="2262172"/>
            <a:ext cx="2286000" cy="646331"/>
          </a:xfrm>
          <a:prstGeom prst="rect">
            <a:avLst/>
          </a:prstGeom>
          <a:noFill/>
        </p:spPr>
        <p:txBody>
          <a:bodyPr wrap="square" rtlCol="0">
            <a:spAutoFit/>
          </a:bodyPr>
          <a:lstStyle/>
          <a:p>
            <a:pPr algn="ctr"/>
            <a:r>
              <a:rPr lang="de-DE" dirty="0"/>
              <a:t>Zielvereinbarung: Nr. </a:t>
            </a:r>
          </a:p>
        </p:txBody>
      </p:sp>
      <p:sp>
        <p:nvSpPr>
          <p:cNvPr id="23" name="TextBox 22">
            <a:extLst>
              <a:ext uri="{FF2B5EF4-FFF2-40B4-BE49-F238E27FC236}">
                <a16:creationId xmlns:a16="http://schemas.microsoft.com/office/drawing/2014/main" id="{01DD24B8-0015-7E4F-838B-7AAD6C3CCE6E}"/>
              </a:ext>
            </a:extLst>
          </p:cNvPr>
          <p:cNvSpPr txBox="1"/>
          <p:nvPr/>
        </p:nvSpPr>
        <p:spPr>
          <a:xfrm>
            <a:off x="3671943" y="2223685"/>
            <a:ext cx="2286000" cy="646331"/>
          </a:xfrm>
          <a:prstGeom prst="rect">
            <a:avLst/>
          </a:prstGeom>
          <a:noFill/>
        </p:spPr>
        <p:txBody>
          <a:bodyPr wrap="square" rtlCol="0">
            <a:spAutoFit/>
          </a:bodyPr>
          <a:lstStyle/>
          <a:p>
            <a:pPr algn="ctr"/>
            <a:r>
              <a:rPr lang="de-DE" dirty="0"/>
              <a:t>Zielvereinbarung: Nr. </a:t>
            </a:r>
          </a:p>
        </p:txBody>
      </p:sp>
      <p:sp>
        <p:nvSpPr>
          <p:cNvPr id="24" name="TextBox 23">
            <a:extLst>
              <a:ext uri="{FF2B5EF4-FFF2-40B4-BE49-F238E27FC236}">
                <a16:creationId xmlns:a16="http://schemas.microsoft.com/office/drawing/2014/main" id="{02381947-6F98-2647-90DB-212128602614}"/>
              </a:ext>
            </a:extLst>
          </p:cNvPr>
          <p:cNvSpPr txBox="1"/>
          <p:nvPr/>
        </p:nvSpPr>
        <p:spPr>
          <a:xfrm>
            <a:off x="6248400" y="2225067"/>
            <a:ext cx="2286000" cy="646331"/>
          </a:xfrm>
          <a:prstGeom prst="rect">
            <a:avLst/>
          </a:prstGeom>
          <a:noFill/>
        </p:spPr>
        <p:txBody>
          <a:bodyPr wrap="square" rtlCol="0">
            <a:spAutoFit/>
          </a:bodyPr>
          <a:lstStyle/>
          <a:p>
            <a:pPr algn="ctr"/>
            <a:r>
              <a:rPr lang="de-DE" dirty="0"/>
              <a:t>Zielvereinbarung: Nr. </a:t>
            </a:r>
          </a:p>
        </p:txBody>
      </p:sp>
      <p:sp>
        <p:nvSpPr>
          <p:cNvPr id="28" name="Rectangle 27">
            <a:extLst>
              <a:ext uri="{FF2B5EF4-FFF2-40B4-BE49-F238E27FC236}">
                <a16:creationId xmlns:a16="http://schemas.microsoft.com/office/drawing/2014/main" id="{E30E5932-2596-504A-B30C-71B31BC4674B}"/>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de-DE" b="1" i="0" u="none" strike="noStrike" cap="none" normalizeH="0" dirty="0">
                <a:ln>
                  <a:noFill/>
                </a:ln>
                <a:solidFill>
                  <a:schemeClr val="tx2"/>
                </a:solidFill>
                <a:effectLst/>
                <a:latin typeface="Arial" panose="020B0604020202020204" pitchFamily="34" charset="0"/>
              </a:rPr>
              <a:t>Handlungsschritt</a:t>
            </a:r>
          </a:p>
          <a:p>
            <a:pPr marL="401638" indent="-263525">
              <a:buFontTx/>
              <a:buChar char="-"/>
            </a:pPr>
            <a:r>
              <a:rPr lang="de-DE" dirty="0">
                <a:solidFill>
                  <a:srgbClr val="404040"/>
                </a:solidFill>
                <a:latin typeface="Arial" panose="020B0604020202020204" pitchFamily="34" charset="0"/>
              </a:rPr>
              <a:t>Beschreibung</a:t>
            </a:r>
          </a:p>
          <a:p>
            <a:pPr marL="401638" indent="-263525">
              <a:buFontTx/>
              <a:buChar char="-"/>
            </a:pPr>
            <a:r>
              <a:rPr lang="de-DE" dirty="0">
                <a:solidFill>
                  <a:srgbClr val="404040"/>
                </a:solidFill>
                <a:latin typeface="Arial" panose="020B0604020202020204" pitchFamily="34" charset="0"/>
              </a:rPr>
              <a:t>Zeitspanne</a:t>
            </a:r>
          </a:p>
          <a:p>
            <a:pPr marL="401638" indent="-263525">
              <a:buFontTx/>
              <a:buChar char="-"/>
            </a:pPr>
            <a:r>
              <a:rPr lang="de-DE" dirty="0">
                <a:solidFill>
                  <a:srgbClr val="404040"/>
                </a:solidFill>
                <a:latin typeface="Arial" panose="020B0604020202020204" pitchFamily="34" charset="0"/>
              </a:rPr>
              <a:t>Führungskraft </a:t>
            </a:r>
            <a:br>
              <a:rPr lang="de-DE" dirty="0">
                <a:solidFill>
                  <a:srgbClr val="404040"/>
                </a:solidFill>
                <a:latin typeface="Arial" panose="020B0604020202020204" pitchFamily="34" charset="0"/>
              </a:rPr>
            </a:br>
            <a:r>
              <a:rPr lang="de-DE" dirty="0">
                <a:solidFill>
                  <a:srgbClr val="404040"/>
                </a:solidFill>
                <a:latin typeface="Arial" panose="020B0604020202020204" pitchFamily="34" charset="0"/>
              </a:rPr>
              <a:t>(Führungskräfte)</a:t>
            </a:r>
          </a:p>
          <a:p>
            <a:pPr marL="401638" indent="-263525">
              <a:buFontTx/>
              <a:buChar char="-"/>
            </a:pPr>
            <a:r>
              <a:rPr lang="de-DE" dirty="0">
                <a:solidFill>
                  <a:srgbClr val="404040"/>
                </a:solidFill>
                <a:latin typeface="Arial" panose="020B0604020202020204" pitchFamily="34" charset="0"/>
              </a:rPr>
              <a:t>Hilfsmittel</a:t>
            </a:r>
          </a:p>
          <a:p>
            <a:pPr marL="401638" indent="-263525">
              <a:buFontTx/>
              <a:buChar char="-"/>
            </a:pPr>
            <a:r>
              <a:rPr lang="de-DE" dirty="0">
                <a:solidFill>
                  <a:srgbClr val="404040"/>
                </a:solidFill>
                <a:latin typeface="Arial" panose="020B0604020202020204" pitchFamily="34" charset="0"/>
              </a:rPr>
              <a:t>Budget</a:t>
            </a:r>
          </a:p>
          <a:p>
            <a:pPr marR="0" algn="ctr" defTabSz="914400" rtl="0" eaLnBrk="1" fontAlgn="base" latinLnBrk="0" hangingPunct="1">
              <a:spcAft>
                <a:spcPct val="0"/>
              </a:spcAft>
              <a:buClrTx/>
              <a:buSzTx/>
              <a:buFont typeface="Helvetica" pitchFamily="84" charset="0"/>
              <a:buNone/>
              <a:tabLst/>
            </a:pPr>
            <a:endParaRPr kumimoji="0" lang="de-DE"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29" name="Rectangle 28">
            <a:extLst>
              <a:ext uri="{FF2B5EF4-FFF2-40B4-BE49-F238E27FC236}">
                <a16:creationId xmlns:a16="http://schemas.microsoft.com/office/drawing/2014/main" id="{99985E8E-921A-C340-8529-3E0966C57E15}"/>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de-DE" b="1" dirty="0">
                <a:solidFill>
                  <a:schemeClr val="tx2"/>
                </a:solidFill>
                <a:latin typeface="Arial" panose="020B0604020202020204" pitchFamily="34" charset="0"/>
              </a:rPr>
              <a:t>Handlungsschritt</a:t>
            </a:r>
          </a:p>
          <a:p>
            <a:pPr marL="401638" indent="-263525">
              <a:buFontTx/>
              <a:buChar char="-"/>
            </a:pPr>
            <a:r>
              <a:rPr lang="de-DE" dirty="0">
                <a:solidFill>
                  <a:srgbClr val="404040"/>
                </a:solidFill>
                <a:latin typeface="Arial" panose="020B0604020202020204" pitchFamily="34" charset="0"/>
              </a:rPr>
              <a:t>Beschreibung</a:t>
            </a:r>
          </a:p>
          <a:p>
            <a:pPr marL="401638" indent="-263525">
              <a:buFontTx/>
              <a:buChar char="-"/>
            </a:pPr>
            <a:r>
              <a:rPr lang="de-DE" dirty="0">
                <a:solidFill>
                  <a:srgbClr val="404040"/>
                </a:solidFill>
                <a:latin typeface="Arial" panose="020B0604020202020204" pitchFamily="34" charset="0"/>
              </a:rPr>
              <a:t>Zeitspanne</a:t>
            </a:r>
          </a:p>
          <a:p>
            <a:pPr marL="401638" indent="-263525">
              <a:buFontTx/>
              <a:buChar char="-"/>
            </a:pPr>
            <a:r>
              <a:rPr lang="de-DE" dirty="0">
                <a:solidFill>
                  <a:srgbClr val="404040"/>
                </a:solidFill>
                <a:latin typeface="Arial" panose="020B0604020202020204" pitchFamily="34" charset="0"/>
              </a:rPr>
              <a:t>Führungskraft </a:t>
            </a:r>
            <a:br>
              <a:rPr lang="de-DE" dirty="0">
                <a:solidFill>
                  <a:srgbClr val="404040"/>
                </a:solidFill>
                <a:latin typeface="Arial" panose="020B0604020202020204" pitchFamily="34" charset="0"/>
              </a:rPr>
            </a:br>
            <a:r>
              <a:rPr lang="de-DE" dirty="0">
                <a:solidFill>
                  <a:srgbClr val="404040"/>
                </a:solidFill>
                <a:latin typeface="Arial" panose="020B0604020202020204" pitchFamily="34" charset="0"/>
              </a:rPr>
              <a:t>(Führungskräfte)</a:t>
            </a:r>
          </a:p>
          <a:p>
            <a:pPr marL="401638" indent="-263525">
              <a:buFontTx/>
              <a:buChar char="-"/>
            </a:pPr>
            <a:r>
              <a:rPr lang="de-DE" dirty="0">
                <a:solidFill>
                  <a:srgbClr val="404040"/>
                </a:solidFill>
                <a:latin typeface="Arial" panose="020B0604020202020204" pitchFamily="34" charset="0"/>
              </a:rPr>
              <a:t>Hilfsmittel</a:t>
            </a:r>
          </a:p>
          <a:p>
            <a:pPr marL="401638" indent="-263525">
              <a:buFontTx/>
              <a:buChar char="-"/>
            </a:pPr>
            <a:r>
              <a:rPr lang="de-DE" dirty="0">
                <a:solidFill>
                  <a:srgbClr val="404040"/>
                </a:solidFill>
                <a:latin typeface="Arial" panose="020B0604020202020204" pitchFamily="34" charset="0"/>
              </a:rPr>
              <a:t>Budget</a:t>
            </a:r>
          </a:p>
        </p:txBody>
      </p:sp>
      <p:pic>
        <p:nvPicPr>
          <p:cNvPr id="37" name="Picture 36">
            <a:extLst>
              <a:ext uri="{FF2B5EF4-FFF2-40B4-BE49-F238E27FC236}">
                <a16:creationId xmlns:a16="http://schemas.microsoft.com/office/drawing/2014/main" id="{8A8B8A99-2C73-1542-9787-D1AE825A89F0}"/>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38" name="Title 3">
            <a:extLst>
              <a:ext uri="{FF2B5EF4-FFF2-40B4-BE49-F238E27FC236}">
                <a16:creationId xmlns:a16="http://schemas.microsoft.com/office/drawing/2014/main" id="{F1D768EC-1DE2-CC45-9B17-A2C8CECC8DD3}"/>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b="1" kern="0" dirty="0">
                <a:solidFill>
                  <a:srgbClr val="0A5496"/>
                </a:solidFill>
              </a:rPr>
              <a:t>Handlungsplan-Zusammenfassung</a:t>
            </a:r>
          </a:p>
        </p:txBody>
      </p:sp>
      <p:sp>
        <p:nvSpPr>
          <p:cNvPr id="39" name="Yellow Bar">
            <a:extLst>
              <a:ext uri="{FF2B5EF4-FFF2-40B4-BE49-F238E27FC236}">
                <a16:creationId xmlns:a16="http://schemas.microsoft.com/office/drawing/2014/main" id="{806ACE8E-B154-5846-8B8B-1EBE1B0FDF69}"/>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t> </a:t>
            </a:r>
          </a:p>
        </p:txBody>
      </p:sp>
      <p:pic>
        <p:nvPicPr>
          <p:cNvPr id="40" name="Picture 39">
            <a:extLst>
              <a:ext uri="{FF2B5EF4-FFF2-40B4-BE49-F238E27FC236}">
                <a16:creationId xmlns:a16="http://schemas.microsoft.com/office/drawing/2014/main" id="{08FD7042-49FF-0B4E-8218-CCDE8247C1BA}"/>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1" name="Rectangle 40">
            <a:extLst>
              <a:ext uri="{FF2B5EF4-FFF2-40B4-BE49-F238E27FC236}">
                <a16:creationId xmlns:a16="http://schemas.microsoft.com/office/drawing/2014/main" id="{AD5BA97D-4643-1D41-B995-AF75340EF0E6}"/>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de-DE" b="1" kern="1200" dirty="0">
                <a:solidFill>
                  <a:schemeClr val="bg1"/>
                </a:solidFill>
                <a:latin typeface="Arial" panose="020B0604020202020204" pitchFamily="34" charset="0"/>
              </a:rPr>
              <a:t>1</a:t>
            </a:r>
            <a:br/>
            <a:r>
              <a:rPr lang="de-DE" b="1" kern="1200" dirty="0">
                <a:solidFill>
                  <a:schemeClr val="bg1"/>
                </a:solidFill>
                <a:latin typeface="Arial" panose="020B0604020202020204" pitchFamily="34" charset="0"/>
              </a:rPr>
              <a:t>Neue Clubs</a:t>
            </a:r>
          </a:p>
        </p:txBody>
      </p:sp>
      <p:sp>
        <p:nvSpPr>
          <p:cNvPr id="42" name="Rectangle 41">
            <a:extLst>
              <a:ext uri="{FF2B5EF4-FFF2-40B4-BE49-F238E27FC236}">
                <a16:creationId xmlns:a16="http://schemas.microsoft.com/office/drawing/2014/main" id="{ABE4AD60-6D84-ED4F-916A-906EC8B7037D}"/>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de-DE" b="1" kern="1200" dirty="0">
                <a:solidFill>
                  <a:schemeClr val="bg1"/>
                </a:solidFill>
                <a:latin typeface="Arial" panose="020B0604020202020204" pitchFamily="34" charset="0"/>
              </a:rPr>
              <a:t>2 </a:t>
            </a:r>
            <a:br>
              <a:rPr dirty="0"/>
            </a:br>
            <a:r>
              <a:rPr lang="de-DE" b="1" kern="1200" dirty="0">
                <a:solidFill>
                  <a:schemeClr val="bg1"/>
                </a:solidFill>
                <a:latin typeface="Arial" panose="020B0604020202020204" pitchFamily="34" charset="0"/>
              </a:rPr>
              <a:t>Neue Mitglieder</a:t>
            </a:r>
          </a:p>
        </p:txBody>
      </p:sp>
      <p:sp>
        <p:nvSpPr>
          <p:cNvPr id="43" name="Rectangle 42">
            <a:extLst>
              <a:ext uri="{FF2B5EF4-FFF2-40B4-BE49-F238E27FC236}">
                <a16:creationId xmlns:a16="http://schemas.microsoft.com/office/drawing/2014/main" id="{7BF708E1-1513-FE41-B832-324562669D79}"/>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de-DE" b="1" kern="1200" dirty="0">
                <a:solidFill>
                  <a:schemeClr val="bg1"/>
                </a:solidFill>
                <a:latin typeface="Arial" panose="020B0604020202020204" pitchFamily="34" charset="0"/>
              </a:rPr>
              <a:t>3</a:t>
            </a:r>
            <a:br>
              <a:rPr dirty="0"/>
            </a:br>
            <a:r>
              <a:rPr lang="de-DE" b="1" kern="1200" dirty="0">
                <a:solidFill>
                  <a:schemeClr val="bg1"/>
                </a:solidFill>
                <a:latin typeface="Arial" panose="020B0604020202020204" pitchFamily="34" charset="0"/>
              </a:rPr>
              <a:t>Mitglieder-zufriedenheit</a:t>
            </a:r>
          </a:p>
        </p:txBody>
      </p:sp>
      <p:sp>
        <p:nvSpPr>
          <p:cNvPr id="44" name="Rectangle 43">
            <a:extLst>
              <a:ext uri="{FF2B5EF4-FFF2-40B4-BE49-F238E27FC236}">
                <a16:creationId xmlns:a16="http://schemas.microsoft.com/office/drawing/2014/main" id="{7967CD91-E6B5-F64D-B24D-5ED0A5067A0A}"/>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de-DE" b="1" kern="1200" dirty="0">
                <a:solidFill>
                  <a:schemeClr val="bg1"/>
                </a:solidFill>
                <a:latin typeface="Arial" panose="020B0604020202020204" pitchFamily="34" charset="0"/>
              </a:rPr>
              <a:t>4</a:t>
            </a:r>
            <a:br/>
            <a:r>
              <a:rPr lang="de-DE" b="1" kern="1200" dirty="0">
                <a:solidFill>
                  <a:schemeClr val="bg1"/>
                </a:solidFill>
                <a:latin typeface="Arial" panose="020B0604020202020204" pitchFamily="34" charset="0"/>
              </a:rPr>
              <a:t>Führungskräfte-Unterstützung</a:t>
            </a:r>
          </a:p>
        </p:txBody>
      </p:sp>
      <p:sp>
        <p:nvSpPr>
          <p:cNvPr id="45" name="Rectangle 44">
            <a:extLst>
              <a:ext uri="{FF2B5EF4-FFF2-40B4-BE49-F238E27FC236}">
                <a16:creationId xmlns:a16="http://schemas.microsoft.com/office/drawing/2014/main" id="{3CCED18B-7AB5-604A-B958-C09730CD7FDF}"/>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de-DE" b="1" dirty="0">
                <a:solidFill>
                  <a:schemeClr val="tx2"/>
                </a:solidFill>
                <a:latin typeface="Arial" panose="020B0604020202020204" pitchFamily="34" charset="0"/>
              </a:rPr>
              <a:t>Handlungsschritt</a:t>
            </a:r>
          </a:p>
          <a:p>
            <a:pPr marL="401638" indent="-263525">
              <a:buFontTx/>
              <a:buChar char="-"/>
            </a:pPr>
            <a:r>
              <a:rPr lang="de-DE" dirty="0">
                <a:solidFill>
                  <a:srgbClr val="404040"/>
                </a:solidFill>
                <a:latin typeface="Arial" panose="020B0604020202020204" pitchFamily="34" charset="0"/>
              </a:rPr>
              <a:t>Beschreibung</a:t>
            </a:r>
          </a:p>
          <a:p>
            <a:pPr marL="401638" indent="-263525">
              <a:buFontTx/>
              <a:buChar char="-"/>
            </a:pPr>
            <a:r>
              <a:rPr lang="de-DE" dirty="0">
                <a:solidFill>
                  <a:srgbClr val="404040"/>
                </a:solidFill>
                <a:latin typeface="Arial" panose="020B0604020202020204" pitchFamily="34" charset="0"/>
              </a:rPr>
              <a:t>Zeitspanne</a:t>
            </a:r>
          </a:p>
          <a:p>
            <a:pPr marL="401638" indent="-263525">
              <a:buFontTx/>
              <a:buChar char="-"/>
            </a:pPr>
            <a:r>
              <a:rPr lang="de-DE" dirty="0">
                <a:solidFill>
                  <a:srgbClr val="404040"/>
                </a:solidFill>
                <a:latin typeface="Arial" panose="020B0604020202020204" pitchFamily="34" charset="0"/>
              </a:rPr>
              <a:t>Führungskraft </a:t>
            </a:r>
            <a:br>
              <a:rPr lang="de-DE" dirty="0">
                <a:solidFill>
                  <a:srgbClr val="404040"/>
                </a:solidFill>
                <a:latin typeface="Arial" panose="020B0604020202020204" pitchFamily="34" charset="0"/>
              </a:rPr>
            </a:br>
            <a:r>
              <a:rPr lang="de-DE" dirty="0">
                <a:solidFill>
                  <a:srgbClr val="404040"/>
                </a:solidFill>
                <a:latin typeface="Arial" panose="020B0604020202020204" pitchFamily="34" charset="0"/>
              </a:rPr>
              <a:t>(Führungskräfte)</a:t>
            </a:r>
          </a:p>
          <a:p>
            <a:pPr marL="401638" indent="-263525">
              <a:buFontTx/>
              <a:buChar char="-"/>
            </a:pPr>
            <a:r>
              <a:rPr lang="de-DE" dirty="0">
                <a:solidFill>
                  <a:srgbClr val="404040"/>
                </a:solidFill>
                <a:latin typeface="Arial" panose="020B0604020202020204" pitchFamily="34" charset="0"/>
              </a:rPr>
              <a:t>Hilfsmittel</a:t>
            </a:r>
          </a:p>
          <a:p>
            <a:pPr marL="401638" indent="-263525">
              <a:buFontTx/>
              <a:buChar char="-"/>
            </a:pPr>
            <a:r>
              <a:rPr lang="de-DE" dirty="0">
                <a:solidFill>
                  <a:srgbClr val="404040"/>
                </a:solidFill>
                <a:latin typeface="Arial" panose="020B0604020202020204" pitchFamily="34" charset="0"/>
              </a:rPr>
              <a:t>Budget</a:t>
            </a:r>
          </a:p>
        </p:txBody>
      </p:sp>
      <p:sp>
        <p:nvSpPr>
          <p:cNvPr id="46" name="Rectangle 45">
            <a:extLst>
              <a:ext uri="{FF2B5EF4-FFF2-40B4-BE49-F238E27FC236}">
                <a16:creationId xmlns:a16="http://schemas.microsoft.com/office/drawing/2014/main" id="{F079E543-53CA-A349-9CD2-050E90A98F80}"/>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de-DE" b="1" dirty="0">
                <a:solidFill>
                  <a:schemeClr val="tx2"/>
                </a:solidFill>
                <a:latin typeface="Arial" panose="020B0604020202020204" pitchFamily="34" charset="0"/>
              </a:rPr>
              <a:t>Handlungsschritt</a:t>
            </a:r>
          </a:p>
          <a:p>
            <a:pPr marL="401638" indent="-263525">
              <a:buFontTx/>
              <a:buChar char="-"/>
            </a:pPr>
            <a:r>
              <a:rPr lang="de-DE" dirty="0">
                <a:solidFill>
                  <a:srgbClr val="404040"/>
                </a:solidFill>
                <a:latin typeface="Arial" panose="020B0604020202020204" pitchFamily="34" charset="0"/>
              </a:rPr>
              <a:t>Beschreibung</a:t>
            </a:r>
          </a:p>
          <a:p>
            <a:pPr marL="401638" indent="-263525">
              <a:buFontTx/>
              <a:buChar char="-"/>
            </a:pPr>
            <a:r>
              <a:rPr lang="de-DE" dirty="0">
                <a:solidFill>
                  <a:srgbClr val="404040"/>
                </a:solidFill>
                <a:latin typeface="Arial" panose="020B0604020202020204" pitchFamily="34" charset="0"/>
              </a:rPr>
              <a:t>Zeitspanne</a:t>
            </a:r>
          </a:p>
          <a:p>
            <a:pPr marL="401638" indent="-263525">
              <a:buFontTx/>
              <a:buChar char="-"/>
            </a:pPr>
            <a:r>
              <a:rPr lang="de-DE" dirty="0">
                <a:solidFill>
                  <a:srgbClr val="404040"/>
                </a:solidFill>
                <a:latin typeface="Arial" panose="020B0604020202020204" pitchFamily="34" charset="0"/>
              </a:rPr>
              <a:t>Führungskraft </a:t>
            </a:r>
            <a:br>
              <a:rPr lang="de-DE" dirty="0">
                <a:solidFill>
                  <a:srgbClr val="404040"/>
                </a:solidFill>
                <a:latin typeface="Arial" panose="020B0604020202020204" pitchFamily="34" charset="0"/>
              </a:rPr>
            </a:br>
            <a:r>
              <a:rPr lang="de-DE" dirty="0">
                <a:solidFill>
                  <a:srgbClr val="404040"/>
                </a:solidFill>
                <a:latin typeface="Arial" panose="020B0604020202020204" pitchFamily="34" charset="0"/>
              </a:rPr>
              <a:t>(Führungskräfte)</a:t>
            </a:r>
          </a:p>
          <a:p>
            <a:pPr marL="401638" indent="-263525">
              <a:buFontTx/>
              <a:buChar char="-"/>
            </a:pPr>
            <a:r>
              <a:rPr lang="de-DE" dirty="0">
                <a:solidFill>
                  <a:srgbClr val="404040"/>
                </a:solidFill>
                <a:latin typeface="Arial" panose="020B0604020202020204" pitchFamily="34" charset="0"/>
              </a:rPr>
              <a:t>Hilfsmittel</a:t>
            </a:r>
          </a:p>
          <a:p>
            <a:pPr marL="401638" indent="-263525">
              <a:buFontTx/>
              <a:buChar char="-"/>
            </a:pPr>
            <a:r>
              <a:rPr lang="de-DE" dirty="0">
                <a:solidFill>
                  <a:srgbClr val="404040"/>
                </a:solidFill>
                <a:latin typeface="Arial" panose="020B0604020202020204" pitchFamily="34" charset="0"/>
              </a:rPr>
              <a:t>Budget</a:t>
            </a:r>
          </a:p>
        </p:txBody>
      </p:sp>
      <p:sp>
        <p:nvSpPr>
          <p:cNvPr id="47" name="Rectangle 46">
            <a:extLst>
              <a:ext uri="{FF2B5EF4-FFF2-40B4-BE49-F238E27FC236}">
                <a16:creationId xmlns:a16="http://schemas.microsoft.com/office/drawing/2014/main" id="{8156EFA8-7EC7-1242-9337-6DF76F17A98B}"/>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de-DE" b="1" dirty="0">
                <a:solidFill>
                  <a:schemeClr val="tx2"/>
                </a:solidFill>
                <a:latin typeface="Arial" panose="020B0604020202020204" pitchFamily="34" charset="0"/>
              </a:rPr>
              <a:t>Handlungsschritt</a:t>
            </a:r>
          </a:p>
          <a:p>
            <a:pPr marL="401638" indent="-263525">
              <a:buFontTx/>
              <a:buChar char="-"/>
            </a:pPr>
            <a:r>
              <a:rPr lang="de-DE" dirty="0">
                <a:solidFill>
                  <a:srgbClr val="404040"/>
                </a:solidFill>
                <a:latin typeface="Arial" panose="020B0604020202020204" pitchFamily="34" charset="0"/>
              </a:rPr>
              <a:t>Beschreibung</a:t>
            </a:r>
          </a:p>
          <a:p>
            <a:pPr marL="401638" indent="-263525">
              <a:buFontTx/>
              <a:buChar char="-"/>
            </a:pPr>
            <a:r>
              <a:rPr lang="de-DE" dirty="0">
                <a:solidFill>
                  <a:srgbClr val="404040"/>
                </a:solidFill>
                <a:latin typeface="Arial" panose="020B0604020202020204" pitchFamily="34" charset="0"/>
              </a:rPr>
              <a:t>Zeitspanne</a:t>
            </a:r>
          </a:p>
          <a:p>
            <a:pPr marL="401638" indent="-263525">
              <a:buFontTx/>
              <a:buChar char="-"/>
            </a:pPr>
            <a:r>
              <a:rPr lang="de-DE" dirty="0">
                <a:solidFill>
                  <a:srgbClr val="404040"/>
                </a:solidFill>
                <a:latin typeface="Arial" panose="020B0604020202020204" pitchFamily="34" charset="0"/>
              </a:rPr>
              <a:t>Führungskraft </a:t>
            </a:r>
            <a:br>
              <a:rPr lang="de-DE" dirty="0">
                <a:solidFill>
                  <a:srgbClr val="404040"/>
                </a:solidFill>
                <a:latin typeface="Arial" panose="020B0604020202020204" pitchFamily="34" charset="0"/>
              </a:rPr>
            </a:br>
            <a:r>
              <a:rPr lang="de-DE" dirty="0">
                <a:solidFill>
                  <a:srgbClr val="404040"/>
                </a:solidFill>
                <a:latin typeface="Arial" panose="020B0604020202020204" pitchFamily="34" charset="0"/>
              </a:rPr>
              <a:t>(Führungskräfte)</a:t>
            </a:r>
          </a:p>
          <a:p>
            <a:pPr marL="401638" indent="-263525">
              <a:buFontTx/>
              <a:buChar char="-"/>
            </a:pPr>
            <a:r>
              <a:rPr lang="de-DE" dirty="0">
                <a:solidFill>
                  <a:srgbClr val="404040"/>
                </a:solidFill>
                <a:latin typeface="Arial" panose="020B0604020202020204" pitchFamily="34" charset="0"/>
              </a:rPr>
              <a:t>Hilfsmittel</a:t>
            </a:r>
          </a:p>
          <a:p>
            <a:pPr marL="401638" indent="-263525">
              <a:buFontTx/>
              <a:buChar char="-"/>
            </a:pPr>
            <a:r>
              <a:rPr lang="de-DE" dirty="0">
                <a:solidFill>
                  <a:srgbClr val="404040"/>
                </a:solidFill>
                <a:latin typeface="Arial" panose="020B0604020202020204" pitchFamily="34" charset="0"/>
              </a:rPr>
              <a:t>Budget</a:t>
            </a:r>
          </a:p>
        </p:txBody>
      </p:sp>
      <p:sp>
        <p:nvSpPr>
          <p:cNvPr id="48" name="Rectangle 47">
            <a:extLst>
              <a:ext uri="{FF2B5EF4-FFF2-40B4-BE49-F238E27FC236}">
                <a16:creationId xmlns:a16="http://schemas.microsoft.com/office/drawing/2014/main" id="{8CBDBD2A-F0E8-2A47-90DB-DD8CEB1BC974}"/>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de-DE" b="1" dirty="0">
                <a:solidFill>
                  <a:schemeClr val="tx2"/>
                </a:solidFill>
                <a:latin typeface="Arial" panose="020B0604020202020204" pitchFamily="34" charset="0"/>
              </a:rPr>
              <a:t>Handlungsschritt</a:t>
            </a:r>
          </a:p>
          <a:p>
            <a:pPr marL="401638" indent="-263525">
              <a:buFontTx/>
              <a:buChar char="-"/>
            </a:pPr>
            <a:r>
              <a:rPr lang="de-DE" dirty="0">
                <a:solidFill>
                  <a:srgbClr val="404040"/>
                </a:solidFill>
                <a:latin typeface="Arial" panose="020B0604020202020204" pitchFamily="34" charset="0"/>
              </a:rPr>
              <a:t>Beschreibung</a:t>
            </a:r>
          </a:p>
          <a:p>
            <a:pPr marL="401638" indent="-263525">
              <a:buFontTx/>
              <a:buChar char="-"/>
            </a:pPr>
            <a:r>
              <a:rPr lang="de-DE" dirty="0">
                <a:solidFill>
                  <a:srgbClr val="404040"/>
                </a:solidFill>
                <a:latin typeface="Arial" panose="020B0604020202020204" pitchFamily="34" charset="0"/>
              </a:rPr>
              <a:t>Zeitspanne</a:t>
            </a:r>
          </a:p>
          <a:p>
            <a:pPr marL="401638" indent="-263525">
              <a:buFontTx/>
              <a:buChar char="-"/>
            </a:pPr>
            <a:r>
              <a:rPr lang="de-DE" dirty="0">
                <a:solidFill>
                  <a:srgbClr val="404040"/>
                </a:solidFill>
                <a:latin typeface="Arial" panose="020B0604020202020204" pitchFamily="34" charset="0"/>
              </a:rPr>
              <a:t>Führungskraft </a:t>
            </a:r>
            <a:br>
              <a:rPr lang="de-DE" dirty="0">
                <a:solidFill>
                  <a:srgbClr val="404040"/>
                </a:solidFill>
                <a:latin typeface="Arial" panose="020B0604020202020204" pitchFamily="34" charset="0"/>
              </a:rPr>
            </a:br>
            <a:r>
              <a:rPr lang="de-DE" dirty="0">
                <a:solidFill>
                  <a:srgbClr val="404040"/>
                </a:solidFill>
                <a:latin typeface="Arial" panose="020B0604020202020204" pitchFamily="34" charset="0"/>
              </a:rPr>
              <a:t>(Führungskräfte)</a:t>
            </a:r>
          </a:p>
          <a:p>
            <a:pPr marL="401638" indent="-263525">
              <a:buFontTx/>
              <a:buChar char="-"/>
            </a:pPr>
            <a:r>
              <a:rPr lang="de-DE" dirty="0">
                <a:solidFill>
                  <a:srgbClr val="404040"/>
                </a:solidFill>
                <a:latin typeface="Arial" panose="020B0604020202020204" pitchFamily="34" charset="0"/>
              </a:rPr>
              <a:t>Hilfsmittel</a:t>
            </a:r>
          </a:p>
          <a:p>
            <a:pPr marL="401638" indent="-263525">
              <a:buFontTx/>
              <a:buChar char="-"/>
            </a:pPr>
            <a:r>
              <a:rPr lang="de-DE" dirty="0">
                <a:solidFill>
                  <a:srgbClr val="404040"/>
                </a:solidFill>
                <a:latin typeface="Arial" panose="020B0604020202020204" pitchFamily="34" charset="0"/>
              </a:rPr>
              <a:t>Budget</a:t>
            </a:r>
          </a:p>
        </p:txBody>
      </p:sp>
      <p:sp>
        <p:nvSpPr>
          <p:cNvPr id="49" name="Rectangle 48">
            <a:extLst>
              <a:ext uri="{FF2B5EF4-FFF2-40B4-BE49-F238E27FC236}">
                <a16:creationId xmlns:a16="http://schemas.microsoft.com/office/drawing/2014/main" id="{4C5C31FB-E097-FB41-8C0A-1D30E2CAC647}"/>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de-DE" b="1" dirty="0">
                <a:solidFill>
                  <a:schemeClr val="tx2"/>
                </a:solidFill>
                <a:latin typeface="Arial" panose="020B0604020202020204" pitchFamily="34" charset="0"/>
              </a:rPr>
              <a:t>Handlungsschritt</a:t>
            </a:r>
          </a:p>
          <a:p>
            <a:pPr marL="401638" indent="-263525">
              <a:buFontTx/>
              <a:buChar char="-"/>
            </a:pPr>
            <a:r>
              <a:rPr lang="de-DE" dirty="0">
                <a:solidFill>
                  <a:srgbClr val="404040"/>
                </a:solidFill>
                <a:latin typeface="Arial" panose="020B0604020202020204" pitchFamily="34" charset="0"/>
              </a:rPr>
              <a:t>Beschreibung</a:t>
            </a:r>
          </a:p>
          <a:p>
            <a:pPr marL="401638" indent="-263525">
              <a:buFontTx/>
              <a:buChar char="-"/>
            </a:pPr>
            <a:r>
              <a:rPr lang="de-DE" dirty="0">
                <a:solidFill>
                  <a:srgbClr val="404040"/>
                </a:solidFill>
                <a:latin typeface="Arial" panose="020B0604020202020204" pitchFamily="34" charset="0"/>
              </a:rPr>
              <a:t>Zeitspanne</a:t>
            </a:r>
          </a:p>
          <a:p>
            <a:pPr marL="401638" indent="-263525">
              <a:buFontTx/>
              <a:buChar char="-"/>
            </a:pPr>
            <a:r>
              <a:rPr lang="de-DE" dirty="0">
                <a:solidFill>
                  <a:srgbClr val="404040"/>
                </a:solidFill>
                <a:latin typeface="Arial" panose="020B0604020202020204" pitchFamily="34" charset="0"/>
              </a:rPr>
              <a:t>Führungskraft </a:t>
            </a:r>
            <a:br>
              <a:rPr lang="de-DE" dirty="0">
                <a:solidFill>
                  <a:srgbClr val="404040"/>
                </a:solidFill>
                <a:latin typeface="Arial" panose="020B0604020202020204" pitchFamily="34" charset="0"/>
              </a:rPr>
            </a:br>
            <a:r>
              <a:rPr lang="de-DE" dirty="0">
                <a:solidFill>
                  <a:srgbClr val="404040"/>
                </a:solidFill>
                <a:latin typeface="Arial" panose="020B0604020202020204" pitchFamily="34" charset="0"/>
              </a:rPr>
              <a:t>(Führungskräfte)</a:t>
            </a:r>
          </a:p>
          <a:p>
            <a:pPr marL="401638" indent="-263525">
              <a:buFontTx/>
              <a:buChar char="-"/>
            </a:pPr>
            <a:r>
              <a:rPr lang="de-DE" dirty="0">
                <a:solidFill>
                  <a:srgbClr val="404040"/>
                </a:solidFill>
                <a:latin typeface="Arial" panose="020B0604020202020204" pitchFamily="34" charset="0"/>
              </a:rPr>
              <a:t>Hilfsmittel</a:t>
            </a:r>
          </a:p>
          <a:p>
            <a:pPr marL="401638" indent="-263525">
              <a:buFontTx/>
              <a:buChar char="-"/>
            </a:pPr>
            <a:r>
              <a:rPr lang="de-DE" dirty="0">
                <a:solidFill>
                  <a:srgbClr val="404040"/>
                </a:solidFill>
                <a:latin typeface="Arial" panose="020B0604020202020204" pitchFamily="34" charset="0"/>
              </a:rPr>
              <a:t>Budget</a:t>
            </a:r>
          </a:p>
        </p:txBody>
      </p:sp>
      <p:sp>
        <p:nvSpPr>
          <p:cNvPr id="50" name="Rectangle 49">
            <a:extLst>
              <a:ext uri="{FF2B5EF4-FFF2-40B4-BE49-F238E27FC236}">
                <a16:creationId xmlns:a16="http://schemas.microsoft.com/office/drawing/2014/main" id="{62F3B411-DB53-C242-A419-2323CFA27ED3}"/>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de-DE" b="1" dirty="0">
                <a:solidFill>
                  <a:schemeClr val="tx2"/>
                </a:solidFill>
                <a:latin typeface="Arial" panose="020B0604020202020204" pitchFamily="34" charset="0"/>
              </a:rPr>
              <a:t>Handlungsschritt</a:t>
            </a:r>
          </a:p>
          <a:p>
            <a:pPr marL="401638" indent="-263525">
              <a:buFontTx/>
              <a:buChar char="-"/>
            </a:pPr>
            <a:r>
              <a:rPr lang="de-DE" dirty="0">
                <a:solidFill>
                  <a:srgbClr val="404040"/>
                </a:solidFill>
                <a:latin typeface="Arial" panose="020B0604020202020204" pitchFamily="34" charset="0"/>
              </a:rPr>
              <a:t>Beschreibung</a:t>
            </a:r>
          </a:p>
          <a:p>
            <a:pPr marL="401638" indent="-263525">
              <a:buFontTx/>
              <a:buChar char="-"/>
            </a:pPr>
            <a:r>
              <a:rPr lang="de-DE" dirty="0">
                <a:solidFill>
                  <a:srgbClr val="404040"/>
                </a:solidFill>
                <a:latin typeface="Arial" panose="020B0604020202020204" pitchFamily="34" charset="0"/>
              </a:rPr>
              <a:t>Zeitspanne</a:t>
            </a:r>
          </a:p>
          <a:p>
            <a:pPr marL="401638" indent="-263525">
              <a:buFontTx/>
              <a:buChar char="-"/>
            </a:pPr>
            <a:r>
              <a:rPr lang="de-DE" dirty="0">
                <a:solidFill>
                  <a:srgbClr val="404040"/>
                </a:solidFill>
                <a:latin typeface="Arial" panose="020B0604020202020204" pitchFamily="34" charset="0"/>
              </a:rPr>
              <a:t>Führungskraft </a:t>
            </a:r>
            <a:br>
              <a:rPr lang="de-DE" dirty="0">
                <a:solidFill>
                  <a:srgbClr val="404040"/>
                </a:solidFill>
                <a:latin typeface="Arial" panose="020B0604020202020204" pitchFamily="34" charset="0"/>
              </a:rPr>
            </a:br>
            <a:r>
              <a:rPr lang="de-DE" dirty="0">
                <a:solidFill>
                  <a:srgbClr val="404040"/>
                </a:solidFill>
                <a:latin typeface="Arial" panose="020B0604020202020204" pitchFamily="34" charset="0"/>
              </a:rPr>
              <a:t>(Führungskräfte)</a:t>
            </a:r>
          </a:p>
          <a:p>
            <a:pPr marL="401638" indent="-263525">
              <a:buFontTx/>
              <a:buChar char="-"/>
            </a:pPr>
            <a:r>
              <a:rPr lang="de-DE" dirty="0">
                <a:solidFill>
                  <a:srgbClr val="404040"/>
                </a:solidFill>
                <a:latin typeface="Arial" panose="020B0604020202020204" pitchFamily="34" charset="0"/>
              </a:rPr>
              <a:t>Hilfsmittel</a:t>
            </a:r>
          </a:p>
          <a:p>
            <a:pPr marL="401638" indent="-263525">
              <a:buFontTx/>
              <a:buChar char="-"/>
            </a:pPr>
            <a:r>
              <a:rPr lang="de-DE" dirty="0">
                <a:solidFill>
                  <a:srgbClr val="404040"/>
                </a:solidFill>
                <a:latin typeface="Arial" panose="020B0604020202020204" pitchFamily="34" charset="0"/>
              </a:rPr>
              <a:t>Budget</a:t>
            </a:r>
          </a:p>
        </p:txBody>
      </p:sp>
      <p:sp>
        <p:nvSpPr>
          <p:cNvPr id="51" name="Page Number - White">
            <a:extLst>
              <a:ext uri="{FF2B5EF4-FFF2-40B4-BE49-F238E27FC236}">
                <a16:creationId xmlns:a16="http://schemas.microsoft.com/office/drawing/2014/main" id="{E07FC904-E103-1F4F-B560-652E7964133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de-DE" sz="1000" b="0" i="0" u="none" strike="noStrike" kern="1200" cap="none" spc="0" normalizeH="0" baseline="0" noProof="0" dirty="0">
              <a:ln>
                <a:noFill/>
              </a:ln>
              <a:solidFill>
                <a:srgbClr val="0A5496"/>
              </a:solidFill>
              <a:effectLst/>
              <a:uLnTx/>
              <a:uFillTx/>
              <a:latin typeface="Arial" charset="0"/>
              <a:ea typeface="ヒラギノ角ゴ Pro W3" charset="0"/>
            </a:endParaRPr>
          </a:p>
        </p:txBody>
      </p:sp>
    </p:spTree>
    <p:extLst>
      <p:ext uri="{BB962C8B-B14F-4D97-AF65-F5344CB8AC3E}">
        <p14:creationId xmlns:p14="http://schemas.microsoft.com/office/powerpoint/2010/main" val="2501444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5C8DBD-B959-9142-AD42-03858497A51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2" name="Text Placeholder 18">
            <a:extLst>
              <a:ext uri="{FF2B5EF4-FFF2-40B4-BE49-F238E27FC236}">
                <a16:creationId xmlns:a16="http://schemas.microsoft.com/office/drawing/2014/main" id="{2AB6C1BC-D935-7C44-BFFD-32F75F164C3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3600" b="1" i="0" u="none" strike="noStrike" kern="0" cap="none" spc="0" normalizeH="0" baseline="0" noProof="0" dirty="0">
                <a:ln>
                  <a:noFill/>
                </a:ln>
                <a:solidFill>
                  <a:prstClr val="white"/>
                </a:solidFill>
                <a:effectLst/>
                <a:uLnTx/>
                <a:uFillTx/>
                <a:latin typeface="Arial" panose="020B0604020202020204" pitchFamily="34" charset="0"/>
              </a:rPr>
              <a:t>Strategieplanung</a:t>
            </a:r>
          </a:p>
        </p:txBody>
      </p:sp>
      <p:sp>
        <p:nvSpPr>
          <p:cNvPr id="7" name="Page Number - White">
            <a:extLst>
              <a:ext uri="{FF2B5EF4-FFF2-40B4-BE49-F238E27FC236}">
                <a16:creationId xmlns:a16="http://schemas.microsoft.com/office/drawing/2014/main" id="{55D5AC90-3E45-0A4F-AD6D-CE0DEF85461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de-DE"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2" name="Content Placeholder 16">
            <a:extLst>
              <a:ext uri="{FF2B5EF4-FFF2-40B4-BE49-F238E27FC236}">
                <a16:creationId xmlns:a16="http://schemas.microsoft.com/office/drawing/2014/main" id="{4BBFD163-29B5-41C8-AC8E-5E01D44DAF54}"/>
              </a:ext>
            </a:extLst>
          </p:cNvPr>
          <p:cNvPicPr>
            <a:picLocks noChangeAspect="1"/>
          </p:cNvPicPr>
          <p:nvPr/>
        </p:nvPicPr>
        <p:blipFill rotWithShape="1">
          <a:blip r:embed="rId3">
            <a:extLst>
              <a:ext uri="{28A0092B-C50C-407E-A947-70E740481C1C}">
                <a14:useLocalDpi xmlns:a14="http://schemas.microsoft.com/office/drawing/2010/main" val="0"/>
              </a:ext>
            </a:extLst>
          </a:blip>
          <a:srcRect r="1765"/>
          <a:stretch/>
        </p:blipFill>
        <p:spPr>
          <a:xfrm>
            <a:off x="6719557" y="1027007"/>
            <a:ext cx="4558043" cy="4840393"/>
          </a:xfrm>
          <a:prstGeom prst="rect">
            <a:avLst/>
          </a:prstGeom>
          <a:noFill/>
          <a:ln>
            <a:noFill/>
          </a:ln>
        </p:spPr>
      </p:pic>
      <p:sp>
        <p:nvSpPr>
          <p:cNvPr id="14" name="Content Placeholder 2">
            <a:extLst>
              <a:ext uri="{FF2B5EF4-FFF2-40B4-BE49-F238E27FC236}">
                <a16:creationId xmlns:a16="http://schemas.microsoft.com/office/drawing/2014/main" id="{82CAE138-F150-4A1E-8809-530057AE8C52}"/>
              </a:ext>
            </a:extLst>
          </p:cNvPr>
          <p:cNvSpPr txBox="1">
            <a:spLocks/>
          </p:cNvSpPr>
          <p:nvPr/>
        </p:nvSpPr>
        <p:spPr>
          <a:xfrm>
            <a:off x="699757" y="1630338"/>
            <a:ext cx="5396243" cy="4499988"/>
          </a:xfrm>
          <a:prstGeom prst="rect">
            <a:avLst/>
          </a:prstGeom>
        </p:spPr>
        <p:txBody>
          <a:bodyPr lIns="91440" tIns="45720" rIns="91440" bIns="45720" numCol="1"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50000"/>
              </a:lnSpc>
              <a:spcBef>
                <a:spcPct val="20000"/>
              </a:spcBef>
              <a:spcAft>
                <a:spcPct val="0"/>
              </a:spcAft>
              <a:buClr>
                <a:srgbClr val="FFC000"/>
              </a:buClr>
              <a:buSzTx/>
              <a:buFont typeface="Arial" pitchFamily="34" charset="0"/>
              <a:buNone/>
              <a:tabLst/>
              <a:defRPr/>
            </a:pPr>
            <a:r>
              <a:rPr kumimoji="0" lang="de-DE" sz="2400" b="1" i="0" u="none" strike="noStrike" kern="0" cap="none" spc="0" normalizeH="0" baseline="0" noProof="0" dirty="0">
                <a:ln>
                  <a:noFill/>
                </a:ln>
                <a:solidFill>
                  <a:prstClr val="white"/>
                </a:solidFill>
                <a:effectLst/>
                <a:uLnTx/>
                <a:uFillTx/>
                <a:latin typeface="Arial" panose="020B0604020202020204" pitchFamily="34" charset="0"/>
              </a:rPr>
              <a:t>Förderung von Innovation</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de-DE" sz="2000" b="0" i="0" u="none" strike="noStrike" kern="0" cap="none" spc="0" normalizeH="0" baseline="0" noProof="0" dirty="0">
                <a:ln>
                  <a:noFill/>
                </a:ln>
                <a:solidFill>
                  <a:prstClr val="white"/>
                </a:solidFill>
                <a:effectLst/>
                <a:uLnTx/>
                <a:uFillTx/>
                <a:latin typeface="Arial" panose="020B0604020202020204" pitchFamily="34" charset="0"/>
              </a:rPr>
              <a:t>Stellen Sie sicher, dass alle beitragen</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de-DE" sz="2000" b="0" i="0" u="none" strike="noStrike" kern="0" cap="none" spc="0" normalizeH="0" baseline="0" noProof="0" dirty="0">
                <a:ln>
                  <a:noFill/>
                </a:ln>
                <a:solidFill>
                  <a:prstClr val="white"/>
                </a:solidFill>
                <a:effectLst/>
                <a:uLnTx/>
                <a:uFillTx/>
                <a:latin typeface="Arial" panose="020B0604020202020204" pitchFamily="34" charset="0"/>
              </a:rPr>
              <a:t>Fokussieren Sie sich zuerst auf die </a:t>
            </a:r>
            <a:r>
              <a:rPr lang="de-DE" sz="2000" kern="0" dirty="0">
                <a:solidFill>
                  <a:prstClr val="white"/>
                </a:solidFill>
              </a:rPr>
              <a:t>Anzahl</a:t>
            </a:r>
            <a:r>
              <a:rPr kumimoji="0" lang="de-DE" sz="2000" b="0" i="0" u="none" strike="noStrike" kern="0" cap="none" spc="0" normalizeH="0" baseline="0" noProof="0" dirty="0">
                <a:ln>
                  <a:noFill/>
                </a:ln>
                <a:solidFill>
                  <a:prstClr val="white"/>
                </a:solidFill>
                <a:effectLst/>
                <a:uLnTx/>
                <a:uFillTx/>
                <a:latin typeface="Arial" panose="020B0604020202020204" pitchFamily="34" charset="0"/>
              </a:rPr>
              <a:t> der Ideen</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de-DE" sz="2000" b="0" i="0" u="none" strike="noStrike" kern="0" cap="none" spc="0" normalizeH="0" baseline="0" noProof="0" dirty="0">
                <a:ln>
                  <a:noFill/>
                </a:ln>
                <a:solidFill>
                  <a:prstClr val="white"/>
                </a:solidFill>
                <a:effectLst/>
                <a:uLnTx/>
                <a:uFillTx/>
                <a:latin typeface="Arial" panose="020B0604020202020204" pitchFamily="34" charset="0"/>
              </a:rPr>
              <a:t>Seien Sie positiv, keine negativen Kommentare</a:t>
            </a:r>
          </a:p>
          <a:p>
            <a:pPr marL="230182" marR="0" lvl="0" indent="-230182" algn="l" defTabSz="914400" rtl="0" eaLnBrk="1" fontAlgn="base" latinLnBrk="0" hangingPunct="1">
              <a:lnSpc>
                <a:spcPct val="100000"/>
              </a:lnSpc>
              <a:spcBef>
                <a:spcPts val="1000"/>
              </a:spcBef>
              <a:spcAft>
                <a:spcPct val="0"/>
              </a:spcAft>
              <a:buClr>
                <a:srgbClr val="FFC000"/>
              </a:buClr>
              <a:buSzTx/>
              <a:buFont typeface="Wingdings" pitchFamily="2" charset="2"/>
              <a:buChar char="§"/>
              <a:tabLst/>
              <a:defRPr/>
            </a:pPr>
            <a:r>
              <a:rPr kumimoji="0" lang="de-DE" sz="2000" b="0" i="0" u="none" strike="noStrike" kern="0" cap="none" spc="0" normalizeH="0" baseline="0" noProof="0" dirty="0">
                <a:ln>
                  <a:noFill/>
                </a:ln>
                <a:solidFill>
                  <a:prstClr val="white"/>
                </a:solidFill>
                <a:effectLst/>
                <a:uLnTx/>
                <a:uFillTx/>
                <a:latin typeface="Arial" panose="020B0604020202020204" pitchFamily="34" charset="0"/>
              </a:rPr>
              <a:t>Regen Sie zu wilden Ideen an und fordern Sie sich heraus</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de-DE" sz="2000" b="0" i="0" u="none" strike="noStrike" kern="0" cap="none" spc="0" normalizeH="0" baseline="0" noProof="0" dirty="0">
                <a:ln>
                  <a:noFill/>
                </a:ln>
                <a:solidFill>
                  <a:prstClr val="white"/>
                </a:solidFill>
                <a:effectLst/>
                <a:uLnTx/>
                <a:uFillTx/>
                <a:latin typeface="Arial" panose="020B0604020202020204" pitchFamily="34" charset="0"/>
              </a:rPr>
              <a:t>Seien Sie kreativ</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de-DE" sz="2000" b="0" i="0" u="none" strike="noStrike" kern="0" cap="none" spc="0" normalizeH="0" baseline="0" noProof="0" dirty="0">
                <a:ln>
                  <a:noFill/>
                </a:ln>
                <a:solidFill>
                  <a:prstClr val="white"/>
                </a:solidFill>
                <a:effectLst/>
                <a:uLnTx/>
                <a:uFillTx/>
                <a:latin typeface="Arial" panose="020B0604020202020204" pitchFamily="34" charset="0"/>
              </a:rPr>
              <a:t>Kombinieren und verbessern Sie Ideen</a:t>
            </a: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de-DE"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de-DE"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de-DE"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869574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2E36F2-E339-5849-AFCE-7985C2C379C2}"/>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12" name="Title 3">
            <a:extLst>
              <a:ext uri="{FF2B5EF4-FFF2-40B4-BE49-F238E27FC236}">
                <a16:creationId xmlns:a16="http://schemas.microsoft.com/office/drawing/2014/main" id="{81952C90-7D14-AF48-89FB-E93DD9B17AE4}"/>
              </a:ext>
            </a:extLst>
          </p:cNvPr>
          <p:cNvSpPr txBox="1">
            <a:spLocks/>
          </p:cNvSpPr>
          <p:nvPr/>
        </p:nvSpPr>
        <p:spPr>
          <a:xfrm>
            <a:off x="-21265" y="6858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b="1" kern="0" dirty="0">
                <a:solidFill>
                  <a:srgbClr val="0A5496"/>
                </a:solidFill>
              </a:rPr>
              <a:t>Handlungen und Zeitrahmen festlegen</a:t>
            </a:r>
          </a:p>
        </p:txBody>
      </p:sp>
      <p:sp>
        <p:nvSpPr>
          <p:cNvPr id="13" name="Yellow Bar">
            <a:extLst>
              <a:ext uri="{FF2B5EF4-FFF2-40B4-BE49-F238E27FC236}">
                <a16:creationId xmlns:a16="http://schemas.microsoft.com/office/drawing/2014/main" id="{2E333F99-A312-EE4F-BEED-288EFC88C75E}"/>
              </a:ext>
            </a:extLst>
          </p:cNvPr>
          <p:cNvSpPr/>
          <p:nvPr/>
        </p:nvSpPr>
        <p:spPr>
          <a:xfrm>
            <a:off x="4611695" y="13716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t> </a:t>
            </a:r>
          </a:p>
        </p:txBody>
      </p:sp>
      <p:pic>
        <p:nvPicPr>
          <p:cNvPr id="14" name="Picture 13">
            <a:extLst>
              <a:ext uri="{FF2B5EF4-FFF2-40B4-BE49-F238E27FC236}">
                <a16:creationId xmlns:a16="http://schemas.microsoft.com/office/drawing/2014/main" id="{527734FD-5C1F-F741-BE3A-908E7F213F92}"/>
              </a:ext>
            </a:extLst>
          </p:cNvPr>
          <p:cNvPicPr>
            <a:picLocks noChangeAspect="1"/>
          </p:cNvPicPr>
          <p:nvPr/>
        </p:nvPicPr>
        <p:blipFill>
          <a:blip r:embed="rId3"/>
          <a:stretch>
            <a:fillRect/>
          </a:stretch>
        </p:blipFill>
        <p:spPr>
          <a:xfrm>
            <a:off x="9906000" y="17553"/>
            <a:ext cx="2286000" cy="2286000"/>
          </a:xfrm>
          <a:prstGeom prst="rect">
            <a:avLst/>
          </a:prstGeom>
        </p:spPr>
      </p:pic>
      <p:sp>
        <p:nvSpPr>
          <p:cNvPr id="15" name="Rectangle 14">
            <a:extLst>
              <a:ext uri="{FF2B5EF4-FFF2-40B4-BE49-F238E27FC236}">
                <a16:creationId xmlns:a16="http://schemas.microsoft.com/office/drawing/2014/main" id="{B07F8066-3254-6848-B762-267DAD9489CA}"/>
              </a:ext>
            </a:extLst>
          </p:cNvPr>
          <p:cNvSpPr/>
          <p:nvPr/>
        </p:nvSpPr>
        <p:spPr>
          <a:xfrm>
            <a:off x="1078759"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de-DE" b="1" kern="1200" dirty="0">
                <a:solidFill>
                  <a:schemeClr val="bg1"/>
                </a:solidFill>
                <a:latin typeface="Arial" panose="020B0604020202020204" pitchFamily="34" charset="0"/>
              </a:rPr>
              <a:t>1</a:t>
            </a:r>
            <a:br/>
            <a:r>
              <a:rPr lang="de-DE" b="1" kern="1200" dirty="0">
                <a:solidFill>
                  <a:schemeClr val="bg1"/>
                </a:solidFill>
                <a:latin typeface="Arial" panose="020B0604020202020204" pitchFamily="34" charset="0"/>
              </a:rPr>
              <a:t>Neue Clubs</a:t>
            </a:r>
          </a:p>
        </p:txBody>
      </p:sp>
      <p:sp>
        <p:nvSpPr>
          <p:cNvPr id="16" name="Rectangle 15">
            <a:extLst>
              <a:ext uri="{FF2B5EF4-FFF2-40B4-BE49-F238E27FC236}">
                <a16:creationId xmlns:a16="http://schemas.microsoft.com/office/drawing/2014/main" id="{878D1C2E-D32C-D441-9269-B184D1946B76}"/>
              </a:ext>
            </a:extLst>
          </p:cNvPr>
          <p:cNvSpPr/>
          <p:nvPr/>
        </p:nvSpPr>
        <p:spPr>
          <a:xfrm>
            <a:off x="3686878"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de-DE" b="1" kern="1200" dirty="0">
                <a:solidFill>
                  <a:schemeClr val="bg1"/>
                </a:solidFill>
                <a:latin typeface="Arial" panose="020B0604020202020204" pitchFamily="34" charset="0"/>
              </a:rPr>
              <a:t>2 </a:t>
            </a:r>
            <a:br/>
            <a:r>
              <a:rPr lang="de-DE" b="1" kern="1200" dirty="0">
                <a:solidFill>
                  <a:schemeClr val="bg1"/>
                </a:solidFill>
                <a:latin typeface="Arial" panose="020B0604020202020204" pitchFamily="34" charset="0"/>
              </a:rPr>
              <a:t>Neue Mitglieder</a:t>
            </a:r>
          </a:p>
        </p:txBody>
      </p:sp>
      <p:sp>
        <p:nvSpPr>
          <p:cNvPr id="17" name="Rectangle 16">
            <a:extLst>
              <a:ext uri="{FF2B5EF4-FFF2-40B4-BE49-F238E27FC236}">
                <a16:creationId xmlns:a16="http://schemas.microsoft.com/office/drawing/2014/main" id="{37B435C2-AA83-8F47-ACF7-35952E6918CF}"/>
              </a:ext>
            </a:extLst>
          </p:cNvPr>
          <p:cNvSpPr/>
          <p:nvPr/>
        </p:nvSpPr>
        <p:spPr>
          <a:xfrm>
            <a:off x="6297304"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de-DE" b="1" kern="1200" dirty="0">
                <a:solidFill>
                  <a:schemeClr val="bg1"/>
                </a:solidFill>
                <a:latin typeface="Arial" panose="020B0604020202020204" pitchFamily="34" charset="0"/>
              </a:rPr>
              <a:t>3</a:t>
            </a:r>
            <a:br>
              <a:rPr dirty="0"/>
            </a:br>
            <a:r>
              <a:rPr lang="de-DE" b="1" kern="1200" dirty="0">
                <a:solidFill>
                  <a:schemeClr val="bg1"/>
                </a:solidFill>
                <a:latin typeface="Arial" panose="020B0604020202020204" pitchFamily="34" charset="0"/>
              </a:rPr>
              <a:t>Mitglieder-zufriedenheit</a:t>
            </a:r>
          </a:p>
        </p:txBody>
      </p:sp>
      <p:sp>
        <p:nvSpPr>
          <p:cNvPr id="18" name="Rectangle 17">
            <a:extLst>
              <a:ext uri="{FF2B5EF4-FFF2-40B4-BE49-F238E27FC236}">
                <a16:creationId xmlns:a16="http://schemas.microsoft.com/office/drawing/2014/main" id="{33330FFC-F68A-3340-9304-7C7AD97599D9}"/>
              </a:ext>
            </a:extLst>
          </p:cNvPr>
          <p:cNvSpPr/>
          <p:nvPr/>
        </p:nvSpPr>
        <p:spPr>
          <a:xfrm>
            <a:off x="8915400"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de-DE" b="1" kern="1200" dirty="0">
                <a:solidFill>
                  <a:schemeClr val="bg1"/>
                </a:solidFill>
                <a:latin typeface="Arial" panose="020B0604020202020204" pitchFamily="34" charset="0"/>
              </a:rPr>
              <a:t>4</a:t>
            </a:r>
            <a:br/>
            <a:r>
              <a:rPr lang="de-DE" b="1" kern="1200" dirty="0">
                <a:solidFill>
                  <a:schemeClr val="bg1"/>
                </a:solidFill>
                <a:latin typeface="Arial" panose="020B0604020202020204" pitchFamily="34" charset="0"/>
              </a:rPr>
              <a:t>Führungskräfte-Unterstützung</a:t>
            </a:r>
          </a:p>
        </p:txBody>
      </p:sp>
      <p:sp>
        <p:nvSpPr>
          <p:cNvPr id="19" name="Content Placeholder 2">
            <a:extLst>
              <a:ext uri="{FF2B5EF4-FFF2-40B4-BE49-F238E27FC236}">
                <a16:creationId xmlns:a16="http://schemas.microsoft.com/office/drawing/2014/main" id="{DC8E7DA0-5BA1-6041-BD14-6208B27DF0E2}"/>
              </a:ext>
            </a:extLst>
          </p:cNvPr>
          <p:cNvSpPr txBox="1">
            <a:spLocks/>
          </p:cNvSpPr>
          <p:nvPr/>
        </p:nvSpPr>
        <p:spPr>
          <a:xfrm>
            <a:off x="1061969" y="3108237"/>
            <a:ext cx="10017163" cy="2911563"/>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14350" indent="-514350">
              <a:lnSpc>
                <a:spcPct val="110000"/>
              </a:lnSpc>
              <a:spcBef>
                <a:spcPts val="1200"/>
              </a:spcBef>
              <a:spcAft>
                <a:spcPts val="600"/>
              </a:spcAft>
              <a:buClr>
                <a:schemeClr val="tx1"/>
              </a:buClr>
              <a:buFont typeface="+mj-lt"/>
              <a:buAutoNum type="arabicParenR"/>
            </a:pPr>
            <a:r>
              <a:rPr lang="de-DE" sz="2000" dirty="0"/>
              <a:t>Unterteilen Sie sich in vier Gruppen: eine pro Schwerpunktbereich</a:t>
            </a:r>
          </a:p>
          <a:p>
            <a:pPr marL="514350" indent="-514350">
              <a:lnSpc>
                <a:spcPct val="110000"/>
              </a:lnSpc>
              <a:spcBef>
                <a:spcPts val="1200"/>
              </a:spcBef>
              <a:spcAft>
                <a:spcPts val="600"/>
              </a:spcAft>
              <a:buClr>
                <a:schemeClr val="tx1"/>
              </a:buClr>
              <a:buFont typeface="+mj-lt"/>
              <a:buAutoNum type="arabicParenR"/>
            </a:pPr>
            <a:r>
              <a:rPr lang="de-DE" sz="2000" dirty="0"/>
              <a:t>Jede Gruppe erstellt eine Liste möglicher Handlungen, wählt dann die besten 2-3 und fügt Beschreibungen und Zeitspannen hinzu.</a:t>
            </a:r>
          </a:p>
          <a:p>
            <a:pPr marL="514350" indent="-514350">
              <a:lnSpc>
                <a:spcPct val="110000"/>
              </a:lnSpc>
              <a:spcBef>
                <a:spcPts val="1200"/>
              </a:spcBef>
              <a:spcAft>
                <a:spcPts val="600"/>
              </a:spcAft>
              <a:buClr>
                <a:schemeClr val="tx1"/>
              </a:buClr>
              <a:buFont typeface="+mj-lt"/>
              <a:buAutoNum type="arabicParenR"/>
            </a:pPr>
            <a:r>
              <a:rPr lang="de-DE" sz="2000" dirty="0"/>
              <a:t>Ein Wortführer aus jeder Gruppe teilt deren Ideen mit</a:t>
            </a:r>
          </a:p>
          <a:p>
            <a:pPr marL="514350" indent="-514350">
              <a:lnSpc>
                <a:spcPct val="110000"/>
              </a:lnSpc>
              <a:spcBef>
                <a:spcPts val="1200"/>
              </a:spcBef>
              <a:spcAft>
                <a:spcPts val="600"/>
              </a:spcAft>
              <a:buClr>
                <a:schemeClr val="tx1"/>
              </a:buClr>
              <a:buFont typeface="+mj-lt"/>
              <a:buAutoNum type="arabicParenR"/>
            </a:pPr>
            <a:r>
              <a:rPr lang="de-DE" sz="2000" dirty="0"/>
              <a:t>Wir werden die Liste unserer Handlungsschritte als Gruppe fertigstellen</a:t>
            </a:r>
          </a:p>
          <a:p>
            <a:pPr marL="457200" indent="-457200">
              <a:buClr>
                <a:schemeClr val="accent1"/>
              </a:buClr>
              <a:buFont typeface="Wingdings" panose="05000000000000000000" pitchFamily="2" charset="2"/>
              <a:buChar char="v"/>
            </a:pPr>
            <a:endParaRPr lang="de-DE" kern="0" dirty="0"/>
          </a:p>
          <a:p>
            <a:pPr marL="457200" indent="-457200">
              <a:buClr>
                <a:schemeClr val="accent1"/>
              </a:buClr>
              <a:buFont typeface="Wingdings" panose="05000000000000000000" pitchFamily="2" charset="2"/>
              <a:buChar char="v"/>
            </a:pPr>
            <a:endParaRPr lang="de-DE" kern="0" dirty="0"/>
          </a:p>
          <a:p>
            <a:pPr marL="457200" indent="-457200">
              <a:buClr>
                <a:schemeClr val="accent1"/>
              </a:buClr>
              <a:buFont typeface="Wingdings" panose="05000000000000000000" pitchFamily="2" charset="2"/>
              <a:buChar char="v"/>
            </a:pPr>
            <a:endParaRPr lang="de-DE" kern="0" dirty="0"/>
          </a:p>
        </p:txBody>
      </p:sp>
    </p:spTree>
    <p:extLst>
      <p:ext uri="{BB962C8B-B14F-4D97-AF65-F5344CB8AC3E}">
        <p14:creationId xmlns:p14="http://schemas.microsoft.com/office/powerpoint/2010/main" val="2364426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80238ADF-17B9-074D-84D2-FCFA433FCFCC}"/>
              </a:ext>
            </a:extLst>
          </p:cNvPr>
          <p:cNvSpPr/>
          <p:nvPr/>
        </p:nvSpPr>
        <p:spPr>
          <a:xfrm>
            <a:off x="1" y="-35357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t> </a:t>
            </a:r>
          </a:p>
        </p:txBody>
      </p:sp>
      <p:pic>
        <p:nvPicPr>
          <p:cNvPr id="15" name="Picture 14">
            <a:extLst>
              <a:ext uri="{FF2B5EF4-FFF2-40B4-BE49-F238E27FC236}">
                <a16:creationId xmlns:a16="http://schemas.microsoft.com/office/drawing/2014/main" id="{27E82D2D-F0DF-5E4A-8945-ED80B4F6844B}"/>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5F77943E-40C1-0D42-B3C7-3D96ED576C62}"/>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sp>
        <p:nvSpPr>
          <p:cNvPr id="18" name="Body Copy">
            <a:extLst>
              <a:ext uri="{FF2B5EF4-FFF2-40B4-BE49-F238E27FC236}">
                <a16:creationId xmlns:a16="http://schemas.microsoft.com/office/drawing/2014/main" id="{4EAE00C4-3586-1D47-A400-BA8FEDC3A82E}"/>
              </a:ext>
            </a:extLst>
          </p:cNvPr>
          <p:cNvSpPr txBox="1">
            <a:spLocks/>
          </p:cNvSpPr>
          <p:nvPr/>
        </p:nvSpPr>
        <p:spPr>
          <a:xfrm>
            <a:off x="1600200" y="1498314"/>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br>
              <a:rPr lang="de-DE" sz="4000" b="1" kern="0" dirty="0"/>
            </a:br>
            <a:r>
              <a:rPr lang="de-DE" sz="4000" b="1" kern="0" dirty="0"/>
              <a:t>Ohne Eingehen einer Verpflichtung hat man nur Versprechen und Hoffnung, aber keine Pläne.</a:t>
            </a:r>
          </a:p>
        </p:txBody>
      </p:sp>
      <p:sp>
        <p:nvSpPr>
          <p:cNvPr id="21" name="Page Number - White">
            <a:extLst>
              <a:ext uri="{FF2B5EF4-FFF2-40B4-BE49-F238E27FC236}">
                <a16:creationId xmlns:a16="http://schemas.microsoft.com/office/drawing/2014/main" id="{9A896B92-828E-D448-BFB4-5A017EAA2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24</a:t>
            </a:fld>
            <a:endParaRPr lang="de-DE" sz="1000" dirty="0">
              <a:solidFill>
                <a:schemeClr val="bg1"/>
              </a:solidFill>
            </a:endParaRPr>
          </a:p>
        </p:txBody>
      </p:sp>
      <p:sp>
        <p:nvSpPr>
          <p:cNvPr id="22" name="Text Placeholder 1">
            <a:extLst>
              <a:ext uri="{FF2B5EF4-FFF2-40B4-BE49-F238E27FC236}">
                <a16:creationId xmlns:a16="http://schemas.microsoft.com/office/drawing/2014/main" id="{91433342-9F76-5442-8350-777BB1B7CA90}"/>
              </a:ext>
            </a:extLst>
          </p:cNvPr>
          <p:cNvSpPr txBox="1">
            <a:spLocks/>
          </p:cNvSpPr>
          <p:nvPr/>
        </p:nvSpPr>
        <p:spPr>
          <a:xfrm>
            <a:off x="7467600" y="4137889"/>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de-DE" sz="2400" b="1" kern="0" dirty="0">
                <a:solidFill>
                  <a:schemeClr val="bg1"/>
                </a:solidFill>
              </a:rPr>
              <a:t>- Peter F. Drucker</a:t>
            </a:r>
          </a:p>
        </p:txBody>
      </p:sp>
      <p:pic>
        <p:nvPicPr>
          <p:cNvPr id="3" name="Picture 2">
            <a:extLst>
              <a:ext uri="{FF2B5EF4-FFF2-40B4-BE49-F238E27FC236}">
                <a16:creationId xmlns:a16="http://schemas.microsoft.com/office/drawing/2014/main" id="{CE307E8A-F8B5-44D0-A2F2-1A2DC90DE416}"/>
              </a:ext>
            </a:extLst>
          </p:cNvPr>
          <p:cNvPicPr>
            <a:picLocks noChangeAspect="1"/>
          </p:cNvPicPr>
          <p:nvPr/>
        </p:nvPicPr>
        <p:blipFill>
          <a:blip r:embed="rId4"/>
          <a:stretch>
            <a:fillRect/>
          </a:stretch>
        </p:blipFill>
        <p:spPr>
          <a:xfrm>
            <a:off x="7696200" y="2847975"/>
            <a:ext cx="1666875" cy="1162050"/>
          </a:xfrm>
          <a:prstGeom prst="rect">
            <a:avLst/>
          </a:prstGeom>
        </p:spPr>
      </p:pic>
      <p:pic>
        <p:nvPicPr>
          <p:cNvPr id="5" name="Picture 4">
            <a:extLst>
              <a:ext uri="{FF2B5EF4-FFF2-40B4-BE49-F238E27FC236}">
                <a16:creationId xmlns:a16="http://schemas.microsoft.com/office/drawing/2014/main" id="{E7823F5B-F2D0-4063-BC0E-85FEE00ECDE2}"/>
              </a:ext>
            </a:extLst>
          </p:cNvPr>
          <p:cNvPicPr>
            <a:picLocks noChangeAspect="1"/>
          </p:cNvPicPr>
          <p:nvPr/>
        </p:nvPicPr>
        <p:blipFill>
          <a:blip r:embed="rId5"/>
          <a:stretch>
            <a:fillRect/>
          </a:stretch>
        </p:blipFill>
        <p:spPr>
          <a:xfrm>
            <a:off x="1568824" y="915196"/>
            <a:ext cx="1152525" cy="838200"/>
          </a:xfrm>
          <a:prstGeom prst="rect">
            <a:avLst/>
          </a:prstGeom>
        </p:spPr>
      </p:pic>
    </p:spTree>
    <p:extLst>
      <p:ext uri="{BB962C8B-B14F-4D97-AF65-F5344CB8AC3E}">
        <p14:creationId xmlns:p14="http://schemas.microsoft.com/office/powerpoint/2010/main" val="2747503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1752600"/>
            <a:ext cx="10668000" cy="4572000"/>
          </a:xfrm>
          <a:prstGeom prst="rect">
            <a:avLst/>
          </a:prstGeom>
        </p:spPr>
        <p:txBody>
          <a:bodyPr/>
          <a:lstStyle/>
          <a:p>
            <a:endParaRPr lang="en-US"/>
          </a:p>
          <a:p>
            <a:endParaRPr lang="en-US"/>
          </a:p>
        </p:txBody>
      </p:sp>
      <p:sp>
        <p:nvSpPr>
          <p:cNvPr id="9" name="Slice - Solid">
            <a:extLst>
              <a:ext uri="{FF2B5EF4-FFF2-40B4-BE49-F238E27FC236}">
                <a16:creationId xmlns:a16="http://schemas.microsoft.com/office/drawing/2014/main" id="{B2E06015-E8E6-234D-B8C9-3DA1D2E2BB0D}"/>
              </a:ext>
            </a:extLst>
          </p:cNvPr>
          <p:cNvSpPr/>
          <p:nvPr/>
        </p:nvSpPr>
        <p:spPr>
          <a:xfrm>
            <a:off x="2380033" y="1"/>
            <a:ext cx="9202367" cy="6858000"/>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F1D3AC61-BD2D-7F41-95E2-DEE7D8949583}"/>
              </a:ext>
            </a:extLst>
          </p:cNvPr>
          <p:cNvPicPr>
            <a:picLocks noChangeAspect="1"/>
          </p:cNvPicPr>
          <p:nvPr/>
        </p:nvPicPr>
        <p:blipFill>
          <a:blip r:embed="rId3"/>
          <a:srcRect/>
          <a:stretch/>
        </p:blipFill>
        <p:spPr>
          <a:xfrm>
            <a:off x="605696" y="499134"/>
            <a:ext cx="994504" cy="942293"/>
          </a:xfrm>
          <a:prstGeom prst="rect">
            <a:avLst/>
          </a:prstGeom>
        </p:spPr>
      </p:pic>
      <p:pic>
        <p:nvPicPr>
          <p:cNvPr id="240" name="Picture 239">
            <a:extLst>
              <a:ext uri="{FF2B5EF4-FFF2-40B4-BE49-F238E27FC236}">
                <a16:creationId xmlns:a16="http://schemas.microsoft.com/office/drawing/2014/main" id="{A0642D4A-3F5F-E990-1E5C-97512DFFFE42}"/>
              </a:ext>
            </a:extLst>
          </p:cNvPr>
          <p:cNvPicPr>
            <a:picLocks noChangeAspect="1"/>
          </p:cNvPicPr>
          <p:nvPr/>
        </p:nvPicPr>
        <p:blipFill>
          <a:blip r:embed="rId3"/>
          <a:srcRect/>
          <a:stretch/>
        </p:blipFill>
        <p:spPr>
          <a:xfrm>
            <a:off x="609600" y="421651"/>
            <a:ext cx="994504" cy="942293"/>
          </a:xfrm>
          <a:prstGeom prst="rect">
            <a:avLst/>
          </a:prstGeom>
        </p:spPr>
      </p:pic>
      <p:sp>
        <p:nvSpPr>
          <p:cNvPr id="241" name="Background - Solid">
            <a:extLst>
              <a:ext uri="{FF2B5EF4-FFF2-40B4-BE49-F238E27FC236}">
                <a16:creationId xmlns:a16="http://schemas.microsoft.com/office/drawing/2014/main" id="{5D6D0A79-2598-F5BF-C9C8-F647841A9337}"/>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242" name="Group 241">
            <a:extLst>
              <a:ext uri="{FF2B5EF4-FFF2-40B4-BE49-F238E27FC236}">
                <a16:creationId xmlns:a16="http://schemas.microsoft.com/office/drawing/2014/main" id="{33303A69-B7AE-848A-66E9-3F979479BB60}"/>
              </a:ext>
            </a:extLst>
          </p:cNvPr>
          <p:cNvGrpSpPr/>
          <p:nvPr/>
        </p:nvGrpSpPr>
        <p:grpSpPr>
          <a:xfrm>
            <a:off x="2" y="723038"/>
            <a:ext cx="12191999" cy="217065"/>
            <a:chOff x="0" y="5696515"/>
            <a:chExt cx="12289367" cy="354756"/>
          </a:xfrm>
        </p:grpSpPr>
        <p:sp>
          <p:nvSpPr>
            <p:cNvPr id="243" name="Background - Solid">
              <a:extLst>
                <a:ext uri="{FF2B5EF4-FFF2-40B4-BE49-F238E27FC236}">
                  <a16:creationId xmlns:a16="http://schemas.microsoft.com/office/drawing/2014/main" id="{C5C81F59-ADFF-4C5E-6DC1-64E4BAF98633}"/>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244" name="Background - Solid">
              <a:extLst>
                <a:ext uri="{FF2B5EF4-FFF2-40B4-BE49-F238E27FC236}">
                  <a16:creationId xmlns:a16="http://schemas.microsoft.com/office/drawing/2014/main" id="{9DD71F73-3F79-5563-0962-BF07AF309B70}"/>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245" name="Background - Solid">
              <a:extLst>
                <a:ext uri="{FF2B5EF4-FFF2-40B4-BE49-F238E27FC236}">
                  <a16:creationId xmlns:a16="http://schemas.microsoft.com/office/drawing/2014/main" id="{5B014A35-1C90-1EFD-0A31-C22C7C2644C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246" name="Background - Solid">
              <a:extLst>
                <a:ext uri="{FF2B5EF4-FFF2-40B4-BE49-F238E27FC236}">
                  <a16:creationId xmlns:a16="http://schemas.microsoft.com/office/drawing/2014/main" id="{5E7DAB68-709C-DFFC-80B9-21642785156B}"/>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247" name="Background - Solid">
              <a:extLst>
                <a:ext uri="{FF2B5EF4-FFF2-40B4-BE49-F238E27FC236}">
                  <a16:creationId xmlns:a16="http://schemas.microsoft.com/office/drawing/2014/main" id="{F7A25D65-786B-33A5-9CC1-7BD7242E3DDB}"/>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248" name="Background - Solid">
              <a:extLst>
                <a:ext uri="{FF2B5EF4-FFF2-40B4-BE49-F238E27FC236}">
                  <a16:creationId xmlns:a16="http://schemas.microsoft.com/office/drawing/2014/main" id="{7AB0BA73-75FD-957B-1A8F-004B5C5D992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249" name="Background - Solid">
              <a:extLst>
                <a:ext uri="{FF2B5EF4-FFF2-40B4-BE49-F238E27FC236}">
                  <a16:creationId xmlns:a16="http://schemas.microsoft.com/office/drawing/2014/main" id="{6B4EA6F3-6236-459E-C65D-01A73D116B4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250" name="Picture 249">
            <a:extLst>
              <a:ext uri="{FF2B5EF4-FFF2-40B4-BE49-F238E27FC236}">
                <a16:creationId xmlns:a16="http://schemas.microsoft.com/office/drawing/2014/main" id="{1D4F6220-7DB8-17DE-8710-D696352DA477}"/>
              </a:ext>
            </a:extLst>
          </p:cNvPr>
          <p:cNvPicPr>
            <a:picLocks noChangeAspect="1"/>
          </p:cNvPicPr>
          <p:nvPr/>
        </p:nvPicPr>
        <p:blipFill>
          <a:blip r:embed="rId4"/>
          <a:srcRect/>
          <a:stretch/>
        </p:blipFill>
        <p:spPr>
          <a:xfrm>
            <a:off x="384727" y="226623"/>
            <a:ext cx="971568" cy="971568"/>
          </a:xfrm>
          <a:prstGeom prst="rect">
            <a:avLst/>
          </a:prstGeom>
        </p:spPr>
      </p:pic>
      <p:sp>
        <p:nvSpPr>
          <p:cNvPr id="251" name="Title 3">
            <a:extLst>
              <a:ext uri="{FF2B5EF4-FFF2-40B4-BE49-F238E27FC236}">
                <a16:creationId xmlns:a16="http://schemas.microsoft.com/office/drawing/2014/main" id="{16570E6E-ED6E-D6F9-B127-EAE15CF06788}"/>
              </a:ext>
            </a:extLst>
          </p:cNvPr>
          <p:cNvSpPr txBox="1">
            <a:spLocks/>
          </p:cNvSpPr>
          <p:nvPr/>
        </p:nvSpPr>
        <p:spPr>
          <a:xfrm>
            <a:off x="-11375" y="1050197"/>
            <a:ext cx="12192000" cy="838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3200" b="1" dirty="0" err="1">
                <a:solidFill>
                  <a:srgbClr val="0A5496"/>
                </a:solidFill>
              </a:rPr>
              <a:t>Organisation</a:t>
            </a:r>
            <a:r>
              <a:rPr lang="en-US" sz="3200" b="1" dirty="0">
                <a:solidFill>
                  <a:srgbClr val="0A5496"/>
                </a:solidFill>
              </a:rPr>
              <a:t> von </a:t>
            </a:r>
            <a:r>
              <a:rPr lang="en-US" sz="3200" b="1" dirty="0" err="1">
                <a:solidFill>
                  <a:srgbClr val="0A5496"/>
                </a:solidFill>
              </a:rPr>
              <a:t>Arbeitsgruppen</a:t>
            </a:r>
            <a:r>
              <a:rPr lang="en-US" sz="3200" b="1" dirty="0">
                <a:solidFill>
                  <a:srgbClr val="0A5496"/>
                </a:solidFill>
              </a:rPr>
              <a:t> (</a:t>
            </a:r>
            <a:r>
              <a:rPr lang="en-US" sz="3200" b="1" dirty="0" err="1">
                <a:solidFill>
                  <a:srgbClr val="0A5496"/>
                </a:solidFill>
              </a:rPr>
              <a:t>Beispiel</a:t>
            </a:r>
            <a:r>
              <a:rPr lang="en-US" sz="3200" b="1" dirty="0">
                <a:solidFill>
                  <a:srgbClr val="0A5496"/>
                </a:solidFill>
              </a:rPr>
              <a:t>)</a:t>
            </a:r>
          </a:p>
        </p:txBody>
      </p:sp>
      <p:grpSp>
        <p:nvGrpSpPr>
          <p:cNvPr id="252" name="Group 251">
            <a:extLst>
              <a:ext uri="{FF2B5EF4-FFF2-40B4-BE49-F238E27FC236}">
                <a16:creationId xmlns:a16="http://schemas.microsoft.com/office/drawing/2014/main" id="{D63322EE-520A-83CA-F90B-B832B359A8E2}"/>
              </a:ext>
            </a:extLst>
          </p:cNvPr>
          <p:cNvGrpSpPr/>
          <p:nvPr/>
        </p:nvGrpSpPr>
        <p:grpSpPr>
          <a:xfrm>
            <a:off x="300799" y="6180904"/>
            <a:ext cx="3441951" cy="580225"/>
            <a:chOff x="2051501" y="4649255"/>
            <a:chExt cx="2581463" cy="435169"/>
          </a:xfrm>
        </p:grpSpPr>
        <p:pic>
          <p:nvPicPr>
            <p:cNvPr id="253" name="Graphic 252" descr="User with solid fill">
              <a:extLst>
                <a:ext uri="{FF2B5EF4-FFF2-40B4-BE49-F238E27FC236}">
                  <a16:creationId xmlns:a16="http://schemas.microsoft.com/office/drawing/2014/main" id="{30B856B4-681C-9192-CF9D-38963B0439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1501" y="4712451"/>
              <a:ext cx="293360" cy="308779"/>
            </a:xfrm>
            <a:prstGeom prst="rect">
              <a:avLst/>
            </a:prstGeom>
          </p:spPr>
        </p:pic>
        <p:sp>
          <p:nvSpPr>
            <p:cNvPr id="254" name="Google Shape;1393;p36">
              <a:extLst>
                <a:ext uri="{FF2B5EF4-FFF2-40B4-BE49-F238E27FC236}">
                  <a16:creationId xmlns:a16="http://schemas.microsoft.com/office/drawing/2014/main" id="{DE2AA5C0-A790-033D-AB85-C929EDE23709}"/>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Arbeitsgruppenleitung</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55" name="Group 254">
            <a:extLst>
              <a:ext uri="{FF2B5EF4-FFF2-40B4-BE49-F238E27FC236}">
                <a16:creationId xmlns:a16="http://schemas.microsoft.com/office/drawing/2014/main" id="{15B23DFA-DDBC-E606-BF3A-E8A27E754A2C}"/>
              </a:ext>
            </a:extLst>
          </p:cNvPr>
          <p:cNvGrpSpPr/>
          <p:nvPr/>
        </p:nvGrpSpPr>
        <p:grpSpPr>
          <a:xfrm>
            <a:off x="8320691" y="6126858"/>
            <a:ext cx="3679309" cy="580225"/>
            <a:chOff x="5073049" y="4616779"/>
            <a:chExt cx="3111100" cy="435169"/>
          </a:xfrm>
        </p:grpSpPr>
        <p:grpSp>
          <p:nvGrpSpPr>
            <p:cNvPr id="256" name="Group 255">
              <a:extLst>
                <a:ext uri="{FF2B5EF4-FFF2-40B4-BE49-F238E27FC236}">
                  <a16:creationId xmlns:a16="http://schemas.microsoft.com/office/drawing/2014/main" id="{E0335A98-2E69-C64F-11D4-EF8988D5D839}"/>
                </a:ext>
              </a:extLst>
            </p:cNvPr>
            <p:cNvGrpSpPr/>
            <p:nvPr/>
          </p:nvGrpSpPr>
          <p:grpSpPr>
            <a:xfrm>
              <a:off x="5073049" y="4649255"/>
              <a:ext cx="336909" cy="354617"/>
              <a:chOff x="4870450" y="4156575"/>
              <a:chExt cx="336909" cy="354617"/>
            </a:xfrm>
          </p:grpSpPr>
          <p:grpSp>
            <p:nvGrpSpPr>
              <p:cNvPr id="258" name="Group 257">
                <a:extLst>
                  <a:ext uri="{FF2B5EF4-FFF2-40B4-BE49-F238E27FC236}">
                    <a16:creationId xmlns:a16="http://schemas.microsoft.com/office/drawing/2014/main" id="{B6AE948C-8EEF-6EDF-2622-D11F876B4EDF}"/>
                  </a:ext>
                </a:extLst>
              </p:cNvPr>
              <p:cNvGrpSpPr/>
              <p:nvPr/>
            </p:nvGrpSpPr>
            <p:grpSpPr>
              <a:xfrm>
                <a:off x="4870450" y="4156575"/>
                <a:ext cx="336909" cy="354617"/>
                <a:chOff x="4870450" y="4156575"/>
                <a:chExt cx="336909" cy="354617"/>
              </a:xfrm>
              <a:solidFill>
                <a:srgbClr val="0D2240"/>
              </a:solidFill>
            </p:grpSpPr>
            <p:sp>
              <p:nvSpPr>
                <p:cNvPr id="260" name="Google Shape;1193;p32">
                  <a:extLst>
                    <a:ext uri="{FF2B5EF4-FFF2-40B4-BE49-F238E27FC236}">
                      <a16:creationId xmlns:a16="http://schemas.microsoft.com/office/drawing/2014/main" id="{9391E3E4-CD03-0F67-BA31-9C9303C5F68E}"/>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261" name="Google Shape;1194;p32">
                  <a:extLst>
                    <a:ext uri="{FF2B5EF4-FFF2-40B4-BE49-F238E27FC236}">
                      <a16:creationId xmlns:a16="http://schemas.microsoft.com/office/drawing/2014/main" id="{80682449-6D1F-2AFA-5EA5-F04313F1DDDE}"/>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262" name="Google Shape;1195;p32">
                  <a:extLst>
                    <a:ext uri="{FF2B5EF4-FFF2-40B4-BE49-F238E27FC236}">
                      <a16:creationId xmlns:a16="http://schemas.microsoft.com/office/drawing/2014/main" id="{9D7898AC-AEDF-BF30-6718-39A3D2DE05A3}"/>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263" name="Google Shape;1198;p32">
                  <a:extLst>
                    <a:ext uri="{FF2B5EF4-FFF2-40B4-BE49-F238E27FC236}">
                      <a16:creationId xmlns:a16="http://schemas.microsoft.com/office/drawing/2014/main" id="{DB259C60-5F07-E057-9CB5-7009279EB94C}"/>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264" name="Google Shape;1199;p32">
                  <a:extLst>
                    <a:ext uri="{FF2B5EF4-FFF2-40B4-BE49-F238E27FC236}">
                      <a16:creationId xmlns:a16="http://schemas.microsoft.com/office/drawing/2014/main" id="{9D244FDA-6FC7-B5B1-B0E8-FA5A4D2D8DBF}"/>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265" name="Google Shape;1200;p32">
                  <a:extLst>
                    <a:ext uri="{FF2B5EF4-FFF2-40B4-BE49-F238E27FC236}">
                      <a16:creationId xmlns:a16="http://schemas.microsoft.com/office/drawing/2014/main" id="{F70693ED-85F8-0A50-28EA-0297072381E8}"/>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259" name="Google Shape;1197;p32">
                <a:extLst>
                  <a:ext uri="{FF2B5EF4-FFF2-40B4-BE49-F238E27FC236}">
                    <a16:creationId xmlns:a16="http://schemas.microsoft.com/office/drawing/2014/main" id="{C39A823B-7ED9-1F3D-B493-2FF5D09A977A}"/>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257" name="Google Shape;1393;p36">
              <a:extLst>
                <a:ext uri="{FF2B5EF4-FFF2-40B4-BE49-F238E27FC236}">
                  <a16:creationId xmlns:a16="http://schemas.microsoft.com/office/drawing/2014/main" id="{E7970565-8C04-6DD2-3B09-022176DB1AFF}"/>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Arbeitsgruppenmitglieder</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66" name="Group 265">
            <a:extLst>
              <a:ext uri="{FF2B5EF4-FFF2-40B4-BE49-F238E27FC236}">
                <a16:creationId xmlns:a16="http://schemas.microsoft.com/office/drawing/2014/main" id="{16B36E19-B9B9-87A9-718F-0260E930DBC0}"/>
              </a:ext>
            </a:extLst>
          </p:cNvPr>
          <p:cNvGrpSpPr/>
          <p:nvPr/>
        </p:nvGrpSpPr>
        <p:grpSpPr>
          <a:xfrm>
            <a:off x="2381347" y="1710996"/>
            <a:ext cx="8322476" cy="4321515"/>
            <a:chOff x="2878914" y="955830"/>
            <a:chExt cx="6241857" cy="3241136"/>
          </a:xfrm>
        </p:grpSpPr>
        <p:grpSp>
          <p:nvGrpSpPr>
            <p:cNvPr id="267" name="Group 266">
              <a:extLst>
                <a:ext uri="{FF2B5EF4-FFF2-40B4-BE49-F238E27FC236}">
                  <a16:creationId xmlns:a16="http://schemas.microsoft.com/office/drawing/2014/main" id="{4AFC4451-341C-536F-9ABD-FFA7D4E43374}"/>
                </a:ext>
              </a:extLst>
            </p:cNvPr>
            <p:cNvGrpSpPr/>
            <p:nvPr/>
          </p:nvGrpSpPr>
          <p:grpSpPr>
            <a:xfrm>
              <a:off x="2878914" y="955830"/>
              <a:ext cx="6241857" cy="3241136"/>
              <a:chOff x="2581997" y="924825"/>
              <a:chExt cx="6241857" cy="3241136"/>
            </a:xfrm>
          </p:grpSpPr>
          <p:grpSp>
            <p:nvGrpSpPr>
              <p:cNvPr id="269" name="Group 268">
                <a:extLst>
                  <a:ext uri="{FF2B5EF4-FFF2-40B4-BE49-F238E27FC236}">
                    <a16:creationId xmlns:a16="http://schemas.microsoft.com/office/drawing/2014/main" id="{A2C36F4B-F456-2E62-0245-CACFB5DBB1B6}"/>
                  </a:ext>
                </a:extLst>
              </p:cNvPr>
              <p:cNvGrpSpPr/>
              <p:nvPr/>
            </p:nvGrpSpPr>
            <p:grpSpPr>
              <a:xfrm>
                <a:off x="2581997" y="924825"/>
                <a:ext cx="6241857" cy="3241136"/>
                <a:chOff x="3062951" y="862828"/>
                <a:chExt cx="5728954" cy="3023831"/>
              </a:xfrm>
            </p:grpSpPr>
            <p:sp>
              <p:nvSpPr>
                <p:cNvPr id="272" name="Google Shape;1160;p32">
                  <a:extLst>
                    <a:ext uri="{FF2B5EF4-FFF2-40B4-BE49-F238E27FC236}">
                      <a16:creationId xmlns:a16="http://schemas.microsoft.com/office/drawing/2014/main" id="{B36F927A-6D6E-5E1E-6032-966C1E5B26B0}"/>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73" name="Google Shape;1160;p32">
                  <a:extLst>
                    <a:ext uri="{FF2B5EF4-FFF2-40B4-BE49-F238E27FC236}">
                      <a16:creationId xmlns:a16="http://schemas.microsoft.com/office/drawing/2014/main" id="{40C37C25-1679-4B7A-31FD-628922F589D0}"/>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74" name="Google Shape;1160;p32">
                  <a:extLst>
                    <a:ext uri="{FF2B5EF4-FFF2-40B4-BE49-F238E27FC236}">
                      <a16:creationId xmlns:a16="http://schemas.microsoft.com/office/drawing/2014/main" id="{C5869005-1634-A037-0961-1B36F6BE3A7F}"/>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75" name="Google Shape;1160;p32">
                  <a:extLst>
                    <a:ext uri="{FF2B5EF4-FFF2-40B4-BE49-F238E27FC236}">
                      <a16:creationId xmlns:a16="http://schemas.microsoft.com/office/drawing/2014/main" id="{999A6D12-50B8-B216-9EE7-022A460EC278}"/>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276" name="Group 275">
                  <a:extLst>
                    <a:ext uri="{FF2B5EF4-FFF2-40B4-BE49-F238E27FC236}">
                      <a16:creationId xmlns:a16="http://schemas.microsoft.com/office/drawing/2014/main" id="{BC93F24F-E3D8-4EB4-9240-422C6C35ECE4}"/>
                    </a:ext>
                  </a:extLst>
                </p:cNvPr>
                <p:cNvGrpSpPr/>
                <p:nvPr/>
              </p:nvGrpSpPr>
              <p:grpSpPr>
                <a:xfrm>
                  <a:off x="3062951" y="862828"/>
                  <a:ext cx="5728954" cy="3023831"/>
                  <a:chOff x="1914620" y="1266013"/>
                  <a:chExt cx="5952905" cy="2985137"/>
                </a:xfrm>
              </p:grpSpPr>
              <p:sp>
                <p:nvSpPr>
                  <p:cNvPr id="277" name="Google Shape;1160;p32">
                    <a:extLst>
                      <a:ext uri="{FF2B5EF4-FFF2-40B4-BE49-F238E27FC236}">
                        <a16:creationId xmlns:a16="http://schemas.microsoft.com/office/drawing/2014/main" id="{BCD239F0-5D0B-3374-B9CB-DD4DBF8E36E2}"/>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278" name="Google Shape;1169;p32">
                    <a:extLst>
                      <a:ext uri="{FF2B5EF4-FFF2-40B4-BE49-F238E27FC236}">
                        <a16:creationId xmlns:a16="http://schemas.microsoft.com/office/drawing/2014/main" id="{1287A1FC-4AA6-1B9C-8C80-D1963E08DF6F}"/>
                      </a:ext>
                    </a:extLst>
                  </p:cNvPr>
                  <p:cNvGrpSpPr/>
                  <p:nvPr/>
                </p:nvGrpSpPr>
                <p:grpSpPr>
                  <a:xfrm>
                    <a:off x="4188050" y="2796863"/>
                    <a:ext cx="2196648" cy="1445725"/>
                    <a:chOff x="4188050" y="2796863"/>
                    <a:chExt cx="2196648" cy="1445725"/>
                  </a:xfrm>
                </p:grpSpPr>
                <p:cxnSp>
                  <p:nvCxnSpPr>
                    <p:cNvPr id="331" name="Google Shape;1172;p32">
                      <a:extLst>
                        <a:ext uri="{FF2B5EF4-FFF2-40B4-BE49-F238E27FC236}">
                          <a16:creationId xmlns:a16="http://schemas.microsoft.com/office/drawing/2014/main" id="{7E2A70B6-B19E-6B7C-30E3-2B25C108F48E}"/>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332" name="Google Shape;1173;p32">
                      <a:extLst>
                        <a:ext uri="{FF2B5EF4-FFF2-40B4-BE49-F238E27FC236}">
                          <a16:creationId xmlns:a16="http://schemas.microsoft.com/office/drawing/2014/main" id="{F41435EC-A6C4-A6FB-BFF5-361B3F01EC0D}"/>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279" name="Google Shape;1178;p32">
                    <a:extLst>
                      <a:ext uri="{FF2B5EF4-FFF2-40B4-BE49-F238E27FC236}">
                        <a16:creationId xmlns:a16="http://schemas.microsoft.com/office/drawing/2014/main" id="{9A2C7740-66EF-D606-0D19-7982BD0029DF}"/>
                      </a:ext>
                    </a:extLst>
                  </p:cNvPr>
                  <p:cNvGrpSpPr/>
                  <p:nvPr/>
                </p:nvGrpSpPr>
                <p:grpSpPr>
                  <a:xfrm>
                    <a:off x="2747122" y="2378875"/>
                    <a:ext cx="1782353" cy="1872275"/>
                    <a:chOff x="2747122" y="2378875"/>
                    <a:chExt cx="1782353" cy="1872275"/>
                  </a:xfrm>
                </p:grpSpPr>
                <p:cxnSp>
                  <p:nvCxnSpPr>
                    <p:cNvPr id="329" name="Google Shape;1181;p32">
                      <a:extLst>
                        <a:ext uri="{FF2B5EF4-FFF2-40B4-BE49-F238E27FC236}">
                          <a16:creationId xmlns:a16="http://schemas.microsoft.com/office/drawing/2014/main" id="{3E0C9C76-1E04-1CD8-9957-4EBF84C2FA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330" name="Google Shape;1182;p32">
                      <a:extLst>
                        <a:ext uri="{FF2B5EF4-FFF2-40B4-BE49-F238E27FC236}">
                          <a16:creationId xmlns:a16="http://schemas.microsoft.com/office/drawing/2014/main" id="{89D193F2-32FB-3430-CE85-F003A1AFD1CD}"/>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280" name="Google Shape;1191;p32">
                    <a:extLst>
                      <a:ext uri="{FF2B5EF4-FFF2-40B4-BE49-F238E27FC236}">
                        <a16:creationId xmlns:a16="http://schemas.microsoft.com/office/drawing/2014/main" id="{5AB01693-F4C1-2566-862F-26D8F9573EF7}"/>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281" name="Google Shape;1192;p32">
                    <a:extLst>
                      <a:ext uri="{FF2B5EF4-FFF2-40B4-BE49-F238E27FC236}">
                        <a16:creationId xmlns:a16="http://schemas.microsoft.com/office/drawing/2014/main" id="{94282AB8-DA7F-3F90-3C5C-51AD35E9F87A}"/>
                      </a:ext>
                    </a:extLst>
                  </p:cNvPr>
                  <p:cNvGrpSpPr/>
                  <p:nvPr/>
                </p:nvGrpSpPr>
                <p:grpSpPr>
                  <a:xfrm>
                    <a:off x="5312820" y="1885199"/>
                    <a:ext cx="350079" cy="350079"/>
                    <a:chOff x="3497300" y="3227275"/>
                    <a:chExt cx="296175" cy="296175"/>
                  </a:xfrm>
                </p:grpSpPr>
                <p:sp>
                  <p:nvSpPr>
                    <p:cNvPr id="321" name="Google Shape;1193;p32">
                      <a:extLst>
                        <a:ext uri="{FF2B5EF4-FFF2-40B4-BE49-F238E27FC236}">
                          <a16:creationId xmlns:a16="http://schemas.microsoft.com/office/drawing/2014/main" id="{65DA5BD2-640C-DB5C-FFA7-6BA3FBA8D34F}"/>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22" name="Google Shape;1194;p32">
                      <a:extLst>
                        <a:ext uri="{FF2B5EF4-FFF2-40B4-BE49-F238E27FC236}">
                          <a16:creationId xmlns:a16="http://schemas.microsoft.com/office/drawing/2014/main" id="{86B6E562-B1BF-22EF-AEE9-D09CC556A6D4}"/>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23" name="Google Shape;1195;p32">
                      <a:extLst>
                        <a:ext uri="{FF2B5EF4-FFF2-40B4-BE49-F238E27FC236}">
                          <a16:creationId xmlns:a16="http://schemas.microsoft.com/office/drawing/2014/main" id="{4F9B6DC2-A0CE-6BDB-128C-3678FE9AB6CB}"/>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24" name="Google Shape;1196;p32">
                      <a:extLst>
                        <a:ext uri="{FF2B5EF4-FFF2-40B4-BE49-F238E27FC236}">
                          <a16:creationId xmlns:a16="http://schemas.microsoft.com/office/drawing/2014/main" id="{5AF9D1DD-88FC-555B-795D-C45D42D05C67}"/>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25" name="Google Shape;1197;p32">
                      <a:extLst>
                        <a:ext uri="{FF2B5EF4-FFF2-40B4-BE49-F238E27FC236}">
                          <a16:creationId xmlns:a16="http://schemas.microsoft.com/office/drawing/2014/main" id="{3DDBFE6F-250E-7273-058A-6BEE565B758C}"/>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26" name="Google Shape;1198;p32">
                      <a:extLst>
                        <a:ext uri="{FF2B5EF4-FFF2-40B4-BE49-F238E27FC236}">
                          <a16:creationId xmlns:a16="http://schemas.microsoft.com/office/drawing/2014/main" id="{B0D3FEF1-7FFE-AB90-00C1-B0AC0F649D2F}"/>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27" name="Google Shape;1199;p32">
                      <a:extLst>
                        <a:ext uri="{FF2B5EF4-FFF2-40B4-BE49-F238E27FC236}">
                          <a16:creationId xmlns:a16="http://schemas.microsoft.com/office/drawing/2014/main" id="{C32BA3B6-398C-8B9A-B61D-369FC7088E72}"/>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28" name="Google Shape;1200;p32">
                      <a:extLst>
                        <a:ext uri="{FF2B5EF4-FFF2-40B4-BE49-F238E27FC236}">
                          <a16:creationId xmlns:a16="http://schemas.microsoft.com/office/drawing/2014/main" id="{78825B0A-23C4-C0C4-8701-907B39301110}"/>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282" name="Google Shape;1747;p42">
                    <a:extLst>
                      <a:ext uri="{FF2B5EF4-FFF2-40B4-BE49-F238E27FC236}">
                        <a16:creationId xmlns:a16="http://schemas.microsoft.com/office/drawing/2014/main" id="{84188A5E-E03E-1742-6F27-3BFAE44B04FC}"/>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283" name="Google Shape;1747;p42">
                    <a:extLst>
                      <a:ext uri="{FF2B5EF4-FFF2-40B4-BE49-F238E27FC236}">
                        <a16:creationId xmlns:a16="http://schemas.microsoft.com/office/drawing/2014/main" id="{B6C861BA-1E88-DB6E-6689-935E978C03BF}"/>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284" name="Google Shape;1747;p42">
                    <a:extLst>
                      <a:ext uri="{FF2B5EF4-FFF2-40B4-BE49-F238E27FC236}">
                        <a16:creationId xmlns:a16="http://schemas.microsoft.com/office/drawing/2014/main" id="{6CC9B0BC-B643-7405-96AB-F48627BBCDC3}"/>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285" name="Google Shape;1747;p42">
                    <a:extLst>
                      <a:ext uri="{FF2B5EF4-FFF2-40B4-BE49-F238E27FC236}">
                        <a16:creationId xmlns:a16="http://schemas.microsoft.com/office/drawing/2014/main" id="{F0E715C3-89BC-3770-5B63-7822F3E172C5}"/>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286" name="Google Shape;1393;p36">
                    <a:extLst>
                      <a:ext uri="{FF2B5EF4-FFF2-40B4-BE49-F238E27FC236}">
                        <a16:creationId xmlns:a16="http://schemas.microsoft.com/office/drawing/2014/main" id="{1FD72B6B-5A9A-5DCC-517C-6057AB7B6C0F}"/>
                      </a:ext>
                    </a:extLst>
                  </p:cNvPr>
                  <p:cNvSpPr txBox="1"/>
                  <p:nvPr/>
                </p:nvSpPr>
                <p:spPr>
                  <a:xfrm>
                    <a:off x="1979425" y="1671092"/>
                    <a:ext cx="1938043" cy="4239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n" dirty="0">
                        <a:solidFill>
                          <a:srgbClr val="EBB700"/>
                        </a:solidFill>
                        <a:effectLst>
                          <a:innerShdw blurRad="63500" dist="50800" dir="13500000">
                            <a:prstClr val="black">
                              <a:alpha val="50000"/>
                            </a:prstClr>
                          </a:innerShdw>
                        </a:effectLst>
                        <a:sym typeface="Fira Sans Extra Condensed Medium"/>
                      </a:rPr>
                      <a:t>Schwerpunkt 1:</a:t>
                    </a:r>
                  </a:p>
                  <a:p>
                    <a:r>
                      <a:rPr lang="en" dirty="0">
                        <a:solidFill>
                          <a:srgbClr val="EBB700"/>
                        </a:solidFill>
                        <a:effectLst>
                          <a:innerShdw blurRad="63500" dist="50800" dir="13500000">
                            <a:prstClr val="black">
                              <a:alpha val="50000"/>
                            </a:prstClr>
                          </a:innerShdw>
                        </a:effectLst>
                        <a:sym typeface="Fira Sans Extra Condensed Medium"/>
                      </a:rPr>
                      <a:t>Neue Clubs</a:t>
                    </a:r>
                    <a:endParaRPr dirty="0">
                      <a:solidFill>
                        <a:srgbClr val="EBB700"/>
                      </a:solidFill>
                      <a:effectLst>
                        <a:innerShdw blurRad="63500" dist="50800" dir="13500000">
                          <a:prstClr val="black">
                            <a:alpha val="50000"/>
                          </a:prstClr>
                        </a:innerShdw>
                      </a:effectLst>
                      <a:sym typeface="Fira Sans Extra Condensed Medium"/>
                    </a:endParaRPr>
                  </a:p>
                </p:txBody>
              </p:sp>
              <p:sp>
                <p:nvSpPr>
                  <p:cNvPr id="287" name="Google Shape;1393;p36">
                    <a:extLst>
                      <a:ext uri="{FF2B5EF4-FFF2-40B4-BE49-F238E27FC236}">
                        <a16:creationId xmlns:a16="http://schemas.microsoft.com/office/drawing/2014/main" id="{5DF03BA9-9C38-9E80-7617-2081F874E066}"/>
                      </a:ext>
                    </a:extLst>
                  </p:cNvPr>
                  <p:cNvSpPr txBox="1"/>
                  <p:nvPr/>
                </p:nvSpPr>
                <p:spPr>
                  <a:xfrm>
                    <a:off x="5920151" y="1709136"/>
                    <a:ext cx="1947374" cy="39017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n" dirty="0">
                        <a:solidFill>
                          <a:srgbClr val="407CCA"/>
                        </a:solidFill>
                        <a:effectLst>
                          <a:innerShdw blurRad="63500" dist="50800" dir="13500000">
                            <a:prstClr val="black">
                              <a:alpha val="50000"/>
                            </a:prstClr>
                          </a:innerShdw>
                        </a:effectLst>
                        <a:sym typeface="Fira Sans Extra Condensed Medium"/>
                      </a:rPr>
                      <a:t>Schwerpunkt 2:</a:t>
                    </a:r>
                  </a:p>
                  <a:p>
                    <a:r>
                      <a:rPr lang="en" dirty="0">
                        <a:solidFill>
                          <a:srgbClr val="407CCA"/>
                        </a:solidFill>
                        <a:effectLst>
                          <a:innerShdw blurRad="63500" dist="50800" dir="13500000">
                            <a:prstClr val="black">
                              <a:alpha val="50000"/>
                            </a:prstClr>
                          </a:innerShdw>
                        </a:effectLst>
                        <a:sym typeface="Fira Sans Extra Condensed Medium"/>
                      </a:rPr>
                      <a:t>Neue Mitglieder</a:t>
                    </a:r>
                    <a:endParaRPr dirty="0">
                      <a:solidFill>
                        <a:srgbClr val="407CCA"/>
                      </a:solidFill>
                      <a:effectLst>
                        <a:innerShdw blurRad="63500" dist="50800" dir="13500000">
                          <a:prstClr val="black">
                            <a:alpha val="50000"/>
                          </a:prstClr>
                        </a:innerShdw>
                      </a:effectLst>
                      <a:sym typeface="Fira Sans Extra Condensed Medium"/>
                    </a:endParaRPr>
                  </a:p>
                </p:txBody>
              </p:sp>
              <p:pic>
                <p:nvPicPr>
                  <p:cNvPr id="288" name="Graphic 287" descr="User with solid fill">
                    <a:extLst>
                      <a:ext uri="{FF2B5EF4-FFF2-40B4-BE49-F238E27FC236}">
                        <a16:creationId xmlns:a16="http://schemas.microsoft.com/office/drawing/2014/main" id="{C92C6166-AF57-331A-BE46-84AE685F23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25795" y="1929505"/>
                    <a:ext cx="304828" cy="304828"/>
                  </a:xfrm>
                  <a:prstGeom prst="rect">
                    <a:avLst/>
                  </a:prstGeom>
                </p:spPr>
              </p:pic>
              <p:pic>
                <p:nvPicPr>
                  <p:cNvPr id="289" name="Graphic 288" descr="User with solid fill">
                    <a:extLst>
                      <a:ext uri="{FF2B5EF4-FFF2-40B4-BE49-F238E27FC236}">
                        <a16:creationId xmlns:a16="http://schemas.microsoft.com/office/drawing/2014/main" id="{3016857E-EB86-5A35-F1B3-CD303E469C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71290" y="2320244"/>
                    <a:ext cx="304828" cy="304828"/>
                  </a:xfrm>
                  <a:prstGeom prst="rect">
                    <a:avLst/>
                  </a:prstGeom>
                </p:spPr>
              </p:pic>
              <p:pic>
                <p:nvPicPr>
                  <p:cNvPr id="290" name="Graphic 289" descr="User with solid fill">
                    <a:extLst>
                      <a:ext uri="{FF2B5EF4-FFF2-40B4-BE49-F238E27FC236}">
                        <a16:creationId xmlns:a16="http://schemas.microsoft.com/office/drawing/2014/main" id="{826B4110-E6A7-D977-C202-805936056D7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04069" y="3288354"/>
                    <a:ext cx="304828" cy="304828"/>
                  </a:xfrm>
                  <a:prstGeom prst="rect">
                    <a:avLst/>
                  </a:prstGeom>
                </p:spPr>
              </p:pic>
              <p:pic>
                <p:nvPicPr>
                  <p:cNvPr id="291" name="Graphic 290" descr="User with solid fill">
                    <a:extLst>
                      <a:ext uri="{FF2B5EF4-FFF2-40B4-BE49-F238E27FC236}">
                        <a16:creationId xmlns:a16="http://schemas.microsoft.com/office/drawing/2014/main" id="{C70321B2-23C1-2364-362A-75A5F9E6B6E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96886" y="2905556"/>
                    <a:ext cx="304828" cy="304828"/>
                  </a:xfrm>
                  <a:prstGeom prst="rect">
                    <a:avLst/>
                  </a:prstGeom>
                </p:spPr>
              </p:pic>
              <p:sp>
                <p:nvSpPr>
                  <p:cNvPr id="292" name="Google Shape;1393;p36">
                    <a:extLst>
                      <a:ext uri="{FF2B5EF4-FFF2-40B4-BE49-F238E27FC236}">
                        <a16:creationId xmlns:a16="http://schemas.microsoft.com/office/drawing/2014/main" id="{E386291F-76D0-ABAB-CD9D-7CD2C81E40E8}"/>
                      </a:ext>
                    </a:extLst>
                  </p:cNvPr>
                  <p:cNvSpPr txBox="1"/>
                  <p:nvPr/>
                </p:nvSpPr>
                <p:spPr>
                  <a:xfrm>
                    <a:off x="1914620" y="3610727"/>
                    <a:ext cx="1884600" cy="429600"/>
                  </a:xfrm>
                  <a:prstGeom prst="rect">
                    <a:avLst/>
                  </a:prstGeom>
                  <a:noFill/>
                  <a:ln>
                    <a:noFill/>
                  </a:ln>
                </p:spPr>
                <p:txBody>
                  <a:bodyPr spcFirstLastPara="1" wrap="square" lIns="121900" tIns="121900" rIns="121900" bIns="121900" anchor="ctr" anchorCtr="0">
                    <a:noAutofit/>
                  </a:bodyPr>
                  <a:lstStyle/>
                  <a:p>
                    <a:pPr>
                      <a:buClrTx/>
                      <a:defRPr/>
                    </a:pPr>
                    <a:r>
                      <a:rPr lang="en" b="1" dirty="0">
                        <a:solidFill>
                          <a:srgbClr val="B3B2B1"/>
                        </a:solidFill>
                        <a:effectLst>
                          <a:innerShdw blurRad="63500" dist="50800" dir="13500000">
                            <a:prstClr val="black">
                              <a:alpha val="50000"/>
                            </a:prstClr>
                          </a:innerShdw>
                        </a:effectLst>
                        <a:latin typeface="Helvetica Neue"/>
                        <a:sym typeface="Fira Sans Extra Condensed Medium"/>
                      </a:rPr>
                      <a:t>Schwerpunkt 4:</a:t>
                    </a:r>
                  </a:p>
                  <a:p>
                    <a:pPr>
                      <a:buClrTx/>
                      <a:defRPr/>
                    </a:pPr>
                    <a:r>
                      <a:rPr lang="en" b="1" dirty="0">
                        <a:solidFill>
                          <a:srgbClr val="B3B2B1"/>
                        </a:solidFill>
                        <a:effectLst>
                          <a:innerShdw blurRad="63500" dist="50800" dir="13500000">
                            <a:prstClr val="black">
                              <a:alpha val="50000"/>
                            </a:prstClr>
                          </a:innerShdw>
                        </a:effectLst>
                        <a:latin typeface="Helvetica Neue"/>
                        <a:sym typeface="Fira Sans Extra Condensed Medium"/>
                      </a:rPr>
                      <a:t>Führungskräfte-</a:t>
                    </a:r>
                  </a:p>
                  <a:p>
                    <a:pPr>
                      <a:buClrTx/>
                      <a:defRPr/>
                    </a:pPr>
                    <a:r>
                      <a:rPr lang="en" b="1" dirty="0">
                        <a:solidFill>
                          <a:srgbClr val="B3B2B1"/>
                        </a:solidFill>
                        <a:effectLst>
                          <a:innerShdw blurRad="63500" dist="50800" dir="13500000">
                            <a:prstClr val="black">
                              <a:alpha val="50000"/>
                            </a:prstClr>
                          </a:innerShdw>
                        </a:effectLst>
                        <a:latin typeface="Helvetica Neue"/>
                        <a:sym typeface="Fira Sans Extra Condensed Medium"/>
                      </a:rPr>
                      <a:t>unterstützung</a:t>
                    </a:r>
                    <a:endParaRPr b="1" dirty="0">
                      <a:solidFill>
                        <a:srgbClr val="B3B2B1"/>
                      </a:solidFill>
                      <a:effectLst>
                        <a:innerShdw blurRad="63500" dist="50800" dir="13500000">
                          <a:prstClr val="black">
                            <a:alpha val="50000"/>
                          </a:prstClr>
                        </a:innerShdw>
                      </a:effectLst>
                      <a:latin typeface="Helvetica Neue"/>
                      <a:sym typeface="Fira Sans Extra Condensed Medium"/>
                    </a:endParaRPr>
                  </a:p>
                </p:txBody>
              </p:sp>
              <p:sp>
                <p:nvSpPr>
                  <p:cNvPr id="293" name="Google Shape;1393;p36">
                    <a:extLst>
                      <a:ext uri="{FF2B5EF4-FFF2-40B4-BE49-F238E27FC236}">
                        <a16:creationId xmlns:a16="http://schemas.microsoft.com/office/drawing/2014/main" id="{ECB8DB8C-1E6C-038A-A83B-35F88216350B}"/>
                      </a:ext>
                    </a:extLst>
                  </p:cNvPr>
                  <p:cNvSpPr txBox="1"/>
                  <p:nvPr/>
                </p:nvSpPr>
                <p:spPr>
                  <a:xfrm>
                    <a:off x="5922652" y="3609993"/>
                    <a:ext cx="1782804" cy="432525"/>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Schwerpunkt 3:</a:t>
                    </a:r>
                  </a:p>
                  <a:p>
                    <a:pPr defTabSz="1219170" fontAlgn="auto">
                      <a:spcBef>
                        <a:spcPts val="0"/>
                      </a:spcBef>
                      <a:spcAft>
                        <a:spcPts val="0"/>
                      </a:spcAft>
                      <a:defRPr/>
                    </a:pPr>
                    <a:r>
                      <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Mitglieder-zufriedenheit</a:t>
                    </a:r>
                    <a:endParaRPr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endParaRPr>
                  </a:p>
                </p:txBody>
              </p:sp>
              <p:grpSp>
                <p:nvGrpSpPr>
                  <p:cNvPr id="294" name="Google Shape;1192;p32">
                    <a:extLst>
                      <a:ext uri="{FF2B5EF4-FFF2-40B4-BE49-F238E27FC236}">
                        <a16:creationId xmlns:a16="http://schemas.microsoft.com/office/drawing/2014/main" id="{397B0346-C090-EEFC-838A-4E741A4827BB}"/>
                      </a:ext>
                    </a:extLst>
                  </p:cNvPr>
                  <p:cNvGrpSpPr/>
                  <p:nvPr/>
                </p:nvGrpSpPr>
                <p:grpSpPr>
                  <a:xfrm>
                    <a:off x="3634419" y="1756287"/>
                    <a:ext cx="350079" cy="350079"/>
                    <a:chOff x="3497300" y="3227275"/>
                    <a:chExt cx="296175" cy="296175"/>
                  </a:xfrm>
                </p:grpSpPr>
                <p:sp>
                  <p:nvSpPr>
                    <p:cNvPr id="313" name="Google Shape;1193;p32">
                      <a:extLst>
                        <a:ext uri="{FF2B5EF4-FFF2-40B4-BE49-F238E27FC236}">
                          <a16:creationId xmlns:a16="http://schemas.microsoft.com/office/drawing/2014/main" id="{ACB7DD15-19CC-B041-392D-917DA5AEC890}"/>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14" name="Google Shape;1194;p32">
                      <a:extLst>
                        <a:ext uri="{FF2B5EF4-FFF2-40B4-BE49-F238E27FC236}">
                          <a16:creationId xmlns:a16="http://schemas.microsoft.com/office/drawing/2014/main" id="{BCADF007-AD79-3C33-F2CE-CBD6A44AEECF}"/>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15" name="Google Shape;1195;p32">
                      <a:extLst>
                        <a:ext uri="{FF2B5EF4-FFF2-40B4-BE49-F238E27FC236}">
                          <a16:creationId xmlns:a16="http://schemas.microsoft.com/office/drawing/2014/main" id="{39027C19-E295-F225-1FED-12A19D15EE8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16" name="Google Shape;1196;p32">
                      <a:extLst>
                        <a:ext uri="{FF2B5EF4-FFF2-40B4-BE49-F238E27FC236}">
                          <a16:creationId xmlns:a16="http://schemas.microsoft.com/office/drawing/2014/main" id="{5468B660-8597-D11C-248F-7E96BAB9223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17" name="Google Shape;1197;p32">
                      <a:extLst>
                        <a:ext uri="{FF2B5EF4-FFF2-40B4-BE49-F238E27FC236}">
                          <a16:creationId xmlns:a16="http://schemas.microsoft.com/office/drawing/2014/main" id="{9E42CF77-DF07-2354-0999-D84157B6453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18" name="Google Shape;1198;p32">
                      <a:extLst>
                        <a:ext uri="{FF2B5EF4-FFF2-40B4-BE49-F238E27FC236}">
                          <a16:creationId xmlns:a16="http://schemas.microsoft.com/office/drawing/2014/main" id="{CAF64283-6C2F-BB33-CA3F-6439E1EB58CF}"/>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19" name="Google Shape;1199;p32">
                      <a:extLst>
                        <a:ext uri="{FF2B5EF4-FFF2-40B4-BE49-F238E27FC236}">
                          <a16:creationId xmlns:a16="http://schemas.microsoft.com/office/drawing/2014/main" id="{72714984-405A-CF47-ADD9-E21609FC5C8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20" name="Google Shape;1200;p32">
                      <a:extLst>
                        <a:ext uri="{FF2B5EF4-FFF2-40B4-BE49-F238E27FC236}">
                          <a16:creationId xmlns:a16="http://schemas.microsoft.com/office/drawing/2014/main" id="{94056408-B161-4A94-D5B9-866F50CA9C91}"/>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295" name="Google Shape;1192;p32">
                    <a:extLst>
                      <a:ext uri="{FF2B5EF4-FFF2-40B4-BE49-F238E27FC236}">
                        <a16:creationId xmlns:a16="http://schemas.microsoft.com/office/drawing/2014/main" id="{4F6C046C-4B7A-3B96-A7B4-972B1007BAA2}"/>
                      </a:ext>
                    </a:extLst>
                  </p:cNvPr>
                  <p:cNvGrpSpPr/>
                  <p:nvPr/>
                </p:nvGrpSpPr>
                <p:grpSpPr>
                  <a:xfrm>
                    <a:off x="5119860" y="3467273"/>
                    <a:ext cx="350079" cy="350079"/>
                    <a:chOff x="3497300" y="3227275"/>
                    <a:chExt cx="296175" cy="296175"/>
                  </a:xfrm>
                </p:grpSpPr>
                <p:sp>
                  <p:nvSpPr>
                    <p:cNvPr id="305" name="Google Shape;1193;p32">
                      <a:extLst>
                        <a:ext uri="{FF2B5EF4-FFF2-40B4-BE49-F238E27FC236}">
                          <a16:creationId xmlns:a16="http://schemas.microsoft.com/office/drawing/2014/main" id="{BB307364-0C8A-483B-77DF-69F109118AEB}"/>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6" name="Google Shape;1194;p32">
                      <a:extLst>
                        <a:ext uri="{FF2B5EF4-FFF2-40B4-BE49-F238E27FC236}">
                          <a16:creationId xmlns:a16="http://schemas.microsoft.com/office/drawing/2014/main" id="{2E4BD0DF-FDCF-6527-394E-2836E7E40419}"/>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7" name="Google Shape;1195;p32">
                      <a:extLst>
                        <a:ext uri="{FF2B5EF4-FFF2-40B4-BE49-F238E27FC236}">
                          <a16:creationId xmlns:a16="http://schemas.microsoft.com/office/drawing/2014/main" id="{4639B2C5-F384-0C85-2777-6852FBF09D2B}"/>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8" name="Google Shape;1196;p32">
                      <a:extLst>
                        <a:ext uri="{FF2B5EF4-FFF2-40B4-BE49-F238E27FC236}">
                          <a16:creationId xmlns:a16="http://schemas.microsoft.com/office/drawing/2014/main" id="{A9F375C3-1A8A-7BEB-6EED-A761F805FC4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9" name="Google Shape;1197;p32">
                      <a:extLst>
                        <a:ext uri="{FF2B5EF4-FFF2-40B4-BE49-F238E27FC236}">
                          <a16:creationId xmlns:a16="http://schemas.microsoft.com/office/drawing/2014/main" id="{A4BD88ED-63E4-EE9B-E8C8-7868A147D9A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10" name="Google Shape;1198;p32">
                      <a:extLst>
                        <a:ext uri="{FF2B5EF4-FFF2-40B4-BE49-F238E27FC236}">
                          <a16:creationId xmlns:a16="http://schemas.microsoft.com/office/drawing/2014/main" id="{91016AC6-8D0B-B82B-C6FB-3B3A985C1F73}"/>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11" name="Google Shape;1199;p32">
                      <a:extLst>
                        <a:ext uri="{FF2B5EF4-FFF2-40B4-BE49-F238E27FC236}">
                          <a16:creationId xmlns:a16="http://schemas.microsoft.com/office/drawing/2014/main" id="{948ABD82-3D33-038E-650B-1DC28719D14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12" name="Google Shape;1200;p32">
                      <a:extLst>
                        <a:ext uri="{FF2B5EF4-FFF2-40B4-BE49-F238E27FC236}">
                          <a16:creationId xmlns:a16="http://schemas.microsoft.com/office/drawing/2014/main" id="{9CC271C1-BD26-7CB1-586D-56DE3E2BD26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296" name="Google Shape;1192;p32">
                    <a:extLst>
                      <a:ext uri="{FF2B5EF4-FFF2-40B4-BE49-F238E27FC236}">
                        <a16:creationId xmlns:a16="http://schemas.microsoft.com/office/drawing/2014/main" id="{42B62F8D-9409-9D28-E032-46D118605DDE}"/>
                      </a:ext>
                    </a:extLst>
                  </p:cNvPr>
                  <p:cNvGrpSpPr/>
                  <p:nvPr/>
                </p:nvGrpSpPr>
                <p:grpSpPr>
                  <a:xfrm>
                    <a:off x="3515418" y="3339633"/>
                    <a:ext cx="350079" cy="350079"/>
                    <a:chOff x="3497300" y="3227275"/>
                    <a:chExt cx="296175" cy="296175"/>
                  </a:xfrm>
                </p:grpSpPr>
                <p:sp>
                  <p:nvSpPr>
                    <p:cNvPr id="297" name="Google Shape;1193;p32">
                      <a:extLst>
                        <a:ext uri="{FF2B5EF4-FFF2-40B4-BE49-F238E27FC236}">
                          <a16:creationId xmlns:a16="http://schemas.microsoft.com/office/drawing/2014/main" id="{163ED5ED-28F8-2CCC-EF4D-8DEC68447F3F}"/>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8" name="Google Shape;1194;p32">
                      <a:extLst>
                        <a:ext uri="{FF2B5EF4-FFF2-40B4-BE49-F238E27FC236}">
                          <a16:creationId xmlns:a16="http://schemas.microsoft.com/office/drawing/2014/main" id="{A96719C5-C4B5-E43B-B5DB-958E2C7FCE98}"/>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9" name="Google Shape;1195;p32">
                      <a:extLst>
                        <a:ext uri="{FF2B5EF4-FFF2-40B4-BE49-F238E27FC236}">
                          <a16:creationId xmlns:a16="http://schemas.microsoft.com/office/drawing/2014/main" id="{3FCF4AC6-644D-06EB-B586-4050D3CBC740}"/>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0" name="Google Shape;1196;p32">
                      <a:extLst>
                        <a:ext uri="{FF2B5EF4-FFF2-40B4-BE49-F238E27FC236}">
                          <a16:creationId xmlns:a16="http://schemas.microsoft.com/office/drawing/2014/main" id="{49FF34CD-53C4-4532-10E1-4119B343093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1" name="Google Shape;1197;p32">
                      <a:extLst>
                        <a:ext uri="{FF2B5EF4-FFF2-40B4-BE49-F238E27FC236}">
                          <a16:creationId xmlns:a16="http://schemas.microsoft.com/office/drawing/2014/main" id="{2E96CF10-A898-3694-ED39-FDC5D5973CA4}"/>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2" name="Google Shape;1198;p32">
                      <a:extLst>
                        <a:ext uri="{FF2B5EF4-FFF2-40B4-BE49-F238E27FC236}">
                          <a16:creationId xmlns:a16="http://schemas.microsoft.com/office/drawing/2014/main" id="{92B028F7-1366-1DF7-4511-54F5B2E4EAAB}"/>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3" name="Google Shape;1199;p32">
                      <a:extLst>
                        <a:ext uri="{FF2B5EF4-FFF2-40B4-BE49-F238E27FC236}">
                          <a16:creationId xmlns:a16="http://schemas.microsoft.com/office/drawing/2014/main" id="{40BF717B-5565-079D-088A-D4B8C51314F0}"/>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4" name="Google Shape;1200;p32">
                      <a:extLst>
                        <a:ext uri="{FF2B5EF4-FFF2-40B4-BE49-F238E27FC236}">
                          <a16:creationId xmlns:a16="http://schemas.microsoft.com/office/drawing/2014/main" id="{37285841-8827-281D-8B81-FFC82400AB61}"/>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70" name="Google Shape;1181;p32">
                <a:extLst>
                  <a:ext uri="{FF2B5EF4-FFF2-40B4-BE49-F238E27FC236}">
                    <a16:creationId xmlns:a16="http://schemas.microsoft.com/office/drawing/2014/main" id="{3153224E-F9BD-9F48-C3A6-417E6942F872}"/>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71" name="Google Shape;1172;p32">
                <a:extLst>
                  <a:ext uri="{FF2B5EF4-FFF2-40B4-BE49-F238E27FC236}">
                    <a16:creationId xmlns:a16="http://schemas.microsoft.com/office/drawing/2014/main" id="{DE31E921-1795-0482-565B-82262E69C77C}"/>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68" name="Rectangle 267">
              <a:extLst>
                <a:ext uri="{FF2B5EF4-FFF2-40B4-BE49-F238E27FC236}">
                  <a16:creationId xmlns:a16="http://schemas.microsoft.com/office/drawing/2014/main" id="{9C6EEE57-081E-ACFE-FEE0-F1728265E7D5}"/>
                </a:ext>
              </a:extLst>
            </p:cNvPr>
            <p:cNvSpPr/>
            <p:nvPr/>
          </p:nvSpPr>
          <p:spPr>
            <a:xfrm>
              <a:off x="5029424" y="2006050"/>
              <a:ext cx="1280582" cy="1050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b="1" dirty="0">
                  <a:solidFill>
                    <a:srgbClr val="0D2240"/>
                  </a:solidFill>
                  <a:latin typeface="Helvetica Neue"/>
                </a:rPr>
                <a:t>Leiter der Global-  Membership-Approach-</a:t>
              </a:r>
              <a:r>
                <a:rPr lang="en-US" sz="1067" b="1" dirty="0" err="1">
                  <a:solidFill>
                    <a:srgbClr val="0D2240"/>
                  </a:solidFill>
                  <a:latin typeface="Helvetica Neue"/>
                </a:rPr>
                <a:t>Unterstützung</a:t>
              </a:r>
              <a:endParaRPr lang="en-US" sz="1067" b="1" dirty="0">
                <a:solidFill>
                  <a:srgbClr val="0D2240"/>
                </a:solidFill>
                <a:latin typeface="Helvetica Neue"/>
              </a:endParaRPr>
            </a:p>
          </p:txBody>
        </p:sp>
      </p:grpSp>
      <p:grpSp>
        <p:nvGrpSpPr>
          <p:cNvPr id="333" name="Group 332">
            <a:extLst>
              <a:ext uri="{FF2B5EF4-FFF2-40B4-BE49-F238E27FC236}">
                <a16:creationId xmlns:a16="http://schemas.microsoft.com/office/drawing/2014/main" id="{2B4E5567-D361-7973-A3AD-1BD6B921B6FC}"/>
              </a:ext>
            </a:extLst>
          </p:cNvPr>
          <p:cNvGrpSpPr/>
          <p:nvPr/>
        </p:nvGrpSpPr>
        <p:grpSpPr>
          <a:xfrm>
            <a:off x="468921" y="2213318"/>
            <a:ext cx="1706880" cy="1069284"/>
            <a:chOff x="351691" y="1659988"/>
            <a:chExt cx="1280160" cy="801963"/>
          </a:xfrm>
        </p:grpSpPr>
        <p:cxnSp>
          <p:nvCxnSpPr>
            <p:cNvPr id="334" name="Straight Connector 333">
              <a:extLst>
                <a:ext uri="{FF2B5EF4-FFF2-40B4-BE49-F238E27FC236}">
                  <a16:creationId xmlns:a16="http://schemas.microsoft.com/office/drawing/2014/main" id="{FC39E2A9-EE10-0157-8FAD-81DDC179A7CA}"/>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335" name="Straight Connector 334">
              <a:extLst>
                <a:ext uri="{FF2B5EF4-FFF2-40B4-BE49-F238E27FC236}">
                  <a16:creationId xmlns:a16="http://schemas.microsoft.com/office/drawing/2014/main" id="{B8D70038-4968-7D2F-E996-E7319D4768EA}"/>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336" name="Straight Connector 335">
              <a:extLst>
                <a:ext uri="{FF2B5EF4-FFF2-40B4-BE49-F238E27FC236}">
                  <a16:creationId xmlns:a16="http://schemas.microsoft.com/office/drawing/2014/main" id="{E79EC15A-AA3D-010C-7CA8-3A634F5F08E6}"/>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337" name="Straight Connector 336">
              <a:extLst>
                <a:ext uri="{FF2B5EF4-FFF2-40B4-BE49-F238E27FC236}">
                  <a16:creationId xmlns:a16="http://schemas.microsoft.com/office/drawing/2014/main" id="{F1869FAC-B9D7-2355-8E0C-97F74946AC6E}"/>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338" name="Group 337">
            <a:extLst>
              <a:ext uri="{FF2B5EF4-FFF2-40B4-BE49-F238E27FC236}">
                <a16:creationId xmlns:a16="http://schemas.microsoft.com/office/drawing/2014/main" id="{040F14A4-83E3-F9FF-29DE-E3654F751034}"/>
              </a:ext>
            </a:extLst>
          </p:cNvPr>
          <p:cNvGrpSpPr/>
          <p:nvPr/>
        </p:nvGrpSpPr>
        <p:grpSpPr>
          <a:xfrm>
            <a:off x="550584" y="4142643"/>
            <a:ext cx="1706880" cy="1069284"/>
            <a:chOff x="351691" y="1659988"/>
            <a:chExt cx="1280160" cy="801963"/>
          </a:xfrm>
        </p:grpSpPr>
        <p:cxnSp>
          <p:nvCxnSpPr>
            <p:cNvPr id="339" name="Straight Connector 338">
              <a:extLst>
                <a:ext uri="{FF2B5EF4-FFF2-40B4-BE49-F238E27FC236}">
                  <a16:creationId xmlns:a16="http://schemas.microsoft.com/office/drawing/2014/main" id="{281C8A05-2F04-4055-FCB9-3841B70A7469}"/>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340" name="Straight Connector 339">
              <a:extLst>
                <a:ext uri="{FF2B5EF4-FFF2-40B4-BE49-F238E27FC236}">
                  <a16:creationId xmlns:a16="http://schemas.microsoft.com/office/drawing/2014/main" id="{5B70EAF7-EF5A-9AB0-1DE4-DC7F9F037DF2}"/>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341" name="Straight Connector 340">
              <a:extLst>
                <a:ext uri="{FF2B5EF4-FFF2-40B4-BE49-F238E27FC236}">
                  <a16:creationId xmlns:a16="http://schemas.microsoft.com/office/drawing/2014/main" id="{3EE43DDC-7D14-D1F3-EA03-BC3C67189E37}"/>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342" name="Straight Connector 341">
              <a:extLst>
                <a:ext uri="{FF2B5EF4-FFF2-40B4-BE49-F238E27FC236}">
                  <a16:creationId xmlns:a16="http://schemas.microsoft.com/office/drawing/2014/main" id="{4B970216-0826-B0DC-188B-53BDF41DC872}"/>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343" name="Group 342">
            <a:extLst>
              <a:ext uri="{FF2B5EF4-FFF2-40B4-BE49-F238E27FC236}">
                <a16:creationId xmlns:a16="http://schemas.microsoft.com/office/drawing/2014/main" id="{06004304-1DE1-F5DD-7E15-7D8B8D0ECD96}"/>
              </a:ext>
            </a:extLst>
          </p:cNvPr>
          <p:cNvGrpSpPr/>
          <p:nvPr/>
        </p:nvGrpSpPr>
        <p:grpSpPr>
          <a:xfrm>
            <a:off x="10036279" y="2146893"/>
            <a:ext cx="1706880" cy="1069284"/>
            <a:chOff x="351691" y="1659988"/>
            <a:chExt cx="1280160" cy="801963"/>
          </a:xfrm>
        </p:grpSpPr>
        <p:cxnSp>
          <p:nvCxnSpPr>
            <p:cNvPr id="344" name="Straight Connector 343">
              <a:extLst>
                <a:ext uri="{FF2B5EF4-FFF2-40B4-BE49-F238E27FC236}">
                  <a16:creationId xmlns:a16="http://schemas.microsoft.com/office/drawing/2014/main" id="{FAB24C26-3604-F693-7C49-8F6CE7E5A304}"/>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345" name="Straight Connector 344">
              <a:extLst>
                <a:ext uri="{FF2B5EF4-FFF2-40B4-BE49-F238E27FC236}">
                  <a16:creationId xmlns:a16="http://schemas.microsoft.com/office/drawing/2014/main" id="{7097794A-EFE0-36D3-E606-B3297A46148A}"/>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346" name="Straight Connector 345">
              <a:extLst>
                <a:ext uri="{FF2B5EF4-FFF2-40B4-BE49-F238E27FC236}">
                  <a16:creationId xmlns:a16="http://schemas.microsoft.com/office/drawing/2014/main" id="{2F6367ED-DFDF-BBBE-1FE4-9184211A5BF1}"/>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347" name="Straight Connector 346">
              <a:extLst>
                <a:ext uri="{FF2B5EF4-FFF2-40B4-BE49-F238E27FC236}">
                  <a16:creationId xmlns:a16="http://schemas.microsoft.com/office/drawing/2014/main" id="{E614E516-C48E-6FE9-A040-C5CF42FAFE20}"/>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348" name="Group 347">
            <a:extLst>
              <a:ext uri="{FF2B5EF4-FFF2-40B4-BE49-F238E27FC236}">
                <a16:creationId xmlns:a16="http://schemas.microsoft.com/office/drawing/2014/main" id="{9C1E501A-1139-7E1D-6542-A3F375320AB9}"/>
              </a:ext>
            </a:extLst>
          </p:cNvPr>
          <p:cNvGrpSpPr/>
          <p:nvPr/>
        </p:nvGrpSpPr>
        <p:grpSpPr>
          <a:xfrm>
            <a:off x="10007964" y="4149077"/>
            <a:ext cx="1706880" cy="1069284"/>
            <a:chOff x="351691" y="1659988"/>
            <a:chExt cx="1280160" cy="801963"/>
          </a:xfrm>
        </p:grpSpPr>
        <p:cxnSp>
          <p:nvCxnSpPr>
            <p:cNvPr id="349" name="Straight Connector 348">
              <a:extLst>
                <a:ext uri="{FF2B5EF4-FFF2-40B4-BE49-F238E27FC236}">
                  <a16:creationId xmlns:a16="http://schemas.microsoft.com/office/drawing/2014/main" id="{5F5273D6-E4A0-613B-CD58-1B676F8F90BD}"/>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350" name="Straight Connector 349">
              <a:extLst>
                <a:ext uri="{FF2B5EF4-FFF2-40B4-BE49-F238E27FC236}">
                  <a16:creationId xmlns:a16="http://schemas.microsoft.com/office/drawing/2014/main" id="{0F3A70AF-589F-964C-E740-A41596C49230}"/>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351" name="Straight Connector 350">
              <a:extLst>
                <a:ext uri="{FF2B5EF4-FFF2-40B4-BE49-F238E27FC236}">
                  <a16:creationId xmlns:a16="http://schemas.microsoft.com/office/drawing/2014/main" id="{F11657C6-AD51-C4F0-FD30-64B30466FAB7}"/>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352" name="Straight Connector 351">
              <a:extLst>
                <a:ext uri="{FF2B5EF4-FFF2-40B4-BE49-F238E27FC236}">
                  <a16:creationId xmlns:a16="http://schemas.microsoft.com/office/drawing/2014/main" id="{5CB2233D-41CA-0E6D-B584-08C508C2D8D5}"/>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2002084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ce - Solid">
            <a:extLst>
              <a:ext uri="{FF2B5EF4-FFF2-40B4-BE49-F238E27FC236}">
                <a16:creationId xmlns:a16="http://schemas.microsoft.com/office/drawing/2014/main" id="{54AAAB83-600E-0C4A-B4A8-A87466B46B69}"/>
              </a:ext>
            </a:extLst>
          </p:cNvPr>
          <p:cNvSpPr/>
          <p:nvPr/>
        </p:nvSpPr>
        <p:spPr>
          <a:xfrm>
            <a:off x="1004871" y="-8021"/>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Headline">
            <a:extLst>
              <a:ext uri="{FF2B5EF4-FFF2-40B4-BE49-F238E27FC236}">
                <a16:creationId xmlns:a16="http://schemas.microsoft.com/office/drawing/2014/main" id="{9BD4C669-960D-E046-9460-5C2CDD3433F1}"/>
              </a:ext>
            </a:extLst>
          </p:cNvPr>
          <p:cNvSpPr txBox="1">
            <a:spLocks/>
          </p:cNvSpPr>
          <p:nvPr/>
        </p:nvSpPr>
        <p:spPr>
          <a:xfrm>
            <a:off x="2683981" y="602659"/>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dirty="0">
                <a:solidFill>
                  <a:schemeClr val="bg1"/>
                </a:solidFill>
                <a:latin typeface="Arial" panose="020B0604020202020204" pitchFamily="34" charset="0"/>
              </a:rPr>
              <a:t>Wir gehen diesen Weg gemeinsam!</a:t>
            </a:r>
            <a:endParaRPr lang="de-DE" sz="3200" kern="0" dirty="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D36F4F91-7DCA-BF40-AEC6-C6AD747462DF}"/>
              </a:ext>
            </a:extLst>
          </p:cNvPr>
          <p:cNvPicPr>
            <a:picLocks noChangeAspect="1"/>
          </p:cNvPicPr>
          <p:nvPr/>
        </p:nvPicPr>
        <p:blipFill>
          <a:blip r:embed="rId3"/>
          <a:srcRect/>
          <a:stretch/>
        </p:blipFill>
        <p:spPr>
          <a:xfrm>
            <a:off x="459875" y="304800"/>
            <a:ext cx="1089992" cy="1089992"/>
          </a:xfrm>
          <a:prstGeom prst="rect">
            <a:avLst/>
          </a:prstGeom>
        </p:spPr>
      </p:pic>
      <p:sp>
        <p:nvSpPr>
          <p:cNvPr id="19" name="Yellow Bar">
            <a:extLst>
              <a:ext uri="{FF2B5EF4-FFF2-40B4-BE49-F238E27FC236}">
                <a16:creationId xmlns:a16="http://schemas.microsoft.com/office/drawing/2014/main" id="{A7D8EAEA-68F4-8247-8593-BC310E585E8A}"/>
              </a:ext>
            </a:extLst>
          </p:cNvPr>
          <p:cNvSpPr/>
          <p:nvPr/>
        </p:nvSpPr>
        <p:spPr>
          <a:xfrm>
            <a:off x="2752087" y="156571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0" name="Content Placeholder 2">
            <a:extLst>
              <a:ext uri="{FF2B5EF4-FFF2-40B4-BE49-F238E27FC236}">
                <a16:creationId xmlns:a16="http://schemas.microsoft.com/office/drawing/2014/main" id="{85811DD4-790F-AA4D-BDA8-F4146CC70F2B}"/>
              </a:ext>
            </a:extLst>
          </p:cNvPr>
          <p:cNvSpPr txBox="1">
            <a:spLocks/>
          </p:cNvSpPr>
          <p:nvPr/>
        </p:nvSpPr>
        <p:spPr>
          <a:xfrm>
            <a:off x="2752087" y="1940468"/>
            <a:ext cx="6476999" cy="4462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1200"/>
              </a:spcAft>
              <a:buFont typeface="Arial" panose="020B0604020202020204" pitchFamily="34" charset="0"/>
              <a:buNone/>
            </a:pPr>
            <a:r>
              <a:rPr lang="de-DE" sz="2400" b="1" dirty="0">
                <a:solidFill>
                  <a:schemeClr val="bg1"/>
                </a:solidFill>
              </a:rPr>
              <a:t>Unterstützung ist erhältlich…</a:t>
            </a:r>
          </a:p>
          <a:p>
            <a:pPr marL="457200" indent="-457200" fontAlgn="auto">
              <a:spcAft>
                <a:spcPts val="1200"/>
              </a:spcAft>
              <a:buFont typeface="+mj-lt"/>
              <a:buAutoNum type="arabicPeriod"/>
            </a:pPr>
            <a:r>
              <a:rPr lang="de-DE" sz="1800" dirty="0">
                <a:solidFill>
                  <a:schemeClr val="bg1"/>
                </a:solidFill>
              </a:rPr>
              <a:t>Global Action Team-Führungskräfte</a:t>
            </a:r>
          </a:p>
          <a:p>
            <a:pPr marL="457200" indent="-457200" fontAlgn="auto">
              <a:spcAft>
                <a:spcPts val="1200"/>
              </a:spcAft>
              <a:buFont typeface="+mj-lt"/>
              <a:buAutoNum type="arabicPeriod"/>
            </a:pPr>
            <a:r>
              <a:rPr lang="de-DE" sz="1800" dirty="0">
                <a:solidFill>
                  <a:schemeClr val="bg1"/>
                </a:solidFill>
              </a:rPr>
              <a:t>GAT-Mitarbeiter von Lions Clubs International</a:t>
            </a:r>
          </a:p>
          <a:p>
            <a:pPr marL="457200" indent="-457200" fontAlgn="auto">
              <a:spcAft>
                <a:spcPts val="1200"/>
              </a:spcAft>
              <a:buFont typeface="+mj-lt"/>
              <a:buAutoNum type="arabicPeriod"/>
            </a:pPr>
            <a:r>
              <a:rPr lang="de-DE" sz="1800" dirty="0">
                <a:solidFill>
                  <a:schemeClr val="bg1"/>
                </a:solidFill>
              </a:rPr>
              <a:t>PIPs, PIDs, PCCs und PDGs </a:t>
            </a:r>
          </a:p>
          <a:p>
            <a:pPr marL="457200" indent="-457200" fontAlgn="auto">
              <a:spcAft>
                <a:spcPts val="1200"/>
              </a:spcAft>
              <a:buFont typeface="+mj-lt"/>
              <a:buAutoNum type="arabicPeriod"/>
            </a:pPr>
            <a:r>
              <a:rPr lang="de-DE" sz="1800" dirty="0">
                <a:solidFill>
                  <a:schemeClr val="bg1"/>
                </a:solidFill>
              </a:rPr>
              <a:t>Bestehende Ausschüsse</a:t>
            </a:r>
          </a:p>
          <a:p>
            <a:pPr marL="489915" indent="-457200" fontAlgn="auto">
              <a:spcAft>
                <a:spcPts val="1200"/>
              </a:spcAft>
              <a:buFont typeface="+mj-lt"/>
              <a:buAutoNum type="arabicPeriod"/>
            </a:pPr>
            <a:r>
              <a:rPr lang="de-DE" sz="1800" dirty="0">
                <a:solidFill>
                  <a:schemeClr val="bg1"/>
                </a:solidFill>
              </a:rPr>
              <a:t>DGs in anderen Distrikten</a:t>
            </a:r>
          </a:p>
          <a:p>
            <a:pPr marL="489915" indent="-457200" fontAlgn="auto">
              <a:spcAft>
                <a:spcPts val="1200"/>
              </a:spcAft>
              <a:buFont typeface="+mj-lt"/>
              <a:buAutoNum type="arabicPeriod"/>
            </a:pPr>
            <a:r>
              <a:rPr lang="de-DE" sz="1800" dirty="0">
                <a:solidFill>
                  <a:schemeClr val="bg1"/>
                </a:solidFill>
              </a:rPr>
              <a:t>Zone/Region Chairpersons und Zertifizierte Beratende Lions</a:t>
            </a:r>
          </a:p>
          <a:p>
            <a:pPr marL="489915" indent="-457200" fontAlgn="auto">
              <a:spcAft>
                <a:spcPts val="1200"/>
              </a:spcAft>
              <a:buFont typeface="+mj-lt"/>
              <a:buAutoNum type="arabicPeriod"/>
            </a:pPr>
            <a:r>
              <a:rPr lang="de-DE" sz="1800" dirty="0">
                <a:solidFill>
                  <a:schemeClr val="bg1"/>
                </a:solidFill>
              </a:rPr>
              <a:t>Club-Führungskräfte und Lions-Mitglieder</a:t>
            </a:r>
          </a:p>
        </p:txBody>
      </p:sp>
      <p:graphicFrame>
        <p:nvGraphicFramePr>
          <p:cNvPr id="21" name="Content Placeholder 4">
            <a:extLst>
              <a:ext uri="{FF2B5EF4-FFF2-40B4-BE49-F238E27FC236}">
                <a16:creationId xmlns:a16="http://schemas.microsoft.com/office/drawing/2014/main" id="{F21BD7BE-9521-7740-B3BB-A5014002FD05}"/>
              </a:ext>
            </a:extLst>
          </p:cNvPr>
          <p:cNvGraphicFramePr>
            <a:graphicFrameLocks/>
          </p:cNvGraphicFramePr>
          <p:nvPr>
            <p:extLst>
              <p:ext uri="{D42A27DB-BD31-4B8C-83A1-F6EECF244321}">
                <p14:modId xmlns:p14="http://schemas.microsoft.com/office/powerpoint/2010/main" val="1270321974"/>
              </p:ext>
            </p:extLst>
          </p:nvPr>
        </p:nvGraphicFramePr>
        <p:xfrm>
          <a:off x="8610600" y="1121548"/>
          <a:ext cx="34290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Page Number - White">
            <a:extLst>
              <a:ext uri="{FF2B5EF4-FFF2-40B4-BE49-F238E27FC236}">
                <a16:creationId xmlns:a16="http://schemas.microsoft.com/office/drawing/2014/main" id="{464D9DC9-7416-814C-81C0-B01E2019352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de-DE" sz="1000" dirty="0">
              <a:solidFill>
                <a:schemeClr val="bg1"/>
              </a:solidFill>
            </a:endParaRPr>
          </a:p>
        </p:txBody>
      </p:sp>
    </p:spTree>
    <p:extLst>
      <p:ext uri="{BB962C8B-B14F-4D97-AF65-F5344CB8AC3E}">
        <p14:creationId xmlns:p14="http://schemas.microsoft.com/office/powerpoint/2010/main" val="1283749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90678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de-DE" sz="3200" b="1" kern="0" dirty="0">
                <a:solidFill>
                  <a:srgbClr val="0A5496"/>
                </a:solidFill>
                <a:latin typeface="Arial" charset="0"/>
              </a:rPr>
              <a:t>Verfügbare Ressourcen</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27</a:t>
            </a:fld>
            <a:endParaRPr lang="de-DE"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14714" y="1981200"/>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de-DE" sz="1400" b="1" kern="0" dirty="0">
                <a:solidFill>
                  <a:srgbClr val="00338D"/>
                </a:solidFill>
                <a:latin typeface="Arial" charset="0"/>
              </a:rPr>
              <a:t>Belebung der Distrikte durch neue Clubs</a:t>
            </a:r>
          </a:p>
          <a:p>
            <a:pPr marL="0" indent="0" fontAlgn="auto">
              <a:lnSpc>
                <a:spcPct val="100000"/>
              </a:lnSpc>
              <a:spcBef>
                <a:spcPts val="0"/>
              </a:spcBef>
              <a:spcAft>
                <a:spcPts val="200"/>
              </a:spcAft>
              <a:buClr>
                <a:srgbClr val="FFC000"/>
              </a:buClr>
              <a:buNone/>
            </a:pPr>
            <a:endParaRPr lang="de-DE" sz="1400" b="1" dirty="0">
              <a:solidFill>
                <a:srgbClr val="000000"/>
              </a:solidFill>
              <a:latin typeface="Arial" panose="020B0604020202020204" pitchFamily="34" charset="0"/>
              <a:cs typeface="Arial" panose="020B0604020202020204" pitchFamily="34" charset="0"/>
            </a:endParaRPr>
          </a:p>
        </p:txBody>
      </p:sp>
      <p:sp>
        <p:nvSpPr>
          <p:cNvPr id="29" name="Content Placeholder 4">
            <a:extLst>
              <a:ext uri="{FF2B5EF4-FFF2-40B4-BE49-F238E27FC236}">
                <a16:creationId xmlns:a16="http://schemas.microsoft.com/office/drawing/2014/main" id="{EB1A7708-AB00-47B1-870C-50192A9DD1E0}"/>
              </a:ext>
            </a:extLst>
          </p:cNvPr>
          <p:cNvSpPr txBox="1">
            <a:spLocks/>
          </p:cNvSpPr>
          <p:nvPr/>
        </p:nvSpPr>
        <p:spPr>
          <a:xfrm>
            <a:off x="533400" y="2392850"/>
            <a:ext cx="7010400"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de-DE" sz="1400" b="1" dirty="0">
                <a:solidFill>
                  <a:srgbClr val="000000"/>
                </a:solidFill>
                <a:latin typeface="Arial" panose="020B0604020202020204" pitchFamily="34" charset="0"/>
              </a:rPr>
              <a:t>So beginnen Sie</a:t>
            </a:r>
          </a:p>
          <a:p>
            <a:pPr marL="0" indent="0" fontAlgn="auto">
              <a:lnSpc>
                <a:spcPct val="100000"/>
              </a:lnSpc>
              <a:spcBef>
                <a:spcPts val="0"/>
              </a:spcBef>
              <a:spcAft>
                <a:spcPts val="0"/>
              </a:spcAft>
              <a:buFont typeface="Arial" panose="020B0604020202020204" pitchFamily="34" charset="0"/>
              <a:buNone/>
            </a:pPr>
            <a:endParaRPr lang="de-DE" sz="1400" b="1" dirty="0">
              <a:solidFill>
                <a:srgbClr val="000000"/>
              </a:solidFill>
              <a:latin typeface="Arial" panose="020B0604020202020204" pitchFamily="34" charset="0"/>
            </a:endParaRPr>
          </a:p>
          <a:p>
            <a:pPr fontAlgn="auto">
              <a:lnSpc>
                <a:spcPct val="100000"/>
              </a:lnSpc>
              <a:spcBef>
                <a:spcPts val="0"/>
              </a:spcBef>
              <a:spcAft>
                <a:spcPts val="0"/>
              </a:spcAft>
              <a:buClr>
                <a:srgbClr val="0A5496"/>
              </a:buClr>
            </a:pPr>
            <a:r>
              <a:rPr lang="de-DE" sz="1400" dirty="0"/>
              <a:t>Der </a:t>
            </a:r>
            <a:r>
              <a:rPr lang="de-DE" sz="1400" b="1" dirty="0">
                <a:solidFill>
                  <a:srgbClr val="0A5496"/>
                </a:solidFill>
                <a:latin typeface="Arial" panose="020B0604020202020204" pitchFamily="34" charset="0"/>
                <a:hlinkClick r:id="rId4">
                  <a:extLst>
                    <a:ext uri="{A12FA001-AC4F-418D-AE19-62706E023703}">
                      <ahyp:hlinkClr xmlns:ahyp="http://schemas.microsoft.com/office/drawing/2018/hyperlinkcolor" val="tx"/>
                    </a:ext>
                  </a:extLst>
                </a:hlinkClick>
              </a:rPr>
              <a:t>Leitfaden zur Gründung neuer Clubs</a:t>
            </a:r>
            <a:r>
              <a:rPr lang="de-DE" sz="1400" b="1" dirty="0">
                <a:solidFill>
                  <a:srgbClr val="0A5496"/>
                </a:solidFill>
                <a:latin typeface="Arial" panose="020B0604020202020204" pitchFamily="34" charset="0"/>
              </a:rPr>
              <a:t> </a:t>
            </a:r>
            <a:r>
              <a:rPr lang="de-DE" sz="1400" dirty="0">
                <a:latin typeface="Arial" panose="020B0604020202020204" pitchFamily="34" charset="0"/>
              </a:rPr>
              <a:t>beschreibt die Schritte zur Gründung eines neuen Clubs</a:t>
            </a:r>
          </a:p>
          <a:p>
            <a:pPr fontAlgn="auto">
              <a:lnSpc>
                <a:spcPct val="100000"/>
              </a:lnSpc>
              <a:spcBef>
                <a:spcPts val="0"/>
              </a:spcBef>
              <a:spcAft>
                <a:spcPts val="0"/>
              </a:spcAft>
              <a:buClr>
                <a:srgbClr val="0A5496"/>
              </a:buClr>
            </a:pPr>
            <a:r>
              <a:rPr lang="de-DE" sz="1400" dirty="0">
                <a:latin typeface="Arial" panose="020B0604020202020204" pitchFamily="34" charset="0"/>
              </a:rPr>
              <a:t>Online-Schulungskurs zur Gründung neuer Clubs im </a:t>
            </a:r>
            <a:r>
              <a:rPr lang="de-DE" sz="1400" b="1" dirty="0">
                <a:solidFill>
                  <a:srgbClr val="0A5496"/>
                </a:solidFill>
                <a:latin typeface="Arial" panose="020B0604020202020204" pitchFamily="34" charset="0"/>
                <a:hlinkClick r:id="rId5">
                  <a:extLst>
                    <a:ext uri="{A12FA001-AC4F-418D-AE19-62706E023703}">
                      <ahyp:hlinkClr xmlns:ahyp="http://schemas.microsoft.com/office/drawing/2018/hyperlinkcolor" val="tx"/>
                    </a:ext>
                  </a:extLst>
                </a:hlinkClick>
              </a:rPr>
              <a:t>Lions-Lernzentrum (LLC)</a:t>
            </a:r>
            <a:endParaRPr lang="de-DE" sz="1400" b="1" dirty="0">
              <a:solidFill>
                <a:srgbClr val="0A5496"/>
              </a:solidFill>
              <a:latin typeface="Arial" panose="020B0604020202020204" pitchFamily="34" charset="0"/>
            </a:endParaRPr>
          </a:p>
          <a:p>
            <a:pPr fontAlgn="auto">
              <a:lnSpc>
                <a:spcPct val="100000"/>
              </a:lnSpc>
              <a:spcBef>
                <a:spcPts val="0"/>
              </a:spcBef>
              <a:spcAft>
                <a:spcPts val="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6"/>
              </a:rPr>
              <a:t>Hallo-</a:t>
            </a:r>
            <a:r>
              <a:rPr lang="en-US" sz="1400" b="1" dirty="0" err="1">
                <a:solidFill>
                  <a:srgbClr val="0A5496"/>
                </a:solidFill>
                <a:latin typeface="Arial" panose="020B0604020202020204" pitchFamily="34" charset="0"/>
                <a:cs typeface="Arial" panose="020B0604020202020204" pitchFamily="34" charset="0"/>
                <a:hlinkClick r:id="rId6"/>
              </a:rPr>
              <a:t>Broschüre</a:t>
            </a:r>
            <a:r>
              <a:rPr lang="en-US" sz="1400" b="1" dirty="0">
                <a:solidFill>
                  <a:srgbClr val="0A5496"/>
                </a:solidFill>
                <a:latin typeface="Arial" panose="020B0604020202020204" pitchFamily="34" charset="0"/>
                <a:cs typeface="Arial" panose="020B0604020202020204" pitchFamily="34" charset="0"/>
                <a:hlinkClick r:id="rId6"/>
              </a:rPr>
              <a:t>: </a:t>
            </a:r>
            <a:r>
              <a:rPr lang="en-US" sz="1400" dirty="0" err="1">
                <a:solidFill>
                  <a:srgbClr val="000000"/>
                </a:solidFill>
                <a:latin typeface="Arial" panose="020B0604020202020204" pitchFamily="34" charset="0"/>
                <a:cs typeface="Arial" panose="020B0604020202020204" pitchFamily="34" charset="0"/>
              </a:rPr>
              <a:t>informiert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über</a:t>
            </a:r>
            <a:r>
              <a:rPr lang="en-US" sz="1400" dirty="0">
                <a:solidFill>
                  <a:srgbClr val="000000"/>
                </a:solidFill>
                <a:latin typeface="Arial" panose="020B0604020202020204" pitchFamily="34" charset="0"/>
                <a:cs typeface="Arial" panose="020B0604020202020204" pitchFamily="34" charset="0"/>
              </a:rPr>
              <a:t> die </a:t>
            </a:r>
            <a:r>
              <a:rPr lang="en-US" sz="1400" dirty="0" err="1">
                <a:solidFill>
                  <a:srgbClr val="000000"/>
                </a:solidFill>
                <a:latin typeface="Arial" panose="020B0604020202020204" pitchFamily="34" charset="0"/>
                <a:cs typeface="Arial" panose="020B0604020202020204" pitchFamily="34" charset="0"/>
              </a:rPr>
              <a:t>Vorteile</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einer</a:t>
            </a:r>
            <a:r>
              <a:rPr lang="en-US" sz="1400" dirty="0">
                <a:solidFill>
                  <a:srgbClr val="000000"/>
                </a:solidFill>
                <a:latin typeface="Arial" panose="020B0604020202020204" pitchFamily="34" charset="0"/>
                <a:cs typeface="Arial" panose="020B0604020202020204" pitchFamily="34" charset="0"/>
              </a:rPr>
              <a:t> Lionsmitgliedschaft und </a:t>
            </a:r>
            <a:r>
              <a:rPr lang="en-US" sz="1400" dirty="0" err="1">
                <a:solidFill>
                  <a:srgbClr val="000000"/>
                </a:solidFill>
                <a:latin typeface="Arial" panose="020B0604020202020204" pitchFamily="34" charset="0"/>
                <a:cs typeface="Arial" panose="020B0604020202020204" pitchFamily="34" charset="0"/>
              </a:rPr>
              <a:t>unseren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Auftrag</a:t>
            </a:r>
            <a:r>
              <a:rPr lang="en-US" sz="1400" dirty="0">
                <a:solidFill>
                  <a:srgbClr val="000000"/>
                </a:solidFill>
                <a:latin typeface="Arial" panose="020B0604020202020204" pitchFamily="34" charset="0"/>
                <a:cs typeface="Arial" panose="020B0604020202020204" pitchFamily="34" charset="0"/>
              </a:rPr>
              <a:t>.</a:t>
            </a:r>
          </a:p>
          <a:p>
            <a:pPr fontAlgn="auto">
              <a:lnSpc>
                <a:spcPct val="100000"/>
              </a:lnSpc>
              <a:spcBef>
                <a:spcPts val="0"/>
              </a:spcBef>
              <a:spcAft>
                <a:spcPts val="0"/>
              </a:spcAft>
              <a:buClr>
                <a:srgbClr val="0A5496"/>
              </a:buClr>
            </a:pPr>
            <a:r>
              <a:rPr lang="de-DE" sz="1400" b="1" dirty="0" err="1">
                <a:solidFill>
                  <a:srgbClr val="0A5496"/>
                </a:solidFill>
                <a:latin typeface="Arial" panose="020B0604020202020204" pitchFamily="34" charset="0"/>
                <a:hlinkClick r:id="rId7">
                  <a:extLst>
                    <a:ext uri="{A12FA001-AC4F-418D-AE19-62706E023703}">
                      <ahyp:hlinkClr xmlns:ahyp="http://schemas.microsoft.com/office/drawing/2018/hyperlinkcolor" val="tx"/>
                    </a:ext>
                  </a:extLst>
                </a:hlinkClick>
              </a:rPr>
              <a:t>Join</a:t>
            </a:r>
            <a:r>
              <a:rPr lang="de-DE" sz="1400" b="1" dirty="0">
                <a:solidFill>
                  <a:srgbClr val="0A5496"/>
                </a:solidFill>
                <a:latin typeface="Arial" panose="020B0604020202020204" pitchFamily="34" charset="0"/>
                <a:hlinkClick r:id="rId7">
                  <a:extLst>
                    <a:ext uri="{A12FA001-AC4F-418D-AE19-62706E023703}">
                      <ahyp:hlinkClr xmlns:ahyp="http://schemas.microsoft.com/office/drawing/2018/hyperlinkcolor" val="tx"/>
                    </a:ext>
                  </a:extLst>
                </a:hlinkClick>
              </a:rPr>
              <a:t>-</a:t>
            </a:r>
            <a:r>
              <a:rPr lang="de-DE" sz="1400" b="1" dirty="0" err="1">
                <a:solidFill>
                  <a:srgbClr val="0A5496"/>
                </a:solidFill>
                <a:latin typeface="Arial" panose="020B0604020202020204" pitchFamily="34" charset="0"/>
                <a:hlinkClick r:id="rId7">
                  <a:extLst>
                    <a:ext uri="{A12FA001-AC4F-418D-AE19-62706E023703}">
                      <ahyp:hlinkClr xmlns:ahyp="http://schemas.microsoft.com/office/drawing/2018/hyperlinkcolor" val="tx"/>
                    </a:ext>
                  </a:extLst>
                </a:hlinkClick>
              </a:rPr>
              <a:t>Together</a:t>
            </a:r>
            <a:r>
              <a:rPr lang="de-DE" sz="1400" b="1" dirty="0">
                <a:solidFill>
                  <a:srgbClr val="0A5496"/>
                </a:solidFill>
                <a:latin typeface="Arial" panose="020B0604020202020204" pitchFamily="34" charset="0"/>
                <a:hlinkClick r:id="rId7">
                  <a:extLst>
                    <a:ext uri="{A12FA001-AC4F-418D-AE19-62706E023703}">
                      <ahyp:hlinkClr xmlns:ahyp="http://schemas.microsoft.com/office/drawing/2018/hyperlinkcolor" val="tx"/>
                    </a:ext>
                  </a:extLst>
                </a:hlinkClick>
              </a:rPr>
              <a:t>-Programm</a:t>
            </a:r>
            <a:r>
              <a:rPr lang="de-DE" sz="1400" dirty="0">
                <a:latin typeface="Arial" panose="020B0604020202020204" pitchFamily="34" charset="0"/>
              </a:rPr>
              <a:t>-Seite</a:t>
            </a:r>
            <a:r>
              <a:rPr lang="de-DE" sz="1400" b="1" dirty="0">
                <a:solidFill>
                  <a:srgbClr val="0A5496"/>
                </a:solidFill>
                <a:latin typeface="Arial" panose="020B0604020202020204" pitchFamily="34" charset="0"/>
              </a:rPr>
              <a:t> </a:t>
            </a:r>
            <a:r>
              <a:rPr lang="de-DE" sz="1400" dirty="0">
                <a:latin typeface="Arial" panose="020B0604020202020204" pitchFamily="34" charset="0"/>
              </a:rPr>
              <a:t>zur Gründung von Clubs mit anderen gemeinnützigen Organisationen</a:t>
            </a:r>
          </a:p>
          <a:p>
            <a:pPr fontAlgn="auto">
              <a:lnSpc>
                <a:spcPct val="100000"/>
              </a:lnSpc>
              <a:spcBef>
                <a:spcPts val="0"/>
              </a:spcBef>
              <a:spcAft>
                <a:spcPts val="0"/>
              </a:spcAft>
              <a:buClr>
                <a:srgbClr val="0A5496"/>
              </a:buClr>
            </a:pPr>
            <a:r>
              <a:rPr lang="en-US" sz="1400" b="1" dirty="0" err="1">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Beratende</a:t>
            </a:r>
            <a:r>
              <a:rPr lang="en-US"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-Lions-Program</a:t>
            </a:r>
            <a:r>
              <a:rPr lang="de-DE" sz="1400" dirty="0">
                <a:latin typeface="Arial" panose="020B0604020202020204" pitchFamily="34" charset="0"/>
              </a:rPr>
              <a:t>-Seite zur Vorbereitung von Lions-Führungskräften</a:t>
            </a:r>
          </a:p>
          <a:p>
            <a:pPr fontAlgn="auto">
              <a:lnSpc>
                <a:spcPct val="100000"/>
              </a:lnSpc>
              <a:spcBef>
                <a:spcPts val="0"/>
              </a:spcBef>
              <a:spcAft>
                <a:spcPts val="0"/>
              </a:spcAft>
              <a:buClr>
                <a:srgbClr val="0A5496"/>
              </a:buClr>
            </a:pPr>
            <a:r>
              <a:rPr lang="de-DE" sz="1400" b="1" dirty="0">
                <a:solidFill>
                  <a:srgbClr val="0A5496"/>
                </a:solidFill>
                <a:latin typeface="Arial" panose="020B0604020202020204" pitchFamily="34" charset="0"/>
                <a:hlinkClick r:id="rId9">
                  <a:extLst>
                    <a:ext uri="{A12FA001-AC4F-418D-AE19-62706E023703}">
                      <ahyp:hlinkClr xmlns:ahyp="http://schemas.microsoft.com/office/drawing/2018/hyperlinkcolor" val="tx"/>
                    </a:ext>
                  </a:extLst>
                </a:hlinkClick>
              </a:rPr>
              <a:t>Orientierung für Neumitglieder</a:t>
            </a:r>
            <a:r>
              <a:rPr lang="de-DE" sz="1400" b="1" dirty="0">
                <a:solidFill>
                  <a:srgbClr val="0A5496"/>
                </a:solidFill>
                <a:latin typeface="Arial" panose="020B0604020202020204" pitchFamily="34" charset="0"/>
              </a:rPr>
              <a:t> </a:t>
            </a:r>
            <a:r>
              <a:rPr lang="de-DE" sz="1400" dirty="0">
                <a:latin typeface="Arial" panose="020B0604020202020204" pitchFamily="34" charset="0"/>
              </a:rPr>
              <a:t>und </a:t>
            </a:r>
            <a:r>
              <a:rPr lang="de-DE" sz="1400" b="1" dirty="0">
                <a:solidFill>
                  <a:srgbClr val="0A5496"/>
                </a:solidFill>
                <a:latin typeface="Arial" panose="020B0604020202020204" pitchFamily="34" charset="0"/>
                <a:hlinkClick r:id="rId10">
                  <a:extLst>
                    <a:ext uri="{A12FA001-AC4F-418D-AE19-62706E023703}">
                      <ahyp:hlinkClr xmlns:ahyp="http://schemas.microsoft.com/office/drawing/2018/hyperlinkcolor" val="tx"/>
                    </a:ext>
                  </a:extLst>
                </a:hlinkClick>
              </a:rPr>
              <a:t>Video</a:t>
            </a:r>
            <a:r>
              <a:rPr lang="de-DE" sz="1400" b="1" dirty="0">
                <a:latin typeface="Arial" panose="020B0604020202020204" pitchFamily="34" charset="0"/>
              </a:rPr>
              <a:t> </a:t>
            </a:r>
            <a:r>
              <a:rPr lang="de-DE" sz="1400" dirty="0">
                <a:latin typeface="Arial" panose="020B0604020202020204" pitchFamily="34" charset="0"/>
              </a:rPr>
              <a:t>zur Bereitstellung einer soliden Einführung für neue Mitglieder</a:t>
            </a:r>
            <a:endParaRPr lang="en-US" sz="1400" dirty="0">
              <a:latin typeface="Arial" panose="020B0604020202020204" pitchFamily="34" charset="0"/>
              <a:cs typeface="Arial" panose="020B0604020202020204" pitchFamily="34" charset="0"/>
            </a:endParaRPr>
          </a:p>
          <a:p>
            <a:pPr fontAlgn="auto">
              <a:lnSpc>
                <a:spcPct val="100000"/>
              </a:lnSpc>
              <a:spcBef>
                <a:spcPts val="0"/>
              </a:spcBef>
              <a:spcAft>
                <a:spcPts val="0"/>
              </a:spcAft>
              <a:buClr>
                <a:srgbClr val="0A5496"/>
              </a:buClr>
            </a:pPr>
            <a:endParaRPr lang="de-DE" sz="1400" dirty="0">
              <a:latin typeface="Arial" panose="020B0604020202020204" pitchFamily="34" charset="0"/>
            </a:endParaRPr>
          </a:p>
          <a:p>
            <a:pPr fontAlgn="auto">
              <a:lnSpc>
                <a:spcPct val="100000"/>
              </a:lnSpc>
              <a:spcAft>
                <a:spcPts val="0"/>
              </a:spcAft>
            </a:pPr>
            <a:endParaRPr lang="de-DE"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4A971F7-CF68-408D-A01B-5AC92D0AD663}"/>
              </a:ext>
            </a:extLst>
          </p:cNvPr>
          <p:cNvSpPr txBox="1"/>
          <p:nvPr/>
        </p:nvSpPr>
        <p:spPr>
          <a:xfrm>
            <a:off x="8742589" y="2536612"/>
            <a:ext cx="1834697" cy="646331"/>
          </a:xfrm>
          <a:prstGeom prst="rect">
            <a:avLst/>
          </a:prstGeom>
          <a:noFill/>
        </p:spPr>
        <p:txBody>
          <a:bodyPr wrap="square" rtlCol="0">
            <a:spAutoFit/>
          </a:bodyPr>
          <a:lstStyle/>
          <a:p>
            <a:br>
              <a:rPr lang="en-US" sz="1200" dirty="0">
                <a:solidFill>
                  <a:srgbClr val="C00000"/>
                </a:solidFill>
              </a:rPr>
            </a:br>
            <a:endParaRPr lang="de-DE" sz="1200" dirty="0">
              <a:solidFill>
                <a:srgbClr val="C00000"/>
              </a:solidFill>
            </a:endParaRPr>
          </a:p>
          <a:p>
            <a:r>
              <a:rPr lang="de-DE" sz="1200" dirty="0">
                <a:solidFill>
                  <a:srgbClr val="C00000"/>
                </a:solidFill>
              </a:rPr>
              <a:t>Neue Clubmaterialien</a:t>
            </a:r>
          </a:p>
        </p:txBody>
      </p:sp>
      <p:pic>
        <p:nvPicPr>
          <p:cNvPr id="4" name="Picture 3">
            <a:extLst>
              <a:ext uri="{FF2B5EF4-FFF2-40B4-BE49-F238E27FC236}">
                <a16:creationId xmlns:a16="http://schemas.microsoft.com/office/drawing/2014/main" id="{43372008-E2B4-07C9-B253-244FBDB396E3}"/>
              </a:ext>
            </a:extLst>
          </p:cNvPr>
          <p:cNvPicPr>
            <a:picLocks noChangeAspect="1"/>
          </p:cNvPicPr>
          <p:nvPr/>
        </p:nvPicPr>
        <p:blipFill>
          <a:blip r:embed="rId11"/>
          <a:stretch>
            <a:fillRect/>
          </a:stretch>
        </p:blipFill>
        <p:spPr>
          <a:xfrm>
            <a:off x="8742589" y="1286983"/>
            <a:ext cx="1695537" cy="1587582"/>
          </a:xfrm>
          <a:prstGeom prst="rect">
            <a:avLst/>
          </a:prstGeom>
        </p:spPr>
      </p:pic>
      <p:pic>
        <p:nvPicPr>
          <p:cNvPr id="6" name="Picture 5">
            <a:extLst>
              <a:ext uri="{FF2B5EF4-FFF2-40B4-BE49-F238E27FC236}">
                <a16:creationId xmlns:a16="http://schemas.microsoft.com/office/drawing/2014/main" id="{98EF1A56-22B0-E744-C5FC-8D712A195808}"/>
              </a:ext>
            </a:extLst>
          </p:cNvPr>
          <p:cNvPicPr>
            <a:picLocks noChangeAspect="1"/>
          </p:cNvPicPr>
          <p:nvPr/>
        </p:nvPicPr>
        <p:blipFill>
          <a:blip r:embed="rId12"/>
          <a:stretch>
            <a:fillRect/>
          </a:stretch>
        </p:blipFill>
        <p:spPr>
          <a:xfrm>
            <a:off x="7892569" y="3484312"/>
            <a:ext cx="3295819" cy="2025754"/>
          </a:xfrm>
          <a:prstGeom prst="rect">
            <a:avLst/>
          </a:prstGeom>
        </p:spPr>
      </p:pic>
    </p:spTree>
    <p:extLst>
      <p:ext uri="{BB962C8B-B14F-4D97-AF65-F5344CB8AC3E}">
        <p14:creationId xmlns:p14="http://schemas.microsoft.com/office/powerpoint/2010/main" val="1004968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219200"/>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de-DE" sz="3200" b="1" kern="0" dirty="0">
                <a:solidFill>
                  <a:srgbClr val="0A5496"/>
                </a:solidFill>
                <a:latin typeface="Arial" charset="0"/>
              </a:rPr>
              <a:t>Verfügbare Ressourcen</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28</a:t>
            </a:fld>
            <a:endParaRPr lang="de-DE"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1905000"/>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de-DE" sz="1400" b="1" kern="0" dirty="0">
                <a:solidFill>
                  <a:srgbClr val="00338D"/>
                </a:solidFill>
                <a:latin typeface="Arial" charset="0"/>
              </a:rPr>
              <a:t>Belebung der Clubs durch neue Mitglieder</a:t>
            </a:r>
          </a:p>
          <a:p>
            <a:pPr marL="0" indent="0" fontAlgn="auto">
              <a:lnSpc>
                <a:spcPct val="100000"/>
              </a:lnSpc>
              <a:spcBef>
                <a:spcPts val="0"/>
              </a:spcBef>
              <a:spcAft>
                <a:spcPts val="200"/>
              </a:spcAft>
              <a:buClr>
                <a:srgbClr val="FFC000"/>
              </a:buClr>
              <a:buNone/>
            </a:pPr>
            <a:endParaRPr lang="de-DE" sz="1400" b="1" dirty="0">
              <a:solidFill>
                <a:srgbClr val="000000"/>
              </a:solidFill>
              <a:latin typeface="Arial" panose="020B0604020202020204" pitchFamily="34" charset="0"/>
              <a:cs typeface="Arial" panose="020B0604020202020204" pitchFamily="34" charset="0"/>
            </a:endParaRPr>
          </a:p>
        </p:txBody>
      </p:sp>
      <p:sp>
        <p:nvSpPr>
          <p:cNvPr id="4" name="Content Placeholder 4">
            <a:extLst>
              <a:ext uri="{FF2B5EF4-FFF2-40B4-BE49-F238E27FC236}">
                <a16:creationId xmlns:a16="http://schemas.microsoft.com/office/drawing/2014/main" id="{4DA32D72-325C-46B8-9B37-048676DA11F5}"/>
              </a:ext>
            </a:extLst>
          </p:cNvPr>
          <p:cNvSpPr txBox="1">
            <a:spLocks/>
          </p:cNvSpPr>
          <p:nvPr/>
        </p:nvSpPr>
        <p:spPr>
          <a:xfrm>
            <a:off x="1135431" y="2362200"/>
            <a:ext cx="4572000"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de-DE" sz="1400" b="1" dirty="0">
                <a:solidFill>
                  <a:srgbClr val="000000"/>
                </a:solidFill>
                <a:latin typeface="Arial" panose="020B0604020202020204" pitchFamily="34" charset="0"/>
              </a:rPr>
              <a:t>So beginnen Sie</a:t>
            </a:r>
          </a:p>
          <a:p>
            <a:pPr>
              <a:lnSpc>
                <a:spcPct val="100000"/>
              </a:lnSpc>
              <a:spcBef>
                <a:spcPts val="0"/>
              </a:spcBef>
              <a:spcAft>
                <a:spcPts val="600"/>
              </a:spcAft>
              <a:buClr>
                <a:srgbClr val="0A5496"/>
              </a:buClr>
            </a:pPr>
            <a:r>
              <a:rPr lang="de-DE" sz="1400" dirty="0">
                <a:latin typeface="Arial" panose="020B0604020202020204" pitchFamily="34" charset="0"/>
                <a:cs typeface="Arial" panose="020B0604020202020204" pitchFamily="34" charset="0"/>
              </a:rPr>
              <a:t>Webseite</a:t>
            </a:r>
            <a:r>
              <a:rPr lang="de-DE" sz="1400" dirty="0"/>
              <a:t>: </a:t>
            </a:r>
            <a:r>
              <a:rPr lang="de-DE" sz="1400" b="1" dirty="0">
                <a:solidFill>
                  <a:srgbClr val="0A5496"/>
                </a:solidFill>
                <a:latin typeface="Arial" panose="020B0604020202020204" pitchFamily="34" charset="0"/>
                <a:hlinkClick r:id="rId4">
                  <a:extLst>
                    <a:ext uri="{A12FA001-AC4F-418D-AE19-62706E023703}">
                      <ahyp:hlinkClr xmlns:ahyp="http://schemas.microsoft.com/office/drawing/2018/hyperlinkcolor" val="tx"/>
                    </a:ext>
                  </a:extLst>
                </a:hlinkClick>
              </a:rPr>
              <a:t>Mitglieder gewinnen, </a:t>
            </a:r>
            <a:r>
              <a:rPr lang="de-DE" sz="1400" dirty="0">
                <a:latin typeface="Arial" panose="020B0604020202020204" pitchFamily="34" charset="0"/>
              </a:rPr>
              <a:t>einschließlich </a:t>
            </a:r>
            <a:r>
              <a:rPr lang="de-DE" sz="1400" b="1" dirty="0">
                <a:solidFill>
                  <a:srgbClr val="0A5496"/>
                </a:solidFill>
                <a:latin typeface="Arial" panose="020B0604020202020204" pitchFamily="34" charset="0"/>
                <a:hlinkClick r:id="rId5">
                  <a:extLst>
                    <a:ext uri="{A12FA001-AC4F-418D-AE19-62706E023703}">
                      <ahyp:hlinkClr xmlns:ahyp="http://schemas.microsoft.com/office/drawing/2018/hyperlinkcolor" val="tx"/>
                    </a:ext>
                  </a:extLst>
                </a:hlinkClick>
              </a:rPr>
              <a:t>Fragen Sie einfach!</a:t>
            </a:r>
            <a:r>
              <a:rPr lang="de-DE" sz="1400" b="1" dirty="0">
                <a:solidFill>
                  <a:srgbClr val="0A5496"/>
                </a:solidFill>
                <a:latin typeface="Arial" panose="020B0604020202020204" pitchFamily="34" charset="0"/>
              </a:rPr>
              <a:t>-</a:t>
            </a:r>
            <a:r>
              <a:rPr lang="de-DE" sz="1400" dirty="0">
                <a:latin typeface="Arial" panose="020B0604020202020204" pitchFamily="34" charset="0"/>
              </a:rPr>
              <a:t>Leitfaden und </a:t>
            </a:r>
            <a:r>
              <a:rPr lang="de-DE" sz="1400" b="1" dirty="0">
                <a:solidFill>
                  <a:srgbClr val="0A5496"/>
                </a:solidFill>
                <a:latin typeface="Arial" panose="020B0604020202020204" pitchFamily="34" charset="0"/>
                <a:hlinkClick r:id="rId6">
                  <a:extLst>
                    <a:ext uri="{A12FA001-AC4F-418D-AE19-62706E023703}">
                      <ahyp:hlinkClr xmlns:ahyp="http://schemas.microsoft.com/office/drawing/2018/hyperlinkcolor" val="tx"/>
                    </a:ext>
                  </a:extLst>
                </a:hlinkClick>
              </a:rPr>
              <a:t>Mitgliedschaftsantrag</a:t>
            </a:r>
            <a:endParaRPr lang="de-DE"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de-DE" sz="1400" dirty="0">
                <a:latin typeface="Arial" panose="020B0604020202020204" pitchFamily="34" charset="0"/>
                <a:cs typeface="Arial" panose="020B0604020202020204" pitchFamily="34" charset="0"/>
              </a:rPr>
              <a:t>Webseite: </a:t>
            </a:r>
            <a:r>
              <a:rPr lang="de-DE" sz="1400" b="1" dirty="0">
                <a:solidFill>
                  <a:srgbClr val="0A5496"/>
                </a:solidFill>
                <a:latin typeface="Arial" panose="020B0604020202020204" pitchFamily="34" charset="0"/>
                <a:hlinkClick r:id="rId7">
                  <a:extLst>
                    <a:ext uri="{A12FA001-AC4F-418D-AE19-62706E023703}">
                      <ahyp:hlinkClr xmlns:ahyp="http://schemas.microsoft.com/office/drawing/2018/hyperlinkcolor" val="tx"/>
                    </a:ext>
                  </a:extLst>
                </a:hlinkClick>
              </a:rPr>
              <a:t>Mentoring-Programm</a:t>
            </a:r>
          </a:p>
          <a:p>
            <a:pPr>
              <a:lnSpc>
                <a:spcPct val="100000"/>
              </a:lnSpc>
              <a:spcBef>
                <a:spcPts val="0"/>
              </a:spcBef>
              <a:spcAft>
                <a:spcPts val="600"/>
              </a:spcAft>
              <a:buClr>
                <a:srgbClr val="0A5496"/>
              </a:buClr>
            </a:pPr>
            <a:r>
              <a:rPr lang="de-DE" sz="1400" b="1" dirty="0">
                <a:solidFill>
                  <a:srgbClr val="0A5496"/>
                </a:solidFill>
                <a:latin typeface="Arial" panose="020B0604020202020204" pitchFamily="34" charset="0"/>
                <a:hlinkClick r:id="rId8">
                  <a:extLst>
                    <a:ext uri="{A12FA001-AC4F-418D-AE19-62706E023703}">
                      <ahyp:hlinkClr xmlns:ahyp="http://schemas.microsoft.com/office/drawing/2018/hyperlinkcolor" val="tx"/>
                    </a:ext>
                  </a:extLst>
                </a:hlinkClick>
              </a:rPr>
              <a:t>Die Vorteile einer Lions-Mitgliedschaft</a:t>
            </a:r>
            <a:endParaRPr lang="de-DE"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de-DE" sz="1400" b="1" dirty="0">
                <a:solidFill>
                  <a:srgbClr val="0A5496"/>
                </a:solidFill>
                <a:latin typeface="Arial" panose="020B0604020202020204" pitchFamily="34" charset="0"/>
              </a:rPr>
              <a:t>„Fragen Sie einfach!“ - </a:t>
            </a:r>
            <a:r>
              <a:rPr lang="de-DE" sz="1400" b="1" dirty="0">
                <a:solidFill>
                  <a:srgbClr val="0A5496"/>
                </a:solidFill>
                <a:latin typeface="Arial" panose="020B0604020202020204" pitchFamily="34" charset="0"/>
                <a:hlinkClick r:id="rId9">
                  <a:extLst>
                    <a:ext uri="{A12FA001-AC4F-418D-AE19-62706E023703}">
                      <ahyp:hlinkClr xmlns:ahyp="http://schemas.microsoft.com/office/drawing/2018/hyperlinkcolor" val="tx"/>
                    </a:ext>
                  </a:extLst>
                </a:hlinkClick>
              </a:rPr>
              <a:t>Leitfaden zur Gewinnung neuer Mitglieder</a:t>
            </a:r>
            <a:endParaRPr lang="de-DE"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de-DE" sz="1400" b="1" dirty="0">
                <a:solidFill>
                  <a:srgbClr val="0A5496"/>
                </a:solidFill>
                <a:latin typeface="Arial" panose="020B0604020202020204" pitchFamily="34" charset="0"/>
                <a:hlinkClick r:id="rId10">
                  <a:extLst>
                    <a:ext uri="{A12FA001-AC4F-418D-AE19-62706E023703}">
                      <ahyp:hlinkClr xmlns:ahyp="http://schemas.microsoft.com/office/drawing/2018/hyperlinkcolor" val="tx"/>
                    </a:ext>
                  </a:extLst>
                </a:hlinkClick>
              </a:rPr>
              <a:t>Flugblatt „Mitgliedschaftsantrag“</a:t>
            </a:r>
            <a:endParaRPr lang="de-DE"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de-DE" sz="1400" b="1" dirty="0">
                <a:solidFill>
                  <a:srgbClr val="0A5496"/>
                </a:solidFill>
                <a:latin typeface="Arial" panose="020B0604020202020204" pitchFamily="34" charset="0"/>
                <a:hlinkClick r:id="rId11">
                  <a:extLst>
                    <a:ext uri="{A12FA001-AC4F-418D-AE19-62706E023703}">
                      <ahyp:hlinkClr xmlns:ahyp="http://schemas.microsoft.com/office/drawing/2018/hyperlinkcolor" val="tx"/>
                    </a:ext>
                  </a:extLst>
                </a:hlinkClick>
              </a:rPr>
              <a:t>PowerPoint „Rekrutierungsabend“</a:t>
            </a:r>
            <a:endParaRPr lang="de-DE"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de-DE" sz="1400" b="1" dirty="0">
                <a:solidFill>
                  <a:srgbClr val="0A5496"/>
                </a:solidFill>
                <a:latin typeface="Arial" panose="020B0604020202020204" pitchFamily="34" charset="0"/>
                <a:hlinkClick r:id="rId12">
                  <a:extLst>
                    <a:ext uri="{A12FA001-AC4F-418D-AE19-62706E023703}">
                      <ahyp:hlinkClr xmlns:ahyp="http://schemas.microsoft.com/office/drawing/2018/hyperlinkcolor" val="tx"/>
                    </a:ext>
                  </a:extLst>
                </a:hlinkClick>
              </a:rPr>
              <a:t>Einführungsfeiern für neue Mitglieder</a:t>
            </a:r>
            <a:endParaRPr lang="de-DE"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de-DE" sz="1400" b="1" dirty="0">
                <a:solidFill>
                  <a:srgbClr val="0A5496"/>
                </a:solidFill>
                <a:latin typeface="Arial" panose="020B0604020202020204" pitchFamily="34" charset="0"/>
                <a:hlinkClick r:id="rId13">
                  <a:extLst>
                    <a:ext uri="{A12FA001-AC4F-418D-AE19-62706E023703}">
                      <ahyp:hlinkClr xmlns:ahyp="http://schemas.microsoft.com/office/drawing/2018/hyperlinkcolor" val="tx"/>
                    </a:ext>
                  </a:extLst>
                </a:hlinkClick>
              </a:rPr>
              <a:t>Orientierung für neue Mitglieder</a:t>
            </a:r>
            <a:endParaRPr lang="de-DE" sz="1400" b="1" dirty="0">
              <a:solidFill>
                <a:srgbClr val="0A5496"/>
              </a:solidFill>
              <a:latin typeface="Arial" panose="020B0604020202020204" pitchFamily="34" charset="0"/>
            </a:endParaRPr>
          </a:p>
          <a:p>
            <a:pPr>
              <a:lnSpc>
                <a:spcPct val="100000"/>
              </a:lnSpc>
              <a:spcBef>
                <a:spcPts val="0"/>
              </a:spcBef>
              <a:spcAft>
                <a:spcPts val="600"/>
              </a:spcAft>
              <a:buClr>
                <a:srgbClr val="0A5496"/>
              </a:buClr>
            </a:pPr>
            <a:r>
              <a:rPr lang="de-DE" sz="1400" b="1" dirty="0">
                <a:solidFill>
                  <a:srgbClr val="0A5496"/>
                </a:solidFill>
                <a:latin typeface="Arial" panose="020B0604020202020204" pitchFamily="34" charset="0"/>
                <a:cs typeface="Arial" panose="020B0604020202020204" pitchFamily="34" charset="0"/>
              </a:rPr>
              <a:t>Wiederaufbau und Reaktivierung von Clubs</a:t>
            </a:r>
          </a:p>
        </p:txBody>
      </p:sp>
      <p:sp>
        <p:nvSpPr>
          <p:cNvPr id="5" name="TextBox 4">
            <a:extLst>
              <a:ext uri="{FF2B5EF4-FFF2-40B4-BE49-F238E27FC236}">
                <a16:creationId xmlns:a16="http://schemas.microsoft.com/office/drawing/2014/main" id="{0C13F5EC-F231-4758-8942-DF9B08AD475B}"/>
              </a:ext>
            </a:extLst>
          </p:cNvPr>
          <p:cNvSpPr txBox="1"/>
          <p:nvPr/>
        </p:nvSpPr>
        <p:spPr>
          <a:xfrm>
            <a:off x="7765013" y="2644443"/>
            <a:ext cx="3550687" cy="3677930"/>
          </a:xfrm>
          <a:prstGeom prst="rect">
            <a:avLst/>
          </a:prstGeom>
          <a:noFill/>
        </p:spPr>
        <p:txBody>
          <a:bodyPr wrap="square" rtlCol="0">
            <a:spAutoFit/>
          </a:bodyPr>
          <a:lstStyle/>
          <a:p>
            <a:pPr algn="l"/>
            <a:r>
              <a:rPr lang="de-DE" sz="1400" b="1" i="0" dirty="0">
                <a:solidFill>
                  <a:srgbClr val="000000"/>
                </a:solidFill>
                <a:effectLst/>
              </a:rPr>
              <a:t>Potenzielle Mitglieder</a:t>
            </a:r>
          </a:p>
          <a:p>
            <a:pPr algn="l"/>
            <a:endParaRPr lang="de-DE" sz="1400" b="1" i="0" dirty="0">
              <a:solidFill>
                <a:srgbClr val="000000"/>
              </a:solidFill>
              <a:effectLst/>
              <a:cs typeface="Arial" panose="020B0604020202020204" pitchFamily="34" charset="0"/>
            </a:endParaRPr>
          </a:p>
          <a:p>
            <a:pPr marL="285750" indent="-285750">
              <a:spcAft>
                <a:spcPts val="600"/>
              </a:spcAft>
              <a:buFont typeface="Arial" panose="020B0604020202020204" pitchFamily="34" charset="0"/>
              <a:buChar char="•"/>
            </a:pPr>
            <a:r>
              <a:rPr lang="de-DE" sz="1400" dirty="0"/>
              <a:t>Webseite: </a:t>
            </a:r>
            <a:r>
              <a:rPr lang="de-DE" sz="1400" b="1" dirty="0">
                <a:solidFill>
                  <a:srgbClr val="0A5496"/>
                </a:solidFill>
                <a:hlinkClick r:id="rId14">
                  <a:extLst>
                    <a:ext uri="{A12FA001-AC4F-418D-AE19-62706E023703}">
                      <ahyp:hlinkClr xmlns:ahyp="http://schemas.microsoft.com/office/drawing/2018/hyperlinkcolor" val="tx"/>
                    </a:ext>
                  </a:extLst>
                </a:hlinkClick>
              </a:rPr>
              <a:t>Junge Erwachsene</a:t>
            </a:r>
            <a:r>
              <a:rPr lang="de-DE" sz="1400" b="1" dirty="0">
                <a:solidFill>
                  <a:srgbClr val="0A5496"/>
                </a:solidFill>
              </a:rPr>
              <a:t> </a:t>
            </a:r>
            <a:r>
              <a:rPr lang="de-DE" sz="1400" dirty="0"/>
              <a:t>mit Hilfsmitteln zur Gewinnung neuer Mitglieder</a:t>
            </a:r>
          </a:p>
          <a:p>
            <a:pPr marL="285750" indent="-285750">
              <a:spcAft>
                <a:spcPts val="600"/>
              </a:spcAft>
              <a:buFont typeface="Arial" panose="020B0604020202020204" pitchFamily="34" charset="0"/>
              <a:buChar char="•"/>
            </a:pPr>
            <a:r>
              <a:rPr lang="de-DE" sz="1400" dirty="0"/>
              <a:t>Ideen zur </a:t>
            </a:r>
            <a:r>
              <a:rPr lang="de-DE" sz="1400" b="1" dirty="0">
                <a:solidFill>
                  <a:srgbClr val="0A5496"/>
                </a:solidFill>
                <a:hlinkClick r:id="rId15">
                  <a:extLst>
                    <a:ext uri="{A12FA001-AC4F-418D-AE19-62706E023703}">
                      <ahyp:hlinkClr xmlns:ahyp="http://schemas.microsoft.com/office/drawing/2018/hyperlinkcolor" val="tx"/>
                    </a:ext>
                  </a:extLst>
                </a:hlinkClick>
              </a:rPr>
              <a:t>Gewinnung von „Influencern“ in der Community</a:t>
            </a:r>
          </a:p>
          <a:p>
            <a:pPr marL="285750" indent="-285750">
              <a:spcAft>
                <a:spcPts val="600"/>
              </a:spcAft>
              <a:buFont typeface="Arial" panose="020B0604020202020204" pitchFamily="34" charset="0"/>
              <a:buChar char="•"/>
            </a:pPr>
            <a:r>
              <a:rPr lang="de-DE" sz="1400" dirty="0"/>
              <a:t>Webseite: </a:t>
            </a:r>
            <a:r>
              <a:rPr lang="de-DE" sz="1400" b="1" dirty="0">
                <a:solidFill>
                  <a:srgbClr val="0A5496"/>
                </a:solidFill>
                <a:hlinkClick r:id="rId16">
                  <a:extLst>
                    <a:ext uri="{A12FA001-AC4F-418D-AE19-62706E023703}">
                      <ahyp:hlinkClr xmlns:ahyp="http://schemas.microsoft.com/office/drawing/2018/hyperlinkcolor" val="tx"/>
                    </a:ext>
                  </a:extLst>
                </a:hlinkClick>
              </a:rPr>
              <a:t>Initiative „New Voices“</a:t>
            </a:r>
            <a:r>
              <a:rPr lang="de-DE" sz="1400" b="1" dirty="0">
                <a:solidFill>
                  <a:srgbClr val="0A5496"/>
                </a:solidFill>
              </a:rPr>
              <a:t> </a:t>
            </a:r>
            <a:r>
              <a:rPr lang="de-DE" sz="1400" dirty="0"/>
              <a:t>und Broschüre</a:t>
            </a:r>
          </a:p>
          <a:p>
            <a:pPr marL="285750" indent="-285750">
              <a:spcAft>
                <a:spcPts val="600"/>
              </a:spcAft>
              <a:buFont typeface="Arial" panose="020B0604020202020204" pitchFamily="34" charset="0"/>
              <a:buChar char="•"/>
            </a:pPr>
            <a:r>
              <a:rPr lang="de-DE" sz="1400" dirty="0"/>
              <a:t>Broschüre </a:t>
            </a:r>
            <a:r>
              <a:rPr lang="de-DE" sz="1400" dirty="0">
                <a:hlinkClick r:id="rId17"/>
              </a:rPr>
              <a:t>„</a:t>
            </a:r>
            <a:r>
              <a:rPr lang="en-US" sz="1400" b="1" dirty="0">
                <a:solidFill>
                  <a:srgbClr val="0A5496"/>
                </a:solidFill>
                <a:latin typeface="Arial" panose="020B0604020202020204" pitchFamily="34" charset="0"/>
                <a:cs typeface="Arial" panose="020B0604020202020204" pitchFamily="34" charset="0"/>
                <a:hlinkClick r:id="rId17"/>
              </a:rPr>
              <a:t>Lions </a:t>
            </a:r>
            <a:r>
              <a:rPr lang="en-US" sz="1400" b="1" dirty="0" err="1">
                <a:solidFill>
                  <a:srgbClr val="0A5496"/>
                </a:solidFill>
                <a:latin typeface="Arial" panose="020B0604020202020204" pitchFamily="34" charset="0"/>
                <a:cs typeface="Arial" panose="020B0604020202020204" pitchFamily="34" charset="0"/>
                <a:hlinkClick r:id="rId17"/>
              </a:rPr>
              <a:t>bewegen</a:t>
            </a:r>
            <a:r>
              <a:rPr lang="en-US" sz="1400" b="1" dirty="0">
                <a:solidFill>
                  <a:srgbClr val="0A5496"/>
                </a:solidFill>
                <a:latin typeface="Arial" panose="020B0604020202020204" pitchFamily="34" charset="0"/>
                <a:cs typeface="Arial" panose="020B0604020202020204" pitchFamily="34" charset="0"/>
                <a:hlinkClick r:id="rId17"/>
              </a:rPr>
              <a:t> </a:t>
            </a:r>
            <a:r>
              <a:rPr lang="en-US" sz="1400" b="1" dirty="0" err="1">
                <a:solidFill>
                  <a:srgbClr val="0A5496"/>
                </a:solidFill>
                <a:latin typeface="Arial" panose="020B0604020202020204" pitchFamily="34" charset="0"/>
                <a:cs typeface="Arial" panose="020B0604020202020204" pitchFamily="34" charset="0"/>
                <a:hlinkClick r:id="rId17"/>
              </a:rPr>
              <a:t>etwas</a:t>
            </a:r>
            <a:r>
              <a:rPr lang="de-DE" sz="1400" b="1" dirty="0">
                <a:solidFill>
                  <a:srgbClr val="0A5496"/>
                </a:solidFill>
                <a:hlinkClick r:id="rId16">
                  <a:extLst>
                    <a:ext uri="{A12FA001-AC4F-418D-AE19-62706E023703}">
                      <ahyp:hlinkClr xmlns:ahyp="http://schemas.microsoft.com/office/drawing/2018/hyperlinkcolor" val="tx"/>
                    </a:ext>
                  </a:extLst>
                </a:hlinkClick>
              </a:rPr>
              <a:t>“</a:t>
            </a:r>
            <a:endParaRPr lang="de-DE" dirty="0"/>
          </a:p>
          <a:p>
            <a:pPr marL="285750" indent="-285750">
              <a:spcAft>
                <a:spcPts val="600"/>
              </a:spcAft>
              <a:buFont typeface="Arial" panose="020B0604020202020204" pitchFamily="34" charset="0"/>
              <a:buChar char="•"/>
            </a:pPr>
            <a:r>
              <a:rPr lang="de-DE" sz="1400" b="1" dirty="0">
                <a:solidFill>
                  <a:srgbClr val="0A5496"/>
                </a:solidFill>
                <a:hlinkClick r:id="rId18">
                  <a:extLst>
                    <a:ext uri="{A12FA001-AC4F-418D-AE19-62706E023703}">
                      <ahyp:hlinkClr xmlns:ahyp="http://schemas.microsoft.com/office/drawing/2018/hyperlinkcolor" val="tx"/>
                    </a:ext>
                  </a:extLst>
                </a:hlinkClick>
              </a:rPr>
              <a:t>Leo-Lion</a:t>
            </a:r>
            <a:r>
              <a:rPr lang="de-DE" sz="1400" dirty="0"/>
              <a:t>-Webseite</a:t>
            </a:r>
          </a:p>
          <a:p>
            <a:br>
              <a:rPr lang="en-US" sz="1200" dirty="0"/>
            </a:br>
            <a:endParaRPr lang="de-DE" sz="1200" dirty="0"/>
          </a:p>
          <a:p>
            <a:endParaRPr lang="de-DE" sz="3000" dirty="0"/>
          </a:p>
        </p:txBody>
      </p:sp>
      <p:sp>
        <p:nvSpPr>
          <p:cNvPr id="3" name="TextBox 2">
            <a:extLst>
              <a:ext uri="{FF2B5EF4-FFF2-40B4-BE49-F238E27FC236}">
                <a16:creationId xmlns:a16="http://schemas.microsoft.com/office/drawing/2014/main" id="{6E83AEF9-6BEB-4D85-8362-0CDA05C74DB8}"/>
              </a:ext>
            </a:extLst>
          </p:cNvPr>
          <p:cNvSpPr txBox="1"/>
          <p:nvPr/>
        </p:nvSpPr>
        <p:spPr>
          <a:xfrm>
            <a:off x="1257300" y="6092717"/>
            <a:ext cx="10439400" cy="461665"/>
          </a:xfrm>
          <a:prstGeom prst="rect">
            <a:avLst/>
          </a:prstGeom>
          <a:noFill/>
        </p:spPr>
        <p:txBody>
          <a:bodyPr wrap="square" rtlCol="0">
            <a:spAutoFit/>
          </a:bodyPr>
          <a:lstStyle/>
          <a:p>
            <a:r>
              <a:rPr lang="en-US" sz="2000" b="0" i="0" u="sng" strike="noStrike" dirty="0">
                <a:solidFill>
                  <a:srgbClr val="FF0000"/>
                </a:solidFill>
                <a:effectLst/>
                <a:latin typeface="Calibri" panose="020F0502020204030204" pitchFamily="34" charset="0"/>
                <a:hlinkClick r:id="rId19">
                  <a:extLst>
                    <a:ext uri="{A12FA001-AC4F-418D-AE19-62706E023703}">
                      <ahyp:hlinkClr xmlns:ahyp="http://schemas.microsoft.com/office/drawing/2018/hyperlinkcolor" val="tx"/>
                    </a:ext>
                  </a:extLst>
                </a:hlinkClick>
              </a:rPr>
              <a:t>www.lionsclubs.org/</a:t>
            </a:r>
            <a:r>
              <a:rPr lang="en-US" sz="2000" u="sng" dirty="0">
                <a:solidFill>
                  <a:srgbClr val="FF0000"/>
                </a:solidFill>
                <a:latin typeface="Calibri" panose="020F0502020204030204" pitchFamily="34" charset="0"/>
                <a:hlinkClick r:id="rId19">
                  <a:extLst>
                    <a:ext uri="{A12FA001-AC4F-418D-AE19-62706E023703}">
                      <ahyp:hlinkClr xmlns:ahyp="http://schemas.microsoft.com/office/drawing/2018/hyperlinkcolor" val="tx"/>
                    </a:ext>
                  </a:extLst>
                </a:hlinkClick>
              </a:rPr>
              <a:t>de</a:t>
            </a:r>
            <a:r>
              <a:rPr lang="en-US" sz="2000" b="0" i="0" u="sng" strike="noStrike" dirty="0">
                <a:solidFill>
                  <a:srgbClr val="FF0000"/>
                </a:solidFill>
                <a:effectLst/>
                <a:latin typeface="Calibri" panose="020F0502020204030204" pitchFamily="34" charset="0"/>
                <a:hlinkClick r:id="rId19">
                  <a:extLst>
                    <a:ext uri="{A12FA001-AC4F-418D-AE19-62706E023703}">
                      <ahyp:hlinkClr xmlns:ahyp="http://schemas.microsoft.com/office/drawing/2018/hyperlinkcolor" val="tx"/>
                    </a:ext>
                  </a:extLst>
                </a:hlinkClick>
              </a:rPr>
              <a:t>/resources-for-members/resource-center/club-membership-chairperson</a:t>
            </a:r>
            <a:r>
              <a:rPr lang="en-US" sz="2400" dirty="0">
                <a:solidFill>
                  <a:srgbClr val="FF0000"/>
                </a:solidFill>
              </a:rPr>
              <a:t> </a:t>
            </a:r>
          </a:p>
        </p:txBody>
      </p:sp>
    </p:spTree>
    <p:extLst>
      <p:ext uri="{BB962C8B-B14F-4D97-AF65-F5344CB8AC3E}">
        <p14:creationId xmlns:p14="http://schemas.microsoft.com/office/powerpoint/2010/main" val="392260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44E8AD-7836-F94E-A8A7-70BF18C5C83D}"/>
              </a:ext>
            </a:extLst>
          </p:cNvPr>
          <p:cNvSpPr>
            <a:spLocks noGrp="1"/>
          </p:cNvSpPr>
          <p:nvPr>
            <p:ph type="title"/>
          </p:nvPr>
        </p:nvSpPr>
        <p:spPr/>
        <p:txBody>
          <a:bodyPr>
            <a:normAutofit fontScale="90000"/>
          </a:bodyPr>
          <a:lstStyle/>
          <a:p>
            <a:endParaRPr lang="en-US"/>
          </a:p>
        </p:txBody>
      </p:sp>
      <p:sp>
        <p:nvSpPr>
          <p:cNvPr id="8" name="Content Placeholder 7">
            <a:extLst>
              <a:ext uri="{FF2B5EF4-FFF2-40B4-BE49-F238E27FC236}">
                <a16:creationId xmlns:a16="http://schemas.microsoft.com/office/drawing/2014/main" id="{FD28F804-DF38-F841-97F2-C7314EB5D015}"/>
              </a:ext>
            </a:extLst>
          </p:cNvPr>
          <p:cNvSpPr>
            <a:spLocks noGrp="1"/>
          </p:cNvSpPr>
          <p:nvPr>
            <p:ph sz="quarter" idx="11"/>
          </p:nvPr>
        </p:nvSpPr>
        <p:spPr/>
        <p:txBody>
          <a:bodyPr/>
          <a:lstStyle/>
          <a:p>
            <a:endParaRPr lang="en-US"/>
          </a:p>
        </p:txBody>
      </p:sp>
      <p:sp>
        <p:nvSpPr>
          <p:cNvPr id="13" name="Background - Solid">
            <a:extLst>
              <a:ext uri="{FF2B5EF4-FFF2-40B4-BE49-F238E27FC236}">
                <a16:creationId xmlns:a16="http://schemas.microsoft.com/office/drawing/2014/main" id="{AB222F07-1756-3047-9000-E3967BA3981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47DD36B7-3536-8F42-A8E3-FA08FBA30B04}"/>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5" name="Group 14">
            <a:extLst>
              <a:ext uri="{FF2B5EF4-FFF2-40B4-BE49-F238E27FC236}">
                <a16:creationId xmlns:a16="http://schemas.microsoft.com/office/drawing/2014/main" id="{3E6E0A7D-16BF-954E-90F9-41E1B6108D84}"/>
              </a:ext>
            </a:extLst>
          </p:cNvPr>
          <p:cNvGrpSpPr/>
          <p:nvPr/>
        </p:nvGrpSpPr>
        <p:grpSpPr>
          <a:xfrm>
            <a:off x="4955038" y="0"/>
            <a:ext cx="1677492" cy="6858000"/>
            <a:chOff x="3697870" y="0"/>
            <a:chExt cx="1677492" cy="6858000"/>
          </a:xfrm>
        </p:grpSpPr>
        <p:sp>
          <p:nvSpPr>
            <p:cNvPr id="16" name="Freeform 15">
              <a:extLst>
                <a:ext uri="{FF2B5EF4-FFF2-40B4-BE49-F238E27FC236}">
                  <a16:creationId xmlns:a16="http://schemas.microsoft.com/office/drawing/2014/main" id="{3522818B-CDE0-854B-BC1C-DF6ED8F8F757}"/>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Freeform 16">
              <a:extLst>
                <a:ext uri="{FF2B5EF4-FFF2-40B4-BE49-F238E27FC236}">
                  <a16:creationId xmlns:a16="http://schemas.microsoft.com/office/drawing/2014/main" id="{EA299B56-AD1C-5B42-BE1E-C4E9B460A464}"/>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18" name="Large #">
            <a:extLst>
              <a:ext uri="{FF2B5EF4-FFF2-40B4-BE49-F238E27FC236}">
                <a16:creationId xmlns:a16="http://schemas.microsoft.com/office/drawing/2014/main" id="{FB7FA653-7EDF-F242-8EBE-62AAA5715C62}"/>
              </a:ext>
            </a:extLst>
          </p:cNvPr>
          <p:cNvSpPr txBox="1"/>
          <p:nvPr/>
        </p:nvSpPr>
        <p:spPr>
          <a:xfrm>
            <a:off x="227386" y="1569983"/>
            <a:ext cx="5092507" cy="2062872"/>
          </a:xfrm>
          <a:prstGeom prst="rect">
            <a:avLst/>
          </a:prstGeom>
          <a:noFill/>
        </p:spPr>
        <p:txBody>
          <a:bodyPr wrap="square" rtlCol="0" anchor="b">
            <a:spAutoFit/>
          </a:bodyPr>
          <a:lstStyle/>
          <a:p>
            <a:pPr algn="ctr">
              <a:lnSpc>
                <a:spcPts val="8000"/>
              </a:lnSpc>
            </a:pPr>
            <a:r>
              <a:rPr lang="de-DE" sz="6000" b="1" dirty="0">
                <a:solidFill>
                  <a:schemeClr val="bg1"/>
                </a:solidFill>
                <a:latin typeface="Arial" panose="020B0604020202020204" pitchFamily="34" charset="0"/>
              </a:rPr>
              <a:t>Tages-ordnung</a:t>
            </a:r>
          </a:p>
        </p:txBody>
      </p:sp>
      <p:sp>
        <p:nvSpPr>
          <p:cNvPr id="19" name="Page Number - Blue">
            <a:extLst>
              <a:ext uri="{FF2B5EF4-FFF2-40B4-BE49-F238E27FC236}">
                <a16:creationId xmlns:a16="http://schemas.microsoft.com/office/drawing/2014/main" id="{992B1A9E-6B84-9B4C-BF4F-F325A2E264E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2</a:t>
            </a:fld>
            <a:endParaRPr lang="de-DE" sz="1000" dirty="0">
              <a:solidFill>
                <a:srgbClr val="00338D"/>
              </a:solidFill>
            </a:endParaRPr>
          </a:p>
          <a:p>
            <a:pPr eaLnBrk="0" hangingPunct="0">
              <a:spcBef>
                <a:spcPct val="50000"/>
              </a:spcBef>
              <a:defRPr/>
            </a:pPr>
            <a:endParaRPr lang="de-DE" sz="1000" dirty="0">
              <a:solidFill>
                <a:srgbClr val="00338D"/>
              </a:solidFill>
            </a:endParaRPr>
          </a:p>
        </p:txBody>
      </p:sp>
      <p:sp>
        <p:nvSpPr>
          <p:cNvPr id="20" name="Body Copy">
            <a:extLst>
              <a:ext uri="{FF2B5EF4-FFF2-40B4-BE49-F238E27FC236}">
                <a16:creationId xmlns:a16="http://schemas.microsoft.com/office/drawing/2014/main" id="{5B1D2E91-AD15-AE49-8E2B-85E79CF5CA0D}"/>
              </a:ext>
            </a:extLst>
          </p:cNvPr>
          <p:cNvSpPr txBox="1">
            <a:spLocks/>
          </p:cNvSpPr>
          <p:nvPr/>
        </p:nvSpPr>
        <p:spPr>
          <a:xfrm>
            <a:off x="7678169" y="2057400"/>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de-DE" sz="2800" kern="0" dirty="0">
                <a:solidFill>
                  <a:schemeClr val="accent6">
                    <a:lumMod val="65000"/>
                    <a:lumOff val="35000"/>
                  </a:schemeClr>
                </a:solidFill>
              </a:rPr>
              <a:t>Überprüfung durch den Distrikt</a:t>
            </a:r>
          </a:p>
          <a:p>
            <a:pPr marL="342900" indent="-342900">
              <a:spcAft>
                <a:spcPts val="1200"/>
              </a:spcAft>
              <a:buClr>
                <a:srgbClr val="FFC000"/>
              </a:buClr>
              <a:buFont typeface=".Lucida Grande UI Regular"/>
              <a:buChar char="►"/>
            </a:pPr>
            <a:r>
              <a:rPr lang="de-DE" sz="2800" kern="0" dirty="0">
                <a:solidFill>
                  <a:schemeClr val="accent6">
                    <a:lumMod val="65000"/>
                    <a:lumOff val="35000"/>
                  </a:schemeClr>
                </a:solidFill>
              </a:rPr>
              <a:t>Handlungsplan</a:t>
            </a:r>
          </a:p>
          <a:p>
            <a:pPr marL="342900" indent="-342900">
              <a:spcAft>
                <a:spcPts val="1200"/>
              </a:spcAft>
              <a:buClr>
                <a:srgbClr val="FFC000"/>
              </a:buClr>
              <a:buFont typeface=".Lucida Grande UI Regular"/>
              <a:buChar char="►"/>
            </a:pPr>
            <a:r>
              <a:rPr lang="de-DE" sz="2800" kern="0" dirty="0">
                <a:solidFill>
                  <a:schemeClr val="accent6">
                    <a:lumMod val="65000"/>
                    <a:lumOff val="35000"/>
                  </a:schemeClr>
                </a:solidFill>
              </a:rPr>
              <a:t>Hilfsmittel</a:t>
            </a:r>
          </a:p>
          <a:p>
            <a:pPr marL="342900" indent="-342900">
              <a:spcAft>
                <a:spcPts val="1200"/>
              </a:spcAft>
              <a:buClr>
                <a:srgbClr val="FFC000"/>
              </a:buClr>
              <a:buFont typeface=".Lucida Grande UI Regular"/>
              <a:buChar char="►"/>
            </a:pPr>
            <a:r>
              <a:rPr lang="de-DE" sz="2800" kern="0" dirty="0">
                <a:solidFill>
                  <a:schemeClr val="accent6">
                    <a:lumMod val="65000"/>
                    <a:lumOff val="35000"/>
                  </a:schemeClr>
                </a:solidFill>
              </a:rPr>
              <a:t>Nächste Schritte</a:t>
            </a:r>
          </a:p>
          <a:p>
            <a:pPr marL="342900" indent="-342900">
              <a:spcAft>
                <a:spcPts val="1200"/>
              </a:spcAft>
              <a:buClr>
                <a:srgbClr val="FFC000"/>
              </a:buClr>
              <a:buFont typeface=".Lucida Grande UI Regular"/>
              <a:buChar char="►"/>
            </a:pPr>
            <a:endParaRPr lang="de-DE" sz="2800" kern="0" dirty="0">
              <a:solidFill>
                <a:schemeClr val="accent6">
                  <a:lumMod val="65000"/>
                  <a:lumOff val="35000"/>
                </a:schemeClr>
              </a:solidFill>
            </a:endParaRPr>
          </a:p>
        </p:txBody>
      </p:sp>
      <p:pic>
        <p:nvPicPr>
          <p:cNvPr id="21" name="Picture 20">
            <a:extLst>
              <a:ext uri="{FF2B5EF4-FFF2-40B4-BE49-F238E27FC236}">
                <a16:creationId xmlns:a16="http://schemas.microsoft.com/office/drawing/2014/main" id="{C54ED626-E180-2446-B037-9BB48409D5DF}"/>
              </a:ext>
            </a:extLst>
          </p:cNvPr>
          <p:cNvPicPr>
            <a:picLocks noChangeAspect="1"/>
          </p:cNvPicPr>
          <p:nvPr/>
        </p:nvPicPr>
        <p:blipFill>
          <a:blip r:embed="rId3"/>
          <a:srcRect/>
          <a:stretch/>
        </p:blipFill>
        <p:spPr>
          <a:xfrm>
            <a:off x="273388" y="6114917"/>
            <a:ext cx="2755897" cy="463609"/>
          </a:xfrm>
          <a:prstGeom prst="rect">
            <a:avLst/>
          </a:prstGeom>
        </p:spPr>
      </p:pic>
      <p:sp>
        <p:nvSpPr>
          <p:cNvPr id="22" name="Yellow Bar">
            <a:extLst>
              <a:ext uri="{FF2B5EF4-FFF2-40B4-BE49-F238E27FC236}">
                <a16:creationId xmlns:a16="http://schemas.microsoft.com/office/drawing/2014/main" id="{8D3D2BFD-D495-664B-B835-EFD50E7A60BF}"/>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t> </a:t>
            </a:r>
          </a:p>
        </p:txBody>
      </p:sp>
    </p:spTree>
    <p:extLst>
      <p:ext uri="{BB962C8B-B14F-4D97-AF65-F5344CB8AC3E}">
        <p14:creationId xmlns:p14="http://schemas.microsoft.com/office/powerpoint/2010/main" val="3866213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de-DE" sz="3200" b="1" kern="0" dirty="0">
                <a:solidFill>
                  <a:srgbClr val="0A5496"/>
                </a:solidFill>
                <a:latin typeface="Arial" charset="0"/>
              </a:rPr>
              <a:t>Verfügbare Ressourcen</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29</a:t>
            </a:fld>
            <a:endParaRPr lang="de-DE"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561795" y="1904999"/>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de-DE" sz="1400" b="1" kern="0" dirty="0">
                <a:solidFill>
                  <a:srgbClr val="00338D"/>
                </a:solidFill>
                <a:latin typeface="Arial" charset="0"/>
              </a:rPr>
              <a:t>Erneute Motivation der Mitglieder durch Gemeinschaft und interessante Hilfsprojekte</a:t>
            </a:r>
          </a:p>
          <a:p>
            <a:pPr marL="0" indent="0" fontAlgn="auto">
              <a:lnSpc>
                <a:spcPct val="100000"/>
              </a:lnSpc>
              <a:spcBef>
                <a:spcPts val="0"/>
              </a:spcBef>
              <a:spcAft>
                <a:spcPts val="200"/>
              </a:spcAft>
              <a:buClr>
                <a:srgbClr val="FFC000"/>
              </a:buClr>
              <a:buNone/>
            </a:pPr>
            <a:endParaRPr lang="de-DE" sz="1400" b="1" dirty="0">
              <a:solidFill>
                <a:srgbClr val="000000"/>
              </a:solidFill>
              <a:latin typeface="Arial" panose="020B0604020202020204" pitchFamily="34" charset="0"/>
              <a:cs typeface="Arial" panose="020B0604020202020204" pitchFamily="34" charset="0"/>
            </a:endParaRPr>
          </a:p>
        </p:txBody>
      </p:sp>
      <p:sp>
        <p:nvSpPr>
          <p:cNvPr id="22" name="Content Placeholder 4">
            <a:extLst>
              <a:ext uri="{FF2B5EF4-FFF2-40B4-BE49-F238E27FC236}">
                <a16:creationId xmlns:a16="http://schemas.microsoft.com/office/drawing/2014/main" id="{058BBDB2-875B-40C1-92F8-895AF6329C68}"/>
              </a:ext>
            </a:extLst>
          </p:cNvPr>
          <p:cNvSpPr txBox="1">
            <a:spLocks/>
          </p:cNvSpPr>
          <p:nvPr/>
        </p:nvSpPr>
        <p:spPr>
          <a:xfrm>
            <a:off x="533400" y="2323680"/>
            <a:ext cx="5867400" cy="40770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de-DE" sz="1600" b="1" dirty="0">
                <a:solidFill>
                  <a:srgbClr val="000000"/>
                </a:solidFill>
                <a:latin typeface="Arial" panose="020B0604020202020204" pitchFamily="34" charset="0"/>
              </a:rPr>
              <a:t>Hilfeleistungen</a:t>
            </a:r>
          </a:p>
          <a:p>
            <a:pPr fontAlgn="auto">
              <a:lnSpc>
                <a:spcPct val="100000"/>
              </a:lnSpc>
              <a:spcBef>
                <a:spcPts val="0"/>
              </a:spcBef>
              <a:spcAft>
                <a:spcPts val="0"/>
              </a:spcAft>
              <a:buClr>
                <a:srgbClr val="FFC000"/>
              </a:buClr>
              <a:buFont typeface="Wingdings" panose="05000000000000000000" pitchFamily="2" charset="2"/>
              <a:buChar char="Ø"/>
            </a:pPr>
            <a:endParaRPr lang="de-DE" sz="1400" b="1" dirty="0">
              <a:solidFill>
                <a:srgbClr val="000000"/>
              </a:solidFill>
              <a:latin typeface="Arial" panose="020B0604020202020204" pitchFamily="34" charset="0"/>
              <a:cs typeface="Arial" panose="020B0604020202020204" pitchFamily="34" charset="0"/>
            </a:endParaRPr>
          </a:p>
          <a:p>
            <a:pPr fontAlgn="auto">
              <a:lnSpc>
                <a:spcPct val="100000"/>
              </a:lnSpc>
              <a:spcBef>
                <a:spcPts val="0"/>
              </a:spcBef>
              <a:spcAft>
                <a:spcPts val="600"/>
              </a:spcAft>
              <a:buClr>
                <a:srgbClr val="0A5496"/>
              </a:buClr>
            </a:pPr>
            <a:r>
              <a:rPr lang="de-DE"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Club-Aktivitätenkalender</a:t>
            </a:r>
            <a:r>
              <a:rPr lang="de-DE" sz="1400" dirty="0">
                <a:solidFill>
                  <a:srgbClr val="000000"/>
                </a:solidFill>
                <a:latin typeface="Arial" panose="020B0604020202020204" pitchFamily="34" charset="0"/>
                <a:cs typeface="Arial" panose="020B0604020202020204" pitchFamily="34" charset="0"/>
              </a:rPr>
              <a:t>, </a:t>
            </a:r>
            <a:r>
              <a:rPr lang="de-DE"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Berichte über die Wirkung unserer Hilfeleistungen</a:t>
            </a:r>
            <a:r>
              <a:rPr lang="de-DE" sz="1400" b="1" dirty="0">
                <a:solidFill>
                  <a:srgbClr val="0A5496"/>
                </a:solidFill>
                <a:latin typeface="Arial" panose="020B0604020202020204" pitchFamily="34" charset="0"/>
                <a:cs typeface="Arial" panose="020B0604020202020204" pitchFamily="34" charset="0"/>
              </a:rPr>
              <a:t> </a:t>
            </a:r>
            <a:r>
              <a:rPr lang="de-DE" sz="1400" dirty="0">
                <a:solidFill>
                  <a:srgbClr val="000000"/>
                </a:solidFill>
                <a:latin typeface="Arial" panose="020B0604020202020204" pitchFamily="34" charset="0"/>
                <a:cs typeface="Arial" panose="020B0604020202020204" pitchFamily="34" charset="0"/>
              </a:rPr>
              <a:t>und das Plakat </a:t>
            </a:r>
            <a:r>
              <a:rPr lang="de-DE" sz="14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Globale Anliegen</a:t>
            </a:r>
          </a:p>
          <a:p>
            <a:pPr fontAlgn="auto">
              <a:lnSpc>
                <a:spcPct val="100000"/>
              </a:lnSpc>
              <a:spcBef>
                <a:spcPts val="0"/>
              </a:spcBef>
              <a:spcAft>
                <a:spcPts val="600"/>
              </a:spcAft>
              <a:buClr>
                <a:srgbClr val="0A5496"/>
              </a:buClr>
            </a:pPr>
            <a:r>
              <a:rPr lang="de-DE" sz="14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100-Hilfsprojekte-Ideen</a:t>
            </a:r>
            <a:r>
              <a:rPr lang="de-DE" sz="1400" dirty="0">
                <a:latin typeface="Arial" panose="020B0604020202020204" pitchFamily="34" charset="0"/>
                <a:cs typeface="Arial" panose="020B0604020202020204" pitchFamily="34" charset="0"/>
              </a:rPr>
              <a:t>-Liste und spezifische Hilfsprojektideen für </a:t>
            </a:r>
            <a:r>
              <a:rPr lang="de-DE"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Kinderkrebs</a:t>
            </a:r>
            <a:r>
              <a:rPr lang="de-DE" sz="1400" b="1" dirty="0">
                <a:solidFill>
                  <a:srgbClr val="0A5496"/>
                </a:solidFill>
                <a:latin typeface="Arial" panose="020B0604020202020204" pitchFamily="34" charset="0"/>
                <a:cs typeface="Arial" panose="020B0604020202020204" pitchFamily="34" charset="0"/>
              </a:rPr>
              <a:t>, </a:t>
            </a:r>
            <a:r>
              <a:rPr lang="de-DE" sz="14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Diabetes</a:t>
            </a:r>
            <a:r>
              <a:rPr lang="de-DE" sz="1400" dirty="0">
                <a:solidFill>
                  <a:srgbClr val="000000"/>
                </a:solidFill>
                <a:latin typeface="Arial" panose="020B0604020202020204" pitchFamily="34" charset="0"/>
                <a:cs typeface="Arial" panose="020B0604020202020204" pitchFamily="34" charset="0"/>
              </a:rPr>
              <a:t>,</a:t>
            </a:r>
            <a:r>
              <a:rPr lang="de-DE" sz="1400" b="1" dirty="0">
                <a:solidFill>
                  <a:srgbClr val="0A5496"/>
                </a:solidFill>
                <a:latin typeface="Arial" panose="020B0604020202020204" pitchFamily="34" charset="0"/>
                <a:cs typeface="Arial" panose="020B0604020202020204" pitchFamily="34" charset="0"/>
              </a:rPr>
              <a:t> </a:t>
            </a:r>
            <a:r>
              <a:rPr lang="de-DE" sz="1400" b="1" dirty="0">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Umwelt</a:t>
            </a:r>
            <a:r>
              <a:rPr lang="de-DE" sz="1400" dirty="0">
                <a:solidFill>
                  <a:srgbClr val="000000"/>
                </a:solidFill>
                <a:latin typeface="Arial" panose="020B0604020202020204" pitchFamily="34" charset="0"/>
                <a:cs typeface="Arial" panose="020B0604020202020204" pitchFamily="34" charset="0"/>
              </a:rPr>
              <a:t>, </a:t>
            </a:r>
            <a:r>
              <a:rPr lang="de-DE" sz="1400" b="1" dirty="0">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Hunger</a:t>
            </a:r>
            <a:r>
              <a:rPr lang="de-DE" sz="1400" dirty="0">
                <a:solidFill>
                  <a:srgbClr val="000000"/>
                </a:solidFill>
                <a:latin typeface="Arial" panose="020B0604020202020204" pitchFamily="34" charset="0"/>
                <a:cs typeface="Arial" panose="020B0604020202020204" pitchFamily="34" charset="0"/>
              </a:rPr>
              <a:t> und</a:t>
            </a:r>
            <a:r>
              <a:rPr lang="de-DE" sz="1400" b="1" dirty="0">
                <a:solidFill>
                  <a:srgbClr val="0A5496"/>
                </a:solidFill>
                <a:latin typeface="Arial" panose="020B0604020202020204" pitchFamily="34" charset="0"/>
                <a:cs typeface="Arial" panose="020B0604020202020204" pitchFamily="34" charset="0"/>
              </a:rPr>
              <a:t> </a:t>
            </a:r>
            <a:r>
              <a:rPr lang="de-DE" sz="1400" b="1" dirty="0">
                <a:solidFill>
                  <a:srgbClr val="0A5496"/>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Sehkraft</a:t>
            </a:r>
            <a:endParaRPr lang="de-DE" sz="1400" b="1" dirty="0">
              <a:solidFill>
                <a:srgbClr val="0A5496"/>
              </a:solidFill>
              <a:latin typeface="Arial" panose="020B0604020202020204" pitchFamily="34" charset="0"/>
              <a:cs typeface="Arial" panose="020B0604020202020204" pitchFamily="34" charset="0"/>
            </a:endParaRPr>
          </a:p>
          <a:p>
            <a:pPr fontAlgn="auto">
              <a:lnSpc>
                <a:spcPct val="100000"/>
              </a:lnSpc>
              <a:spcBef>
                <a:spcPts val="0"/>
              </a:spcBef>
              <a:spcAft>
                <a:spcPts val="600"/>
              </a:spcAft>
              <a:buClr>
                <a:srgbClr val="0A5496"/>
              </a:buClr>
            </a:pPr>
            <a:r>
              <a:rPr lang="de-DE" sz="1400" dirty="0">
                <a:latin typeface="Arial" panose="020B0604020202020204" pitchFamily="34" charset="0"/>
                <a:cs typeface="Arial" panose="020B0604020202020204" pitchFamily="34" charset="0"/>
              </a:rPr>
              <a:t>Die Webseite</a:t>
            </a:r>
            <a:r>
              <a:rPr lang="de-DE" sz="1400" dirty="0">
                <a:solidFill>
                  <a:srgbClr val="000000"/>
                </a:solidFill>
                <a:latin typeface="Arial" panose="020B0604020202020204" pitchFamily="34" charset="0"/>
                <a:cs typeface="Arial" panose="020B0604020202020204" pitchFamily="34" charset="0"/>
              </a:rPr>
              <a:t> </a:t>
            </a:r>
            <a:r>
              <a:rPr lang="de-DE" sz="1400" b="1" dirty="0">
                <a:solidFill>
                  <a:srgbClr val="0A5496"/>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Risikofrei helfen</a:t>
            </a:r>
            <a:r>
              <a:rPr lang="de-DE" sz="1400" b="1" dirty="0">
                <a:solidFill>
                  <a:srgbClr val="0A5496"/>
                </a:solidFill>
                <a:latin typeface="Arial" panose="020B0604020202020204" pitchFamily="34" charset="0"/>
                <a:cs typeface="Arial" panose="020B0604020202020204" pitchFamily="34" charset="0"/>
              </a:rPr>
              <a:t> </a:t>
            </a:r>
            <a:r>
              <a:rPr lang="de-DE" sz="1400" dirty="0">
                <a:solidFill>
                  <a:srgbClr val="000000"/>
                </a:solidFill>
                <a:latin typeface="Arial" panose="020B0604020202020204" pitchFamily="34" charset="0"/>
                <a:cs typeface="Arial" panose="020B0604020202020204" pitchFamily="34" charset="0"/>
              </a:rPr>
              <a:t>und Webinaraufzeichnungen zu </a:t>
            </a:r>
            <a:r>
              <a:rPr lang="de-DE" sz="1400" b="1" dirty="0">
                <a:solidFill>
                  <a:srgbClr val="0A5496"/>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virtuellen Hilfsprojekten</a:t>
            </a:r>
            <a:endParaRPr lang="de-DE" sz="1400" b="1" dirty="0">
              <a:solidFill>
                <a:srgbClr val="0A5496"/>
              </a:solidFill>
              <a:latin typeface="Arial" panose="020B0604020202020204" pitchFamily="34" charset="0"/>
              <a:cs typeface="Arial" panose="020B0604020202020204" pitchFamily="34" charset="0"/>
            </a:endParaRPr>
          </a:p>
          <a:p>
            <a:pPr fontAlgn="auto">
              <a:lnSpc>
                <a:spcPct val="100000"/>
              </a:lnSpc>
              <a:spcBef>
                <a:spcPts val="0"/>
              </a:spcBef>
              <a:spcAft>
                <a:spcPts val="600"/>
              </a:spcAft>
              <a:buClr>
                <a:srgbClr val="0A5496"/>
              </a:buClr>
            </a:pPr>
            <a:r>
              <a:rPr lang="de-DE" sz="1400" b="1" dirty="0">
                <a:solidFill>
                  <a:srgbClr val="0A5496"/>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Hilfsprojektplaner</a:t>
            </a:r>
            <a:r>
              <a:rPr lang="de-DE" sz="1400" dirty="0">
                <a:solidFill>
                  <a:srgbClr val="000000"/>
                </a:solidFill>
                <a:latin typeface="Arial" panose="020B0604020202020204" pitchFamily="34" charset="0"/>
                <a:cs typeface="Arial" panose="020B0604020202020204" pitchFamily="34" charset="0"/>
              </a:rPr>
              <a:t>, schrittweise Anleitungen, um Ihrem Club Hilfeleistungen auf neue Weise zu erleichtern</a:t>
            </a:r>
          </a:p>
          <a:p>
            <a:pPr fontAlgn="auto">
              <a:lnSpc>
                <a:spcPct val="100000"/>
              </a:lnSpc>
              <a:spcBef>
                <a:spcPts val="0"/>
              </a:spcBef>
              <a:spcAft>
                <a:spcPts val="600"/>
              </a:spcAft>
              <a:buClr>
                <a:srgbClr val="0A5496"/>
              </a:buClr>
            </a:pPr>
            <a:r>
              <a:rPr lang="de-DE" sz="1400" dirty="0">
                <a:latin typeface="Arial" panose="020B0604020202020204" pitchFamily="34" charset="0"/>
                <a:cs typeface="Arial" panose="020B0604020202020204" pitchFamily="34" charset="0"/>
              </a:rPr>
              <a:t>Webseite </a:t>
            </a:r>
            <a:r>
              <a:rPr lang="de-DE" sz="1400" b="1" dirty="0">
                <a:solidFill>
                  <a:srgbClr val="0A5496"/>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Hilfeleistungs-Toolkit</a:t>
            </a:r>
            <a:r>
              <a:rPr lang="de-DE" sz="1400" dirty="0">
                <a:solidFill>
                  <a:srgbClr val="000000"/>
                </a:solidFill>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einschließlich der </a:t>
            </a:r>
            <a:r>
              <a:rPr lang="de-DE" sz="1400" b="1" dirty="0">
                <a:solidFill>
                  <a:srgbClr val="0A5496"/>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Bedürfnisanalyse auf kommunaler Ebene</a:t>
            </a:r>
            <a:r>
              <a:rPr lang="de-DE" sz="1400" dirty="0">
                <a:solidFill>
                  <a:srgbClr val="000000"/>
                </a:solidFill>
                <a:latin typeface="Arial" panose="020B0604020202020204" pitchFamily="34" charset="0"/>
                <a:cs typeface="Arial" panose="020B0604020202020204" pitchFamily="34" charset="0"/>
              </a:rPr>
              <a:t>, des </a:t>
            </a:r>
            <a:r>
              <a:rPr lang="de-DE" sz="1400" b="1" dirty="0">
                <a:solidFill>
                  <a:srgbClr val="0A5496"/>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Leitfadens für Partnerschaften</a:t>
            </a:r>
            <a:r>
              <a:rPr lang="de-DE" sz="1400" b="1" dirty="0">
                <a:solidFill>
                  <a:srgbClr val="0A5496"/>
                </a:solidFill>
                <a:latin typeface="Arial" panose="020B0604020202020204" pitchFamily="34" charset="0"/>
                <a:cs typeface="Arial" panose="020B0604020202020204" pitchFamily="34" charset="0"/>
              </a:rPr>
              <a:t> </a:t>
            </a:r>
            <a:r>
              <a:rPr lang="de-DE" sz="1400" dirty="0">
                <a:solidFill>
                  <a:srgbClr val="000000"/>
                </a:solidFill>
                <a:latin typeface="Arial" panose="020B0604020202020204" pitchFamily="34" charset="0"/>
                <a:cs typeface="Arial" panose="020B0604020202020204" pitchFamily="34" charset="0"/>
              </a:rPr>
              <a:t>und des </a:t>
            </a:r>
            <a:r>
              <a:rPr lang="de-DE" sz="1400" b="1" dirty="0">
                <a:solidFill>
                  <a:srgbClr val="0A5496"/>
                </a:solidFill>
                <a:latin typeface="Arial" panose="020B060402020202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Leitfadens für Spendenaktionen </a:t>
            </a:r>
            <a:endParaRPr lang="de-DE" sz="1400" b="1" dirty="0">
              <a:solidFill>
                <a:srgbClr val="0A5496"/>
              </a:solidFill>
              <a:latin typeface="Arial" panose="020B0604020202020204" pitchFamily="34" charset="0"/>
              <a:cs typeface="Arial" panose="020B0604020202020204" pitchFamily="34" charset="0"/>
            </a:endParaRPr>
          </a:p>
          <a:p>
            <a:pPr fontAlgn="auto">
              <a:lnSpc>
                <a:spcPct val="100000"/>
              </a:lnSpc>
              <a:spcBef>
                <a:spcPts val="0"/>
              </a:spcBef>
              <a:spcAft>
                <a:spcPts val="600"/>
              </a:spcAft>
              <a:buClr>
                <a:srgbClr val="0A5496"/>
              </a:buClr>
            </a:pPr>
            <a:r>
              <a:rPr lang="de-DE" sz="1400" dirty="0">
                <a:latin typeface="Arial" panose="020B0604020202020204" pitchFamily="34" charset="0"/>
                <a:cs typeface="Arial" panose="020B0604020202020204" pitchFamily="34" charset="0"/>
              </a:rPr>
              <a:t>Webseite </a:t>
            </a:r>
            <a:r>
              <a:rPr lang="de-DE" sz="1400" b="1" dirty="0">
                <a:solidFill>
                  <a:srgbClr val="0A5496"/>
                </a:solidFill>
                <a:latin typeface="Arial" panose="020B060402020202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Lions-Interessenvertretung</a:t>
            </a:r>
          </a:p>
          <a:p>
            <a:pPr fontAlgn="auto">
              <a:lnSpc>
                <a:spcPct val="100000"/>
              </a:lnSpc>
              <a:spcBef>
                <a:spcPts val="0"/>
              </a:spcBef>
              <a:spcAft>
                <a:spcPts val="600"/>
              </a:spcAft>
              <a:buClr>
                <a:srgbClr val="0A5496"/>
              </a:buClr>
            </a:pPr>
            <a:r>
              <a:rPr lang="de-DE" sz="1400" dirty="0">
                <a:solidFill>
                  <a:srgbClr val="000000"/>
                </a:solidFill>
                <a:latin typeface="Arial" panose="020B0604020202020204" pitchFamily="34" charset="0"/>
                <a:cs typeface="Arial" panose="020B0604020202020204" pitchFamily="34" charset="0"/>
              </a:rPr>
              <a:t>Die Webseite </a:t>
            </a:r>
            <a:r>
              <a:rPr lang="de-DE" sz="1400" b="1" dirty="0">
                <a:solidFill>
                  <a:srgbClr val="0A5496"/>
                </a:solidFill>
                <a:latin typeface="Arial" panose="020B060402020202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lionsclubs.org/service-reporting</a:t>
            </a:r>
            <a:r>
              <a:rPr lang="de-DE" sz="1400" b="1" dirty="0">
                <a:solidFill>
                  <a:srgbClr val="0A5496"/>
                </a:solidFill>
                <a:latin typeface="Arial" panose="020B0604020202020204" pitchFamily="34" charset="0"/>
                <a:cs typeface="Arial" panose="020B0604020202020204" pitchFamily="34" charset="0"/>
              </a:rPr>
              <a:t> </a:t>
            </a:r>
            <a:r>
              <a:rPr lang="de-DE" sz="1400" dirty="0">
                <a:solidFill>
                  <a:srgbClr val="000000"/>
                </a:solidFill>
                <a:latin typeface="Arial" panose="020B0604020202020204" pitchFamily="34" charset="0"/>
                <a:cs typeface="Arial" panose="020B0604020202020204" pitchFamily="34" charset="0"/>
              </a:rPr>
              <a:t>beinhaltet sämtliche Informationen darüber, warum und wie man Hilfsprojekte meldet</a:t>
            </a:r>
          </a:p>
          <a:p>
            <a:pPr fontAlgn="auto">
              <a:spcAft>
                <a:spcPts val="0"/>
              </a:spcAft>
            </a:pPr>
            <a:endParaRPr lang="de-DE"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9D435EF-006F-499B-9E2D-98BEA0087DAF}"/>
              </a:ext>
            </a:extLst>
          </p:cNvPr>
          <p:cNvSpPr txBox="1"/>
          <p:nvPr/>
        </p:nvSpPr>
        <p:spPr>
          <a:xfrm>
            <a:off x="7413171" y="2438400"/>
            <a:ext cx="3786129" cy="3908762"/>
          </a:xfrm>
          <a:prstGeom prst="rect">
            <a:avLst/>
          </a:prstGeom>
          <a:noFill/>
        </p:spPr>
        <p:txBody>
          <a:bodyPr wrap="square" rtlCol="0">
            <a:spAutoFit/>
          </a:bodyPr>
          <a:lstStyle/>
          <a:p>
            <a:pPr algn="l"/>
            <a:r>
              <a:rPr lang="de-DE" sz="1400" b="1" i="0" dirty="0">
                <a:solidFill>
                  <a:srgbClr val="000000"/>
                </a:solidFill>
                <a:effectLst/>
              </a:rPr>
              <a:t>Gemeinschaft</a:t>
            </a:r>
          </a:p>
          <a:p>
            <a:pPr algn="l"/>
            <a:endParaRPr lang="de-DE" sz="1400" b="1" i="0" dirty="0">
              <a:solidFill>
                <a:srgbClr val="000000"/>
              </a:solidFill>
              <a:effectLst/>
              <a:cs typeface="Arial" panose="020B0604020202020204" pitchFamily="34" charset="0"/>
            </a:endParaRPr>
          </a:p>
          <a:p>
            <a:pPr marL="171450" indent="-171450" algn="l">
              <a:spcAft>
                <a:spcPts val="600"/>
              </a:spcAft>
              <a:buFont typeface="Arial" panose="020B0604020202020204" pitchFamily="34" charset="0"/>
              <a:buChar char="•"/>
            </a:pPr>
            <a:r>
              <a:rPr lang="de-DE" sz="1400" dirty="0"/>
              <a:t>Webseite </a:t>
            </a:r>
            <a:r>
              <a:rPr lang="de-DE" sz="1400" b="1" i="0" u="none" strike="noStrike" dirty="0">
                <a:solidFill>
                  <a:srgbClr val="0A5496"/>
                </a:solidFill>
                <a:effectLst/>
                <a:hlinkClick r:id="rId22">
                  <a:extLst>
                    <a:ext uri="{A12FA001-AC4F-418D-AE19-62706E023703}">
                      <ahyp:hlinkClr xmlns:ahyp="http://schemas.microsoft.com/office/drawing/2018/hyperlinkcolor" val="tx"/>
                    </a:ext>
                  </a:extLst>
                </a:hlinkClick>
              </a:rPr>
              <a:t>Verbesserung der Clubqualität</a:t>
            </a:r>
            <a:r>
              <a:rPr lang="de-DE" sz="1400" b="1" i="0" dirty="0">
                <a:solidFill>
                  <a:srgbClr val="0A5496"/>
                </a:solidFill>
                <a:effectLst/>
              </a:rPr>
              <a:t> </a:t>
            </a:r>
            <a:r>
              <a:rPr lang="de-DE" sz="1400" b="0" i="0" dirty="0">
                <a:effectLst/>
              </a:rPr>
              <a:t>mit Links zu Hilfsmitteln, einschließlich der Leitfäden </a:t>
            </a:r>
            <a:r>
              <a:rPr lang="de-DE" sz="1400" b="1" i="0" u="none" strike="noStrike" dirty="0">
                <a:solidFill>
                  <a:srgbClr val="0A5496"/>
                </a:solidFill>
                <a:effectLst/>
                <a:hlinkClick r:id="rId23">
                  <a:extLst>
                    <a:ext uri="{A12FA001-AC4F-418D-AE19-62706E023703}">
                      <ahyp:hlinkClr xmlns:ahyp="http://schemas.microsoft.com/office/drawing/2018/hyperlinkcolor" val="tx"/>
                    </a:ext>
                  </a:extLst>
                </a:hlinkClick>
              </a:rPr>
              <a:t>Club-Quality-Initiative</a:t>
            </a:r>
            <a:r>
              <a:rPr lang="de-DE" sz="1400" b="1" i="0" dirty="0">
                <a:solidFill>
                  <a:srgbClr val="0A5496"/>
                </a:solidFill>
                <a:effectLst/>
              </a:rPr>
              <a:t> </a:t>
            </a:r>
            <a:r>
              <a:rPr lang="de-DE" sz="1400" b="0" i="0" dirty="0">
                <a:effectLst/>
              </a:rPr>
              <a:t>und </a:t>
            </a:r>
            <a:r>
              <a:rPr lang="de-DE" sz="1400" b="1" i="0" dirty="0">
                <a:solidFill>
                  <a:srgbClr val="0A5496"/>
                </a:solidFill>
                <a:effectLst/>
              </a:rPr>
              <a:t> </a:t>
            </a:r>
            <a:r>
              <a:rPr lang="de-DE" sz="1400" b="1" i="0" u="none" strike="noStrike" dirty="0">
                <a:solidFill>
                  <a:srgbClr val="0A5496"/>
                </a:solidFill>
                <a:effectLst/>
                <a:hlinkClick r:id="rId24">
                  <a:extLst>
                    <a:ext uri="{A12FA001-AC4F-418D-AE19-62706E023703}">
                      <ahyp:hlinkClr xmlns:ahyp="http://schemas.microsoft.com/office/drawing/2018/hyperlinkcolor" val="tx"/>
                    </a:ext>
                  </a:extLst>
                </a:hlinkClick>
              </a:rPr>
              <a:t>Ihr Club auf Ihre Art</a:t>
            </a:r>
            <a:r>
              <a:rPr lang="de-DE" sz="1400" b="1" i="0" dirty="0">
                <a:solidFill>
                  <a:srgbClr val="0A5496"/>
                </a:solidFill>
                <a:effectLst/>
              </a:rPr>
              <a:t> </a:t>
            </a:r>
          </a:p>
          <a:p>
            <a:pPr marL="171450" indent="-171450" algn="l">
              <a:spcAft>
                <a:spcPts val="600"/>
              </a:spcAft>
              <a:buFont typeface="Arial" panose="020B0604020202020204" pitchFamily="34" charset="0"/>
              <a:buChar char="•"/>
            </a:pPr>
            <a:r>
              <a:rPr lang="de-DE" sz="1400" dirty="0"/>
              <a:t>Leitfaden </a:t>
            </a:r>
            <a:r>
              <a:rPr lang="de-DE" sz="1400" b="1" i="0" u="none" strike="noStrike" dirty="0">
                <a:solidFill>
                  <a:srgbClr val="0A5496"/>
                </a:solidFill>
                <a:effectLst/>
                <a:hlinkClick r:id="rId25">
                  <a:extLst>
                    <a:ext uri="{A12FA001-AC4F-418D-AE19-62706E023703}">
                      <ahyp:hlinkClr xmlns:ahyp="http://schemas.microsoft.com/office/drawing/2018/hyperlinkcolor" val="tx"/>
                    </a:ext>
                  </a:extLst>
                </a:hlinkClick>
              </a:rPr>
              <a:t>Mitgliederzufriedenheit</a:t>
            </a:r>
            <a:r>
              <a:rPr lang="de-DE" sz="1400" b="1" i="0" dirty="0">
                <a:solidFill>
                  <a:srgbClr val="0A5496"/>
                </a:solidFill>
                <a:effectLst/>
              </a:rPr>
              <a:t> </a:t>
            </a:r>
          </a:p>
          <a:p>
            <a:pPr marL="171450" indent="-171450" algn="l">
              <a:spcAft>
                <a:spcPts val="600"/>
              </a:spcAft>
              <a:buFont typeface="Arial" panose="020B0604020202020204" pitchFamily="34" charset="0"/>
              <a:buChar char="•"/>
            </a:pPr>
            <a:r>
              <a:rPr lang="de-DE" sz="1400" b="1" i="0" u="none" strike="noStrike" dirty="0">
                <a:solidFill>
                  <a:srgbClr val="0A5496"/>
                </a:solidFill>
                <a:effectLst/>
                <a:hlinkClick r:id="rId26">
                  <a:extLst>
                    <a:ext uri="{A12FA001-AC4F-418D-AE19-62706E023703}">
                      <ahyp:hlinkClr xmlns:ahyp="http://schemas.microsoft.com/office/drawing/2018/hyperlinkcolor" val="tx"/>
                    </a:ext>
                  </a:extLst>
                </a:hlinkClick>
              </a:rPr>
              <a:t>Handbuch</a:t>
            </a:r>
            <a:r>
              <a:rPr lang="de-DE" sz="1400" b="1" i="0" u="none" strike="noStrike" dirty="0">
                <a:solidFill>
                  <a:srgbClr val="0A5496"/>
                </a:solidFill>
                <a:effectLst/>
                <a:hlinkClick r:id="rId27">
                  <a:extLst>
                    <a:ext uri="{A12FA001-AC4F-418D-AE19-62706E023703}">
                      <ahyp:hlinkClr xmlns:ahyp="http://schemas.microsoft.com/office/drawing/2018/hyperlinkcolor" val="tx"/>
                    </a:ext>
                  </a:extLst>
                </a:hlinkClick>
              </a:rPr>
              <a:t> „Die Kunst der Anerkennung“</a:t>
            </a:r>
            <a:endParaRPr lang="de-DE" sz="1400" b="1" i="0" dirty="0">
              <a:solidFill>
                <a:srgbClr val="0A5496"/>
              </a:solidFill>
              <a:effectLst/>
              <a:cs typeface="Arial" panose="020B0604020202020204" pitchFamily="34" charset="0"/>
            </a:endParaRPr>
          </a:p>
          <a:p>
            <a:pPr marL="171450" indent="-171450" algn="l">
              <a:spcAft>
                <a:spcPts val="600"/>
              </a:spcAft>
              <a:buFont typeface="Arial" panose="020B0604020202020204" pitchFamily="34" charset="0"/>
              <a:buChar char="•"/>
            </a:pPr>
            <a:r>
              <a:rPr lang="de-DE" sz="1400" b="1" i="0" u="none" strike="noStrike" dirty="0">
                <a:solidFill>
                  <a:srgbClr val="0A5496"/>
                </a:solidFill>
                <a:effectLst/>
                <a:hlinkClick r:id="rId27">
                  <a:extLst>
                    <a:ext uri="{A12FA001-AC4F-418D-AE19-62706E023703}">
                      <ahyp:hlinkClr xmlns:ahyp="http://schemas.microsoft.com/office/drawing/2018/hyperlinkcolor" val="tx"/>
                    </a:ext>
                  </a:extLst>
                </a:hlinkClick>
              </a:rPr>
              <a:t>Berichte zum Zustand des Clubs</a:t>
            </a:r>
            <a:r>
              <a:rPr lang="de-DE" sz="1400" b="1" i="0" dirty="0">
                <a:solidFill>
                  <a:srgbClr val="0A5496"/>
                </a:solidFill>
                <a:effectLst/>
              </a:rPr>
              <a:t> </a:t>
            </a:r>
            <a:r>
              <a:rPr lang="de-DE" sz="1400" b="0" i="0" dirty="0">
                <a:effectLst/>
              </a:rPr>
              <a:t>und zugehörige </a:t>
            </a:r>
            <a:r>
              <a:rPr lang="de-DE" sz="1400" b="1" i="0" u="none" strike="noStrike" dirty="0">
                <a:solidFill>
                  <a:srgbClr val="0A5496"/>
                </a:solidFill>
                <a:effectLst/>
                <a:hlinkClick r:id="rId28">
                  <a:extLst>
                    <a:ext uri="{A12FA001-AC4F-418D-AE19-62706E023703}">
                      <ahyp:hlinkClr xmlns:ahyp="http://schemas.microsoft.com/office/drawing/2018/hyperlinkcolor" val="tx"/>
                    </a:ext>
                  </a:extLst>
                </a:hlinkClick>
              </a:rPr>
              <a:t>Handlungsstrategien</a:t>
            </a:r>
            <a:endParaRPr lang="de-DE" sz="1400" b="1" i="0" dirty="0">
              <a:solidFill>
                <a:srgbClr val="0A5496"/>
              </a:solidFill>
              <a:effectLst/>
              <a:cs typeface="Arial" panose="020B0604020202020204" pitchFamily="34" charset="0"/>
            </a:endParaRPr>
          </a:p>
          <a:p>
            <a:pPr marL="171450" indent="-171450" algn="l">
              <a:spcAft>
                <a:spcPts val="600"/>
              </a:spcAft>
              <a:buFont typeface="Arial" panose="020B0604020202020204" pitchFamily="34" charset="0"/>
              <a:buChar char="•"/>
            </a:pPr>
            <a:r>
              <a:rPr lang="de-DE" sz="1400" b="1" i="0" u="none" strike="noStrike" dirty="0">
                <a:solidFill>
                  <a:srgbClr val="0A5496"/>
                </a:solidFill>
                <a:effectLst/>
                <a:hlinkClick r:id="rId29">
                  <a:extLst>
                    <a:ext uri="{A12FA001-AC4F-418D-AE19-62706E023703}">
                      <ahyp:hlinkClr xmlns:ahyp="http://schemas.microsoft.com/office/drawing/2018/hyperlinkcolor" val="tx"/>
                    </a:ext>
                  </a:extLst>
                </a:hlinkClick>
              </a:rPr>
              <a:t>Clubanalyse</a:t>
            </a:r>
            <a:r>
              <a:rPr lang="de-DE" sz="1400" b="1" i="0" dirty="0">
                <a:solidFill>
                  <a:srgbClr val="0A5496"/>
                </a:solidFill>
                <a:effectLst/>
              </a:rPr>
              <a:t>-</a:t>
            </a:r>
            <a:r>
              <a:rPr lang="de-DE" sz="1400" b="0" i="0" dirty="0">
                <a:effectLst/>
              </a:rPr>
              <a:t>Checkliste</a:t>
            </a:r>
            <a:endParaRPr sz="1400" dirty="0"/>
          </a:p>
          <a:p>
            <a:pPr marL="171450" indent="-171450" algn="l">
              <a:spcAft>
                <a:spcPts val="600"/>
              </a:spcAft>
              <a:buFont typeface="Arial" panose="020B0604020202020204" pitchFamily="34" charset="0"/>
              <a:buChar char="•"/>
            </a:pPr>
            <a:r>
              <a:rPr lang="de-DE" sz="1400" b="1" i="0" u="none" strike="noStrike" dirty="0">
                <a:solidFill>
                  <a:srgbClr val="0A5496"/>
                </a:solidFill>
                <a:effectLst/>
                <a:hlinkClick r:id="rId30">
                  <a:extLst>
                    <a:ext uri="{A12FA001-AC4F-418D-AE19-62706E023703}">
                      <ahyp:hlinkClr xmlns:ahyp="http://schemas.microsoft.com/office/drawing/2018/hyperlinkcolor" val="tx"/>
                    </a:ext>
                  </a:extLst>
                </a:hlinkClick>
              </a:rPr>
              <a:t>Fehlerbehebungsleitfaden</a:t>
            </a:r>
            <a:r>
              <a:rPr lang="de-DE" sz="1400" b="1" i="0" dirty="0">
                <a:solidFill>
                  <a:srgbClr val="0A5496"/>
                </a:solidFill>
                <a:effectLst/>
              </a:rPr>
              <a:t> </a:t>
            </a:r>
            <a:r>
              <a:rPr lang="de-DE" sz="1400" b="0" i="0" dirty="0">
                <a:effectLst/>
              </a:rPr>
              <a:t>für Clubs und Distrikte</a:t>
            </a:r>
          </a:p>
          <a:p>
            <a:br>
              <a:rPr lang="en-US" sz="1200" dirty="0"/>
            </a:br>
            <a:endParaRPr lang="de-DE" sz="1200" dirty="0"/>
          </a:p>
          <a:p>
            <a:endParaRPr lang="de-DE" sz="1200" dirty="0"/>
          </a:p>
        </p:txBody>
      </p:sp>
    </p:spTree>
    <p:extLst>
      <p:ext uri="{BB962C8B-B14F-4D97-AF65-F5344CB8AC3E}">
        <p14:creationId xmlns:p14="http://schemas.microsoft.com/office/powerpoint/2010/main" val="3265460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de-DE" sz="3200" b="1" kern="0" dirty="0">
                <a:solidFill>
                  <a:srgbClr val="0A5496"/>
                </a:solidFill>
                <a:latin typeface="Arial" charset="0"/>
              </a:rPr>
              <a:t>Verfügbare Ressourcen</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30</a:t>
            </a:fld>
            <a:endParaRPr lang="de-DE"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9753600" cy="420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200"/>
              </a:spcAft>
              <a:buFont typeface="Arial" panose="020B0604020202020204" pitchFamily="34" charset="0"/>
              <a:buNone/>
            </a:pPr>
            <a:r>
              <a:rPr lang="de-DE" sz="1400" b="1" dirty="0">
                <a:solidFill>
                  <a:srgbClr val="00338D"/>
                </a:solidFill>
                <a:latin typeface="Arial" panose="020B0604020202020204" pitchFamily="34" charset="0"/>
              </a:rPr>
              <a:t>Unterstützung der Distrikt- und Club-Führungskräfte</a:t>
            </a:r>
          </a:p>
          <a:p>
            <a:pPr fontAlgn="auto">
              <a:lnSpc>
                <a:spcPct val="100000"/>
              </a:lnSpc>
              <a:spcBef>
                <a:spcPts val="0"/>
              </a:spcBef>
              <a:spcAft>
                <a:spcPts val="200"/>
              </a:spcAft>
              <a:buClr>
                <a:srgbClr val="FFC000"/>
              </a:buClr>
              <a:buFont typeface="Wingdings" panose="05000000000000000000" pitchFamily="2" charset="2"/>
              <a:buChar char="Ø"/>
            </a:pPr>
            <a:endParaRPr lang="de-DE" sz="1400" b="1" dirty="0">
              <a:solidFill>
                <a:srgbClr val="000000"/>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de-DE" sz="1400" b="0" i="0" u="none" strike="noStrike" kern="1200" cap="none" spc="0" normalizeH="0" baseline="0" noProof="0" dirty="0">
                <a:ln>
                  <a:noFill/>
                </a:ln>
                <a:solidFill>
                  <a:srgbClr val="000000"/>
                </a:solidFill>
                <a:effectLst/>
                <a:uLnTx/>
                <a:uFillTx/>
                <a:latin typeface="Arial" panose="020B0604020202020204" pitchFamily="34" charset="0"/>
              </a:rPr>
              <a:t>Das </a:t>
            </a:r>
            <a:r>
              <a:rPr kumimoji="0" lang="de-DE" sz="1400" b="1" i="0" u="none" strike="noStrike" kern="1200" cap="none" spc="0" normalizeH="0" baseline="0" noProof="0" dirty="0">
                <a:ln>
                  <a:noFill/>
                </a:ln>
                <a:solidFill>
                  <a:srgbClr val="0A5496"/>
                </a:solidFill>
                <a:effectLst/>
                <a:uLnTx/>
                <a:uFillTx/>
                <a:latin typeface="Arial" panose="020B0604020202020204" pitchFamily="34" charset="0"/>
                <a:hlinkClick r:id="rId4">
                  <a:extLst>
                    <a:ext uri="{A12FA001-AC4F-418D-AE19-62706E023703}">
                      <ahyp:hlinkClr xmlns:ahyp="http://schemas.microsoft.com/office/drawing/2018/hyperlinkcolor" val="tx"/>
                    </a:ext>
                  </a:extLst>
                </a:hlinkClick>
              </a:rPr>
              <a:t>Lions-Lernzentrum (LLC)</a:t>
            </a:r>
            <a:r>
              <a:rPr kumimoji="0" lang="de-DE" sz="1400" b="1" i="0" u="none" strike="noStrike" kern="1200" cap="none" spc="0" normalizeH="0" baseline="0" noProof="0" dirty="0">
                <a:ln>
                  <a:noFill/>
                </a:ln>
                <a:solidFill>
                  <a:srgbClr val="0A5496"/>
                </a:solidFill>
                <a:effectLst/>
                <a:uLnTx/>
                <a:uFillTx/>
                <a:latin typeface="Arial" panose="020B0604020202020204" pitchFamily="34" charset="0"/>
              </a:rPr>
              <a:t> </a:t>
            </a:r>
            <a:r>
              <a:rPr kumimoji="0" lang="de-DE" sz="1400" b="0" i="0" u="none" strike="noStrike" kern="1200" cap="none" spc="0" normalizeH="0" baseline="0" noProof="0" dirty="0">
                <a:ln>
                  <a:noFill/>
                </a:ln>
                <a:solidFill>
                  <a:srgbClr val="000000"/>
                </a:solidFill>
                <a:effectLst/>
                <a:uLnTx/>
                <a:uFillTx/>
                <a:latin typeface="Arial" panose="020B0604020202020204" pitchFamily="34" charset="0"/>
              </a:rPr>
              <a:t>bietet allen Lions und Leos durch interaktive Online-Kurse Gelegenheit zum Lernen und Schärfen ihrer grundlegenden Lions-Kenntnisse und Führungskompetenzen. (</a:t>
            </a:r>
            <a:r>
              <a:rPr kumimoji="0" lang="de-DE" sz="1400" b="1" i="0" u="none" strike="noStrike" kern="1200" cap="none" spc="0" normalizeH="0" baseline="0" noProof="0" dirty="0">
                <a:ln>
                  <a:noFill/>
                </a:ln>
                <a:solidFill>
                  <a:srgbClr val="0A5496"/>
                </a:solidFill>
                <a:effectLst/>
                <a:uLnTx/>
                <a:uFillTx/>
                <a:latin typeface="Arial" panose="020B0604020202020204" pitchFamily="34" charset="0"/>
                <a:hlinkClick r:id="rId5">
                  <a:extLst>
                    <a:ext uri="{A12FA001-AC4F-418D-AE19-62706E023703}">
                      <ahyp:hlinkClr xmlns:ahyp="http://schemas.microsoft.com/office/drawing/2018/hyperlinkcolor" val="tx"/>
                    </a:ext>
                  </a:extLst>
                </a:hlinkClick>
              </a:rPr>
              <a:t>Zugriff auf das LLC</a:t>
            </a:r>
            <a:r>
              <a:rPr kumimoji="0" lang="de-DE" sz="1400" b="0" i="0" u="none" strike="noStrike" kern="1200" cap="none" spc="0" normalizeH="0" baseline="0" noProof="0" dirty="0">
                <a:ln>
                  <a:noFill/>
                </a:ln>
                <a:solidFill>
                  <a:srgbClr val="000000"/>
                </a:solidFill>
                <a:effectLst/>
                <a:uLnTx/>
                <a:uFillTx/>
                <a:latin typeface="Arial" panose="020B0604020202020204" pitchFamily="34" charset="0"/>
              </a:rPr>
              <a:t>) (</a:t>
            </a:r>
            <a:r>
              <a:rPr kumimoji="0" lang="de-DE" sz="1400" b="1" i="0" u="none" strike="noStrike" kern="1200" cap="none" spc="0" normalizeH="0" baseline="0" noProof="0" dirty="0">
                <a:ln>
                  <a:noFill/>
                </a:ln>
                <a:solidFill>
                  <a:srgbClr val="0A5496"/>
                </a:solidFill>
                <a:effectLst/>
                <a:uLnTx/>
                <a:uFillTx/>
                <a:latin typeface="Arial" panose="020B0604020202020204" pitchFamily="34" charset="0"/>
                <a:hlinkClick r:id="rId6">
                  <a:extLst>
                    <a:ext uri="{A12FA001-AC4F-418D-AE19-62706E023703}">
                      <ahyp:hlinkClr xmlns:ahyp="http://schemas.microsoft.com/office/drawing/2018/hyperlinkcolor" val="tx"/>
                    </a:ext>
                  </a:extLst>
                </a:hlinkClick>
              </a:rPr>
              <a:t>LLC FAQs</a:t>
            </a:r>
            <a:r>
              <a:rPr kumimoji="0" lang="de-DE" sz="1400" b="0" i="0" u="none" strike="noStrike" kern="1200" cap="none" spc="0" normalizeH="0" baseline="0" noProof="0" dirty="0">
                <a:ln>
                  <a:noFill/>
                </a:ln>
                <a:solidFill>
                  <a:srgbClr val="000000"/>
                </a:solidFill>
                <a:effectLst/>
                <a:uLnTx/>
                <a:uFillTx/>
                <a:latin typeface="Arial" panose="020B0604020202020204" pitchFamily="34" charset="0"/>
              </a:rPr>
              <a:t>)</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Webseite</a:t>
            </a:r>
            <a:r>
              <a:rPr lang="de-DE" sz="1400" dirty="0"/>
              <a:t> </a:t>
            </a:r>
            <a:r>
              <a:rPr kumimoji="0" lang="de-DE" sz="1400" b="1" i="0" u="none" strike="noStrike" kern="1200" cap="none" spc="0" normalizeH="0" baseline="0" noProof="0" dirty="0">
                <a:ln>
                  <a:noFill/>
                </a:ln>
                <a:solidFill>
                  <a:srgbClr val="0A5496"/>
                </a:solidFill>
                <a:effectLst/>
                <a:uLnTx/>
                <a:uFillTx/>
                <a:latin typeface="Arial" panose="020B0604020202020204" pitchFamily="34" charset="0"/>
                <a:hlinkClick r:id="rId7">
                  <a:extLst>
                    <a:ext uri="{A12FA001-AC4F-418D-AE19-62706E023703}">
                      <ahyp:hlinkClr xmlns:ahyp="http://schemas.microsoft.com/office/drawing/2018/hyperlinkcolor" val="tx"/>
                    </a:ext>
                  </a:extLst>
                </a:hlinkClick>
              </a:rPr>
              <a:t>Clubamtsträger</a:t>
            </a:r>
            <a:r>
              <a:rPr kumimoji="0" lang="de-DE" sz="1400" b="1" i="0" u="none" strike="noStrike" kern="1200" cap="none" spc="0" normalizeH="0" baseline="0" noProof="0" dirty="0">
                <a:ln>
                  <a:noFill/>
                </a:ln>
                <a:solidFill>
                  <a:srgbClr val="0A5496"/>
                </a:solidFill>
                <a:effectLst/>
                <a:uLnTx/>
                <a:uFillTx/>
                <a:latin typeface="Arial" panose="020B0604020202020204" pitchFamily="34" charset="0"/>
              </a:rPr>
              <a:t> </a:t>
            </a:r>
            <a:r>
              <a:rPr kumimoji="0" lang="de-DE" sz="1400" b="0" i="0" u="none" strike="noStrike" kern="1200" cap="none" spc="0" normalizeH="0" baseline="0" noProof="0" dirty="0">
                <a:ln>
                  <a:noFill/>
                </a:ln>
                <a:solidFill>
                  <a:srgbClr val="000000"/>
                </a:solidFill>
                <a:effectLst/>
                <a:uLnTx/>
                <a:uFillTx/>
                <a:latin typeface="Arial" panose="020B0604020202020204" pitchFamily="34" charset="0"/>
              </a:rPr>
              <a:t>und </a:t>
            </a:r>
            <a:r>
              <a:rPr kumimoji="0" lang="de-DE" sz="1400" b="1" i="0" u="none" strike="noStrike" kern="1200" cap="none" spc="0" normalizeH="0" baseline="0" noProof="0" dirty="0">
                <a:ln>
                  <a:noFill/>
                </a:ln>
                <a:solidFill>
                  <a:srgbClr val="0A5496"/>
                </a:solidFill>
                <a:effectLst/>
                <a:uLnTx/>
                <a:uFillTx/>
                <a:latin typeface="Arial" panose="020B0604020202020204" pitchFamily="34" charset="0"/>
                <a:hlinkClick r:id="rId8">
                  <a:extLst>
                    <a:ext uri="{A12FA001-AC4F-418D-AE19-62706E023703}">
                      <ahyp:hlinkClr xmlns:ahyp="http://schemas.microsoft.com/office/drawing/2018/hyperlinkcolor" val="tx"/>
                    </a:ext>
                  </a:extLst>
                </a:hlinkClick>
              </a:rPr>
              <a:t>Zone und Region Chairpersons</a:t>
            </a:r>
            <a:r>
              <a:rPr kumimoji="0" lang="de-DE" sz="1400" b="1" i="0" u="none" strike="noStrike" kern="1200" cap="none" spc="0" normalizeH="0" baseline="0" noProof="0" dirty="0">
                <a:ln>
                  <a:noFill/>
                </a:ln>
                <a:solidFill>
                  <a:srgbClr val="0A5496"/>
                </a:solidFill>
                <a:effectLst/>
                <a:uLnTx/>
                <a:uFillTx/>
                <a:latin typeface="Arial" panose="020B0604020202020204" pitchFamily="34" charset="0"/>
              </a:rPr>
              <a:t> </a:t>
            </a:r>
            <a:r>
              <a:rPr kumimoji="0" lang="de-DE" sz="1400" b="0" i="0" u="none" strike="noStrike" kern="1200" cap="none" spc="0" normalizeH="0" baseline="0" noProof="0" dirty="0">
                <a:ln>
                  <a:noFill/>
                </a:ln>
                <a:solidFill>
                  <a:srgbClr val="000000"/>
                </a:solidFill>
                <a:effectLst/>
                <a:uLnTx/>
                <a:uFillTx/>
                <a:latin typeface="Arial" panose="020B0604020202020204" pitchFamily="34" charset="0"/>
              </a:rPr>
              <a:t>mit Links zu eBooks und anderen Unterlagen zu jedem Titel</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Webseite</a:t>
            </a:r>
            <a:r>
              <a:rPr lang="de-DE" sz="1400" dirty="0"/>
              <a:t> </a:t>
            </a:r>
            <a:r>
              <a:rPr kumimoji="0" lang="de-DE" sz="1400" b="1" i="0" u="none" strike="noStrike" kern="1200" cap="none" spc="0" normalizeH="0" baseline="0" noProof="0" dirty="0">
                <a:ln>
                  <a:noFill/>
                </a:ln>
                <a:solidFill>
                  <a:srgbClr val="0A5496"/>
                </a:solidFill>
                <a:effectLst/>
                <a:uLnTx/>
                <a:uFillTx/>
                <a:latin typeface="Arial" panose="020B0604020202020204" pitchFamily="34" charset="0"/>
                <a:hlinkClick r:id="rId9">
                  <a:extLst>
                    <a:ext uri="{A12FA001-AC4F-418D-AE19-62706E023703}">
                      <ahyp:hlinkClr xmlns:ahyp="http://schemas.microsoft.com/office/drawing/2018/hyperlinkcolor" val="tx"/>
                    </a:ext>
                  </a:extLst>
                </a:hlinkClick>
              </a:rPr>
              <a:t>Schulungsunterlagen für Zone Chairpersons</a:t>
            </a:r>
            <a:r>
              <a:rPr kumimoji="0" lang="de-DE" sz="1400" b="1" i="0" u="none" strike="noStrike" kern="1200" cap="none" spc="0" normalizeH="0" baseline="0" noProof="0" dirty="0">
                <a:ln>
                  <a:noFill/>
                </a:ln>
                <a:solidFill>
                  <a:srgbClr val="0A5496"/>
                </a:solidFill>
                <a:effectLst/>
                <a:uLnTx/>
                <a:uFillTx/>
                <a:latin typeface="Arial" panose="020B0604020202020204" pitchFamily="34" charset="0"/>
              </a:rPr>
              <a:t> </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Webseite</a:t>
            </a:r>
            <a:r>
              <a:rPr lang="de-DE" sz="1400" dirty="0"/>
              <a:t> </a:t>
            </a:r>
            <a:r>
              <a:rPr kumimoji="0" lang="de-DE" sz="1400" b="1" i="0" u="none" strike="noStrike" kern="1200" cap="none" spc="0" normalizeH="0" baseline="0" noProof="0" dirty="0">
                <a:ln>
                  <a:noFill/>
                </a:ln>
                <a:solidFill>
                  <a:srgbClr val="0A5496"/>
                </a:solidFill>
                <a:effectLst/>
                <a:uLnTx/>
                <a:uFillTx/>
                <a:latin typeface="Arial" panose="020B0604020202020204" pitchFamily="34" charset="0"/>
                <a:hlinkClick r:id="rId10">
                  <a:extLst>
                    <a:ext uri="{A12FA001-AC4F-418D-AE19-62706E023703}">
                      <ahyp:hlinkClr xmlns:ahyp="http://schemas.microsoft.com/office/drawing/2018/hyperlinkcolor" val="tx"/>
                    </a:ext>
                  </a:extLst>
                </a:hlinkClick>
              </a:rPr>
              <a:t>Regionales Lions-Führungskräfteseminar</a:t>
            </a:r>
            <a:r>
              <a:rPr kumimoji="0" lang="de-DE" sz="1400" b="1" i="0" u="none" strike="noStrike" kern="1200" cap="none" spc="0" normalizeH="0" baseline="0" noProof="0" dirty="0">
                <a:ln>
                  <a:noFill/>
                </a:ln>
                <a:solidFill>
                  <a:srgbClr val="0A5496"/>
                </a:solidFill>
                <a:effectLst/>
                <a:uLnTx/>
                <a:uFillTx/>
                <a:latin typeface="Arial" panose="020B0604020202020204" pitchFamily="34" charset="0"/>
              </a:rPr>
              <a:t> </a:t>
            </a: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ndParaRP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lang="de-DE" sz="1400" b="1" dirty="0" err="1">
                <a:solidFill>
                  <a:srgbClr val="0A5496"/>
                </a:solidFill>
                <a:latin typeface="Arial" panose="020B0604020202020204" pitchFamily="34" charset="0"/>
                <a:hlinkClick r:id="rId11">
                  <a:extLst>
                    <a:ext uri="{A12FA001-AC4F-418D-AE19-62706E023703}">
                      <ahyp:hlinkClr xmlns:ahyp="http://schemas.microsoft.com/office/drawing/2018/hyperlinkcolor" val="tx"/>
                    </a:ext>
                  </a:extLst>
                </a:hlinkClick>
              </a:rPr>
              <a:t>Anerkennungs</a:t>
            </a:r>
            <a:r>
              <a:rPr kumimoji="0" lang="de-DE" sz="1400" b="1" i="0" u="none" strike="noStrike" kern="1200" cap="none" spc="0" normalizeH="0" baseline="0" noProof="0" dirty="0">
                <a:ln>
                  <a:noFill/>
                </a:ln>
                <a:solidFill>
                  <a:srgbClr val="0A5496"/>
                </a:solidFill>
                <a:effectLst/>
                <a:uLnTx/>
                <a:uFillTx/>
                <a:latin typeface="Arial" panose="020B0604020202020204" pitchFamily="34" charset="0"/>
                <a:hlinkClick r:id="rId11">
                  <a:extLst>
                    <a:ext uri="{A12FA001-AC4F-418D-AE19-62706E023703}">
                      <ahyp:hlinkClr xmlns:ahyp="http://schemas.microsoft.com/office/drawing/2018/hyperlinkcolor" val="tx"/>
                    </a:ext>
                  </a:extLst>
                </a:hlinkClick>
              </a:rPr>
              <a:t>urkunden</a:t>
            </a:r>
            <a:r>
              <a:rPr kumimoji="0" lang="de-DE" sz="1400" b="1" i="0" u="none" strike="noStrike" kern="1200" cap="none" spc="0" normalizeH="0" baseline="0" noProof="0" dirty="0">
                <a:ln>
                  <a:noFill/>
                </a:ln>
                <a:solidFill>
                  <a:srgbClr val="0A5496"/>
                </a:solidFill>
                <a:effectLst/>
                <a:uLnTx/>
                <a:uFillTx/>
                <a:latin typeface="Arial" panose="020B0604020202020204" pitchFamily="34" charset="0"/>
              </a:rPr>
              <a:t>-</a:t>
            </a:r>
            <a:r>
              <a:rPr kumimoji="0" lang="de-DE" sz="1400" b="0" i="0" u="none" strike="noStrike" kern="1200" cap="none" spc="0" normalizeH="0" baseline="0" noProof="0" dirty="0">
                <a:ln>
                  <a:noFill/>
                </a:ln>
                <a:solidFill>
                  <a:srgbClr val="000000"/>
                </a:solidFill>
                <a:effectLst/>
                <a:uLnTx/>
                <a:uFillTx/>
                <a:latin typeface="Arial" panose="020B0604020202020204" pitchFamily="34" charset="0"/>
              </a:rPr>
              <a:t>Vorlage für lokale Lernveranstaltungen</a:t>
            </a:r>
            <a:endParaRPr lang="de-DE" sz="1400" dirty="0">
              <a:latin typeface="Helvetica Neue"/>
            </a:endParaRPr>
          </a:p>
        </p:txBody>
      </p:sp>
    </p:spTree>
    <p:extLst>
      <p:ext uri="{BB962C8B-B14F-4D97-AF65-F5344CB8AC3E}">
        <p14:creationId xmlns:p14="http://schemas.microsoft.com/office/powerpoint/2010/main" val="1715035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de-DE" sz="3200" b="1" kern="0" dirty="0">
                <a:solidFill>
                  <a:srgbClr val="0A5496"/>
                </a:solidFill>
                <a:latin typeface="Arial" charset="0"/>
              </a:rPr>
              <a:t>Verfügbare Marketing-Ressourcen</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31</a:t>
            </a:fld>
            <a:endParaRPr lang="de-DE"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2003683" y="2177273"/>
            <a:ext cx="3124200" cy="420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200"/>
              </a:spcAft>
              <a:buFont typeface="Arial" panose="020B0604020202020204" pitchFamily="34" charset="0"/>
              <a:buNone/>
            </a:pPr>
            <a:r>
              <a:rPr lang="de-DE" sz="1600" b="1" dirty="0">
                <a:solidFill>
                  <a:srgbClr val="000000"/>
                </a:solidFill>
              </a:rPr>
              <a:t>Lions Clubs International</a:t>
            </a:r>
            <a:endParaRPr lang="de-DE" sz="1600" b="1" dirty="0">
              <a:solidFill>
                <a:srgbClr val="000000"/>
              </a:solidFill>
              <a:cs typeface="Arial" panose="020B0604020202020204" pitchFamily="34" charset="0"/>
            </a:endParaRPr>
          </a:p>
          <a:p>
            <a:pPr fontAlgn="auto">
              <a:lnSpc>
                <a:spcPct val="100000"/>
              </a:lnSpc>
              <a:spcBef>
                <a:spcPts val="0"/>
              </a:spcBef>
              <a:spcAft>
                <a:spcPts val="200"/>
              </a:spcAft>
              <a:buClr>
                <a:srgbClr val="0A5496"/>
              </a:buClr>
            </a:pPr>
            <a:r>
              <a:rPr lang="de-DE" sz="1600" dirty="0">
                <a:cs typeface="Arial" panose="020B0604020202020204" pitchFamily="34" charset="0"/>
              </a:rPr>
              <a:t>Liste </a:t>
            </a:r>
            <a:r>
              <a:rPr lang="de-DE" sz="1600" b="1" dirty="0">
                <a:solidFill>
                  <a:srgbClr val="0A5496"/>
                </a:solidFill>
                <a:cs typeface="Arial" panose="020B0604020202020204" pitchFamily="34" charset="0"/>
                <a:hlinkClick r:id="rId4">
                  <a:extLst>
                    <a:ext uri="{A12FA001-AC4F-418D-AE19-62706E023703}">
                      <ahyp:hlinkClr xmlns:ahyp="http://schemas.microsoft.com/office/drawing/2018/hyperlinkcolor" val="tx"/>
                    </a:ext>
                  </a:extLst>
                </a:hlinkClick>
              </a:rPr>
              <a:t>Herunterladbare Videos</a:t>
            </a:r>
          </a:p>
          <a:p>
            <a:pPr fontAlgn="auto">
              <a:lnSpc>
                <a:spcPct val="100000"/>
              </a:lnSpc>
              <a:spcBef>
                <a:spcPts val="0"/>
              </a:spcBef>
              <a:spcAft>
                <a:spcPts val="200"/>
              </a:spcAft>
              <a:buClr>
                <a:srgbClr val="0A5496"/>
              </a:buClr>
            </a:pPr>
            <a:r>
              <a:rPr lang="de-DE" sz="1600" dirty="0">
                <a:cs typeface="Arial" panose="020B0604020202020204" pitchFamily="34" charset="0"/>
              </a:rPr>
              <a:t>Webseite </a:t>
            </a:r>
            <a:r>
              <a:rPr lang="de-DE" sz="1600" b="1" dirty="0">
                <a:solidFill>
                  <a:srgbClr val="0A5496"/>
                </a:solidFill>
                <a:cs typeface="Arial" panose="020B0604020202020204" pitchFamily="34" charset="0"/>
                <a:hlinkClick r:id="rId5">
                  <a:extLst>
                    <a:ext uri="{A12FA001-AC4F-418D-AE19-62706E023703}">
                      <ahyp:hlinkClr xmlns:ahyp="http://schemas.microsoft.com/office/drawing/2018/hyperlinkcolor" val="tx"/>
                    </a:ext>
                  </a:extLst>
                </a:hlinkClick>
              </a:rPr>
              <a:t>Markenrichtlinien</a:t>
            </a:r>
          </a:p>
          <a:p>
            <a:pPr fontAlgn="auto">
              <a:lnSpc>
                <a:spcPct val="100000"/>
              </a:lnSpc>
              <a:spcBef>
                <a:spcPts val="0"/>
              </a:spcBef>
              <a:spcAft>
                <a:spcPts val="200"/>
              </a:spcAft>
              <a:buClr>
                <a:srgbClr val="0A5496"/>
              </a:buClr>
            </a:pPr>
            <a:endParaRPr lang="de-DE" sz="1600" b="1" dirty="0">
              <a:solidFill>
                <a:srgbClr val="0A5496"/>
              </a:solidFill>
              <a:cs typeface="Arial" panose="020B0604020202020204" pitchFamily="34" charset="0"/>
              <a:hlinkClick r:id="rId5">
                <a:extLst>
                  <a:ext uri="{A12FA001-AC4F-418D-AE19-62706E023703}">
                    <ahyp:hlinkClr xmlns:ahyp="http://schemas.microsoft.com/office/drawing/2018/hyperlinkcolor" val="tx"/>
                  </a:ext>
                </a:extLst>
              </a:hlinkClick>
            </a:endParaRPr>
          </a:p>
          <a:p>
            <a:pPr fontAlgn="auto">
              <a:lnSpc>
                <a:spcPct val="100000"/>
              </a:lnSpc>
              <a:spcBef>
                <a:spcPts val="0"/>
              </a:spcBef>
              <a:spcAft>
                <a:spcPts val="200"/>
              </a:spcAft>
              <a:buClr>
                <a:srgbClr val="0A5496"/>
              </a:buClr>
            </a:pPr>
            <a:endParaRPr lang="de-DE" sz="1600" b="1" dirty="0">
              <a:solidFill>
                <a:srgbClr val="0A5496"/>
              </a:solidFill>
              <a:cs typeface="Arial" panose="020B0604020202020204" pitchFamily="34" charset="0"/>
              <a:hlinkClick r:id="rId5">
                <a:extLst>
                  <a:ext uri="{A12FA001-AC4F-418D-AE19-62706E023703}">
                    <ahyp:hlinkClr xmlns:ahyp="http://schemas.microsoft.com/office/drawing/2018/hyperlinkcolor" val="tx"/>
                  </a:ext>
                </a:extLst>
              </a:hlinkClick>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dirty="0">
                <a:solidFill>
                  <a:srgbClr val="000000"/>
                </a:solidFill>
                <a:cs typeface="Arial" panose="020B0604020202020204" pitchFamily="34" charset="0"/>
              </a:rPr>
              <a:t>L</a:t>
            </a:r>
            <a:r>
              <a:rPr kumimoji="0" lang="en-US" sz="1600" b="1" i="0" u="none" strike="noStrike" kern="1200" cap="none" spc="0" normalizeH="0" baseline="0" noProof="0" dirty="0">
                <a:ln>
                  <a:noFill/>
                </a:ln>
                <a:solidFill>
                  <a:srgbClr val="000000"/>
                </a:solidFill>
                <a:effectLst/>
                <a:uLnTx/>
                <a:uFillTx/>
                <a:ea typeface="ヒラギノ角ゴ Pro W3" pitchFamily="125" charset="-128"/>
                <a:cs typeface="Arial" panose="020B0604020202020204" pitchFamily="34" charset="0"/>
              </a:rPr>
              <a:t>ions in Action: Fotos</a:t>
            </a:r>
            <a:endParaRPr kumimoji="0" lang="en-US" sz="1600" b="0" i="0" u="none" strike="noStrike" kern="1200" cap="none" spc="0" normalizeH="0" baseline="0" noProof="0" dirty="0">
              <a:ln>
                <a:noFill/>
              </a:ln>
              <a:solidFill>
                <a:srgbClr val="0A5496"/>
              </a:solidFill>
              <a:effectLst/>
              <a:uLnTx/>
              <a:uFillTx/>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0A5496"/>
                </a:solidFill>
                <a:effectLst/>
                <a:uLnTx/>
                <a:uFillTx/>
                <a:ea typeface="ヒラギノ角ゴ Pro W3" pitchFamily="125" charset="-128"/>
                <a:cs typeface="Arial" panose="020B0604020202020204" pitchFamily="34" charset="0"/>
                <a:hlinkClick r:id="rId6">
                  <a:extLst>
                    <a:ext uri="{A12FA001-AC4F-418D-AE19-62706E023703}">
                      <ahyp:hlinkClr xmlns:ahyp="http://schemas.microsoft.com/office/drawing/2018/hyperlinkcolor" val="tx"/>
                    </a:ext>
                  </a:extLst>
                </a:hlinkClick>
              </a:rPr>
              <a:t>Strandreinigung</a:t>
            </a:r>
            <a:endParaRPr kumimoji="0" lang="en-US" sz="1600" b="1" i="0" u="none" strike="noStrike" kern="1200" cap="none" spc="0" normalizeH="0" baseline="0" noProof="0" dirty="0">
              <a:ln>
                <a:noFill/>
              </a:ln>
              <a:solidFill>
                <a:srgbClr val="0A5496"/>
              </a:solidFill>
              <a:effectLst/>
              <a:uLnTx/>
              <a:uFillTx/>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0A5496"/>
                </a:solidFill>
                <a:effectLst/>
                <a:uLnTx/>
                <a:uFillTx/>
                <a:ea typeface="ヒラギノ角ゴ Pro W3" pitchFamily="125" charset="-128"/>
                <a:cs typeface="Arial" panose="020B0604020202020204" pitchFamily="34" charset="0"/>
                <a:hlinkClick r:id="rId7">
                  <a:extLst>
                    <a:ext uri="{A12FA001-AC4F-418D-AE19-62706E023703}">
                      <ahyp:hlinkClr xmlns:ahyp="http://schemas.microsoft.com/office/drawing/2018/hyperlinkcolor" val="tx"/>
                    </a:ext>
                  </a:extLst>
                </a:hlinkClick>
              </a:rPr>
              <a:t>Kinderkrebs</a:t>
            </a:r>
            <a:endParaRPr kumimoji="0" lang="en-US" sz="1600" b="1" i="0" u="none" strike="noStrike" kern="1200" cap="none" spc="0" normalizeH="0" baseline="0" noProof="0" dirty="0">
              <a:ln>
                <a:noFill/>
              </a:ln>
              <a:solidFill>
                <a:srgbClr val="0A5496"/>
              </a:solidFill>
              <a:effectLst/>
              <a:uLnTx/>
              <a:uFillTx/>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0A5496"/>
                </a:solidFill>
                <a:effectLst/>
                <a:uLnTx/>
                <a:uFillTx/>
                <a:ea typeface="ヒラギノ角ゴ Pro W3" pitchFamily="125" charset="-128"/>
                <a:cs typeface="Arial" panose="020B0604020202020204" pitchFamily="34" charset="0"/>
                <a:hlinkClick r:id="rId8">
                  <a:extLst>
                    <a:ext uri="{A12FA001-AC4F-418D-AE19-62706E023703}">
                      <ahyp:hlinkClr xmlns:ahyp="http://schemas.microsoft.com/office/drawing/2018/hyperlinkcolor" val="tx"/>
                    </a:ext>
                  </a:extLst>
                </a:hlinkClick>
              </a:rPr>
              <a:t>Gemeinschaftsgärten</a:t>
            </a:r>
            <a:endParaRPr kumimoji="0" lang="en-US" sz="1600" b="1" i="0" u="none" strike="noStrike" kern="1200" cap="none" spc="0" normalizeH="0" baseline="0" noProof="0" dirty="0">
              <a:ln>
                <a:noFill/>
              </a:ln>
              <a:solidFill>
                <a:srgbClr val="0A5496"/>
              </a:solidFill>
              <a:effectLst/>
              <a:uLnTx/>
              <a:uFillTx/>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A5496"/>
                </a:solidFill>
                <a:effectLst/>
                <a:uLnTx/>
                <a:uFillTx/>
                <a:ea typeface="ヒラギノ角ゴ Pro W3" pitchFamily="125" charset="-128"/>
                <a:cs typeface="Arial" panose="020B0604020202020204" pitchFamily="34" charset="0"/>
                <a:hlinkClick r:id="rId9">
                  <a:extLst>
                    <a:ext uri="{A12FA001-AC4F-418D-AE19-62706E023703}">
                      <ahyp:hlinkClr xmlns:ahyp="http://schemas.microsoft.com/office/drawing/2018/hyperlinkcolor" val="tx"/>
                    </a:ext>
                  </a:extLst>
                </a:hlinkClick>
              </a:rPr>
              <a:t>Diabetes</a:t>
            </a:r>
            <a:endParaRPr kumimoji="0" lang="en-US" sz="1600" b="1" i="0" u="none" strike="noStrike" kern="1200" cap="none" spc="0" normalizeH="0" baseline="0" noProof="0" dirty="0">
              <a:ln>
                <a:noFill/>
              </a:ln>
              <a:solidFill>
                <a:srgbClr val="0A5496"/>
              </a:solidFill>
              <a:effectLst/>
              <a:uLnTx/>
              <a:uFillTx/>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0A5496"/>
                </a:solidFill>
                <a:effectLst/>
                <a:uLnTx/>
                <a:uFillTx/>
                <a:ea typeface="ヒラギノ角ゴ Pro W3" pitchFamily="125" charset="-128"/>
                <a:cs typeface="Arial" panose="020B0604020202020204" pitchFamily="34" charset="0"/>
                <a:hlinkClick r:id="rId10">
                  <a:extLst>
                    <a:ext uri="{A12FA001-AC4F-418D-AE19-62706E023703}">
                      <ahyp:hlinkClr xmlns:ahyp="http://schemas.microsoft.com/office/drawing/2018/hyperlinkcolor" val="tx"/>
                    </a:ext>
                  </a:extLst>
                </a:hlinkClick>
              </a:rPr>
              <a:t>Katastrophenhilfe</a:t>
            </a:r>
            <a:endParaRPr lang="de-DE" sz="1600" dirty="0"/>
          </a:p>
          <a:p>
            <a:pPr fontAlgn="auto">
              <a:lnSpc>
                <a:spcPct val="100000"/>
              </a:lnSpc>
              <a:spcBef>
                <a:spcPts val="0"/>
              </a:spcBef>
              <a:spcAft>
                <a:spcPts val="200"/>
              </a:spcAft>
              <a:buClr>
                <a:srgbClr val="0A5496"/>
              </a:buClr>
            </a:pPr>
            <a:endParaRPr lang="de-DE" sz="1600" b="1" dirty="0">
              <a:solidFill>
                <a:srgbClr val="0A5496"/>
              </a:solidFill>
              <a:cs typeface="Arial" panose="020B0604020202020204" pitchFamily="34" charset="0"/>
              <a:hlinkClick r:id="rId5">
                <a:extLst>
                  <a:ext uri="{A12FA001-AC4F-418D-AE19-62706E023703}">
                    <ahyp:hlinkClr xmlns:ahyp="http://schemas.microsoft.com/office/drawing/2018/hyperlinkcolor" val="tx"/>
                  </a:ext>
                </a:extLst>
              </a:hlinkClick>
            </a:endParaRPr>
          </a:p>
          <a:p>
            <a:pPr marL="0" indent="0" fontAlgn="auto">
              <a:lnSpc>
                <a:spcPct val="100000"/>
              </a:lnSpc>
              <a:spcBef>
                <a:spcPts val="0"/>
              </a:spcBef>
              <a:spcAft>
                <a:spcPts val="200"/>
              </a:spcAft>
              <a:buNone/>
            </a:pPr>
            <a:br>
              <a:rPr lang="en-US" sz="1600" dirty="0">
                <a:cs typeface="Arial" panose="020B0604020202020204" pitchFamily="34" charset="0"/>
              </a:rPr>
            </a:br>
            <a:endParaRPr lang="de-DE" sz="1600" dirty="0"/>
          </a:p>
        </p:txBody>
      </p:sp>
      <p:sp>
        <p:nvSpPr>
          <p:cNvPr id="2" name="TextBox 1">
            <a:extLst>
              <a:ext uri="{FF2B5EF4-FFF2-40B4-BE49-F238E27FC236}">
                <a16:creationId xmlns:a16="http://schemas.microsoft.com/office/drawing/2014/main" id="{EB89553C-D254-4C84-85F1-459A858628F1}"/>
              </a:ext>
            </a:extLst>
          </p:cNvPr>
          <p:cNvSpPr txBox="1"/>
          <p:nvPr/>
        </p:nvSpPr>
        <p:spPr>
          <a:xfrm>
            <a:off x="5701271" y="2819400"/>
            <a:ext cx="5577988" cy="2308324"/>
          </a:xfrm>
          <a:prstGeom prst="rect">
            <a:avLst/>
          </a:prstGeom>
          <a:noFill/>
        </p:spPr>
        <p:txBody>
          <a:bodyPr wrap="square" rtlCol="0">
            <a:spAutoFit/>
          </a:bodyPr>
          <a:lstStyle/>
          <a:p>
            <a:r>
              <a:rPr lang="en-US" sz="1600" b="1" dirty="0">
                <a:latin typeface="+mn-lt"/>
                <a:hlinkClick r:id="rId11"/>
              </a:rPr>
              <a:t>Marketing-Matters</a:t>
            </a:r>
            <a:r>
              <a:rPr lang="en-US" sz="1600" b="1" dirty="0">
                <a:latin typeface="+mn-lt"/>
              </a:rPr>
              <a:t>-</a:t>
            </a:r>
            <a:r>
              <a:rPr lang="en-US" sz="1600" dirty="0" err="1">
                <a:latin typeface="+mn-lt"/>
              </a:rPr>
              <a:t>Webseite</a:t>
            </a:r>
            <a:r>
              <a:rPr lang="en-US" sz="1600" dirty="0">
                <a:latin typeface="+mn-lt"/>
              </a:rPr>
              <a:t>: </a:t>
            </a:r>
            <a:r>
              <a:rPr lang="de-DE" sz="1600" dirty="0">
                <a:latin typeface="+mn-lt"/>
              </a:rPr>
              <a:t>Hier finden Sie Ressourcen, </a:t>
            </a:r>
          </a:p>
          <a:p>
            <a:r>
              <a:rPr lang="de-DE" sz="1600" dirty="0">
                <a:latin typeface="+mn-lt"/>
              </a:rPr>
              <a:t>um die Sichtbarkeit und Bekanntheit Ihres Clubs zu erhöhen. </a:t>
            </a:r>
          </a:p>
          <a:p>
            <a:r>
              <a:rPr lang="de-DE" sz="1600" dirty="0">
                <a:latin typeface="+mn-lt"/>
              </a:rPr>
              <a:t>Ganz gleich, ob Sie neue Mitglieder gewinnen oder ein Projekt</a:t>
            </a:r>
          </a:p>
          <a:p>
            <a:r>
              <a:rPr lang="de-DE" sz="1600" dirty="0">
                <a:latin typeface="+mn-lt"/>
              </a:rPr>
              <a:t>oder eine Spendenaktion unterstützen wollen, auf dieser </a:t>
            </a:r>
          </a:p>
          <a:p>
            <a:r>
              <a:rPr lang="de-DE" sz="1600" dirty="0">
                <a:latin typeface="+mn-lt"/>
              </a:rPr>
              <a:t>Webseite finden Sie, was Sie brauchen</a:t>
            </a:r>
            <a:r>
              <a:rPr lang="de-DE" sz="1600" b="1" dirty="0">
                <a:latin typeface="+mn-lt"/>
              </a:rPr>
              <a:t>.</a:t>
            </a:r>
            <a:endParaRPr lang="de-DE" sz="1600" dirty="0">
              <a:latin typeface="+mn-lt"/>
            </a:endParaRPr>
          </a:p>
          <a:p>
            <a:pPr marL="171450" indent="-171450">
              <a:buFont typeface="Arial" panose="020B0604020202020204" pitchFamily="34" charset="0"/>
              <a:buChar char="•"/>
            </a:pPr>
            <a:endParaRPr lang="de-DE" sz="1600" dirty="0">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mn-lt"/>
              <a:ea typeface="ヒラギノ角ゴ Pro W3" pitchFamily="125"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600" b="1" dirty="0">
              <a:solidFill>
                <a:srgbClr val="000000"/>
              </a:solidFill>
              <a:latin typeface="+mn-lt"/>
              <a:cs typeface="Arial" panose="020B0604020202020204" pitchFamily="34" charset="0"/>
            </a:endParaRPr>
          </a:p>
          <a:p>
            <a:pPr marR="0" lvl="0" algn="l" defTabSz="914400" rtl="0" eaLnBrk="1" fontAlgn="base" latinLnBrk="0" hangingPunct="1">
              <a:lnSpc>
                <a:spcPct val="100000"/>
              </a:lnSpc>
              <a:spcBef>
                <a:spcPct val="0"/>
              </a:spcBef>
              <a:spcAft>
                <a:spcPct val="0"/>
              </a:spcAft>
              <a:buClrTx/>
              <a:buSzTx/>
              <a:tabLst/>
              <a:defRPr/>
            </a:pPr>
            <a:endParaRPr lang="de-DE" sz="1600" b="1" i="0" dirty="0">
              <a:solidFill>
                <a:srgbClr val="0A5496"/>
              </a:solidFill>
              <a:effectLst/>
              <a:latin typeface="+mn-lt"/>
              <a:cs typeface="Arial" panose="020B0604020202020204" pitchFamily="34" charset="0"/>
            </a:endParaRPr>
          </a:p>
        </p:txBody>
      </p:sp>
    </p:spTree>
    <p:extLst>
      <p:ext uri="{BB962C8B-B14F-4D97-AF65-F5344CB8AC3E}">
        <p14:creationId xmlns:p14="http://schemas.microsoft.com/office/powerpoint/2010/main" val="4285863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660845" y="2152809"/>
            <a:ext cx="8787294" cy="4705191"/>
          </a:xfrm>
          <a:prstGeom prst="rect">
            <a:avLst/>
          </a:prstGeom>
        </p:spPr>
        <p:txBody>
          <a:bodyPr/>
          <a:lstStyle/>
          <a:p>
            <a:pPr>
              <a:spcBef>
                <a:spcPts val="600"/>
              </a:spcBef>
              <a:buClr>
                <a:srgbClr val="F0C300"/>
              </a:buClr>
              <a:buFont typeface="Wingdings" pitchFamily="2" charset="2"/>
              <a:buChar char="§"/>
            </a:pPr>
            <a:r>
              <a:rPr lang="en-US" sz="1800" dirty="0" err="1">
                <a:solidFill>
                  <a:srgbClr val="0A549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Zuschuss</a:t>
            </a:r>
            <a:r>
              <a:rPr lang="en-US" sz="1800" dirty="0">
                <a:solidFill>
                  <a:srgbClr val="0A549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für </a:t>
            </a:r>
            <a:r>
              <a:rPr lang="en-US" sz="1800" dirty="0" err="1">
                <a:solidFill>
                  <a:srgbClr val="0A549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Mitgliederzuwachs</a:t>
            </a:r>
            <a:r>
              <a:rPr lang="de-DE" sz="1800" dirty="0">
                <a:latin typeface="Arial" panose="020B0604020202020204" pitchFamily="34" charset="0"/>
              </a:rPr>
              <a:t>: Die Mittel unterstützen eine Vielzahl von Maßnahmen und Aktivitäten zur Steigerung der Mitgliederzahl und zur Gründung neuer Clubs.</a:t>
            </a:r>
            <a:endParaRPr lang="de-DE" sz="1800" dirty="0">
              <a:latin typeface="Arial" panose="020B0604020202020204" pitchFamily="34" charset="0"/>
              <a:cs typeface="Arial" panose="020B0604020202020204" pitchFamily="34" charset="0"/>
            </a:endParaRPr>
          </a:p>
          <a:p>
            <a:pPr>
              <a:spcBef>
                <a:spcPts val="600"/>
              </a:spcBef>
              <a:buClr>
                <a:srgbClr val="F0C300"/>
              </a:buClr>
              <a:buFont typeface="Wingdings" pitchFamily="2" charset="2"/>
              <a:buChar char="§"/>
            </a:pPr>
            <a:r>
              <a:rPr lang="en-US" sz="1800" u="sng" dirty="0">
                <a:solidFill>
                  <a:srgbClr val="0A5496"/>
                </a:solidFill>
                <a:latin typeface="Arial" panose="020B0604020202020204" pitchFamily="34" charset="0"/>
                <a:cs typeface="Arial" panose="020B0604020202020204" pitchFamily="34" charset="0"/>
              </a:rPr>
              <a:t>Marketing-</a:t>
            </a:r>
            <a:r>
              <a:rPr lang="en-US" sz="1800" u="sng" dirty="0" err="1">
                <a:solidFill>
                  <a:srgbClr val="0A5496"/>
                </a:solidFill>
                <a:latin typeface="Arial" panose="020B0604020202020204" pitchFamily="34" charset="0"/>
                <a:cs typeface="Arial" panose="020B0604020202020204" pitchFamily="34" charset="0"/>
              </a:rPr>
              <a:t>Zuschussprogramm</a:t>
            </a:r>
            <a:r>
              <a:rPr lang="de-DE" sz="1800" u="sng" dirty="0">
                <a:latin typeface="Arial" panose="020B0604020202020204" pitchFamily="34" charset="0"/>
              </a:rPr>
              <a:t>:</a:t>
            </a:r>
            <a:r>
              <a:rPr lang="de-DE" sz="1800" dirty="0">
                <a:latin typeface="Arial" panose="020B0604020202020204" pitchFamily="34" charset="0"/>
              </a:rPr>
              <a:t> Unterstützung von Marketingaktivitäten in Multi- und Einzeldistrikten, wie Werbung, soziale Medien, Branding und Öffentlichkeitsarbeit.</a:t>
            </a:r>
            <a:endParaRPr lang="de-DE" sz="1800" dirty="0">
              <a:latin typeface="Arial" panose="020B0604020202020204" pitchFamily="34" charset="0"/>
              <a:cs typeface="Arial" panose="020B0604020202020204" pitchFamily="34" charset="0"/>
            </a:endParaRPr>
          </a:p>
          <a:p>
            <a:pPr>
              <a:lnSpc>
                <a:spcPct val="100000"/>
              </a:lnSpc>
              <a:spcBef>
                <a:spcPts val="600"/>
              </a:spcBef>
              <a:buClr>
                <a:srgbClr val="F0C300"/>
              </a:buClr>
              <a:buFont typeface="Wingdings" pitchFamily="2" charset="2"/>
              <a:buChar char="§"/>
            </a:pPr>
            <a:r>
              <a:rPr lang="de-DE" sz="1800" u="sng" dirty="0">
                <a:solidFill>
                  <a:srgbClr val="0A5496"/>
                </a:solidFill>
                <a:latin typeface="Arial" panose="020B0604020202020204" pitchFamily="34" charset="0"/>
                <a:cs typeface="Arial" panose="020B0604020202020204" pitchFamily="34" charset="0"/>
              </a:rPr>
              <a:t>Multidistrikt- und Distriktzuschussprogramm für Führungskräfteentwicklung: </a:t>
            </a:r>
            <a:r>
              <a:rPr lang="de-DE" sz="1800" dirty="0">
                <a:latin typeface="Arial" panose="020B0604020202020204" pitchFamily="34" charset="0"/>
                <a:cs typeface="Arial" panose="020B0604020202020204" pitchFamily="34" charset="0"/>
              </a:rPr>
              <a:t>Finanziert Schulungen, die Führungskräften in Ihrem Multidistrikt (Erste und Zweite Vize-Distrikt-Governor) oder Distrikt (Zone Chairperson) helfen, weiter zu wachsen und erfolgreich zu sein.</a:t>
            </a:r>
          </a:p>
          <a:p>
            <a:pPr>
              <a:lnSpc>
                <a:spcPct val="100000"/>
              </a:lnSpc>
              <a:spcBef>
                <a:spcPts val="600"/>
              </a:spcBef>
              <a:buClr>
                <a:srgbClr val="F0C300"/>
              </a:buClr>
              <a:buFont typeface="Wingdings" pitchFamily="2" charset="2"/>
              <a:buChar char="§"/>
            </a:pPr>
            <a:r>
              <a:rPr lang="en-US" sz="1800" u="sng" dirty="0">
                <a:solidFill>
                  <a:srgbClr val="0A5496"/>
                </a:solidFill>
                <a:latin typeface="Arial" panose="020B0604020202020204" pitchFamily="34" charset="0"/>
                <a:cs typeface="Arial" panose="020B0604020202020204" pitchFamily="34" charset="0"/>
              </a:rPr>
              <a:t>Seminar-</a:t>
            </a:r>
            <a:r>
              <a:rPr lang="en-US" sz="1800" u="sng" dirty="0" err="1">
                <a:solidFill>
                  <a:srgbClr val="0A5496"/>
                </a:solidFill>
                <a:latin typeface="Arial" panose="020B0604020202020204" pitchFamily="34" charset="0"/>
                <a:cs typeface="Arial" panose="020B0604020202020204" pitchFamily="34" charset="0"/>
              </a:rPr>
              <a:t>Zuschussprogramm</a:t>
            </a:r>
            <a:r>
              <a:rPr lang="en-US" sz="1800" u="sng" dirty="0">
                <a:solidFill>
                  <a:srgbClr val="0A5496"/>
                </a:solidFill>
                <a:latin typeface="Arial" panose="020B0604020202020204" pitchFamily="34" charset="0"/>
                <a:cs typeface="Arial" panose="020B0604020202020204" pitchFamily="34" charset="0"/>
              </a:rPr>
              <a:t> für </a:t>
            </a:r>
            <a:r>
              <a:rPr lang="en-US" sz="1800" u="sng" dirty="0" err="1">
                <a:solidFill>
                  <a:srgbClr val="0A5496"/>
                </a:solidFill>
                <a:latin typeface="Arial" panose="020B0604020202020204" pitchFamily="34" charset="0"/>
                <a:cs typeface="Arial" panose="020B0604020202020204" pitchFamily="34" charset="0"/>
              </a:rPr>
              <a:t>Führungskräfteweiterbildung</a:t>
            </a:r>
            <a:r>
              <a:rPr lang="en-US" sz="1800" u="sng" dirty="0">
                <a:solidFill>
                  <a:srgbClr val="0A5496"/>
                </a:solidFill>
                <a:latin typeface="Arial" panose="020B0604020202020204" pitchFamily="34" charset="0"/>
                <a:cs typeface="Arial" panose="020B0604020202020204" pitchFamily="34" charset="0"/>
              </a:rPr>
              <a:t>: </a:t>
            </a:r>
            <a:r>
              <a:rPr lang="en-US" sz="1800" i="0" dirty="0" err="1">
                <a:effectLst/>
                <a:latin typeface="HelveticaNeue-Light"/>
              </a:rPr>
              <a:t>Finanziert</a:t>
            </a:r>
            <a:r>
              <a:rPr lang="en-US" sz="1800" i="0" dirty="0">
                <a:effectLst/>
                <a:latin typeface="HelveticaNeue-Light"/>
              </a:rPr>
              <a:t> </a:t>
            </a:r>
            <a:r>
              <a:rPr lang="en-US" sz="1800" i="0" dirty="0" err="1">
                <a:effectLst/>
                <a:latin typeface="HelveticaNeue-Light"/>
              </a:rPr>
              <a:t>Seminare</a:t>
            </a:r>
            <a:r>
              <a:rPr lang="en-US" sz="1800" i="0" dirty="0">
                <a:effectLst/>
                <a:latin typeface="HelveticaNeue-Light"/>
              </a:rPr>
              <a:t> für </a:t>
            </a:r>
            <a:r>
              <a:rPr lang="en-US" sz="1800" i="0" dirty="0" err="1">
                <a:effectLst/>
                <a:latin typeface="HelveticaNeue-Light"/>
              </a:rPr>
              <a:t>angehende</a:t>
            </a:r>
            <a:r>
              <a:rPr lang="en-US" sz="1800" i="0" dirty="0">
                <a:effectLst/>
                <a:latin typeface="HelveticaNeue-Light"/>
              </a:rPr>
              <a:t> Lions-</a:t>
            </a:r>
            <a:r>
              <a:rPr lang="en-US" sz="1800" i="0" dirty="0" err="1">
                <a:effectLst/>
                <a:latin typeface="HelveticaNeue-Light"/>
              </a:rPr>
              <a:t>Führungskräfte</a:t>
            </a:r>
            <a:r>
              <a:rPr lang="en-US" sz="1800" i="0" dirty="0">
                <a:effectLst/>
                <a:latin typeface="HelveticaNeue-Light"/>
              </a:rPr>
              <a:t> </a:t>
            </a:r>
            <a:r>
              <a:rPr lang="en-US" sz="1800" i="0" dirty="0" err="1">
                <a:effectLst/>
                <a:latin typeface="HelveticaNeue-Light"/>
              </a:rPr>
              <a:t>oder</a:t>
            </a:r>
            <a:r>
              <a:rPr lang="en-US" sz="1800" i="0" dirty="0">
                <a:effectLst/>
                <a:latin typeface="HelveticaNeue-Light"/>
              </a:rPr>
              <a:t> </a:t>
            </a:r>
            <a:r>
              <a:rPr lang="en-US" sz="1800" i="0" dirty="0" err="1">
                <a:effectLst/>
                <a:latin typeface="HelveticaNeue-Light"/>
              </a:rPr>
              <a:t>Regionale</a:t>
            </a:r>
            <a:r>
              <a:rPr lang="en-US" sz="1800" i="0" dirty="0">
                <a:effectLst/>
                <a:latin typeface="HelveticaNeue-Light"/>
              </a:rPr>
              <a:t> Lions-</a:t>
            </a:r>
            <a:r>
              <a:rPr lang="en-US" sz="1800" i="0" dirty="0" err="1">
                <a:effectLst/>
                <a:latin typeface="HelveticaNeue-Light"/>
              </a:rPr>
              <a:t>Führungskräfteseminare</a:t>
            </a:r>
            <a:r>
              <a:rPr lang="en-US" sz="1800" i="0" dirty="0">
                <a:effectLst/>
                <a:latin typeface="HelveticaNeue-Light"/>
              </a:rPr>
              <a:t> in </a:t>
            </a:r>
            <a:r>
              <a:rPr lang="en-US" sz="1800" i="0" dirty="0" err="1">
                <a:effectLst/>
                <a:latin typeface="HelveticaNeue-Light"/>
              </a:rPr>
              <a:t>Ihrem</a:t>
            </a:r>
            <a:r>
              <a:rPr lang="en-US" sz="1800" i="0" dirty="0">
                <a:effectLst/>
                <a:latin typeface="HelveticaNeue-Light"/>
              </a:rPr>
              <a:t> </a:t>
            </a:r>
            <a:r>
              <a:rPr lang="en-US" sz="1800" i="0" dirty="0" err="1">
                <a:effectLst/>
                <a:latin typeface="HelveticaNeue-Light"/>
              </a:rPr>
              <a:t>Gebiet</a:t>
            </a:r>
            <a:r>
              <a:rPr lang="en-US" sz="1800" i="0" dirty="0">
                <a:effectLst/>
                <a:latin typeface="HelveticaNeue-Light"/>
              </a:rPr>
              <a:t>.</a:t>
            </a:r>
            <a:endParaRPr lang="en-US" sz="18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a:lnSpc>
                <a:spcPct val="100000"/>
              </a:lnSpc>
              <a:spcBef>
                <a:spcPts val="600"/>
              </a:spcBef>
              <a:buClr>
                <a:srgbClr val="F0C300"/>
              </a:buClr>
              <a:buFont typeface="Wingdings" pitchFamily="2" charset="2"/>
              <a:buChar char="§"/>
            </a:pPr>
            <a:r>
              <a:rPr lang="en-US" sz="1800" u="sng" dirty="0">
                <a:solidFill>
                  <a:srgbClr val="0A5496"/>
                </a:solidFill>
                <a:latin typeface="Arial" panose="020B0604020202020204" pitchFamily="34" charset="0"/>
                <a:cs typeface="Arial" panose="020B0604020202020204" pitchFamily="34" charset="0"/>
              </a:rPr>
              <a:t>LCIF-</a:t>
            </a:r>
            <a:r>
              <a:rPr lang="en-US" sz="1800" u="sng" dirty="0" err="1">
                <a:solidFill>
                  <a:srgbClr val="0A5496"/>
                </a:solidFill>
                <a:latin typeface="Arial" panose="020B0604020202020204" pitchFamily="34" charset="0"/>
                <a:cs typeface="Arial" panose="020B0604020202020204" pitchFamily="34" charset="0"/>
              </a:rPr>
              <a:t>Zuschuss</a:t>
            </a:r>
            <a:r>
              <a:rPr lang="en-US" sz="1800" u="sng" dirty="0">
                <a:solidFill>
                  <a:srgbClr val="0A5496"/>
                </a:solidFill>
                <a:latin typeface="Arial" panose="020B0604020202020204" pitchFamily="34" charset="0"/>
                <a:cs typeface="Arial" panose="020B0604020202020204" pitchFamily="34" charset="0"/>
              </a:rPr>
              <a:t>:</a:t>
            </a:r>
            <a:r>
              <a:rPr lang="en-US" sz="1800" dirty="0">
                <a:solidFill>
                  <a:srgbClr val="0A5496"/>
                </a:solidFill>
                <a:latin typeface="Arial" panose="020B0604020202020204" pitchFamily="34" charset="0"/>
                <a:cs typeface="Arial" panose="020B0604020202020204" pitchFamily="34" charset="0"/>
              </a:rPr>
              <a:t> </a:t>
            </a:r>
            <a:r>
              <a:rPr lang="de-DE" sz="1800" dirty="0">
                <a:latin typeface="Arial" panose="020B0604020202020204" pitchFamily="34" charset="0"/>
                <a:cs typeface="Arial" panose="020B0604020202020204" pitchFamily="34" charset="0"/>
              </a:rPr>
              <a:t>Unterstützt Lions und Leos dabei, die Reichweite ihrer Hilfsprojekte zu vergrößern.</a:t>
            </a:r>
            <a:endParaRPr lang="en-US" sz="1800" dirty="0">
              <a:latin typeface="Arial" panose="020B0604020202020204" pitchFamily="34" charset="0"/>
              <a:cs typeface="Arial" panose="020B0604020202020204" pitchFamily="34" charset="0"/>
            </a:endParaRPr>
          </a:p>
        </p:txBody>
      </p:sp>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de-DE" sz="3200" b="1" kern="0" dirty="0">
                <a:solidFill>
                  <a:srgbClr val="0A5496"/>
                </a:solidFill>
                <a:latin typeface="Arial" charset="0"/>
              </a:rPr>
              <a:t>LCI/LCIF-Finanzquellen</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32</a:t>
            </a:fld>
            <a:endParaRPr lang="de-DE"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5"/>
          <a:srcRect/>
          <a:stretch/>
        </p:blipFill>
        <p:spPr>
          <a:xfrm>
            <a:off x="383100" y="241354"/>
            <a:ext cx="971568" cy="971568"/>
          </a:xfrm>
          <a:prstGeom prst="rect">
            <a:avLst/>
          </a:prstGeom>
        </p:spPr>
      </p:pic>
      <p:sp>
        <p:nvSpPr>
          <p:cNvPr id="2" name="Yellow Bar">
            <a:extLst>
              <a:ext uri="{FF2B5EF4-FFF2-40B4-BE49-F238E27FC236}">
                <a16:creationId xmlns:a16="http://schemas.microsoft.com/office/drawing/2014/main" id="{5EB44F3F-8B31-5204-0B7E-8383778EB406}"/>
              </a:ext>
            </a:extLst>
          </p:cNvPr>
          <p:cNvSpPr/>
          <p:nvPr/>
        </p:nvSpPr>
        <p:spPr>
          <a:xfrm flipV="1">
            <a:off x="2743200" y="1905000"/>
            <a:ext cx="2476196"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952078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524000" y="3070963"/>
            <a:ext cx="9753600" cy="3514957"/>
          </a:xfrm>
        </p:spPr>
        <p:txBody>
          <a:bodyPr anchor="t"/>
          <a:lstStyle/>
          <a:p>
            <a:pPr marL="457200" indent="-457200">
              <a:lnSpc>
                <a:spcPct val="110000"/>
              </a:lnSpc>
              <a:spcBef>
                <a:spcPts val="1200"/>
              </a:spcBef>
              <a:spcAft>
                <a:spcPts val="600"/>
              </a:spcAft>
              <a:buClr>
                <a:srgbClr val="56565A"/>
              </a:buClr>
              <a:buFont typeface="+mj-lt"/>
              <a:buAutoNum type="arabicParenR"/>
            </a:pPr>
            <a:r>
              <a:rPr lang="de-DE" sz="2400" dirty="0">
                <a:solidFill>
                  <a:srgbClr val="56565A"/>
                </a:solidFill>
              </a:rPr>
              <a:t>Unterteilen Sie sich in vier Gruppen: Eine pro Schwerpunktbereich</a:t>
            </a:r>
          </a:p>
          <a:p>
            <a:pPr marL="457200" indent="-457200">
              <a:lnSpc>
                <a:spcPct val="110000"/>
              </a:lnSpc>
              <a:spcBef>
                <a:spcPts val="1200"/>
              </a:spcBef>
              <a:spcAft>
                <a:spcPts val="600"/>
              </a:spcAft>
              <a:buClr>
                <a:srgbClr val="56565A"/>
              </a:buClr>
              <a:buFont typeface="+mj-lt"/>
              <a:buAutoNum type="arabicParenR"/>
            </a:pPr>
            <a:r>
              <a:rPr lang="de-DE" sz="2400" dirty="0">
                <a:solidFill>
                  <a:srgbClr val="56565A"/>
                </a:solidFill>
              </a:rPr>
              <a:t>Weisen Sie jeder Handlung Führungskräfte, Hilfsmittel und ein Budget zu</a:t>
            </a:r>
          </a:p>
          <a:p>
            <a:pPr marL="457200" indent="-457200">
              <a:lnSpc>
                <a:spcPct val="110000"/>
              </a:lnSpc>
              <a:spcBef>
                <a:spcPts val="1200"/>
              </a:spcBef>
              <a:spcAft>
                <a:spcPts val="600"/>
              </a:spcAft>
              <a:buClr>
                <a:srgbClr val="56565A"/>
              </a:buClr>
              <a:buFont typeface="+mj-lt"/>
              <a:buAutoNum type="arabicParenR"/>
            </a:pPr>
            <a:r>
              <a:rPr lang="de-DE" sz="2400" dirty="0">
                <a:solidFill>
                  <a:srgbClr val="56565A"/>
                </a:solidFill>
              </a:rPr>
              <a:t>Eine Person aus jeder Gruppe teilt deren Ideen im Plenum</a:t>
            </a:r>
          </a:p>
          <a:p>
            <a:pPr marL="457200" indent="-457200">
              <a:lnSpc>
                <a:spcPct val="110000"/>
              </a:lnSpc>
              <a:spcBef>
                <a:spcPts val="1200"/>
              </a:spcBef>
              <a:spcAft>
                <a:spcPts val="600"/>
              </a:spcAft>
              <a:buClr>
                <a:srgbClr val="56565A"/>
              </a:buClr>
              <a:buFont typeface="+mj-lt"/>
              <a:buAutoNum type="arabicParenR"/>
            </a:pPr>
            <a:r>
              <a:rPr lang="de-DE" sz="2400" dirty="0">
                <a:solidFill>
                  <a:srgbClr val="56565A"/>
                </a:solidFill>
              </a:rPr>
              <a:t>Wir werden diesen Entwurf unseres Plans als Gruppe fertigstellen</a:t>
            </a:r>
          </a:p>
        </p:txBody>
      </p:sp>
      <p:pic>
        <p:nvPicPr>
          <p:cNvPr id="24" name="Picture 23">
            <a:extLst>
              <a:ext uri="{FF2B5EF4-FFF2-40B4-BE49-F238E27FC236}">
                <a16:creationId xmlns:a16="http://schemas.microsoft.com/office/drawing/2014/main" id="{1C6DCF2B-DA07-3342-B55A-A4A9B03142B8}"/>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25" name="Title 3">
            <a:extLst>
              <a:ext uri="{FF2B5EF4-FFF2-40B4-BE49-F238E27FC236}">
                <a16:creationId xmlns:a16="http://schemas.microsoft.com/office/drawing/2014/main" id="{ECD080B6-8D6E-B840-9F36-DA4612ADD423}"/>
              </a:ext>
            </a:extLst>
          </p:cNvPr>
          <p:cNvSpPr txBox="1">
            <a:spLocks/>
          </p:cNvSpPr>
          <p:nvPr/>
        </p:nvSpPr>
        <p:spPr>
          <a:xfrm>
            <a:off x="-21265" y="6096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b="1" kern="0" dirty="0">
                <a:solidFill>
                  <a:srgbClr val="0A5496"/>
                </a:solidFill>
              </a:rPr>
              <a:t>Führungskräfte und Hilfsmittel auswählen</a:t>
            </a:r>
          </a:p>
        </p:txBody>
      </p:sp>
      <p:sp>
        <p:nvSpPr>
          <p:cNvPr id="26" name="Yellow Bar">
            <a:extLst>
              <a:ext uri="{FF2B5EF4-FFF2-40B4-BE49-F238E27FC236}">
                <a16:creationId xmlns:a16="http://schemas.microsoft.com/office/drawing/2014/main" id="{9FCDD1B8-76FC-AA45-9DAB-1EED938257FC}"/>
              </a:ext>
            </a:extLst>
          </p:cNvPr>
          <p:cNvSpPr/>
          <p:nvPr/>
        </p:nvSpPr>
        <p:spPr>
          <a:xfrm>
            <a:off x="4611695" y="13103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t> </a:t>
            </a:r>
          </a:p>
        </p:txBody>
      </p:sp>
      <p:pic>
        <p:nvPicPr>
          <p:cNvPr id="27" name="Picture 26">
            <a:extLst>
              <a:ext uri="{FF2B5EF4-FFF2-40B4-BE49-F238E27FC236}">
                <a16:creationId xmlns:a16="http://schemas.microsoft.com/office/drawing/2014/main" id="{50C62A0C-A4B0-EE49-9956-363CF59AF52D}"/>
              </a:ext>
            </a:extLst>
          </p:cNvPr>
          <p:cNvPicPr>
            <a:picLocks noChangeAspect="1"/>
          </p:cNvPicPr>
          <p:nvPr/>
        </p:nvPicPr>
        <p:blipFill>
          <a:blip r:embed="rId3"/>
          <a:stretch>
            <a:fillRect/>
          </a:stretch>
        </p:blipFill>
        <p:spPr>
          <a:xfrm>
            <a:off x="9906000" y="1817"/>
            <a:ext cx="2286000" cy="2286000"/>
          </a:xfrm>
          <a:prstGeom prst="rect">
            <a:avLst/>
          </a:prstGeom>
        </p:spPr>
      </p:pic>
      <p:sp>
        <p:nvSpPr>
          <p:cNvPr id="28" name="Rectangle 27">
            <a:extLst>
              <a:ext uri="{FF2B5EF4-FFF2-40B4-BE49-F238E27FC236}">
                <a16:creationId xmlns:a16="http://schemas.microsoft.com/office/drawing/2014/main" id="{5EEBBCE9-FDCC-5E45-9AC7-1E909E07AF7A}"/>
              </a:ext>
            </a:extLst>
          </p:cNvPr>
          <p:cNvSpPr/>
          <p:nvPr/>
        </p:nvSpPr>
        <p:spPr>
          <a:xfrm>
            <a:off x="1078759"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de-DE" b="1" kern="1200" dirty="0">
                <a:solidFill>
                  <a:schemeClr val="bg1"/>
                </a:solidFill>
                <a:latin typeface="Arial" panose="020B0604020202020204" pitchFamily="34" charset="0"/>
              </a:rPr>
              <a:t>1</a:t>
            </a:r>
            <a:br/>
            <a:r>
              <a:rPr lang="de-DE" b="1" kern="1200" dirty="0">
                <a:solidFill>
                  <a:schemeClr val="bg1"/>
                </a:solidFill>
                <a:latin typeface="Arial" panose="020B0604020202020204" pitchFamily="34" charset="0"/>
              </a:rPr>
              <a:t>Neue Clubs</a:t>
            </a:r>
          </a:p>
        </p:txBody>
      </p:sp>
      <p:sp>
        <p:nvSpPr>
          <p:cNvPr id="29" name="Rectangle 28">
            <a:extLst>
              <a:ext uri="{FF2B5EF4-FFF2-40B4-BE49-F238E27FC236}">
                <a16:creationId xmlns:a16="http://schemas.microsoft.com/office/drawing/2014/main" id="{193B7C8D-97F1-A046-8FB9-1BF1E456508D}"/>
              </a:ext>
            </a:extLst>
          </p:cNvPr>
          <p:cNvSpPr/>
          <p:nvPr/>
        </p:nvSpPr>
        <p:spPr>
          <a:xfrm>
            <a:off x="3686878"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de-DE" b="1" kern="1200" dirty="0">
                <a:solidFill>
                  <a:schemeClr val="bg1"/>
                </a:solidFill>
                <a:latin typeface="Arial" panose="020B0604020202020204" pitchFamily="34" charset="0"/>
              </a:rPr>
              <a:t>2 </a:t>
            </a:r>
            <a:br/>
            <a:r>
              <a:rPr lang="de-DE" b="1" kern="1200" dirty="0">
                <a:solidFill>
                  <a:schemeClr val="bg1"/>
                </a:solidFill>
                <a:latin typeface="Arial" panose="020B0604020202020204" pitchFamily="34" charset="0"/>
              </a:rPr>
              <a:t>Neue Mitglieder</a:t>
            </a:r>
          </a:p>
        </p:txBody>
      </p:sp>
      <p:sp>
        <p:nvSpPr>
          <p:cNvPr id="30" name="Rectangle 29">
            <a:extLst>
              <a:ext uri="{FF2B5EF4-FFF2-40B4-BE49-F238E27FC236}">
                <a16:creationId xmlns:a16="http://schemas.microsoft.com/office/drawing/2014/main" id="{7411A709-A755-A343-8450-C7F0F7F90A9D}"/>
              </a:ext>
            </a:extLst>
          </p:cNvPr>
          <p:cNvSpPr/>
          <p:nvPr/>
        </p:nvSpPr>
        <p:spPr>
          <a:xfrm>
            <a:off x="6297304"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de-DE" b="1" kern="1200" dirty="0">
                <a:solidFill>
                  <a:schemeClr val="bg1"/>
                </a:solidFill>
                <a:latin typeface="Arial" panose="020B0604020202020204" pitchFamily="34" charset="0"/>
              </a:rPr>
              <a:t>3</a:t>
            </a:r>
            <a:br>
              <a:rPr dirty="0"/>
            </a:br>
            <a:r>
              <a:rPr lang="de-DE" b="1" kern="1200" dirty="0">
                <a:solidFill>
                  <a:schemeClr val="bg1"/>
                </a:solidFill>
                <a:latin typeface="Arial" panose="020B0604020202020204" pitchFamily="34" charset="0"/>
              </a:rPr>
              <a:t>Mitglieder-zufriedenheit</a:t>
            </a:r>
          </a:p>
        </p:txBody>
      </p:sp>
      <p:sp>
        <p:nvSpPr>
          <p:cNvPr id="31" name="Rectangle 30">
            <a:extLst>
              <a:ext uri="{FF2B5EF4-FFF2-40B4-BE49-F238E27FC236}">
                <a16:creationId xmlns:a16="http://schemas.microsoft.com/office/drawing/2014/main" id="{D0497636-4499-C447-B89B-1647E6AED15D}"/>
              </a:ext>
            </a:extLst>
          </p:cNvPr>
          <p:cNvSpPr/>
          <p:nvPr/>
        </p:nvSpPr>
        <p:spPr>
          <a:xfrm>
            <a:off x="8915400"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de-DE" b="1" kern="1200" dirty="0">
                <a:solidFill>
                  <a:schemeClr val="bg1"/>
                </a:solidFill>
                <a:latin typeface="Arial" panose="020B0604020202020204" pitchFamily="34" charset="0"/>
              </a:rPr>
              <a:t>4</a:t>
            </a:r>
            <a:br/>
            <a:r>
              <a:rPr lang="de-DE" b="1" kern="1200" dirty="0">
                <a:solidFill>
                  <a:schemeClr val="bg1"/>
                </a:solidFill>
                <a:latin typeface="Arial" panose="020B0604020202020204" pitchFamily="34" charset="0"/>
              </a:rPr>
              <a:t>Führungskräfte-Unterstützung</a:t>
            </a:r>
          </a:p>
        </p:txBody>
      </p:sp>
    </p:spTree>
    <p:extLst>
      <p:ext uri="{BB962C8B-B14F-4D97-AF65-F5344CB8AC3E}">
        <p14:creationId xmlns:p14="http://schemas.microsoft.com/office/powerpoint/2010/main" val="3128024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537C8900-BF8C-F44C-B8B3-E5B3343DCBDD}"/>
              </a:ext>
            </a:extLst>
          </p:cNvPr>
          <p:cNvSpPr txBox="1"/>
          <p:nvPr/>
        </p:nvSpPr>
        <p:spPr>
          <a:xfrm>
            <a:off x="1066800" y="2262172"/>
            <a:ext cx="2286000" cy="369332"/>
          </a:xfrm>
          <a:prstGeom prst="rect">
            <a:avLst/>
          </a:prstGeom>
          <a:noFill/>
        </p:spPr>
        <p:txBody>
          <a:bodyPr wrap="square" rtlCol="0">
            <a:spAutoFit/>
          </a:bodyPr>
          <a:lstStyle/>
          <a:p>
            <a:pPr algn="ctr"/>
            <a:r>
              <a:rPr lang="de-DE" dirty="0"/>
              <a:t>Zielvereinbarung: </a:t>
            </a:r>
          </a:p>
        </p:txBody>
      </p:sp>
      <p:sp>
        <p:nvSpPr>
          <p:cNvPr id="37" name="TextBox 36">
            <a:extLst>
              <a:ext uri="{FF2B5EF4-FFF2-40B4-BE49-F238E27FC236}">
                <a16:creationId xmlns:a16="http://schemas.microsoft.com/office/drawing/2014/main" id="{15FC6A67-85C0-2440-819F-22972F2F9E7B}"/>
              </a:ext>
            </a:extLst>
          </p:cNvPr>
          <p:cNvSpPr txBox="1"/>
          <p:nvPr/>
        </p:nvSpPr>
        <p:spPr>
          <a:xfrm>
            <a:off x="3671943" y="2223685"/>
            <a:ext cx="2286000" cy="646331"/>
          </a:xfrm>
          <a:prstGeom prst="rect">
            <a:avLst/>
          </a:prstGeom>
          <a:noFill/>
        </p:spPr>
        <p:txBody>
          <a:bodyPr wrap="square" rtlCol="0">
            <a:spAutoFit/>
          </a:bodyPr>
          <a:lstStyle/>
          <a:p>
            <a:pPr algn="ctr"/>
            <a:r>
              <a:rPr lang="de-DE" dirty="0"/>
              <a:t>Zielvereinbarung: Nr. </a:t>
            </a:r>
          </a:p>
        </p:txBody>
      </p:sp>
      <p:sp>
        <p:nvSpPr>
          <p:cNvPr id="38" name="TextBox 37">
            <a:extLst>
              <a:ext uri="{FF2B5EF4-FFF2-40B4-BE49-F238E27FC236}">
                <a16:creationId xmlns:a16="http://schemas.microsoft.com/office/drawing/2014/main" id="{0FC58696-821F-984E-9E49-D0D8F3734245}"/>
              </a:ext>
            </a:extLst>
          </p:cNvPr>
          <p:cNvSpPr txBox="1"/>
          <p:nvPr/>
        </p:nvSpPr>
        <p:spPr>
          <a:xfrm>
            <a:off x="6248400" y="2225067"/>
            <a:ext cx="2286000" cy="646331"/>
          </a:xfrm>
          <a:prstGeom prst="rect">
            <a:avLst/>
          </a:prstGeom>
          <a:noFill/>
        </p:spPr>
        <p:txBody>
          <a:bodyPr wrap="square" rtlCol="0">
            <a:spAutoFit/>
          </a:bodyPr>
          <a:lstStyle/>
          <a:p>
            <a:pPr algn="ctr"/>
            <a:r>
              <a:rPr lang="de-DE" dirty="0"/>
              <a:t>Zielvereinbarung: Nr. </a:t>
            </a:r>
          </a:p>
        </p:txBody>
      </p:sp>
      <p:sp>
        <p:nvSpPr>
          <p:cNvPr id="39" name="Rectangle 38">
            <a:extLst>
              <a:ext uri="{FF2B5EF4-FFF2-40B4-BE49-F238E27FC236}">
                <a16:creationId xmlns:a16="http://schemas.microsoft.com/office/drawing/2014/main" id="{B363D114-8671-394E-8415-190ACE2AE363}"/>
              </a:ext>
            </a:extLst>
          </p:cNvPr>
          <p:cNvSpPr/>
          <p:nvPr/>
        </p:nvSpPr>
        <p:spPr bwMode="auto">
          <a:xfrm>
            <a:off x="1066800" y="2608353"/>
            <a:ext cx="24384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de-DE" b="1" i="0" u="none" strike="noStrike" cap="none" normalizeH="0" dirty="0">
                <a:ln>
                  <a:noFill/>
                </a:ln>
                <a:solidFill>
                  <a:schemeClr val="tx2"/>
                </a:solidFill>
                <a:effectLst/>
                <a:latin typeface="Arial" panose="020B0604020202020204" pitchFamily="34" charset="0"/>
              </a:rPr>
              <a:t>Handlungsschritt</a:t>
            </a:r>
          </a:p>
          <a:p>
            <a:pPr marL="401638" indent="-263525">
              <a:buFontTx/>
              <a:buChar char="-"/>
            </a:pPr>
            <a:r>
              <a:rPr lang="de-DE" dirty="0">
                <a:solidFill>
                  <a:srgbClr val="404040"/>
                </a:solidFill>
                <a:latin typeface="Arial" panose="020B0604020202020204" pitchFamily="34" charset="0"/>
              </a:rPr>
              <a:t>Beschreibung</a:t>
            </a:r>
          </a:p>
          <a:p>
            <a:pPr marL="401638" indent="-263525">
              <a:buFontTx/>
              <a:buChar char="-"/>
            </a:pPr>
            <a:r>
              <a:rPr lang="de-DE" dirty="0">
                <a:solidFill>
                  <a:srgbClr val="404040"/>
                </a:solidFill>
                <a:latin typeface="Arial" panose="020B0604020202020204" pitchFamily="34" charset="0"/>
              </a:rPr>
              <a:t>Zeitspanne</a:t>
            </a:r>
          </a:p>
          <a:p>
            <a:pPr marL="401638" indent="-263525">
              <a:buFontTx/>
              <a:buChar char="-"/>
            </a:pPr>
            <a:r>
              <a:rPr lang="de-DE" dirty="0">
                <a:solidFill>
                  <a:srgbClr val="404040"/>
                </a:solidFill>
                <a:latin typeface="Arial" panose="020B0604020202020204" pitchFamily="34" charset="0"/>
              </a:rPr>
              <a:t>Führungskraft (Führungskräfte)</a:t>
            </a:r>
          </a:p>
          <a:p>
            <a:pPr marL="401638" indent="-263525">
              <a:buFontTx/>
              <a:buChar char="-"/>
            </a:pPr>
            <a:r>
              <a:rPr lang="de-DE" dirty="0">
                <a:solidFill>
                  <a:srgbClr val="404040"/>
                </a:solidFill>
                <a:latin typeface="Arial" panose="020B0604020202020204" pitchFamily="34" charset="0"/>
              </a:rPr>
              <a:t>Hilfsmittel</a:t>
            </a:r>
          </a:p>
          <a:p>
            <a:pPr marL="401638" indent="-263525">
              <a:buFontTx/>
              <a:buChar char="-"/>
            </a:pPr>
            <a:r>
              <a:rPr lang="de-DE" dirty="0">
                <a:solidFill>
                  <a:srgbClr val="404040"/>
                </a:solidFill>
                <a:latin typeface="Arial" panose="020B0604020202020204" pitchFamily="34" charset="0"/>
              </a:rPr>
              <a:t>Budget</a:t>
            </a:r>
          </a:p>
          <a:p>
            <a:pPr marR="0" algn="ctr" defTabSz="914400" rtl="0" eaLnBrk="1" fontAlgn="base" latinLnBrk="0" hangingPunct="1">
              <a:spcAft>
                <a:spcPct val="0"/>
              </a:spcAft>
              <a:buClrTx/>
              <a:buSzTx/>
              <a:buFont typeface="Helvetica" pitchFamily="84" charset="0"/>
              <a:buNone/>
              <a:tabLst/>
            </a:pPr>
            <a:endParaRPr kumimoji="0" lang="de-DE"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40" name="Rectangle 39">
            <a:extLst>
              <a:ext uri="{FF2B5EF4-FFF2-40B4-BE49-F238E27FC236}">
                <a16:creationId xmlns:a16="http://schemas.microsoft.com/office/drawing/2014/main" id="{BC8C9B14-9082-4F41-9D3A-CBF4F1E4BEC3}"/>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de-DE" b="1" dirty="0">
                <a:solidFill>
                  <a:schemeClr val="tx2"/>
                </a:solidFill>
                <a:latin typeface="Arial" panose="020B0604020202020204" pitchFamily="34" charset="0"/>
              </a:rPr>
              <a:t>Handlungsschritt</a:t>
            </a:r>
          </a:p>
          <a:p>
            <a:pPr marL="401638" indent="-263525">
              <a:buFontTx/>
              <a:buChar char="-"/>
            </a:pPr>
            <a:r>
              <a:rPr lang="de-DE" dirty="0">
                <a:solidFill>
                  <a:srgbClr val="404040"/>
                </a:solidFill>
                <a:latin typeface="Arial" panose="020B0604020202020204" pitchFamily="34" charset="0"/>
              </a:rPr>
              <a:t>Beschreibung</a:t>
            </a:r>
          </a:p>
          <a:p>
            <a:pPr marL="401638" indent="-263525">
              <a:buFontTx/>
              <a:buChar char="-"/>
            </a:pPr>
            <a:r>
              <a:rPr lang="de-DE" dirty="0">
                <a:solidFill>
                  <a:srgbClr val="404040"/>
                </a:solidFill>
                <a:latin typeface="Arial" panose="020B0604020202020204" pitchFamily="34" charset="0"/>
              </a:rPr>
              <a:t>Zeitspanne</a:t>
            </a:r>
          </a:p>
          <a:p>
            <a:pPr marL="401638" indent="-263525">
              <a:buFontTx/>
              <a:buChar char="-"/>
            </a:pPr>
            <a:r>
              <a:rPr lang="de-DE" dirty="0">
                <a:solidFill>
                  <a:srgbClr val="404040"/>
                </a:solidFill>
                <a:latin typeface="Arial" panose="020B0604020202020204" pitchFamily="34" charset="0"/>
              </a:rPr>
              <a:t>Führungskraft (Führungskräfte)</a:t>
            </a:r>
          </a:p>
          <a:p>
            <a:pPr marL="401638" indent="-263525">
              <a:buFontTx/>
              <a:buChar char="-"/>
            </a:pPr>
            <a:r>
              <a:rPr lang="de-DE" dirty="0">
                <a:solidFill>
                  <a:srgbClr val="404040"/>
                </a:solidFill>
                <a:latin typeface="Arial" panose="020B0604020202020204" pitchFamily="34" charset="0"/>
              </a:rPr>
              <a:t>Hilfsmittel</a:t>
            </a:r>
          </a:p>
          <a:p>
            <a:pPr marL="401638" indent="-263525">
              <a:buFontTx/>
              <a:buChar char="-"/>
            </a:pPr>
            <a:r>
              <a:rPr lang="de-DE" dirty="0">
                <a:solidFill>
                  <a:srgbClr val="404040"/>
                </a:solidFill>
                <a:latin typeface="Arial" panose="020B0604020202020204" pitchFamily="34" charset="0"/>
              </a:rPr>
              <a:t>Budget</a:t>
            </a:r>
          </a:p>
        </p:txBody>
      </p:sp>
      <p:pic>
        <p:nvPicPr>
          <p:cNvPr id="41" name="Picture 40">
            <a:extLst>
              <a:ext uri="{FF2B5EF4-FFF2-40B4-BE49-F238E27FC236}">
                <a16:creationId xmlns:a16="http://schemas.microsoft.com/office/drawing/2014/main" id="{C40DF8B2-7EF7-3749-A4B4-140004A9958D}"/>
              </a:ext>
            </a:extLst>
          </p:cNvPr>
          <p:cNvPicPr>
            <a:picLocks noChangeAspect="1"/>
          </p:cNvPicPr>
          <p:nvPr/>
        </p:nvPicPr>
        <p:blipFill>
          <a:blip r:embed="rId3"/>
          <a:stretch>
            <a:fillRect/>
          </a:stretch>
        </p:blipFill>
        <p:spPr>
          <a:xfrm rot="10800000">
            <a:off x="-990600" y="4639695"/>
            <a:ext cx="2286000" cy="2286000"/>
          </a:xfrm>
          <a:prstGeom prst="rect">
            <a:avLst/>
          </a:prstGeom>
        </p:spPr>
      </p:pic>
      <p:sp>
        <p:nvSpPr>
          <p:cNvPr id="42" name="Title 3">
            <a:extLst>
              <a:ext uri="{FF2B5EF4-FFF2-40B4-BE49-F238E27FC236}">
                <a16:creationId xmlns:a16="http://schemas.microsoft.com/office/drawing/2014/main" id="{B94FA1EC-4CD1-C94D-87AD-DD6BAE0E6302}"/>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b="1" kern="0" dirty="0">
                <a:solidFill>
                  <a:srgbClr val="0A5496"/>
                </a:solidFill>
              </a:rPr>
              <a:t>Aufschlüsselung des Handlungsplans</a:t>
            </a:r>
          </a:p>
        </p:txBody>
      </p:sp>
      <p:sp>
        <p:nvSpPr>
          <p:cNvPr id="43" name="Yellow Bar">
            <a:extLst>
              <a:ext uri="{FF2B5EF4-FFF2-40B4-BE49-F238E27FC236}">
                <a16:creationId xmlns:a16="http://schemas.microsoft.com/office/drawing/2014/main" id="{10B892FE-32A5-784F-80A3-0D6986D12CFB}"/>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t> </a:t>
            </a:r>
          </a:p>
        </p:txBody>
      </p:sp>
      <p:pic>
        <p:nvPicPr>
          <p:cNvPr id="44" name="Picture 43">
            <a:extLst>
              <a:ext uri="{FF2B5EF4-FFF2-40B4-BE49-F238E27FC236}">
                <a16:creationId xmlns:a16="http://schemas.microsoft.com/office/drawing/2014/main" id="{8DCE4664-9070-8F4D-88AA-6DE87343F200}"/>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5" name="Rectangle 44">
            <a:extLst>
              <a:ext uri="{FF2B5EF4-FFF2-40B4-BE49-F238E27FC236}">
                <a16:creationId xmlns:a16="http://schemas.microsoft.com/office/drawing/2014/main" id="{DDC849BE-437E-8546-BBE4-8AD3F6460239}"/>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de-DE" b="1" kern="1200" dirty="0">
                <a:solidFill>
                  <a:schemeClr val="bg1"/>
                </a:solidFill>
                <a:latin typeface="Arial" panose="020B0604020202020204" pitchFamily="34" charset="0"/>
              </a:rPr>
              <a:t>1</a:t>
            </a:r>
            <a:br/>
            <a:r>
              <a:rPr lang="de-DE" b="1" kern="1200" dirty="0">
                <a:solidFill>
                  <a:schemeClr val="bg1"/>
                </a:solidFill>
                <a:latin typeface="Arial" panose="020B0604020202020204" pitchFamily="34" charset="0"/>
              </a:rPr>
              <a:t>Neue Clubs</a:t>
            </a:r>
          </a:p>
        </p:txBody>
      </p:sp>
      <p:sp>
        <p:nvSpPr>
          <p:cNvPr id="46" name="Rectangle 45">
            <a:extLst>
              <a:ext uri="{FF2B5EF4-FFF2-40B4-BE49-F238E27FC236}">
                <a16:creationId xmlns:a16="http://schemas.microsoft.com/office/drawing/2014/main" id="{546FBCAE-6AA2-CF40-9D40-E8F892F1D5BC}"/>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de-DE" b="1" kern="1200" dirty="0">
                <a:solidFill>
                  <a:schemeClr val="bg1"/>
                </a:solidFill>
                <a:latin typeface="Arial" panose="020B0604020202020204" pitchFamily="34" charset="0"/>
              </a:rPr>
              <a:t>2 </a:t>
            </a:r>
            <a:br/>
            <a:r>
              <a:rPr lang="de-DE" b="1" kern="1200" dirty="0">
                <a:solidFill>
                  <a:schemeClr val="bg1"/>
                </a:solidFill>
                <a:latin typeface="Arial" panose="020B0604020202020204" pitchFamily="34" charset="0"/>
              </a:rPr>
              <a:t>Neue Mitglieder</a:t>
            </a:r>
          </a:p>
        </p:txBody>
      </p:sp>
      <p:sp>
        <p:nvSpPr>
          <p:cNvPr id="47" name="Rectangle 46">
            <a:extLst>
              <a:ext uri="{FF2B5EF4-FFF2-40B4-BE49-F238E27FC236}">
                <a16:creationId xmlns:a16="http://schemas.microsoft.com/office/drawing/2014/main" id="{A9E042B7-02F1-A643-9DE1-977023B21CBD}"/>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de-DE" b="1" kern="1200" dirty="0">
                <a:solidFill>
                  <a:schemeClr val="bg1"/>
                </a:solidFill>
                <a:latin typeface="Arial" panose="020B0604020202020204" pitchFamily="34" charset="0"/>
              </a:rPr>
              <a:t>3</a:t>
            </a:r>
            <a:br>
              <a:rPr dirty="0"/>
            </a:br>
            <a:r>
              <a:rPr lang="de-DE" b="1" kern="1200" dirty="0">
                <a:solidFill>
                  <a:schemeClr val="bg1"/>
                </a:solidFill>
                <a:latin typeface="Arial" panose="020B0604020202020204" pitchFamily="34" charset="0"/>
              </a:rPr>
              <a:t>Mitglieder-zufriedenheit</a:t>
            </a:r>
          </a:p>
        </p:txBody>
      </p:sp>
      <p:sp>
        <p:nvSpPr>
          <p:cNvPr id="48" name="Rectangle 47">
            <a:extLst>
              <a:ext uri="{FF2B5EF4-FFF2-40B4-BE49-F238E27FC236}">
                <a16:creationId xmlns:a16="http://schemas.microsoft.com/office/drawing/2014/main" id="{7F086108-AF98-804E-B56C-54B7A02D5C59}"/>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de-DE" b="1" kern="1200" dirty="0">
                <a:solidFill>
                  <a:schemeClr val="bg1"/>
                </a:solidFill>
                <a:latin typeface="Arial" panose="020B0604020202020204" pitchFamily="34" charset="0"/>
              </a:rPr>
              <a:t>4</a:t>
            </a:r>
            <a:br/>
            <a:r>
              <a:rPr lang="de-DE" b="1" kern="1200" dirty="0">
                <a:solidFill>
                  <a:schemeClr val="bg1"/>
                </a:solidFill>
                <a:latin typeface="Arial" panose="020B0604020202020204" pitchFamily="34" charset="0"/>
              </a:rPr>
              <a:t>Führungskräfte-Unterstützung</a:t>
            </a:r>
          </a:p>
        </p:txBody>
      </p:sp>
      <p:sp>
        <p:nvSpPr>
          <p:cNvPr id="49" name="Rectangle 48">
            <a:extLst>
              <a:ext uri="{FF2B5EF4-FFF2-40B4-BE49-F238E27FC236}">
                <a16:creationId xmlns:a16="http://schemas.microsoft.com/office/drawing/2014/main" id="{757E131B-7425-814C-8F81-2CF5D47BE5AA}"/>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de-DE" b="1" dirty="0">
                <a:solidFill>
                  <a:schemeClr val="tx2"/>
                </a:solidFill>
                <a:latin typeface="Arial" panose="020B0604020202020204" pitchFamily="34" charset="0"/>
              </a:rPr>
              <a:t>Handlungsschritt</a:t>
            </a:r>
          </a:p>
          <a:p>
            <a:pPr marL="401638" indent="-263525">
              <a:buFontTx/>
              <a:buChar char="-"/>
            </a:pPr>
            <a:r>
              <a:rPr lang="de-DE" dirty="0">
                <a:solidFill>
                  <a:srgbClr val="404040"/>
                </a:solidFill>
                <a:latin typeface="Arial" panose="020B0604020202020204" pitchFamily="34" charset="0"/>
              </a:rPr>
              <a:t>Beschreibung</a:t>
            </a:r>
          </a:p>
          <a:p>
            <a:pPr marL="401638" indent="-263525">
              <a:buFontTx/>
              <a:buChar char="-"/>
            </a:pPr>
            <a:r>
              <a:rPr lang="de-DE" dirty="0">
                <a:solidFill>
                  <a:srgbClr val="404040"/>
                </a:solidFill>
                <a:latin typeface="Arial" panose="020B0604020202020204" pitchFamily="34" charset="0"/>
              </a:rPr>
              <a:t>Zeitspanne</a:t>
            </a:r>
          </a:p>
          <a:p>
            <a:pPr marL="401638" indent="-263525">
              <a:buFontTx/>
              <a:buChar char="-"/>
            </a:pPr>
            <a:r>
              <a:rPr lang="de-DE" dirty="0">
                <a:solidFill>
                  <a:srgbClr val="404040"/>
                </a:solidFill>
                <a:latin typeface="Arial" panose="020B0604020202020204" pitchFamily="34" charset="0"/>
              </a:rPr>
              <a:t>Führungskraft (Führungskräfte)</a:t>
            </a:r>
          </a:p>
          <a:p>
            <a:pPr marL="401638" indent="-263525">
              <a:buFontTx/>
              <a:buChar char="-"/>
            </a:pPr>
            <a:r>
              <a:rPr lang="de-DE" dirty="0">
                <a:solidFill>
                  <a:srgbClr val="404040"/>
                </a:solidFill>
                <a:latin typeface="Arial" panose="020B0604020202020204" pitchFamily="34" charset="0"/>
              </a:rPr>
              <a:t>Hilfsmittel</a:t>
            </a:r>
          </a:p>
          <a:p>
            <a:pPr marL="401638" indent="-263525">
              <a:buFontTx/>
              <a:buChar char="-"/>
            </a:pPr>
            <a:r>
              <a:rPr lang="de-DE" dirty="0">
                <a:solidFill>
                  <a:srgbClr val="404040"/>
                </a:solidFill>
                <a:latin typeface="Arial" panose="020B0604020202020204" pitchFamily="34" charset="0"/>
              </a:rPr>
              <a:t>Budget</a:t>
            </a:r>
          </a:p>
        </p:txBody>
      </p:sp>
      <p:sp>
        <p:nvSpPr>
          <p:cNvPr id="50" name="Rectangle 49">
            <a:extLst>
              <a:ext uri="{FF2B5EF4-FFF2-40B4-BE49-F238E27FC236}">
                <a16:creationId xmlns:a16="http://schemas.microsoft.com/office/drawing/2014/main" id="{1C5D6ED0-C0C1-E845-B523-2B7B830834D9}"/>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de-DE" b="1" dirty="0">
                <a:solidFill>
                  <a:schemeClr val="tx2"/>
                </a:solidFill>
                <a:latin typeface="Arial" panose="020B0604020202020204" pitchFamily="34" charset="0"/>
              </a:rPr>
              <a:t>Handlungsschritt</a:t>
            </a:r>
          </a:p>
          <a:p>
            <a:pPr marL="401638" indent="-263525">
              <a:buFontTx/>
              <a:buChar char="-"/>
            </a:pPr>
            <a:r>
              <a:rPr lang="de-DE" dirty="0">
                <a:solidFill>
                  <a:srgbClr val="404040"/>
                </a:solidFill>
                <a:latin typeface="Arial" panose="020B0604020202020204" pitchFamily="34" charset="0"/>
              </a:rPr>
              <a:t>Beschreibung</a:t>
            </a:r>
          </a:p>
          <a:p>
            <a:pPr marL="401638" indent="-263525">
              <a:buFontTx/>
              <a:buChar char="-"/>
            </a:pPr>
            <a:r>
              <a:rPr lang="de-DE" dirty="0">
                <a:solidFill>
                  <a:srgbClr val="404040"/>
                </a:solidFill>
                <a:latin typeface="Arial" panose="020B0604020202020204" pitchFamily="34" charset="0"/>
              </a:rPr>
              <a:t>Zeitspanne</a:t>
            </a:r>
          </a:p>
          <a:p>
            <a:pPr marL="401638" indent="-263525">
              <a:buFontTx/>
              <a:buChar char="-"/>
            </a:pPr>
            <a:r>
              <a:rPr lang="de-DE" dirty="0">
                <a:solidFill>
                  <a:srgbClr val="404040"/>
                </a:solidFill>
                <a:latin typeface="Arial" panose="020B0604020202020204" pitchFamily="34" charset="0"/>
              </a:rPr>
              <a:t>Führungskraft (Führungskräfte)</a:t>
            </a:r>
          </a:p>
          <a:p>
            <a:pPr marL="401638" indent="-263525">
              <a:buFontTx/>
              <a:buChar char="-"/>
            </a:pPr>
            <a:r>
              <a:rPr lang="de-DE" dirty="0">
                <a:solidFill>
                  <a:srgbClr val="404040"/>
                </a:solidFill>
                <a:latin typeface="Arial" panose="020B0604020202020204" pitchFamily="34" charset="0"/>
              </a:rPr>
              <a:t>Hilfsmittel</a:t>
            </a:r>
          </a:p>
          <a:p>
            <a:pPr marL="401638" indent="-263525">
              <a:buFontTx/>
              <a:buChar char="-"/>
            </a:pPr>
            <a:r>
              <a:rPr lang="de-DE" dirty="0">
                <a:solidFill>
                  <a:srgbClr val="404040"/>
                </a:solidFill>
                <a:latin typeface="Arial" panose="020B0604020202020204" pitchFamily="34" charset="0"/>
              </a:rPr>
              <a:t>Budget</a:t>
            </a:r>
          </a:p>
        </p:txBody>
      </p:sp>
      <p:sp>
        <p:nvSpPr>
          <p:cNvPr id="51" name="Rectangle 50">
            <a:extLst>
              <a:ext uri="{FF2B5EF4-FFF2-40B4-BE49-F238E27FC236}">
                <a16:creationId xmlns:a16="http://schemas.microsoft.com/office/drawing/2014/main" id="{8F2D8E4A-1DEA-314F-9720-533F897F4384}"/>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de-DE" b="1" dirty="0">
                <a:solidFill>
                  <a:schemeClr val="tx2"/>
                </a:solidFill>
                <a:latin typeface="Arial" panose="020B0604020202020204" pitchFamily="34" charset="0"/>
              </a:rPr>
              <a:t>Handlungsschritt</a:t>
            </a:r>
          </a:p>
          <a:p>
            <a:pPr marL="401638" indent="-263525">
              <a:buFontTx/>
              <a:buChar char="-"/>
            </a:pPr>
            <a:r>
              <a:rPr lang="de-DE" dirty="0">
                <a:solidFill>
                  <a:srgbClr val="404040"/>
                </a:solidFill>
                <a:latin typeface="Arial" panose="020B0604020202020204" pitchFamily="34" charset="0"/>
              </a:rPr>
              <a:t>Beschreibung</a:t>
            </a:r>
          </a:p>
          <a:p>
            <a:pPr marL="401638" indent="-263525">
              <a:buFontTx/>
              <a:buChar char="-"/>
            </a:pPr>
            <a:r>
              <a:rPr lang="de-DE" dirty="0">
                <a:solidFill>
                  <a:srgbClr val="404040"/>
                </a:solidFill>
                <a:latin typeface="Arial" panose="020B0604020202020204" pitchFamily="34" charset="0"/>
              </a:rPr>
              <a:t>Zeitspanne</a:t>
            </a:r>
          </a:p>
          <a:p>
            <a:pPr marL="401638" indent="-263525">
              <a:buFontTx/>
              <a:buChar char="-"/>
            </a:pPr>
            <a:r>
              <a:rPr lang="de-DE" dirty="0">
                <a:solidFill>
                  <a:srgbClr val="404040"/>
                </a:solidFill>
                <a:latin typeface="Arial" panose="020B0604020202020204" pitchFamily="34" charset="0"/>
              </a:rPr>
              <a:t>Führungskraft (Führungskräfte)</a:t>
            </a:r>
          </a:p>
          <a:p>
            <a:pPr marL="401638" indent="-263525">
              <a:buFontTx/>
              <a:buChar char="-"/>
            </a:pPr>
            <a:r>
              <a:rPr lang="de-DE" dirty="0">
                <a:solidFill>
                  <a:srgbClr val="404040"/>
                </a:solidFill>
                <a:latin typeface="Arial" panose="020B0604020202020204" pitchFamily="34" charset="0"/>
              </a:rPr>
              <a:t>Hilfsmittel</a:t>
            </a:r>
          </a:p>
          <a:p>
            <a:pPr marL="401638" indent="-263525">
              <a:buFontTx/>
              <a:buChar char="-"/>
            </a:pPr>
            <a:r>
              <a:rPr lang="de-DE" dirty="0">
                <a:solidFill>
                  <a:srgbClr val="404040"/>
                </a:solidFill>
                <a:latin typeface="Arial" panose="020B0604020202020204" pitchFamily="34" charset="0"/>
              </a:rPr>
              <a:t>Budget</a:t>
            </a:r>
          </a:p>
        </p:txBody>
      </p:sp>
      <p:sp>
        <p:nvSpPr>
          <p:cNvPr id="52" name="Rectangle 51">
            <a:extLst>
              <a:ext uri="{FF2B5EF4-FFF2-40B4-BE49-F238E27FC236}">
                <a16:creationId xmlns:a16="http://schemas.microsoft.com/office/drawing/2014/main" id="{62BDBA4A-8BB1-3047-BB1F-EA9185229F21}"/>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de-DE" b="1" dirty="0">
                <a:solidFill>
                  <a:schemeClr val="tx2"/>
                </a:solidFill>
                <a:latin typeface="Arial" panose="020B0604020202020204" pitchFamily="34" charset="0"/>
              </a:rPr>
              <a:t>Handlungsschritt</a:t>
            </a:r>
          </a:p>
          <a:p>
            <a:pPr marL="401638" indent="-263525">
              <a:buFontTx/>
              <a:buChar char="-"/>
            </a:pPr>
            <a:r>
              <a:rPr lang="de-DE" dirty="0">
                <a:solidFill>
                  <a:srgbClr val="404040"/>
                </a:solidFill>
                <a:latin typeface="Arial" panose="020B0604020202020204" pitchFamily="34" charset="0"/>
              </a:rPr>
              <a:t>Beschreibung</a:t>
            </a:r>
          </a:p>
          <a:p>
            <a:pPr marL="401638" indent="-263525">
              <a:buFontTx/>
              <a:buChar char="-"/>
            </a:pPr>
            <a:r>
              <a:rPr lang="de-DE" dirty="0">
                <a:solidFill>
                  <a:srgbClr val="404040"/>
                </a:solidFill>
                <a:latin typeface="Arial" panose="020B0604020202020204" pitchFamily="34" charset="0"/>
              </a:rPr>
              <a:t>Zeitspanne</a:t>
            </a:r>
          </a:p>
          <a:p>
            <a:pPr marL="401638" indent="-263525">
              <a:buFontTx/>
              <a:buChar char="-"/>
            </a:pPr>
            <a:r>
              <a:rPr lang="de-DE" dirty="0">
                <a:solidFill>
                  <a:srgbClr val="404040"/>
                </a:solidFill>
                <a:latin typeface="Arial" panose="020B0604020202020204" pitchFamily="34" charset="0"/>
              </a:rPr>
              <a:t>Führungskraft (Führungskräfte)</a:t>
            </a:r>
          </a:p>
          <a:p>
            <a:pPr marL="401638" indent="-263525">
              <a:buFontTx/>
              <a:buChar char="-"/>
            </a:pPr>
            <a:r>
              <a:rPr lang="de-DE" dirty="0">
                <a:solidFill>
                  <a:srgbClr val="404040"/>
                </a:solidFill>
                <a:latin typeface="Arial" panose="020B0604020202020204" pitchFamily="34" charset="0"/>
              </a:rPr>
              <a:t>Hilfsmittel</a:t>
            </a:r>
          </a:p>
          <a:p>
            <a:pPr marL="401638" indent="-263525">
              <a:buFontTx/>
              <a:buChar char="-"/>
            </a:pPr>
            <a:r>
              <a:rPr lang="de-DE" dirty="0">
                <a:solidFill>
                  <a:srgbClr val="404040"/>
                </a:solidFill>
                <a:latin typeface="Arial" panose="020B0604020202020204" pitchFamily="34" charset="0"/>
              </a:rPr>
              <a:t>Budget</a:t>
            </a:r>
          </a:p>
        </p:txBody>
      </p:sp>
      <p:sp>
        <p:nvSpPr>
          <p:cNvPr id="53" name="Rectangle 52">
            <a:extLst>
              <a:ext uri="{FF2B5EF4-FFF2-40B4-BE49-F238E27FC236}">
                <a16:creationId xmlns:a16="http://schemas.microsoft.com/office/drawing/2014/main" id="{F0281848-CA8C-1343-9C88-A6FDACA94A3C}"/>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de-DE" b="1" dirty="0">
                <a:solidFill>
                  <a:schemeClr val="tx2"/>
                </a:solidFill>
                <a:latin typeface="Arial" panose="020B0604020202020204" pitchFamily="34" charset="0"/>
              </a:rPr>
              <a:t>Handlungsschritt</a:t>
            </a:r>
          </a:p>
          <a:p>
            <a:pPr marL="401638" indent="-263525">
              <a:buFontTx/>
              <a:buChar char="-"/>
            </a:pPr>
            <a:r>
              <a:rPr lang="de-DE" dirty="0">
                <a:solidFill>
                  <a:srgbClr val="404040"/>
                </a:solidFill>
                <a:latin typeface="Arial" panose="020B0604020202020204" pitchFamily="34" charset="0"/>
              </a:rPr>
              <a:t>Beschreibung</a:t>
            </a:r>
          </a:p>
          <a:p>
            <a:pPr marL="401638" indent="-263525">
              <a:buFontTx/>
              <a:buChar char="-"/>
            </a:pPr>
            <a:r>
              <a:rPr lang="de-DE" dirty="0">
                <a:solidFill>
                  <a:srgbClr val="404040"/>
                </a:solidFill>
                <a:latin typeface="Arial" panose="020B0604020202020204" pitchFamily="34" charset="0"/>
              </a:rPr>
              <a:t>Zeitspanne</a:t>
            </a:r>
          </a:p>
          <a:p>
            <a:pPr marL="401638" indent="-263525">
              <a:buFontTx/>
              <a:buChar char="-"/>
            </a:pPr>
            <a:r>
              <a:rPr lang="de-DE" dirty="0">
                <a:solidFill>
                  <a:srgbClr val="404040"/>
                </a:solidFill>
                <a:latin typeface="Arial" panose="020B0604020202020204" pitchFamily="34" charset="0"/>
              </a:rPr>
              <a:t>Führungskraft (Führungskräfte)</a:t>
            </a:r>
          </a:p>
          <a:p>
            <a:pPr marL="401638" indent="-263525">
              <a:buFontTx/>
              <a:buChar char="-"/>
            </a:pPr>
            <a:r>
              <a:rPr lang="de-DE" dirty="0">
                <a:solidFill>
                  <a:srgbClr val="404040"/>
                </a:solidFill>
                <a:latin typeface="Arial" panose="020B0604020202020204" pitchFamily="34" charset="0"/>
              </a:rPr>
              <a:t>Hilfsmittel</a:t>
            </a:r>
          </a:p>
          <a:p>
            <a:pPr marL="401638" indent="-263525">
              <a:buFontTx/>
              <a:buChar char="-"/>
            </a:pPr>
            <a:r>
              <a:rPr lang="de-DE" dirty="0">
                <a:solidFill>
                  <a:srgbClr val="404040"/>
                </a:solidFill>
                <a:latin typeface="Arial" panose="020B0604020202020204" pitchFamily="34" charset="0"/>
              </a:rPr>
              <a:t>Budget</a:t>
            </a:r>
          </a:p>
        </p:txBody>
      </p:sp>
      <p:sp>
        <p:nvSpPr>
          <p:cNvPr id="54" name="Rectangle 53">
            <a:extLst>
              <a:ext uri="{FF2B5EF4-FFF2-40B4-BE49-F238E27FC236}">
                <a16:creationId xmlns:a16="http://schemas.microsoft.com/office/drawing/2014/main" id="{7B2ECBFA-C7E6-C841-9FAD-137E74064CE0}"/>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de-DE" b="1" dirty="0">
                <a:solidFill>
                  <a:schemeClr val="tx2"/>
                </a:solidFill>
                <a:latin typeface="Arial" panose="020B0604020202020204" pitchFamily="34" charset="0"/>
              </a:rPr>
              <a:t>Handlungsschritt</a:t>
            </a:r>
          </a:p>
          <a:p>
            <a:pPr marL="401638" indent="-263525">
              <a:buFontTx/>
              <a:buChar char="-"/>
            </a:pPr>
            <a:r>
              <a:rPr lang="de-DE" dirty="0">
                <a:solidFill>
                  <a:srgbClr val="404040"/>
                </a:solidFill>
                <a:latin typeface="Arial" panose="020B0604020202020204" pitchFamily="34" charset="0"/>
              </a:rPr>
              <a:t>Beschreibung</a:t>
            </a:r>
          </a:p>
          <a:p>
            <a:pPr marL="401638" indent="-263525">
              <a:buFontTx/>
              <a:buChar char="-"/>
            </a:pPr>
            <a:r>
              <a:rPr lang="de-DE" dirty="0">
                <a:solidFill>
                  <a:srgbClr val="404040"/>
                </a:solidFill>
                <a:latin typeface="Arial" panose="020B0604020202020204" pitchFamily="34" charset="0"/>
              </a:rPr>
              <a:t>Zeitspanne</a:t>
            </a:r>
          </a:p>
          <a:p>
            <a:pPr marL="401638" indent="-263525">
              <a:buFontTx/>
              <a:buChar char="-"/>
            </a:pPr>
            <a:r>
              <a:rPr lang="de-DE" dirty="0">
                <a:solidFill>
                  <a:srgbClr val="404040"/>
                </a:solidFill>
                <a:latin typeface="Arial" panose="020B0604020202020204" pitchFamily="34" charset="0"/>
              </a:rPr>
              <a:t>Führungskraft (Führungskräfte)</a:t>
            </a:r>
          </a:p>
          <a:p>
            <a:pPr marL="401638" indent="-263525">
              <a:buFontTx/>
              <a:buChar char="-"/>
            </a:pPr>
            <a:r>
              <a:rPr lang="de-DE" dirty="0">
                <a:solidFill>
                  <a:srgbClr val="404040"/>
                </a:solidFill>
                <a:latin typeface="Arial" panose="020B0604020202020204" pitchFamily="34" charset="0"/>
              </a:rPr>
              <a:t>Hilfsmittel</a:t>
            </a:r>
          </a:p>
          <a:p>
            <a:pPr marL="401638" indent="-263525">
              <a:buFontTx/>
              <a:buChar char="-"/>
            </a:pPr>
            <a:r>
              <a:rPr lang="de-DE" dirty="0">
                <a:solidFill>
                  <a:srgbClr val="404040"/>
                </a:solidFill>
                <a:latin typeface="Arial" panose="020B0604020202020204" pitchFamily="34" charset="0"/>
              </a:rPr>
              <a:t>Budget</a:t>
            </a:r>
          </a:p>
        </p:txBody>
      </p:sp>
      <p:sp>
        <p:nvSpPr>
          <p:cNvPr id="55" name="Page Number - White">
            <a:extLst>
              <a:ext uri="{FF2B5EF4-FFF2-40B4-BE49-F238E27FC236}">
                <a16:creationId xmlns:a16="http://schemas.microsoft.com/office/drawing/2014/main" id="{3CF0CE94-2FDB-E448-AB5B-906CBC458D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34</a:t>
            </a:fld>
            <a:endParaRPr kumimoji="0" lang="de-DE" sz="1000" b="0" i="0" u="none" strike="noStrike" kern="1200" cap="none" spc="0" normalizeH="0" baseline="0" noProof="0" dirty="0">
              <a:ln>
                <a:noFill/>
              </a:ln>
              <a:solidFill>
                <a:srgbClr val="0A5496"/>
              </a:solidFill>
              <a:effectLst/>
              <a:uLnTx/>
              <a:uFillTx/>
              <a:latin typeface="Arial" charset="0"/>
              <a:ea typeface="ヒラギノ角ゴ Pro W3" charset="0"/>
            </a:endParaRPr>
          </a:p>
        </p:txBody>
      </p:sp>
    </p:spTree>
    <p:extLst>
      <p:ext uri="{BB962C8B-B14F-4D97-AF65-F5344CB8AC3E}">
        <p14:creationId xmlns:p14="http://schemas.microsoft.com/office/powerpoint/2010/main" val="1234791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cap="none" normalizeH="0" baseline="0" noProof="0">
                <a:ln>
                  <a:noFill/>
                </a:ln>
                <a:solidFill>
                  <a:prstClr val="white">
                    <a:alpha val="44000"/>
                  </a:prstClr>
                </a:solidFill>
                <a:uLnTx/>
                <a:uFillTx/>
                <a:latin typeface="Calibri" panose="020F0502020204030204"/>
                <a:ea typeface="+mn-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a:blip r:embed="rId3"/>
          <a:srcRect/>
          <a:stretch/>
        </p:blipFill>
        <p:spPr>
          <a:xfrm>
            <a:off x="5475681" y="0"/>
            <a:ext cx="7173519" cy="6861174"/>
          </a:xfrm>
          <a:prstGeom prst="rect">
            <a:avLst/>
          </a:prstGeom>
          <a:solidFill>
            <a:srgbClr val="0D2240"/>
          </a:solidFill>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6" y="139747"/>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0" y="2601518"/>
            <a:ext cx="4681365" cy="282717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de-DE" sz="20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Treffen Sie sich mit Ihrer Arbeitsgruppe, um Ihren Handlungsplan zu vervollständigen</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de-DE" sz="2000" b="0" i="0" u="none" strike="noStrike" cap="none" normalizeH="0" baseline="0" noProof="0" dirty="0">
                <a:ln>
                  <a:noFill/>
                </a:ln>
                <a:solidFill>
                  <a:schemeClr val="bg1"/>
                </a:solidFill>
                <a:uLnTx/>
                <a:uFillTx/>
                <a:latin typeface="Arial" panose="020B0604020202020204" pitchFamily="34" charset="0"/>
                <a:ea typeface="+mn-ea"/>
                <a:cs typeface="Arial" panose="020B0604020202020204" pitchFamily="34" charset="0"/>
              </a:rPr>
              <a:t>Sehen Sie sich die Broschüre „Muster für Handlungspläne“ an  </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de-DE" sz="20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Teilen Sie unseren Plan und holen Sie Rückmeldungen ein, ehe sie ihn als Teil Ihrer Distriktziele einreichen!</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de-DE" sz="20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Seminar: Global Membership Approach </a:t>
            </a:r>
            <a:r>
              <a:rPr kumimoji="0" lang="de-DE" sz="2000" b="0" i="1"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Erfolg schaffen</a:t>
            </a:r>
          </a:p>
          <a:p>
            <a:pPr marL="274320" marR="0" lvl="0" indent="-274320" algn="l" defTabSz="914400" rtl="0" eaLnBrk="1" fontAlgn="base" latinLnBrk="0" hangingPunct="1">
              <a:lnSpc>
                <a:spcPct val="100000"/>
              </a:lnSpc>
              <a:spcBef>
                <a:spcPts val="0"/>
              </a:spcBef>
              <a:spcAft>
                <a:spcPts val="1800"/>
              </a:spcAft>
              <a:buClrTx/>
              <a:buSzPct val="120000"/>
              <a:buFont typeface="Arial" pitchFamily="34" charset="0"/>
              <a:buNone/>
              <a:tabLst/>
              <a:defRPr/>
            </a:pPr>
            <a:endParaRPr kumimoji="0" lang="en-US" sz="2000" b="0" i="0" u="none" strike="noStrike" kern="0" cap="none" spc="0" normalizeH="0" baseline="0" noProof="0" dirty="0">
              <a:ln>
                <a:noFill/>
              </a:ln>
              <a:solidFill>
                <a:prstClr val="white"/>
              </a:solidFill>
              <a:effectLst/>
              <a:uLnTx/>
              <a:uFillTx/>
              <a:latin typeface="Arial" charset="0"/>
              <a:ea typeface="Arial" charset="0"/>
              <a:cs typeface="Arial" charset="0"/>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1309889" y="94395"/>
            <a:ext cx="5525035" cy="100286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de-DE" sz="6600" b="1" i="0" u="none" strike="noStrike" cap="none" normalizeH="0" baseline="0" noProof="0" dirty="0">
                <a:ln>
                  <a:noFill/>
                </a:ln>
                <a:solidFill>
                  <a:prstClr val="white"/>
                </a:solidFill>
                <a:uLnTx/>
                <a:uFillTx/>
                <a:latin typeface="Arial" charset="0"/>
                <a:ea typeface="Arial" charset="0"/>
                <a:cs typeface="Arial" charset="0"/>
              </a:rPr>
              <a:t>Nächste Schritte</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276571"/>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734888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6018F4F7-F4EA-B141-BAD2-6DC052191AD2}"/>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F6354131-1505-DD43-8FC9-B48FF847052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Emblem - White" descr="lionlogo_white.eps">
            <a:extLst>
              <a:ext uri="{FF2B5EF4-FFF2-40B4-BE49-F238E27FC236}">
                <a16:creationId xmlns:a16="http://schemas.microsoft.com/office/drawing/2014/main" id="{270D3D78-800C-1948-B8EA-27CBCEB48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1" name="Headline">
            <a:extLst>
              <a:ext uri="{FF2B5EF4-FFF2-40B4-BE49-F238E27FC236}">
                <a16:creationId xmlns:a16="http://schemas.microsoft.com/office/drawing/2014/main" id="{7DF3A14F-3DA8-2B43-9E31-22551C7FBE0D}"/>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de-DE" sz="4800" b="1" dirty="0">
                <a:solidFill>
                  <a:schemeClr val="bg1"/>
                </a:solidFill>
                <a:latin typeface="Helvetica Neue" charset="0"/>
              </a:rPr>
              <a:t>Gibt es Feedback?</a:t>
            </a:r>
          </a:p>
        </p:txBody>
      </p:sp>
      <p:sp>
        <p:nvSpPr>
          <p:cNvPr id="12" name="Gold Bar">
            <a:extLst>
              <a:ext uri="{FF2B5EF4-FFF2-40B4-BE49-F238E27FC236}">
                <a16:creationId xmlns:a16="http://schemas.microsoft.com/office/drawing/2014/main" id="{EE4B90EA-A411-1746-983F-925F00649C83}"/>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3" name="Copyright">
            <a:extLst>
              <a:ext uri="{FF2B5EF4-FFF2-40B4-BE49-F238E27FC236}">
                <a16:creationId xmlns:a16="http://schemas.microsoft.com/office/drawing/2014/main" id="{6CCED777-3F2C-284D-872C-5E333AC69120}"/>
              </a:ext>
            </a:extLst>
          </p:cNvPr>
          <p:cNvSpPr txBox="1"/>
          <p:nvPr/>
        </p:nvSpPr>
        <p:spPr>
          <a:xfrm>
            <a:off x="3171770" y="6248400"/>
            <a:ext cx="3399810" cy="338554"/>
          </a:xfrm>
          <a:prstGeom prst="rect">
            <a:avLst/>
          </a:prstGeom>
          <a:noFill/>
        </p:spPr>
        <p:txBody>
          <a:bodyPr wrap="square" rtlCol="0">
            <a:spAutoFit/>
          </a:bodyPr>
          <a:lstStyle/>
          <a:p>
            <a:r>
              <a:rPr lang="de-DE" sz="1600" b="1" dirty="0">
                <a:solidFill>
                  <a:schemeClr val="bg1"/>
                </a:solidFill>
              </a:rPr>
              <a:t>© 2020 Lions Clubs International</a:t>
            </a:r>
          </a:p>
        </p:txBody>
      </p:sp>
      <p:sp>
        <p:nvSpPr>
          <p:cNvPr id="14" name="Date Lang Code">
            <a:extLst>
              <a:ext uri="{FF2B5EF4-FFF2-40B4-BE49-F238E27FC236}">
                <a16:creationId xmlns:a16="http://schemas.microsoft.com/office/drawing/2014/main" id="{5EB904C5-4EFC-404E-B24F-64B17C0C9826}"/>
              </a:ext>
            </a:extLst>
          </p:cNvPr>
          <p:cNvSpPr txBox="1"/>
          <p:nvPr/>
        </p:nvSpPr>
        <p:spPr>
          <a:xfrm>
            <a:off x="6829370" y="6248400"/>
            <a:ext cx="2086030" cy="338554"/>
          </a:xfrm>
          <a:prstGeom prst="rect">
            <a:avLst/>
          </a:prstGeom>
          <a:noFill/>
        </p:spPr>
        <p:txBody>
          <a:bodyPr wrap="square" rtlCol="0">
            <a:spAutoFit/>
          </a:bodyPr>
          <a:lstStyle/>
          <a:p>
            <a:r>
              <a:rPr lang="de-DE" sz="1600" b="1">
                <a:solidFill>
                  <a:schemeClr val="bg1"/>
                </a:solidFill>
              </a:rPr>
              <a:t>Update 7/2023 </a:t>
            </a:r>
            <a:r>
              <a:rPr lang="de-DE" sz="1600" b="1" dirty="0">
                <a:solidFill>
                  <a:schemeClr val="bg1"/>
                </a:solidFill>
              </a:rPr>
              <a:t>GE</a:t>
            </a:r>
          </a:p>
        </p:txBody>
      </p:sp>
      <p:sp>
        <p:nvSpPr>
          <p:cNvPr id="15" name="Page Number - White">
            <a:extLst>
              <a:ext uri="{FF2B5EF4-FFF2-40B4-BE49-F238E27FC236}">
                <a16:creationId xmlns:a16="http://schemas.microsoft.com/office/drawing/2014/main" id="{F9CC677F-3CD7-E841-81AA-BE48BFA8666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36</a:t>
            </a:fld>
            <a:endParaRPr lang="de-DE" sz="1000" dirty="0">
              <a:solidFill>
                <a:schemeClr val="bg1"/>
              </a:solidFill>
            </a:endParaRPr>
          </a:p>
        </p:txBody>
      </p:sp>
    </p:spTree>
    <p:extLst>
      <p:ext uri="{BB962C8B-B14F-4D97-AF65-F5344CB8AC3E}">
        <p14:creationId xmlns:p14="http://schemas.microsoft.com/office/powerpoint/2010/main" val="2313583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ce - Solid">
            <a:extLst>
              <a:ext uri="{FF2B5EF4-FFF2-40B4-BE49-F238E27FC236}">
                <a16:creationId xmlns:a16="http://schemas.microsoft.com/office/drawing/2014/main" id="{884E2A9C-D7BE-7F49-977E-DC17133A6671}"/>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FB1EA0DB-4126-F243-96FC-56FDB6AD1739}"/>
              </a:ext>
            </a:extLst>
          </p:cNvPr>
          <p:cNvSpPr txBox="1">
            <a:spLocks/>
          </p:cNvSpPr>
          <p:nvPr/>
        </p:nvSpPr>
        <p:spPr>
          <a:xfrm>
            <a:off x="3234687" y="53319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3200" b="1" kern="0" dirty="0">
                <a:solidFill>
                  <a:schemeClr val="bg1"/>
                </a:solidFill>
                <a:latin typeface="Arial" charset="0"/>
              </a:rPr>
              <a:t>„Global Membership Approach“-Verfahren</a:t>
            </a:r>
          </a:p>
        </p:txBody>
      </p:sp>
      <p:sp>
        <p:nvSpPr>
          <p:cNvPr id="21" name="Page Number - Blue">
            <a:extLst>
              <a:ext uri="{FF2B5EF4-FFF2-40B4-BE49-F238E27FC236}">
                <a16:creationId xmlns:a16="http://schemas.microsoft.com/office/drawing/2014/main" id="{786F51F5-48DB-F647-869E-0162B4D65AE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de-DE" sz="1000" dirty="0">
              <a:solidFill>
                <a:schemeClr val="bg1"/>
              </a:solidFill>
            </a:endParaRPr>
          </a:p>
        </p:txBody>
      </p:sp>
      <p:pic>
        <p:nvPicPr>
          <p:cNvPr id="28" name="Picture 27">
            <a:extLst>
              <a:ext uri="{FF2B5EF4-FFF2-40B4-BE49-F238E27FC236}">
                <a16:creationId xmlns:a16="http://schemas.microsoft.com/office/drawing/2014/main" id="{111E6B76-27A6-B94D-93C8-AA64FAB84DD5}"/>
              </a:ext>
            </a:extLst>
          </p:cNvPr>
          <p:cNvPicPr>
            <a:picLocks noChangeAspect="1"/>
          </p:cNvPicPr>
          <p:nvPr/>
        </p:nvPicPr>
        <p:blipFill>
          <a:blip r:embed="rId3"/>
          <a:srcRect/>
          <a:stretch/>
        </p:blipFill>
        <p:spPr>
          <a:xfrm>
            <a:off x="533400" y="294963"/>
            <a:ext cx="1089992" cy="1089992"/>
          </a:xfrm>
          <a:prstGeom prst="rect">
            <a:avLst/>
          </a:prstGeom>
        </p:spPr>
      </p:pic>
      <p:sp>
        <p:nvSpPr>
          <p:cNvPr id="29" name="Right Arrow 28">
            <a:extLst>
              <a:ext uri="{FF2B5EF4-FFF2-40B4-BE49-F238E27FC236}">
                <a16:creationId xmlns:a16="http://schemas.microsoft.com/office/drawing/2014/main" id="{1BC87E8E-A9E2-794D-A59C-B1E36F5BF7E6}"/>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2F722F31-9181-0740-9331-6A4B3A83D717}"/>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Yellow Bar">
            <a:extLst>
              <a:ext uri="{FF2B5EF4-FFF2-40B4-BE49-F238E27FC236}">
                <a16:creationId xmlns:a16="http://schemas.microsoft.com/office/drawing/2014/main" id="{564D83CF-1563-C847-B479-BF229424CF6C}"/>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t> </a:t>
            </a:r>
          </a:p>
        </p:txBody>
      </p:sp>
      <p:grpSp>
        <p:nvGrpSpPr>
          <p:cNvPr id="16" name="Group 15">
            <a:extLst>
              <a:ext uri="{FF2B5EF4-FFF2-40B4-BE49-F238E27FC236}">
                <a16:creationId xmlns:a16="http://schemas.microsoft.com/office/drawing/2014/main" id="{24DE7194-5416-45AB-9C65-A3CD827D443A}"/>
              </a:ext>
            </a:extLst>
          </p:cNvPr>
          <p:cNvGrpSpPr/>
          <p:nvPr/>
        </p:nvGrpSpPr>
        <p:grpSpPr>
          <a:xfrm>
            <a:off x="1297972" y="2593801"/>
            <a:ext cx="10564392" cy="2560608"/>
            <a:chOff x="1071642" y="2793780"/>
            <a:chExt cx="9897207" cy="2398901"/>
          </a:xfrm>
        </p:grpSpPr>
        <p:sp>
          <p:nvSpPr>
            <p:cNvPr id="17" name="Oval 16">
              <a:extLst>
                <a:ext uri="{FF2B5EF4-FFF2-40B4-BE49-F238E27FC236}">
                  <a16:creationId xmlns:a16="http://schemas.microsoft.com/office/drawing/2014/main" id="{32D32756-4C06-4EB4-B510-3D8C5D09960A}"/>
                </a:ext>
              </a:extLst>
            </p:cNvPr>
            <p:cNvSpPr/>
            <p:nvPr/>
          </p:nvSpPr>
          <p:spPr bwMode="auto">
            <a:xfrm>
              <a:off x="8569955" y="2793787"/>
              <a:ext cx="2398894" cy="2398894"/>
            </a:xfrm>
            <a:prstGeom prst="ellipse">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algn="ctr">
                <a:spcBef>
                  <a:spcPts val="0"/>
                </a:spcBef>
                <a:spcAft>
                  <a:spcPts val="25"/>
                </a:spcAft>
                <a:buFont typeface="Helvetica" pitchFamily="84" charset="0"/>
                <a:buNone/>
              </a:pPr>
              <a:endParaRPr lang="en-US" sz="2800" b="1" dirty="0">
                <a:solidFill>
                  <a:schemeClr val="bg1"/>
                </a:solidFill>
                <a:ea typeface="Arial" charset="0"/>
                <a:cs typeface="Arial" panose="020B0604020202020204" pitchFamily="34" charset="0"/>
              </a:endParaRPr>
            </a:p>
          </p:txBody>
        </p:sp>
        <p:sp>
          <p:nvSpPr>
            <p:cNvPr id="18" name="Oval 17">
              <a:extLst>
                <a:ext uri="{FF2B5EF4-FFF2-40B4-BE49-F238E27FC236}">
                  <a16:creationId xmlns:a16="http://schemas.microsoft.com/office/drawing/2014/main" id="{FDADC71A-381C-410C-ABB4-5198888A980B}"/>
                </a:ext>
              </a:extLst>
            </p:cNvPr>
            <p:cNvSpPr/>
            <p:nvPr/>
          </p:nvSpPr>
          <p:spPr bwMode="auto">
            <a:xfrm>
              <a:off x="6043522" y="2793787"/>
              <a:ext cx="2398894" cy="2398894"/>
            </a:xfrm>
            <a:prstGeom prst="ellipse">
              <a:avLst/>
            </a:prstGeom>
            <a:solidFill>
              <a:srgbClr val="FF5C3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endParaRPr lang="en-US" sz="2800" b="1" dirty="0">
                <a:solidFill>
                  <a:schemeClr val="bg1"/>
                </a:solidFill>
                <a:ea typeface="Arial" charset="0"/>
                <a:cs typeface="Arial" panose="020B0604020202020204" pitchFamily="34" charset="0"/>
              </a:endParaRPr>
            </a:p>
          </p:txBody>
        </p:sp>
        <p:sp>
          <p:nvSpPr>
            <p:cNvPr id="32" name="Oval 31">
              <a:extLst>
                <a:ext uri="{FF2B5EF4-FFF2-40B4-BE49-F238E27FC236}">
                  <a16:creationId xmlns:a16="http://schemas.microsoft.com/office/drawing/2014/main" id="{FF114FFD-59C3-4274-AE3E-001657E71E46}"/>
                </a:ext>
              </a:extLst>
            </p:cNvPr>
            <p:cNvSpPr/>
            <p:nvPr/>
          </p:nvSpPr>
          <p:spPr bwMode="auto">
            <a:xfrm>
              <a:off x="3557582" y="279378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endParaRPr lang="en-US" sz="2800" b="1" dirty="0">
                <a:solidFill>
                  <a:schemeClr val="bg1"/>
                </a:solidFill>
                <a:ea typeface="Arial" charset="0"/>
                <a:cs typeface="Arial" panose="020B0604020202020204" pitchFamily="34" charset="0"/>
              </a:endParaRPr>
            </a:p>
          </p:txBody>
        </p:sp>
        <p:sp>
          <p:nvSpPr>
            <p:cNvPr id="33" name="Oval 32">
              <a:extLst>
                <a:ext uri="{FF2B5EF4-FFF2-40B4-BE49-F238E27FC236}">
                  <a16:creationId xmlns:a16="http://schemas.microsoft.com/office/drawing/2014/main" id="{A0619D92-4B8A-4234-B730-9EE03A61D028}"/>
                </a:ext>
              </a:extLst>
            </p:cNvPr>
            <p:cNvSpPr/>
            <p:nvPr/>
          </p:nvSpPr>
          <p:spPr bwMode="auto">
            <a:xfrm>
              <a:off x="1071642" y="2793787"/>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endParaRPr lang="en-US" sz="2800" b="1" dirty="0">
                <a:solidFill>
                  <a:schemeClr val="bg1"/>
                </a:solidFill>
                <a:ea typeface="Arial" charset="0"/>
                <a:cs typeface="Arial" panose="020B0604020202020204" pitchFamily="34" charset="0"/>
              </a:endParaRPr>
            </a:p>
          </p:txBody>
        </p:sp>
        <p:sp>
          <p:nvSpPr>
            <p:cNvPr id="34" name="Right Arrow 26">
              <a:extLst>
                <a:ext uri="{FF2B5EF4-FFF2-40B4-BE49-F238E27FC236}">
                  <a16:creationId xmlns:a16="http://schemas.microsoft.com/office/drawing/2014/main" id="{7978F1F9-BD13-43E0-A885-F751F60F0D08}"/>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C1E706B2-F9E4-459D-8CDF-99096909CA9B}"/>
              </a:ext>
            </a:extLst>
          </p:cNvPr>
          <p:cNvSpPr txBox="1"/>
          <p:nvPr/>
        </p:nvSpPr>
        <p:spPr>
          <a:xfrm>
            <a:off x="1489471" y="3198705"/>
            <a:ext cx="1998263" cy="1292662"/>
          </a:xfrm>
          <a:prstGeom prst="rect">
            <a:avLst/>
          </a:prstGeom>
          <a:noFill/>
        </p:spPr>
        <p:txBody>
          <a:bodyPr wrap="square" rtlCol="0">
            <a:spAutoFit/>
          </a:bodyPr>
          <a:lstStyle/>
          <a:p>
            <a:pPr algn="ctr"/>
            <a:r>
              <a:rPr lang="en-US" sz="2600" b="1" dirty="0">
                <a:solidFill>
                  <a:schemeClr val="bg1"/>
                </a:solidFill>
              </a:rPr>
              <a:t>Ein Team </a:t>
            </a:r>
            <a:r>
              <a:rPr lang="en-US" sz="2600" b="1" dirty="0" err="1">
                <a:solidFill>
                  <a:schemeClr val="bg1"/>
                </a:solidFill>
              </a:rPr>
              <a:t>zusammenstellen</a:t>
            </a:r>
            <a:endParaRPr lang="en-US" sz="2600" b="1" dirty="0">
              <a:solidFill>
                <a:schemeClr val="bg1"/>
              </a:solidFill>
            </a:endParaRPr>
          </a:p>
        </p:txBody>
      </p:sp>
      <p:sp>
        <p:nvSpPr>
          <p:cNvPr id="5" name="TextBox 4">
            <a:extLst>
              <a:ext uri="{FF2B5EF4-FFF2-40B4-BE49-F238E27FC236}">
                <a16:creationId xmlns:a16="http://schemas.microsoft.com/office/drawing/2014/main" id="{4237E39D-F1DB-4D9B-B984-8371D0AACC40}"/>
              </a:ext>
            </a:extLst>
          </p:cNvPr>
          <p:cNvSpPr txBox="1"/>
          <p:nvPr/>
        </p:nvSpPr>
        <p:spPr>
          <a:xfrm>
            <a:off x="4136414" y="3418083"/>
            <a:ext cx="2113128" cy="892552"/>
          </a:xfrm>
          <a:prstGeom prst="rect">
            <a:avLst/>
          </a:prstGeom>
          <a:noFill/>
        </p:spPr>
        <p:txBody>
          <a:bodyPr wrap="square" rtlCol="0">
            <a:spAutoFit/>
          </a:bodyPr>
          <a:lstStyle/>
          <a:p>
            <a:pPr algn="ctr"/>
            <a:r>
              <a:rPr lang="en-US" sz="2600" b="1" dirty="0">
                <a:solidFill>
                  <a:schemeClr val="bg1"/>
                </a:solidFill>
              </a:rPr>
              <a:t>Eine Vision </a:t>
            </a:r>
            <a:r>
              <a:rPr lang="en-US" sz="2600" b="1" dirty="0" err="1">
                <a:solidFill>
                  <a:schemeClr val="bg1"/>
                </a:solidFill>
              </a:rPr>
              <a:t>entwerfen</a:t>
            </a:r>
            <a:endParaRPr lang="en-US" sz="2600" b="1" dirty="0">
              <a:solidFill>
                <a:schemeClr val="bg1"/>
              </a:solidFill>
            </a:endParaRPr>
          </a:p>
        </p:txBody>
      </p:sp>
      <p:sp>
        <p:nvSpPr>
          <p:cNvPr id="6" name="TextBox 5">
            <a:extLst>
              <a:ext uri="{FF2B5EF4-FFF2-40B4-BE49-F238E27FC236}">
                <a16:creationId xmlns:a16="http://schemas.microsoft.com/office/drawing/2014/main" id="{BB3FE715-1C32-4101-B10F-4E6067753C6A}"/>
              </a:ext>
            </a:extLst>
          </p:cNvPr>
          <p:cNvSpPr txBox="1"/>
          <p:nvPr/>
        </p:nvSpPr>
        <p:spPr>
          <a:xfrm>
            <a:off x="6969060" y="3427829"/>
            <a:ext cx="2187171" cy="892552"/>
          </a:xfrm>
          <a:prstGeom prst="rect">
            <a:avLst/>
          </a:prstGeom>
          <a:noFill/>
        </p:spPr>
        <p:txBody>
          <a:bodyPr wrap="square" rtlCol="0">
            <a:spAutoFit/>
          </a:bodyPr>
          <a:lstStyle/>
          <a:p>
            <a:pPr algn="ctr"/>
            <a:r>
              <a:rPr lang="en-US" sz="2600" b="1" dirty="0" err="1">
                <a:solidFill>
                  <a:schemeClr val="bg1"/>
                </a:solidFill>
              </a:rPr>
              <a:t>Einen</a:t>
            </a:r>
            <a:r>
              <a:rPr lang="en-US" sz="2600" b="1" dirty="0">
                <a:solidFill>
                  <a:schemeClr val="bg1"/>
                </a:solidFill>
              </a:rPr>
              <a:t> Plan </a:t>
            </a:r>
            <a:r>
              <a:rPr lang="en-US" sz="2600" b="1" dirty="0" err="1">
                <a:solidFill>
                  <a:schemeClr val="bg1"/>
                </a:solidFill>
              </a:rPr>
              <a:t>ausarbeiten</a:t>
            </a:r>
            <a:endParaRPr lang="en-US" sz="2600" b="1" dirty="0">
              <a:solidFill>
                <a:schemeClr val="bg1"/>
              </a:solidFill>
            </a:endParaRPr>
          </a:p>
        </p:txBody>
      </p:sp>
      <p:sp>
        <p:nvSpPr>
          <p:cNvPr id="7" name="TextBox 6">
            <a:extLst>
              <a:ext uri="{FF2B5EF4-FFF2-40B4-BE49-F238E27FC236}">
                <a16:creationId xmlns:a16="http://schemas.microsoft.com/office/drawing/2014/main" id="{0C1F289C-64F4-42A9-8880-FD109C6C0A8C}"/>
              </a:ext>
            </a:extLst>
          </p:cNvPr>
          <p:cNvSpPr txBox="1"/>
          <p:nvPr/>
        </p:nvSpPr>
        <p:spPr>
          <a:xfrm>
            <a:off x="9767603" y="3427829"/>
            <a:ext cx="1886402" cy="892552"/>
          </a:xfrm>
          <a:prstGeom prst="rect">
            <a:avLst/>
          </a:prstGeom>
          <a:noFill/>
        </p:spPr>
        <p:txBody>
          <a:bodyPr wrap="square" rtlCol="0">
            <a:spAutoFit/>
          </a:bodyPr>
          <a:lstStyle/>
          <a:p>
            <a:pPr algn="ctr"/>
            <a:r>
              <a:rPr lang="en-US" sz="2600" b="1" dirty="0" err="1">
                <a:solidFill>
                  <a:schemeClr val="bg1"/>
                </a:solidFill>
              </a:rPr>
              <a:t>Erfolg</a:t>
            </a:r>
            <a:r>
              <a:rPr lang="en-US" sz="2600" b="1" dirty="0">
                <a:solidFill>
                  <a:schemeClr val="bg1"/>
                </a:solidFill>
              </a:rPr>
              <a:t> </a:t>
            </a:r>
            <a:r>
              <a:rPr lang="en-US" sz="2600" b="1" dirty="0" err="1">
                <a:solidFill>
                  <a:schemeClr val="bg1"/>
                </a:solidFill>
              </a:rPr>
              <a:t>Schaffen</a:t>
            </a:r>
            <a:endParaRPr lang="en-US" sz="2600" b="1" dirty="0">
              <a:solidFill>
                <a:schemeClr val="bg1"/>
              </a:solidFill>
            </a:endParaRPr>
          </a:p>
        </p:txBody>
      </p:sp>
      <p:sp>
        <p:nvSpPr>
          <p:cNvPr id="35" name="Right Arrow 28">
            <a:extLst>
              <a:ext uri="{FF2B5EF4-FFF2-40B4-BE49-F238E27FC236}">
                <a16:creationId xmlns:a16="http://schemas.microsoft.com/office/drawing/2014/main" id="{7604C530-2A9D-4189-8E67-F41974A88475}"/>
              </a:ext>
            </a:extLst>
          </p:cNvPr>
          <p:cNvSpPr/>
          <p:nvPr/>
        </p:nvSpPr>
        <p:spPr>
          <a:xfrm>
            <a:off x="3384644" y="3663278"/>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28">
            <a:extLst>
              <a:ext uri="{FF2B5EF4-FFF2-40B4-BE49-F238E27FC236}">
                <a16:creationId xmlns:a16="http://schemas.microsoft.com/office/drawing/2014/main" id="{53F0D2C1-D8EC-4F1B-8FE9-9381920676D1}"/>
              </a:ext>
            </a:extLst>
          </p:cNvPr>
          <p:cNvSpPr/>
          <p:nvPr/>
        </p:nvSpPr>
        <p:spPr>
          <a:xfrm>
            <a:off x="9055731" y="3663277"/>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3946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alpha val="44000"/>
                  </a:prstClr>
                </a:solidFill>
                <a:effectLst/>
                <a:uLnTx/>
                <a:uFillTx/>
                <a:latin typeface="Calibri" panose="020F0502020204030204"/>
              </a:rPr>
              <a:t>aasin</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20440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buSzPct val="120000"/>
              <a:defRPr/>
            </a:pPr>
            <a:r>
              <a:rPr kumimoji="0" lang="de-DE" sz="4800" b="1" i="0" u="none" strike="noStrike" kern="0" cap="none" spc="0" normalizeH="0" baseline="0" noProof="0" dirty="0">
                <a:ln>
                  <a:noFill/>
                </a:ln>
                <a:solidFill>
                  <a:srgbClr val="00338D"/>
                </a:solidFill>
                <a:effectLst/>
                <a:uLnTx/>
                <a:uFillTx/>
                <a:latin typeface="Arial" charset="0"/>
              </a:rPr>
              <a:t>Unsere Service Journey</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150853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de-DE"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257421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age Number - Blue">
            <a:extLst>
              <a:ext uri="{FF2B5EF4-FFF2-40B4-BE49-F238E27FC236}">
                <a16:creationId xmlns:a16="http://schemas.microsoft.com/office/drawing/2014/main" id="{D7FA5B5B-697F-EA4F-A4A1-64706C86E42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de-DE" sz="1000" dirty="0">
              <a:solidFill>
                <a:schemeClr val="bg1"/>
              </a:solidFill>
            </a:endParaRPr>
          </a:p>
        </p:txBody>
      </p:sp>
      <p:sp>
        <p:nvSpPr>
          <p:cNvPr id="31" name="Rectangle 30">
            <a:extLst>
              <a:ext uri="{FF2B5EF4-FFF2-40B4-BE49-F238E27FC236}">
                <a16:creationId xmlns:a16="http://schemas.microsoft.com/office/drawing/2014/main" id="{A93DEF17-690E-5643-91B7-7CE829DD6127}"/>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2" name="Body Copy">
            <a:extLst>
              <a:ext uri="{FF2B5EF4-FFF2-40B4-BE49-F238E27FC236}">
                <a16:creationId xmlns:a16="http://schemas.microsoft.com/office/drawing/2014/main" id="{100A37EE-ACD5-FB4C-AA35-E8CEAE4B214B}"/>
              </a:ext>
            </a:extLst>
          </p:cNvPr>
          <p:cNvSpPr txBox="1">
            <a:spLocks/>
          </p:cNvSpPr>
          <p:nvPr/>
        </p:nvSpPr>
        <p:spPr>
          <a:xfrm>
            <a:off x="909798" y="1135344"/>
            <a:ext cx="5491002" cy="366779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FFCF00"/>
              </a:buClr>
              <a:buFont typeface="Wingdings" pitchFamily="2" charset="2"/>
              <a:buChar char="§"/>
            </a:pPr>
            <a:r>
              <a:rPr lang="de-DE" sz="2400" dirty="0"/>
              <a:t>Unsere Stärken wirksam einsetzen</a:t>
            </a:r>
          </a:p>
          <a:p>
            <a:pPr marL="342900" indent="-342900">
              <a:lnSpc>
                <a:spcPct val="200000"/>
              </a:lnSpc>
              <a:buClr>
                <a:srgbClr val="FFCF00"/>
              </a:buClr>
              <a:buFont typeface="Wingdings" pitchFamily="2" charset="2"/>
              <a:buChar char="§"/>
            </a:pPr>
            <a:r>
              <a:rPr lang="de-DE" sz="2400" dirty="0"/>
              <a:t>Unsere Schwächen überwinden</a:t>
            </a:r>
          </a:p>
          <a:p>
            <a:pPr marL="342900" indent="-342900">
              <a:lnSpc>
                <a:spcPct val="200000"/>
              </a:lnSpc>
              <a:buClr>
                <a:srgbClr val="FFCF00"/>
              </a:buClr>
              <a:buFont typeface="Wingdings" pitchFamily="2" charset="2"/>
              <a:buChar char="§"/>
            </a:pPr>
            <a:r>
              <a:rPr lang="de-DE" sz="2400" dirty="0"/>
              <a:t>Chancen nutzen</a:t>
            </a:r>
          </a:p>
          <a:p>
            <a:pPr marL="342900" indent="-342900">
              <a:lnSpc>
                <a:spcPct val="200000"/>
              </a:lnSpc>
              <a:buClr>
                <a:srgbClr val="FFCF00"/>
              </a:buClr>
              <a:buFont typeface="Wingdings" pitchFamily="2" charset="2"/>
              <a:buChar char="§"/>
            </a:pPr>
            <a:r>
              <a:rPr lang="de-DE" sz="2400" dirty="0"/>
              <a:t>Die Auswirkung von Risiken minimieren</a:t>
            </a:r>
          </a:p>
        </p:txBody>
      </p:sp>
      <p:sp>
        <p:nvSpPr>
          <p:cNvPr id="33" name="Body Copy">
            <a:extLst>
              <a:ext uri="{FF2B5EF4-FFF2-40B4-BE49-F238E27FC236}">
                <a16:creationId xmlns:a16="http://schemas.microsoft.com/office/drawing/2014/main" id="{58E140DB-BA6B-134C-8D34-2824EBCF6181}"/>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de-DE" sz="3200" b="1" kern="0" dirty="0">
                <a:solidFill>
                  <a:srgbClr val="0A5496"/>
                </a:solidFill>
                <a:latin typeface="Arial" charset="0"/>
              </a:rPr>
              <a:t>Übung zur Distriktanalyse</a:t>
            </a:r>
          </a:p>
        </p:txBody>
      </p:sp>
      <p:pic>
        <p:nvPicPr>
          <p:cNvPr id="34" name="Picture 33">
            <a:extLst>
              <a:ext uri="{FF2B5EF4-FFF2-40B4-BE49-F238E27FC236}">
                <a16:creationId xmlns:a16="http://schemas.microsoft.com/office/drawing/2014/main" id="{AC455544-16B4-F247-AD9B-982B7613E76B}"/>
              </a:ext>
            </a:extLst>
          </p:cNvPr>
          <p:cNvPicPr>
            <a:picLocks noChangeAspect="1"/>
          </p:cNvPicPr>
          <p:nvPr/>
        </p:nvPicPr>
        <p:blipFill>
          <a:blip r:embed="rId3"/>
          <a:srcRect/>
          <a:stretch/>
        </p:blipFill>
        <p:spPr>
          <a:xfrm>
            <a:off x="326702" y="5539370"/>
            <a:ext cx="1089992" cy="1089992"/>
          </a:xfrm>
          <a:prstGeom prst="rect">
            <a:avLst/>
          </a:prstGeom>
        </p:spPr>
      </p:pic>
      <p:sp>
        <p:nvSpPr>
          <p:cNvPr id="35" name="Page Number - Blue">
            <a:extLst>
              <a:ext uri="{FF2B5EF4-FFF2-40B4-BE49-F238E27FC236}">
                <a16:creationId xmlns:a16="http://schemas.microsoft.com/office/drawing/2014/main" id="{F5E29ADD-9722-5747-97C6-938802EB3D5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5</a:t>
            </a:fld>
            <a:endParaRPr lang="de-DE" sz="1000" dirty="0">
              <a:solidFill>
                <a:srgbClr val="0A5496"/>
              </a:solidFill>
            </a:endParaRPr>
          </a:p>
        </p:txBody>
      </p:sp>
      <p:grpSp>
        <p:nvGrpSpPr>
          <p:cNvPr id="16" name="Group 15">
            <a:extLst>
              <a:ext uri="{FF2B5EF4-FFF2-40B4-BE49-F238E27FC236}">
                <a16:creationId xmlns:a16="http://schemas.microsoft.com/office/drawing/2014/main" id="{F1F54973-B631-48AA-90AE-7C184B8045A6}"/>
              </a:ext>
            </a:extLst>
          </p:cNvPr>
          <p:cNvGrpSpPr/>
          <p:nvPr/>
        </p:nvGrpSpPr>
        <p:grpSpPr>
          <a:xfrm>
            <a:off x="6553200" y="1447800"/>
            <a:ext cx="4876593" cy="4290529"/>
            <a:chOff x="6781800" y="1371600"/>
            <a:chExt cx="4876593" cy="4290529"/>
          </a:xfrm>
        </p:grpSpPr>
        <p:sp>
          <p:nvSpPr>
            <p:cNvPr id="17" name="Background - Solid">
              <a:extLst>
                <a:ext uri="{FF2B5EF4-FFF2-40B4-BE49-F238E27FC236}">
                  <a16:creationId xmlns:a16="http://schemas.microsoft.com/office/drawing/2014/main" id="{26E7669B-880E-4F5E-98B0-3B66CD7650E2}"/>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F5C457BA-4572-4658-8821-D843B4979C8C}"/>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A3BCAA8B-C439-4A6A-8A1E-C8367751C148}"/>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9B621996-38C7-4351-9C15-527BDB35FEF6}"/>
                </a:ext>
              </a:extLst>
            </p:cNvPr>
            <p:cNvSpPr txBox="1">
              <a:spLocks/>
            </p:cNvSpPr>
            <p:nvPr/>
          </p:nvSpPr>
          <p:spPr>
            <a:xfrm>
              <a:off x="9326036" y="3749958"/>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b="1" dirty="0">
                  <a:solidFill>
                    <a:schemeClr val="bg1"/>
                  </a:solidFill>
                </a:rPr>
                <a:t>RISIKEN</a:t>
              </a:r>
              <a:endParaRPr lang="de-DE" sz="1800" kern="0" dirty="0">
                <a:solidFill>
                  <a:schemeClr val="bg1"/>
                </a:solidFill>
              </a:endParaRPr>
            </a:p>
            <a:p>
              <a:pPr>
                <a:lnSpc>
                  <a:spcPct val="150000"/>
                </a:lnSpc>
              </a:pPr>
              <a:r>
                <a:rPr lang="de-DE" sz="1800" b="1" dirty="0">
                  <a:solidFill>
                    <a:schemeClr val="bg1"/>
                  </a:solidFill>
                </a:rPr>
                <a:t>1.</a:t>
              </a:r>
            </a:p>
            <a:p>
              <a:pPr>
                <a:lnSpc>
                  <a:spcPct val="150000"/>
                </a:lnSpc>
              </a:pPr>
              <a:r>
                <a:rPr lang="de-DE" sz="1800" b="1" dirty="0">
                  <a:solidFill>
                    <a:schemeClr val="bg1"/>
                  </a:solidFill>
                </a:rPr>
                <a:t>2.</a:t>
              </a:r>
            </a:p>
            <a:p>
              <a:pPr>
                <a:lnSpc>
                  <a:spcPct val="150000"/>
                </a:lnSpc>
              </a:pPr>
              <a:r>
                <a:rPr lang="de-DE" sz="1800" b="1" dirty="0">
                  <a:solidFill>
                    <a:schemeClr val="bg1"/>
                  </a:solidFill>
                </a:rPr>
                <a:t>3.</a:t>
              </a:r>
            </a:p>
            <a:p>
              <a:endParaRPr lang="de-DE" sz="1600" kern="0" dirty="0">
                <a:solidFill>
                  <a:schemeClr val="bg1"/>
                </a:solidFill>
              </a:endParaRPr>
            </a:p>
          </p:txBody>
        </p:sp>
        <p:sp>
          <p:nvSpPr>
            <p:cNvPr id="21" name="Body Copy">
              <a:extLst>
                <a:ext uri="{FF2B5EF4-FFF2-40B4-BE49-F238E27FC236}">
                  <a16:creationId xmlns:a16="http://schemas.microsoft.com/office/drawing/2014/main" id="{62989E5C-3311-4528-87E2-ED1DB0CB4ACB}"/>
                </a:ext>
              </a:extLst>
            </p:cNvPr>
            <p:cNvSpPr txBox="1">
              <a:spLocks/>
            </p:cNvSpPr>
            <p:nvPr/>
          </p:nvSpPr>
          <p:spPr>
            <a:xfrm>
              <a:off x="6934200" y="3756815"/>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b="1" dirty="0">
                  <a:solidFill>
                    <a:schemeClr val="bg1"/>
                  </a:solidFill>
                </a:rPr>
                <a:t>CHANCEN</a:t>
              </a:r>
              <a:endParaRPr lang="de-DE" sz="1800" kern="0" dirty="0">
                <a:solidFill>
                  <a:schemeClr val="bg1"/>
                </a:solidFill>
              </a:endParaRPr>
            </a:p>
            <a:p>
              <a:pPr>
                <a:lnSpc>
                  <a:spcPct val="150000"/>
                </a:lnSpc>
              </a:pPr>
              <a:r>
                <a:rPr lang="de-DE" sz="1800" b="1" dirty="0">
                  <a:solidFill>
                    <a:schemeClr val="bg1"/>
                  </a:solidFill>
                </a:rPr>
                <a:t>1.</a:t>
              </a:r>
            </a:p>
            <a:p>
              <a:pPr>
                <a:lnSpc>
                  <a:spcPct val="150000"/>
                </a:lnSpc>
              </a:pPr>
              <a:r>
                <a:rPr lang="de-DE" sz="1800" b="1" dirty="0">
                  <a:solidFill>
                    <a:schemeClr val="bg1"/>
                  </a:solidFill>
                </a:rPr>
                <a:t>2.</a:t>
              </a:r>
            </a:p>
            <a:p>
              <a:pPr>
                <a:lnSpc>
                  <a:spcPct val="150000"/>
                </a:lnSpc>
              </a:pPr>
              <a:r>
                <a:rPr lang="de-DE" sz="1800" b="1" dirty="0">
                  <a:solidFill>
                    <a:schemeClr val="bg1"/>
                  </a:solidFill>
                </a:rPr>
                <a:t>3.</a:t>
              </a:r>
            </a:p>
            <a:p>
              <a:endParaRPr lang="de-DE" sz="1600" kern="0" dirty="0">
                <a:solidFill>
                  <a:schemeClr val="bg1"/>
                </a:solidFill>
              </a:endParaRPr>
            </a:p>
          </p:txBody>
        </p:sp>
        <p:sp>
          <p:nvSpPr>
            <p:cNvPr id="36" name="Body Copy">
              <a:extLst>
                <a:ext uri="{FF2B5EF4-FFF2-40B4-BE49-F238E27FC236}">
                  <a16:creationId xmlns:a16="http://schemas.microsoft.com/office/drawing/2014/main" id="{E24C3EEE-BE7A-4165-8CDA-0EE1AABE8D89}"/>
                </a:ext>
              </a:extLst>
            </p:cNvPr>
            <p:cNvSpPr txBox="1">
              <a:spLocks/>
            </p:cNvSpPr>
            <p:nvPr/>
          </p:nvSpPr>
          <p:spPr>
            <a:xfrm>
              <a:off x="9326036" y="1590967"/>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b="1" kern="0" dirty="0">
                  <a:solidFill>
                    <a:schemeClr val="bg1"/>
                  </a:solidFill>
                </a:rPr>
                <a:t>SCHWÄCHEN</a:t>
              </a:r>
              <a:endParaRPr lang="de-DE" sz="1800" kern="0" dirty="0">
                <a:solidFill>
                  <a:schemeClr val="bg1"/>
                </a:solidFill>
              </a:endParaRPr>
            </a:p>
            <a:p>
              <a:pPr>
                <a:lnSpc>
                  <a:spcPct val="150000"/>
                </a:lnSpc>
              </a:pPr>
              <a:r>
                <a:rPr lang="de-DE" sz="1800" b="1" dirty="0">
                  <a:solidFill>
                    <a:schemeClr val="bg1"/>
                  </a:solidFill>
                </a:rPr>
                <a:t>1.</a:t>
              </a:r>
            </a:p>
            <a:p>
              <a:pPr>
                <a:lnSpc>
                  <a:spcPct val="150000"/>
                </a:lnSpc>
              </a:pPr>
              <a:r>
                <a:rPr lang="de-DE" sz="1800" b="1" dirty="0">
                  <a:solidFill>
                    <a:schemeClr val="bg1"/>
                  </a:solidFill>
                </a:rPr>
                <a:t>2.</a:t>
              </a:r>
            </a:p>
            <a:p>
              <a:pPr>
                <a:lnSpc>
                  <a:spcPct val="150000"/>
                </a:lnSpc>
              </a:pPr>
              <a:r>
                <a:rPr lang="de-DE" sz="1800" b="1" dirty="0">
                  <a:solidFill>
                    <a:schemeClr val="bg1"/>
                  </a:solidFill>
                </a:rPr>
                <a:t>3.</a:t>
              </a:r>
            </a:p>
            <a:p>
              <a:endParaRPr lang="de-DE" sz="1600" kern="0" dirty="0">
                <a:solidFill>
                  <a:schemeClr val="bg1"/>
                </a:solidFill>
              </a:endParaRPr>
            </a:p>
          </p:txBody>
        </p:sp>
        <p:sp>
          <p:nvSpPr>
            <p:cNvPr id="37" name="Background - Solid">
              <a:extLst>
                <a:ext uri="{FF2B5EF4-FFF2-40B4-BE49-F238E27FC236}">
                  <a16:creationId xmlns:a16="http://schemas.microsoft.com/office/drawing/2014/main" id="{63EECDB9-4614-41E6-817E-6CAB4F9CBCE8}"/>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8" name="Body Copy">
              <a:extLst>
                <a:ext uri="{FF2B5EF4-FFF2-40B4-BE49-F238E27FC236}">
                  <a16:creationId xmlns:a16="http://schemas.microsoft.com/office/drawing/2014/main" id="{00B30186-A6FA-40D5-8FB4-2FC9260331B3}"/>
                </a:ext>
              </a:extLst>
            </p:cNvPr>
            <p:cNvSpPr txBox="1">
              <a:spLocks/>
            </p:cNvSpPr>
            <p:nvPr/>
          </p:nvSpPr>
          <p:spPr>
            <a:xfrm>
              <a:off x="6934200" y="1597824"/>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b="1" dirty="0">
                  <a:solidFill>
                    <a:schemeClr val="bg1"/>
                  </a:solidFill>
                </a:rPr>
                <a:t>STÄRKEN</a:t>
              </a:r>
              <a:endParaRPr lang="de-DE" sz="1800" kern="0" dirty="0">
                <a:solidFill>
                  <a:schemeClr val="bg1"/>
                </a:solidFill>
              </a:endParaRPr>
            </a:p>
            <a:p>
              <a:pPr>
                <a:lnSpc>
                  <a:spcPct val="150000"/>
                </a:lnSpc>
              </a:pPr>
              <a:r>
                <a:rPr lang="de-DE" sz="1800" b="1" dirty="0">
                  <a:solidFill>
                    <a:schemeClr val="bg1"/>
                  </a:solidFill>
                </a:rPr>
                <a:t>1.</a:t>
              </a:r>
            </a:p>
            <a:p>
              <a:pPr>
                <a:lnSpc>
                  <a:spcPct val="150000"/>
                </a:lnSpc>
              </a:pPr>
              <a:r>
                <a:rPr lang="de-DE" sz="1800" b="1" dirty="0">
                  <a:solidFill>
                    <a:schemeClr val="bg1"/>
                  </a:solidFill>
                </a:rPr>
                <a:t>2.</a:t>
              </a:r>
            </a:p>
            <a:p>
              <a:pPr>
                <a:lnSpc>
                  <a:spcPct val="150000"/>
                </a:lnSpc>
              </a:pPr>
              <a:r>
                <a:rPr lang="de-DE" sz="1800" b="1" dirty="0">
                  <a:solidFill>
                    <a:schemeClr val="bg1"/>
                  </a:solidFill>
                </a:rPr>
                <a:t>3.</a:t>
              </a:r>
            </a:p>
            <a:p>
              <a:endParaRPr lang="de-DE" sz="1600" kern="0" dirty="0">
                <a:solidFill>
                  <a:schemeClr val="bg1"/>
                </a:solidFill>
              </a:endParaRPr>
            </a:p>
          </p:txBody>
        </p:sp>
      </p:grpSp>
    </p:spTree>
    <p:extLst>
      <p:ext uri="{BB962C8B-B14F-4D97-AF65-F5344CB8AC3E}">
        <p14:creationId xmlns:p14="http://schemas.microsoft.com/office/powerpoint/2010/main" val="1319949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D268A1-E161-E34A-BB1B-13391630CED0}"/>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1056AC5C-0D0D-B746-AE5D-A0AB1020D777}"/>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p:txBody>
      </p:sp>
      <p:sp>
        <p:nvSpPr>
          <p:cNvPr id="15" name="Title 3">
            <a:extLst>
              <a:ext uri="{FF2B5EF4-FFF2-40B4-BE49-F238E27FC236}">
                <a16:creationId xmlns:a16="http://schemas.microsoft.com/office/drawing/2014/main" id="{02A84CB6-C04E-2644-AD1F-78017DEE599D}"/>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b="1" kern="0" dirty="0">
                <a:solidFill>
                  <a:srgbClr val="0A5496"/>
                </a:solidFill>
              </a:rPr>
              <a:t>Distriktanalyse - Stärken</a:t>
            </a:r>
          </a:p>
        </p:txBody>
      </p:sp>
      <p:sp>
        <p:nvSpPr>
          <p:cNvPr id="20" name="Yellow Bar">
            <a:extLst>
              <a:ext uri="{FF2B5EF4-FFF2-40B4-BE49-F238E27FC236}">
                <a16:creationId xmlns:a16="http://schemas.microsoft.com/office/drawing/2014/main" id="{F6A41C4B-F422-724A-90D5-13663A6510CF}"/>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159019BA-D7AA-3D44-A511-E42B757956C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6</a:t>
            </a:fld>
            <a:endParaRPr lang="de-DE" sz="1000" dirty="0">
              <a:solidFill>
                <a:srgbClr val="0A5496"/>
              </a:solidFill>
            </a:endParaRPr>
          </a:p>
        </p:txBody>
      </p:sp>
      <p:grpSp>
        <p:nvGrpSpPr>
          <p:cNvPr id="6" name="Group 5">
            <a:extLst>
              <a:ext uri="{FF2B5EF4-FFF2-40B4-BE49-F238E27FC236}">
                <a16:creationId xmlns:a16="http://schemas.microsoft.com/office/drawing/2014/main" id="{EBCD55EF-E81A-4ACF-A7AB-E161EDACBD6F}"/>
              </a:ext>
            </a:extLst>
          </p:cNvPr>
          <p:cNvGrpSpPr/>
          <p:nvPr/>
        </p:nvGrpSpPr>
        <p:grpSpPr>
          <a:xfrm>
            <a:off x="714213" y="2305572"/>
            <a:ext cx="4248504" cy="3861731"/>
            <a:chOff x="533400" y="2153088"/>
            <a:chExt cx="4248504" cy="3861731"/>
          </a:xfrm>
        </p:grpSpPr>
        <p:grpSp>
          <p:nvGrpSpPr>
            <p:cNvPr id="22" name="Group 21">
              <a:extLst>
                <a:ext uri="{FF2B5EF4-FFF2-40B4-BE49-F238E27FC236}">
                  <a16:creationId xmlns:a16="http://schemas.microsoft.com/office/drawing/2014/main" id="{3B01D219-F250-4058-859B-884DA1A74B9D}"/>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2170D5A3-ADC3-4DBC-BE16-2C480E7021A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7EDE83D0-2E6D-44E1-8F82-35B08E86BA9B}"/>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81A6675E-6866-4EAC-B1F2-EEB0BD1A320E}"/>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90E18F14-C9E5-40C1-8725-E9AC0639D170}"/>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 name="Body Copy">
              <a:extLst>
                <a:ext uri="{FF2B5EF4-FFF2-40B4-BE49-F238E27FC236}">
                  <a16:creationId xmlns:a16="http://schemas.microsoft.com/office/drawing/2014/main" id="{3987B502-5FB2-4AFC-9190-04C3BE8CEE66}"/>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b="1" dirty="0">
                  <a:solidFill>
                    <a:schemeClr val="bg1"/>
                  </a:solidFill>
                </a:rPr>
                <a:t>STÄRKEN</a:t>
              </a:r>
              <a:endParaRPr lang="de-DE" sz="1400" kern="0" dirty="0">
                <a:solidFill>
                  <a:schemeClr val="bg1"/>
                </a:solidFill>
              </a:endParaRPr>
            </a:p>
            <a:p>
              <a:pPr>
                <a:lnSpc>
                  <a:spcPct val="150000"/>
                </a:lnSpc>
              </a:pPr>
              <a:r>
                <a:rPr lang="de-DE" sz="1400" b="1" dirty="0">
                  <a:solidFill>
                    <a:schemeClr val="bg1"/>
                  </a:solidFill>
                </a:rPr>
                <a:t>1.</a:t>
              </a:r>
            </a:p>
            <a:p>
              <a:pPr>
                <a:lnSpc>
                  <a:spcPct val="150000"/>
                </a:lnSpc>
              </a:pPr>
              <a:r>
                <a:rPr lang="de-DE" sz="1400" b="1" dirty="0">
                  <a:solidFill>
                    <a:schemeClr val="bg1"/>
                  </a:solidFill>
                </a:rPr>
                <a:t>2.</a:t>
              </a:r>
            </a:p>
            <a:p>
              <a:pPr>
                <a:lnSpc>
                  <a:spcPct val="150000"/>
                </a:lnSpc>
              </a:pPr>
              <a:r>
                <a:rPr lang="de-DE" sz="1400" b="1" dirty="0">
                  <a:solidFill>
                    <a:schemeClr val="bg1"/>
                  </a:solidFill>
                </a:rPr>
                <a:t>3.</a:t>
              </a:r>
            </a:p>
            <a:p>
              <a:endParaRPr lang="de-DE" sz="1400" kern="0" dirty="0">
                <a:solidFill>
                  <a:schemeClr val="bg1"/>
                </a:solidFill>
              </a:endParaRPr>
            </a:p>
          </p:txBody>
        </p:sp>
        <p:sp>
          <p:nvSpPr>
            <p:cNvPr id="3" name="Body Copy">
              <a:extLst>
                <a:ext uri="{FF2B5EF4-FFF2-40B4-BE49-F238E27FC236}">
                  <a16:creationId xmlns:a16="http://schemas.microsoft.com/office/drawing/2014/main" id="{82421C95-BFC0-4520-B668-94EEF484139E}"/>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b="1" kern="0" dirty="0">
                  <a:solidFill>
                    <a:schemeClr val="bg1"/>
                  </a:solidFill>
                </a:rPr>
                <a:t>SCHWÄCHEN</a:t>
              </a:r>
              <a:endParaRPr lang="de-DE" sz="1400" kern="0" dirty="0">
                <a:solidFill>
                  <a:schemeClr val="bg1"/>
                </a:solidFill>
              </a:endParaRPr>
            </a:p>
            <a:p>
              <a:pPr>
                <a:lnSpc>
                  <a:spcPct val="150000"/>
                </a:lnSpc>
              </a:pPr>
              <a:r>
                <a:rPr lang="de-DE" sz="1400" b="1" dirty="0">
                  <a:solidFill>
                    <a:schemeClr val="bg1"/>
                  </a:solidFill>
                </a:rPr>
                <a:t>1.</a:t>
              </a:r>
            </a:p>
            <a:p>
              <a:pPr>
                <a:lnSpc>
                  <a:spcPct val="150000"/>
                </a:lnSpc>
              </a:pPr>
              <a:r>
                <a:rPr lang="de-DE" sz="1400" b="1" dirty="0">
                  <a:solidFill>
                    <a:schemeClr val="bg1"/>
                  </a:solidFill>
                </a:rPr>
                <a:t>2.</a:t>
              </a:r>
            </a:p>
            <a:p>
              <a:pPr>
                <a:lnSpc>
                  <a:spcPct val="150000"/>
                </a:lnSpc>
              </a:pPr>
              <a:r>
                <a:rPr lang="de-DE" sz="1400" b="1" dirty="0">
                  <a:solidFill>
                    <a:schemeClr val="bg1"/>
                  </a:solidFill>
                </a:rPr>
                <a:t>3.</a:t>
              </a:r>
            </a:p>
            <a:p>
              <a:endParaRPr lang="de-DE" sz="1400" kern="0" dirty="0">
                <a:solidFill>
                  <a:schemeClr val="bg1"/>
                </a:solidFill>
              </a:endParaRPr>
            </a:p>
          </p:txBody>
        </p:sp>
        <p:sp>
          <p:nvSpPr>
            <p:cNvPr id="4" name="Body Copy">
              <a:extLst>
                <a:ext uri="{FF2B5EF4-FFF2-40B4-BE49-F238E27FC236}">
                  <a16:creationId xmlns:a16="http://schemas.microsoft.com/office/drawing/2014/main" id="{BFB5E388-3486-4C88-A791-EB2F204513A9}"/>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b="1" dirty="0">
                  <a:solidFill>
                    <a:schemeClr val="bg1"/>
                  </a:solidFill>
                </a:rPr>
                <a:t>RISIKEN</a:t>
              </a:r>
              <a:endParaRPr lang="de-DE" sz="1400" kern="0" dirty="0">
                <a:solidFill>
                  <a:schemeClr val="bg1"/>
                </a:solidFill>
              </a:endParaRPr>
            </a:p>
            <a:p>
              <a:pPr>
                <a:lnSpc>
                  <a:spcPct val="150000"/>
                </a:lnSpc>
              </a:pPr>
              <a:r>
                <a:rPr lang="de-DE" sz="1400" b="1" dirty="0">
                  <a:solidFill>
                    <a:schemeClr val="bg1"/>
                  </a:solidFill>
                </a:rPr>
                <a:t>1.</a:t>
              </a:r>
            </a:p>
            <a:p>
              <a:pPr>
                <a:lnSpc>
                  <a:spcPct val="150000"/>
                </a:lnSpc>
              </a:pPr>
              <a:r>
                <a:rPr lang="de-DE" sz="1400" b="1" dirty="0">
                  <a:solidFill>
                    <a:schemeClr val="bg1"/>
                  </a:solidFill>
                </a:rPr>
                <a:t>2.</a:t>
              </a:r>
            </a:p>
            <a:p>
              <a:pPr>
                <a:lnSpc>
                  <a:spcPct val="150000"/>
                </a:lnSpc>
              </a:pPr>
              <a:r>
                <a:rPr lang="de-DE" sz="1400" b="1" dirty="0">
                  <a:solidFill>
                    <a:schemeClr val="bg1"/>
                  </a:solidFill>
                </a:rPr>
                <a:t>3.</a:t>
              </a:r>
            </a:p>
            <a:p>
              <a:endParaRPr lang="de-DE" sz="1400" kern="0" dirty="0">
                <a:solidFill>
                  <a:schemeClr val="bg1"/>
                </a:solidFill>
              </a:endParaRPr>
            </a:p>
          </p:txBody>
        </p:sp>
        <p:sp>
          <p:nvSpPr>
            <p:cNvPr id="5" name="Body Copy">
              <a:extLst>
                <a:ext uri="{FF2B5EF4-FFF2-40B4-BE49-F238E27FC236}">
                  <a16:creationId xmlns:a16="http://schemas.microsoft.com/office/drawing/2014/main" id="{FA3B9AD0-11FA-4252-8CA6-1562D33B72B6}"/>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b="1" dirty="0">
                  <a:solidFill>
                    <a:schemeClr val="bg1"/>
                  </a:solidFill>
                </a:rPr>
                <a:t>CHANCEN</a:t>
              </a:r>
              <a:endParaRPr lang="de-DE" sz="1400" kern="0" dirty="0">
                <a:solidFill>
                  <a:schemeClr val="bg1"/>
                </a:solidFill>
              </a:endParaRPr>
            </a:p>
            <a:p>
              <a:pPr>
                <a:lnSpc>
                  <a:spcPct val="150000"/>
                </a:lnSpc>
              </a:pPr>
              <a:r>
                <a:rPr lang="de-DE" sz="1400" b="1" dirty="0">
                  <a:solidFill>
                    <a:schemeClr val="bg1"/>
                  </a:solidFill>
                </a:rPr>
                <a:t>1.</a:t>
              </a:r>
            </a:p>
            <a:p>
              <a:pPr>
                <a:lnSpc>
                  <a:spcPct val="150000"/>
                </a:lnSpc>
              </a:pPr>
              <a:r>
                <a:rPr lang="de-DE" sz="1400" b="1" dirty="0">
                  <a:solidFill>
                    <a:schemeClr val="bg1"/>
                  </a:solidFill>
                </a:rPr>
                <a:t>2.</a:t>
              </a:r>
            </a:p>
            <a:p>
              <a:pPr>
                <a:lnSpc>
                  <a:spcPct val="150000"/>
                </a:lnSpc>
              </a:pPr>
              <a:r>
                <a:rPr lang="de-DE" sz="1400" b="1" dirty="0">
                  <a:solidFill>
                    <a:schemeClr val="bg1"/>
                  </a:solidFill>
                </a:rPr>
                <a:t>3.</a:t>
              </a:r>
            </a:p>
            <a:p>
              <a:endParaRPr lang="de-DE" sz="1400" kern="0" dirty="0">
                <a:solidFill>
                  <a:schemeClr val="bg1"/>
                </a:solidFill>
              </a:endParaRPr>
            </a:p>
          </p:txBody>
        </p:sp>
      </p:grpSp>
    </p:spTree>
    <p:extLst>
      <p:ext uri="{BB962C8B-B14F-4D97-AF65-F5344CB8AC3E}">
        <p14:creationId xmlns:p14="http://schemas.microsoft.com/office/powerpoint/2010/main" val="654035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544912-BA79-2642-AF4B-49689A696613}"/>
              </a:ext>
            </a:extLst>
          </p:cNvPr>
          <p:cNvPicPr>
            <a:picLocks noChangeAspect="1"/>
          </p:cNvPicPr>
          <p:nvPr/>
        </p:nvPicPr>
        <p:blipFill>
          <a:blip r:embed="rId3"/>
          <a:srcRect/>
          <a:stretch/>
        </p:blipFill>
        <p:spPr>
          <a:xfrm>
            <a:off x="381000" y="209952"/>
            <a:ext cx="971568" cy="971568"/>
          </a:xfrm>
          <a:prstGeom prst="rect">
            <a:avLst/>
          </a:prstGeom>
        </p:spPr>
      </p:pic>
      <p:sp>
        <p:nvSpPr>
          <p:cNvPr id="11" name="Content Placeholder 4">
            <a:extLst>
              <a:ext uri="{FF2B5EF4-FFF2-40B4-BE49-F238E27FC236}">
                <a16:creationId xmlns:a16="http://schemas.microsoft.com/office/drawing/2014/main" id="{957BC240-D07A-3040-9BE8-531063832849}"/>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p:txBody>
      </p:sp>
      <p:sp>
        <p:nvSpPr>
          <p:cNvPr id="20" name="Title 3">
            <a:extLst>
              <a:ext uri="{FF2B5EF4-FFF2-40B4-BE49-F238E27FC236}">
                <a16:creationId xmlns:a16="http://schemas.microsoft.com/office/drawing/2014/main" id="{931B0106-AB2E-4240-8ACE-B23918A4F5CC}"/>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b="1" kern="0" dirty="0">
                <a:solidFill>
                  <a:srgbClr val="0A5496"/>
                </a:solidFill>
              </a:rPr>
              <a:t>Distriktanalyse - Schwächen</a:t>
            </a:r>
          </a:p>
        </p:txBody>
      </p:sp>
      <p:sp>
        <p:nvSpPr>
          <p:cNvPr id="34" name="Yellow Bar">
            <a:extLst>
              <a:ext uri="{FF2B5EF4-FFF2-40B4-BE49-F238E27FC236}">
                <a16:creationId xmlns:a16="http://schemas.microsoft.com/office/drawing/2014/main" id="{BDC21A82-3480-F442-A356-B4972B39270B}"/>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5" name="Page Number - Blue">
            <a:extLst>
              <a:ext uri="{FF2B5EF4-FFF2-40B4-BE49-F238E27FC236}">
                <a16:creationId xmlns:a16="http://schemas.microsoft.com/office/drawing/2014/main" id="{7F36A734-945E-1F4B-B3B8-26276596B0A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7</a:t>
            </a:fld>
            <a:endParaRPr lang="de-DE" sz="1000" dirty="0">
              <a:solidFill>
                <a:srgbClr val="0A5496"/>
              </a:solidFill>
            </a:endParaRPr>
          </a:p>
        </p:txBody>
      </p:sp>
      <p:grpSp>
        <p:nvGrpSpPr>
          <p:cNvPr id="16" name="Group 15">
            <a:extLst>
              <a:ext uri="{FF2B5EF4-FFF2-40B4-BE49-F238E27FC236}">
                <a16:creationId xmlns:a16="http://schemas.microsoft.com/office/drawing/2014/main" id="{8A8CD9B3-0FCD-47E1-85E6-DB00B923878B}"/>
              </a:ext>
            </a:extLst>
          </p:cNvPr>
          <p:cNvGrpSpPr/>
          <p:nvPr/>
        </p:nvGrpSpPr>
        <p:grpSpPr>
          <a:xfrm>
            <a:off x="714213" y="2305572"/>
            <a:ext cx="4248504" cy="3861731"/>
            <a:chOff x="533400" y="2153088"/>
            <a:chExt cx="4248504" cy="3861731"/>
          </a:xfrm>
        </p:grpSpPr>
        <p:grpSp>
          <p:nvGrpSpPr>
            <p:cNvPr id="17" name="Group 16">
              <a:extLst>
                <a:ext uri="{FF2B5EF4-FFF2-40B4-BE49-F238E27FC236}">
                  <a16:creationId xmlns:a16="http://schemas.microsoft.com/office/drawing/2014/main" id="{0CD53E1E-8D5F-4B96-B1C4-565EF7682747}"/>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BF784F1A-0A62-4590-950D-85586E2A1B6D}"/>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2CE94CCB-FDF3-431E-93F8-0B794DFC9B77}"/>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FF653E82-5911-42B8-9F90-86F40D1349AA}"/>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67D5C706-5273-4015-9813-EA4FAB5DD0C3}"/>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8" name="Body Copy">
              <a:extLst>
                <a:ext uri="{FF2B5EF4-FFF2-40B4-BE49-F238E27FC236}">
                  <a16:creationId xmlns:a16="http://schemas.microsoft.com/office/drawing/2014/main" id="{2A38531B-EE67-4601-A790-350E85D3893A}"/>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b="1" dirty="0">
                  <a:solidFill>
                    <a:schemeClr val="bg1"/>
                  </a:solidFill>
                </a:rPr>
                <a:t>STÄRKEN</a:t>
              </a:r>
              <a:endParaRPr lang="de-DE" sz="1400" kern="0" dirty="0">
                <a:solidFill>
                  <a:schemeClr val="bg1"/>
                </a:solidFill>
              </a:endParaRPr>
            </a:p>
            <a:p>
              <a:pPr>
                <a:lnSpc>
                  <a:spcPct val="150000"/>
                </a:lnSpc>
              </a:pPr>
              <a:r>
                <a:rPr lang="de-DE" sz="1400" b="1" dirty="0">
                  <a:solidFill>
                    <a:schemeClr val="bg1"/>
                  </a:solidFill>
                </a:rPr>
                <a:t>1.</a:t>
              </a:r>
            </a:p>
            <a:p>
              <a:pPr>
                <a:lnSpc>
                  <a:spcPct val="150000"/>
                </a:lnSpc>
              </a:pPr>
              <a:r>
                <a:rPr lang="de-DE" sz="1400" b="1" dirty="0">
                  <a:solidFill>
                    <a:schemeClr val="bg1"/>
                  </a:solidFill>
                </a:rPr>
                <a:t>2.</a:t>
              </a:r>
            </a:p>
            <a:p>
              <a:pPr>
                <a:lnSpc>
                  <a:spcPct val="150000"/>
                </a:lnSpc>
              </a:pPr>
              <a:r>
                <a:rPr lang="de-DE" sz="1400" b="1" dirty="0">
                  <a:solidFill>
                    <a:schemeClr val="bg1"/>
                  </a:solidFill>
                </a:rPr>
                <a:t>3.</a:t>
              </a:r>
            </a:p>
            <a:p>
              <a:endParaRPr lang="de-DE" sz="1400" kern="0" dirty="0">
                <a:solidFill>
                  <a:schemeClr val="bg1"/>
                </a:solidFill>
              </a:endParaRPr>
            </a:p>
          </p:txBody>
        </p:sp>
        <p:sp>
          <p:nvSpPr>
            <p:cNvPr id="19" name="Body Copy">
              <a:extLst>
                <a:ext uri="{FF2B5EF4-FFF2-40B4-BE49-F238E27FC236}">
                  <a16:creationId xmlns:a16="http://schemas.microsoft.com/office/drawing/2014/main" id="{BCDBC416-A265-470C-AD24-8482FEE470F4}"/>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b="1" kern="0" dirty="0">
                  <a:solidFill>
                    <a:schemeClr val="bg1"/>
                  </a:solidFill>
                </a:rPr>
                <a:t>SCHWÄCHEN</a:t>
              </a:r>
              <a:endParaRPr lang="de-DE" sz="1400" kern="0" dirty="0">
                <a:solidFill>
                  <a:schemeClr val="bg1"/>
                </a:solidFill>
              </a:endParaRPr>
            </a:p>
            <a:p>
              <a:pPr>
                <a:lnSpc>
                  <a:spcPct val="150000"/>
                </a:lnSpc>
              </a:pPr>
              <a:r>
                <a:rPr lang="de-DE" sz="1400" b="1" dirty="0">
                  <a:solidFill>
                    <a:schemeClr val="bg1"/>
                  </a:solidFill>
                </a:rPr>
                <a:t>1.</a:t>
              </a:r>
            </a:p>
            <a:p>
              <a:pPr>
                <a:lnSpc>
                  <a:spcPct val="150000"/>
                </a:lnSpc>
              </a:pPr>
              <a:r>
                <a:rPr lang="de-DE" sz="1400" b="1" dirty="0">
                  <a:solidFill>
                    <a:schemeClr val="bg1"/>
                  </a:solidFill>
                </a:rPr>
                <a:t>2.</a:t>
              </a:r>
            </a:p>
            <a:p>
              <a:pPr>
                <a:lnSpc>
                  <a:spcPct val="150000"/>
                </a:lnSpc>
              </a:pPr>
              <a:r>
                <a:rPr lang="de-DE" sz="1400" b="1" dirty="0">
                  <a:solidFill>
                    <a:schemeClr val="bg1"/>
                  </a:solidFill>
                </a:rPr>
                <a:t>3.</a:t>
              </a:r>
            </a:p>
            <a:p>
              <a:endParaRPr lang="de-DE" sz="1400" kern="0" dirty="0">
                <a:solidFill>
                  <a:schemeClr val="bg1"/>
                </a:solidFill>
              </a:endParaRPr>
            </a:p>
          </p:txBody>
        </p:sp>
        <p:sp>
          <p:nvSpPr>
            <p:cNvPr id="21" name="Body Copy">
              <a:extLst>
                <a:ext uri="{FF2B5EF4-FFF2-40B4-BE49-F238E27FC236}">
                  <a16:creationId xmlns:a16="http://schemas.microsoft.com/office/drawing/2014/main" id="{985D74F0-6F5A-4BAE-8250-7BF38B30B82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b="1" dirty="0">
                  <a:solidFill>
                    <a:schemeClr val="bg1"/>
                  </a:solidFill>
                </a:rPr>
                <a:t>RISIKEN</a:t>
              </a:r>
              <a:endParaRPr lang="de-DE" sz="1400" kern="0" dirty="0">
                <a:solidFill>
                  <a:schemeClr val="bg1"/>
                </a:solidFill>
              </a:endParaRPr>
            </a:p>
            <a:p>
              <a:pPr>
                <a:lnSpc>
                  <a:spcPct val="150000"/>
                </a:lnSpc>
              </a:pPr>
              <a:r>
                <a:rPr lang="de-DE" sz="1400" b="1" dirty="0">
                  <a:solidFill>
                    <a:schemeClr val="bg1"/>
                  </a:solidFill>
                </a:rPr>
                <a:t>1.</a:t>
              </a:r>
            </a:p>
            <a:p>
              <a:pPr>
                <a:lnSpc>
                  <a:spcPct val="150000"/>
                </a:lnSpc>
              </a:pPr>
              <a:r>
                <a:rPr lang="de-DE" sz="1400" b="1" dirty="0">
                  <a:solidFill>
                    <a:schemeClr val="bg1"/>
                  </a:solidFill>
                </a:rPr>
                <a:t>2.</a:t>
              </a:r>
            </a:p>
            <a:p>
              <a:pPr>
                <a:lnSpc>
                  <a:spcPct val="150000"/>
                </a:lnSpc>
              </a:pPr>
              <a:r>
                <a:rPr lang="de-DE" sz="1400" b="1" dirty="0">
                  <a:solidFill>
                    <a:schemeClr val="bg1"/>
                  </a:solidFill>
                </a:rPr>
                <a:t>3.</a:t>
              </a:r>
            </a:p>
            <a:p>
              <a:endParaRPr lang="de-DE" sz="1400" kern="0" dirty="0">
                <a:solidFill>
                  <a:schemeClr val="bg1"/>
                </a:solidFill>
              </a:endParaRPr>
            </a:p>
          </p:txBody>
        </p:sp>
        <p:sp>
          <p:nvSpPr>
            <p:cNvPr id="22" name="Body Copy">
              <a:extLst>
                <a:ext uri="{FF2B5EF4-FFF2-40B4-BE49-F238E27FC236}">
                  <a16:creationId xmlns:a16="http://schemas.microsoft.com/office/drawing/2014/main" id="{16E031A2-4B04-44E0-8B9E-76DE9A2A7C1D}"/>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b="1" dirty="0">
                  <a:solidFill>
                    <a:schemeClr val="bg1"/>
                  </a:solidFill>
                </a:rPr>
                <a:t>CHANCEN</a:t>
              </a:r>
              <a:endParaRPr lang="de-DE" sz="1400" kern="0" dirty="0">
                <a:solidFill>
                  <a:schemeClr val="bg1"/>
                </a:solidFill>
              </a:endParaRPr>
            </a:p>
            <a:p>
              <a:pPr>
                <a:lnSpc>
                  <a:spcPct val="150000"/>
                </a:lnSpc>
              </a:pPr>
              <a:r>
                <a:rPr lang="de-DE" sz="1400" b="1" dirty="0">
                  <a:solidFill>
                    <a:schemeClr val="bg1"/>
                  </a:solidFill>
                </a:rPr>
                <a:t>1.</a:t>
              </a:r>
            </a:p>
            <a:p>
              <a:pPr>
                <a:lnSpc>
                  <a:spcPct val="150000"/>
                </a:lnSpc>
              </a:pPr>
              <a:r>
                <a:rPr lang="de-DE" sz="1400" b="1" dirty="0">
                  <a:solidFill>
                    <a:schemeClr val="bg1"/>
                  </a:solidFill>
                </a:rPr>
                <a:t>2.</a:t>
              </a:r>
            </a:p>
            <a:p>
              <a:pPr>
                <a:lnSpc>
                  <a:spcPct val="150000"/>
                </a:lnSpc>
              </a:pPr>
              <a:r>
                <a:rPr lang="de-DE" sz="1400" b="1" dirty="0">
                  <a:solidFill>
                    <a:schemeClr val="bg1"/>
                  </a:solidFill>
                </a:rPr>
                <a:t>3.</a:t>
              </a:r>
            </a:p>
            <a:p>
              <a:endParaRPr lang="de-DE" sz="1400" kern="0" dirty="0">
                <a:solidFill>
                  <a:schemeClr val="bg1"/>
                </a:solidFill>
              </a:endParaRPr>
            </a:p>
          </p:txBody>
        </p:sp>
      </p:grpSp>
    </p:spTree>
    <p:extLst>
      <p:ext uri="{BB962C8B-B14F-4D97-AF65-F5344CB8AC3E}">
        <p14:creationId xmlns:p14="http://schemas.microsoft.com/office/powerpoint/2010/main" val="2225548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B1FABA-DF2E-0F42-AF1E-8F9630A9727F}"/>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8F9949F0-1589-8049-9D6F-1EAFD07B336C}"/>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a:p>
            <a:pPr>
              <a:lnSpc>
                <a:spcPct val="150000"/>
              </a:lnSpc>
              <a:buClr>
                <a:schemeClr val="tx2"/>
              </a:buClr>
              <a:buFont typeface="Wingdings" panose="05000000000000000000" pitchFamily="2" charset="2"/>
              <a:buChar char="§"/>
            </a:pPr>
            <a:r>
              <a:rPr lang="de-DE"/>
              <a:t> </a:t>
            </a:r>
          </a:p>
        </p:txBody>
      </p:sp>
      <p:sp>
        <p:nvSpPr>
          <p:cNvPr id="15" name="Title 3">
            <a:extLst>
              <a:ext uri="{FF2B5EF4-FFF2-40B4-BE49-F238E27FC236}">
                <a16:creationId xmlns:a16="http://schemas.microsoft.com/office/drawing/2014/main" id="{07FFCFE6-17DD-F246-9E0B-C9E1702877A0}"/>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b="1" kern="0" dirty="0">
                <a:solidFill>
                  <a:srgbClr val="0A5496"/>
                </a:solidFill>
              </a:rPr>
              <a:t>Distriktanalyse - Chancen</a:t>
            </a:r>
          </a:p>
        </p:txBody>
      </p:sp>
      <p:sp>
        <p:nvSpPr>
          <p:cNvPr id="20" name="Yellow Bar">
            <a:extLst>
              <a:ext uri="{FF2B5EF4-FFF2-40B4-BE49-F238E27FC236}">
                <a16:creationId xmlns:a16="http://schemas.microsoft.com/office/drawing/2014/main" id="{54854F48-06E8-0C49-A6A4-0AA6FBBF438E}"/>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B8C47C5-7F24-9742-B880-ACF2616E16A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8</a:t>
            </a:fld>
            <a:endParaRPr lang="de-DE" sz="1000" dirty="0">
              <a:solidFill>
                <a:srgbClr val="0A5496"/>
              </a:solidFill>
            </a:endParaRPr>
          </a:p>
        </p:txBody>
      </p:sp>
      <p:grpSp>
        <p:nvGrpSpPr>
          <p:cNvPr id="22" name="Group 21">
            <a:extLst>
              <a:ext uri="{FF2B5EF4-FFF2-40B4-BE49-F238E27FC236}">
                <a16:creationId xmlns:a16="http://schemas.microsoft.com/office/drawing/2014/main" id="{58B6516C-2D9D-48D8-ABEB-9D4E849E96E8}"/>
              </a:ext>
            </a:extLst>
          </p:cNvPr>
          <p:cNvGrpSpPr/>
          <p:nvPr/>
        </p:nvGrpSpPr>
        <p:grpSpPr>
          <a:xfrm>
            <a:off x="714213" y="2305572"/>
            <a:ext cx="4248504" cy="3861731"/>
            <a:chOff x="533400" y="2153088"/>
            <a:chExt cx="4248504" cy="3861731"/>
          </a:xfrm>
        </p:grpSpPr>
        <p:grpSp>
          <p:nvGrpSpPr>
            <p:cNvPr id="23" name="Group 22">
              <a:extLst>
                <a:ext uri="{FF2B5EF4-FFF2-40B4-BE49-F238E27FC236}">
                  <a16:creationId xmlns:a16="http://schemas.microsoft.com/office/drawing/2014/main" id="{14B9BF10-6CF6-4B34-A002-1087F2F7A101}"/>
                </a:ext>
              </a:extLst>
            </p:cNvPr>
            <p:cNvGrpSpPr/>
            <p:nvPr/>
          </p:nvGrpSpPr>
          <p:grpSpPr>
            <a:xfrm>
              <a:off x="533400" y="2153088"/>
              <a:ext cx="4221102" cy="3861731"/>
              <a:chOff x="6781800" y="1371600"/>
              <a:chExt cx="4862114" cy="4283673"/>
            </a:xfrm>
          </p:grpSpPr>
          <p:sp>
            <p:nvSpPr>
              <p:cNvPr id="28" name="Background - Solid">
                <a:extLst>
                  <a:ext uri="{FF2B5EF4-FFF2-40B4-BE49-F238E27FC236}">
                    <a16:creationId xmlns:a16="http://schemas.microsoft.com/office/drawing/2014/main" id="{0F57536A-9FA5-4FFB-997D-343611557091}"/>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1CB00DEE-EDDE-46D9-920F-102B845BFDE3}"/>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0BD9E3E1-B495-4115-B756-BFB82C9D9017}"/>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BB600D5A-6A4E-4BC8-B862-72890CDEFB91}"/>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4" name="Body Copy">
              <a:extLst>
                <a:ext uri="{FF2B5EF4-FFF2-40B4-BE49-F238E27FC236}">
                  <a16:creationId xmlns:a16="http://schemas.microsoft.com/office/drawing/2014/main" id="{894D53DC-178E-4D3D-84A6-0136A086C613}"/>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b="1" dirty="0">
                  <a:solidFill>
                    <a:schemeClr val="bg1"/>
                  </a:solidFill>
                </a:rPr>
                <a:t>STÄRKEN</a:t>
              </a:r>
              <a:endParaRPr lang="de-DE" sz="1400" kern="0" dirty="0">
                <a:solidFill>
                  <a:schemeClr val="bg1"/>
                </a:solidFill>
              </a:endParaRPr>
            </a:p>
            <a:p>
              <a:pPr>
                <a:lnSpc>
                  <a:spcPct val="150000"/>
                </a:lnSpc>
              </a:pPr>
              <a:r>
                <a:rPr lang="de-DE" sz="1400" b="1" dirty="0">
                  <a:solidFill>
                    <a:schemeClr val="bg1"/>
                  </a:solidFill>
                </a:rPr>
                <a:t>1.</a:t>
              </a:r>
            </a:p>
            <a:p>
              <a:pPr>
                <a:lnSpc>
                  <a:spcPct val="150000"/>
                </a:lnSpc>
              </a:pPr>
              <a:r>
                <a:rPr lang="de-DE" sz="1400" b="1" dirty="0">
                  <a:solidFill>
                    <a:schemeClr val="bg1"/>
                  </a:solidFill>
                </a:rPr>
                <a:t>2.</a:t>
              </a:r>
            </a:p>
            <a:p>
              <a:pPr>
                <a:lnSpc>
                  <a:spcPct val="150000"/>
                </a:lnSpc>
              </a:pPr>
              <a:r>
                <a:rPr lang="de-DE" sz="1400" b="1" dirty="0">
                  <a:solidFill>
                    <a:schemeClr val="bg1"/>
                  </a:solidFill>
                </a:rPr>
                <a:t>3.</a:t>
              </a:r>
            </a:p>
            <a:p>
              <a:endParaRPr lang="de-DE" sz="1400" kern="0" dirty="0">
                <a:solidFill>
                  <a:schemeClr val="bg1"/>
                </a:solidFill>
              </a:endParaRPr>
            </a:p>
          </p:txBody>
        </p:sp>
        <p:sp>
          <p:nvSpPr>
            <p:cNvPr id="25" name="Body Copy">
              <a:extLst>
                <a:ext uri="{FF2B5EF4-FFF2-40B4-BE49-F238E27FC236}">
                  <a16:creationId xmlns:a16="http://schemas.microsoft.com/office/drawing/2014/main" id="{0749213E-8B35-4DA6-B9B4-889CA3C613D1}"/>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b="1" kern="0" dirty="0">
                  <a:solidFill>
                    <a:schemeClr val="bg1"/>
                  </a:solidFill>
                </a:rPr>
                <a:t>SCHWÄCHEN</a:t>
              </a:r>
              <a:endParaRPr lang="de-DE" sz="1400" kern="0" dirty="0">
                <a:solidFill>
                  <a:schemeClr val="bg1"/>
                </a:solidFill>
              </a:endParaRPr>
            </a:p>
            <a:p>
              <a:pPr>
                <a:lnSpc>
                  <a:spcPct val="150000"/>
                </a:lnSpc>
              </a:pPr>
              <a:r>
                <a:rPr lang="de-DE" sz="1400" b="1" dirty="0">
                  <a:solidFill>
                    <a:schemeClr val="bg1"/>
                  </a:solidFill>
                </a:rPr>
                <a:t>1.</a:t>
              </a:r>
            </a:p>
            <a:p>
              <a:pPr>
                <a:lnSpc>
                  <a:spcPct val="150000"/>
                </a:lnSpc>
              </a:pPr>
              <a:r>
                <a:rPr lang="de-DE" sz="1400" b="1" dirty="0">
                  <a:solidFill>
                    <a:schemeClr val="bg1"/>
                  </a:solidFill>
                </a:rPr>
                <a:t>2.</a:t>
              </a:r>
            </a:p>
            <a:p>
              <a:pPr>
                <a:lnSpc>
                  <a:spcPct val="150000"/>
                </a:lnSpc>
              </a:pPr>
              <a:r>
                <a:rPr lang="de-DE" sz="1400" b="1" dirty="0">
                  <a:solidFill>
                    <a:schemeClr val="bg1"/>
                  </a:solidFill>
                </a:rPr>
                <a:t>3.</a:t>
              </a:r>
            </a:p>
            <a:p>
              <a:endParaRPr lang="de-DE" sz="1400" kern="0" dirty="0">
                <a:solidFill>
                  <a:schemeClr val="bg1"/>
                </a:solidFill>
              </a:endParaRPr>
            </a:p>
          </p:txBody>
        </p:sp>
        <p:sp>
          <p:nvSpPr>
            <p:cNvPr id="26" name="Body Copy">
              <a:extLst>
                <a:ext uri="{FF2B5EF4-FFF2-40B4-BE49-F238E27FC236}">
                  <a16:creationId xmlns:a16="http://schemas.microsoft.com/office/drawing/2014/main" id="{BAF2A798-295B-4685-9B95-78B29E4E8BB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b="1" dirty="0">
                  <a:solidFill>
                    <a:schemeClr val="bg1"/>
                  </a:solidFill>
                </a:rPr>
                <a:t>RISIKEN</a:t>
              </a:r>
              <a:endParaRPr lang="de-DE" sz="1400" kern="0" dirty="0">
                <a:solidFill>
                  <a:schemeClr val="bg1"/>
                </a:solidFill>
              </a:endParaRPr>
            </a:p>
            <a:p>
              <a:pPr>
                <a:lnSpc>
                  <a:spcPct val="150000"/>
                </a:lnSpc>
              </a:pPr>
              <a:r>
                <a:rPr lang="de-DE" sz="1400" b="1" dirty="0">
                  <a:solidFill>
                    <a:schemeClr val="bg1"/>
                  </a:solidFill>
                </a:rPr>
                <a:t>1.</a:t>
              </a:r>
            </a:p>
            <a:p>
              <a:pPr>
                <a:lnSpc>
                  <a:spcPct val="150000"/>
                </a:lnSpc>
              </a:pPr>
              <a:r>
                <a:rPr lang="de-DE" sz="1400" b="1" dirty="0">
                  <a:solidFill>
                    <a:schemeClr val="bg1"/>
                  </a:solidFill>
                </a:rPr>
                <a:t>2.</a:t>
              </a:r>
            </a:p>
            <a:p>
              <a:pPr>
                <a:lnSpc>
                  <a:spcPct val="150000"/>
                </a:lnSpc>
              </a:pPr>
              <a:r>
                <a:rPr lang="de-DE" sz="1400" b="1" dirty="0">
                  <a:solidFill>
                    <a:schemeClr val="bg1"/>
                  </a:solidFill>
                </a:rPr>
                <a:t>3.</a:t>
              </a:r>
            </a:p>
            <a:p>
              <a:endParaRPr lang="de-DE" sz="1400" kern="0" dirty="0">
                <a:solidFill>
                  <a:schemeClr val="bg1"/>
                </a:solidFill>
              </a:endParaRPr>
            </a:p>
          </p:txBody>
        </p:sp>
        <p:sp>
          <p:nvSpPr>
            <p:cNvPr id="27" name="Body Copy">
              <a:extLst>
                <a:ext uri="{FF2B5EF4-FFF2-40B4-BE49-F238E27FC236}">
                  <a16:creationId xmlns:a16="http://schemas.microsoft.com/office/drawing/2014/main" id="{62D26968-F10A-426F-A8A4-F20E10406282}"/>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b="1" dirty="0">
                  <a:solidFill>
                    <a:schemeClr val="bg1"/>
                  </a:solidFill>
                </a:rPr>
                <a:t>CHANCEN</a:t>
              </a:r>
              <a:endParaRPr lang="de-DE" sz="1400" kern="0" dirty="0">
                <a:solidFill>
                  <a:schemeClr val="bg1"/>
                </a:solidFill>
              </a:endParaRPr>
            </a:p>
            <a:p>
              <a:pPr>
                <a:lnSpc>
                  <a:spcPct val="150000"/>
                </a:lnSpc>
              </a:pPr>
              <a:r>
                <a:rPr lang="de-DE" sz="1400" b="1" dirty="0">
                  <a:solidFill>
                    <a:schemeClr val="bg1"/>
                  </a:solidFill>
                </a:rPr>
                <a:t>1.</a:t>
              </a:r>
            </a:p>
            <a:p>
              <a:pPr>
                <a:lnSpc>
                  <a:spcPct val="150000"/>
                </a:lnSpc>
              </a:pPr>
              <a:r>
                <a:rPr lang="de-DE" sz="1400" b="1" dirty="0">
                  <a:solidFill>
                    <a:schemeClr val="bg1"/>
                  </a:solidFill>
                </a:rPr>
                <a:t>2.</a:t>
              </a:r>
            </a:p>
            <a:p>
              <a:pPr>
                <a:lnSpc>
                  <a:spcPct val="150000"/>
                </a:lnSpc>
              </a:pPr>
              <a:r>
                <a:rPr lang="de-DE" sz="1400" b="1" dirty="0">
                  <a:solidFill>
                    <a:schemeClr val="bg1"/>
                  </a:solidFill>
                </a:rPr>
                <a:t>3.</a:t>
              </a:r>
            </a:p>
            <a:p>
              <a:endParaRPr lang="de-DE" sz="1400" kern="0" dirty="0">
                <a:solidFill>
                  <a:schemeClr val="bg1"/>
                </a:solidFill>
              </a:endParaRPr>
            </a:p>
          </p:txBody>
        </p:sp>
      </p:grpSp>
    </p:spTree>
    <p:extLst>
      <p:ext uri="{BB962C8B-B14F-4D97-AF65-F5344CB8AC3E}">
        <p14:creationId xmlns:p14="http://schemas.microsoft.com/office/powerpoint/2010/main" val="3226059743"/>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6A8C181-E056-415E-9B59-40F04FA43837}">
  <ds:schemaRef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dcmitype/"/>
    <ds:schemaRef ds:uri="http://purl.org/dc/terms/"/>
    <ds:schemaRef ds:uri="http://schemas.microsoft.com/office/infopath/2007/PartnerControls"/>
    <ds:schemaRef ds:uri="a7495015-d16d-4dd1-a72f-488cd8119f34"/>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5868</TotalTime>
  <Words>9123</Words>
  <Application>Microsoft Office PowerPoint</Application>
  <PresentationFormat>Widescreen</PresentationFormat>
  <Paragraphs>1096</Paragraphs>
  <Slides>37</Slides>
  <Notes>37</Notes>
  <HiddenSlides>1</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37</vt:i4>
      </vt:variant>
    </vt:vector>
  </HeadingPairs>
  <TitlesOfParts>
    <vt:vector size="58" baseType="lpstr">
      <vt:lpstr>MS Gothic</vt:lpstr>
      <vt:lpstr>.Lucida Grande UI Regular</vt:lpstr>
      <vt:lpstr>Arial</vt:lpstr>
      <vt:lpstr>Calibri</vt:lpstr>
      <vt:lpstr>Calibri Light</vt:lpstr>
      <vt:lpstr>Century Gothic</vt:lpstr>
      <vt:lpstr>Fira Sans Extra Condensed Medium</vt:lpstr>
      <vt:lpstr>Helvetica</vt:lpstr>
      <vt:lpstr>Helvetica Neue</vt:lpstr>
      <vt:lpstr>HelveticaNeue-Light</vt:lpstr>
      <vt:lpstr>Open Sans</vt:lpstr>
      <vt:lpstr>Segoe UI</vt:lpstr>
      <vt:lpstr>Segoe UI Semibold</vt:lpstr>
      <vt:lpstr>Segoe UI Symbol</vt:lpstr>
      <vt:lpstr>Times New Roman</vt:lpstr>
      <vt:lpstr>Wingdings</vt:lpstr>
      <vt:lpstr>Wingdings 3</vt:lpstr>
      <vt:lpstr>Light Background</vt:lpstr>
      <vt:lpstr>MASTER SLIDE - BLANK</vt:lpstr>
      <vt:lpstr>1_Light Background</vt:lpstr>
      <vt:lpstr>1_MASTER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Membership Approach</dc:title>
  <dc:creator>Gray, Tracy</dc:creator>
  <cp:lastModifiedBy>Gray, Tracy</cp:lastModifiedBy>
  <cp:revision>357</cp:revision>
  <dcterms:created xsi:type="dcterms:W3CDTF">2020-10-09T21:24:35Z</dcterms:created>
  <dcterms:modified xsi:type="dcterms:W3CDTF">2023-08-12T00:09:44Z</dcterms:modified>
</cp:coreProperties>
</file>