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8" r:id="rId4"/>
    <p:sldMasterId id="2147483695" r:id="rId5"/>
    <p:sldMasterId id="2147483712" r:id="rId6"/>
    <p:sldMasterId id="2147483719" r:id="rId7"/>
  </p:sldMasterIdLst>
  <p:notesMasterIdLst>
    <p:notesMasterId r:id="rId25"/>
  </p:notesMasterIdLst>
  <p:handoutMasterIdLst>
    <p:handoutMasterId r:id="rId26"/>
  </p:handoutMasterIdLst>
  <p:sldIdLst>
    <p:sldId id="882" r:id="rId8"/>
    <p:sldId id="1081" r:id="rId9"/>
    <p:sldId id="293" r:id="rId10"/>
    <p:sldId id="306" r:id="rId11"/>
    <p:sldId id="266" r:id="rId12"/>
    <p:sldId id="287" r:id="rId13"/>
    <p:sldId id="883" r:id="rId14"/>
    <p:sldId id="1122" r:id="rId15"/>
    <p:sldId id="1118" r:id="rId16"/>
    <p:sldId id="1121" r:id="rId17"/>
    <p:sldId id="897" r:id="rId18"/>
    <p:sldId id="269" r:id="rId19"/>
    <p:sldId id="302" r:id="rId20"/>
    <p:sldId id="1120" r:id="rId21"/>
    <p:sldId id="895" r:id="rId22"/>
    <p:sldId id="1123" r:id="rId23"/>
    <p:sldId id="111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66"/>
    <a:srgbClr val="003FB0"/>
    <a:srgbClr val="001946"/>
    <a:srgbClr val="002464"/>
    <a:srgbClr val="001D50"/>
    <a:srgbClr val="001842"/>
    <a:srgbClr val="002346"/>
    <a:srgbClr val="00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5366" autoAdjust="0"/>
  </p:normalViewPr>
  <p:slideViewPr>
    <p:cSldViewPr snapToGrid="0">
      <p:cViewPr varScale="1">
        <p:scale>
          <a:sx n="116" d="100"/>
          <a:sy n="116" d="100"/>
        </p:scale>
        <p:origin x="138"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CC552-2858-4B4E-96A7-6F02945192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132EE4-E1D8-4359-893E-214CEB3144BC}">
      <dgm:prSet phldrT="[Text]"/>
      <dgm:spPr>
        <a:solidFill>
          <a:schemeClr val="tx2"/>
        </a:solidFill>
      </dgm:spPr>
      <dgm:t>
        <a:bodyPr/>
        <a:lstStyle/>
        <a:p>
          <a:r>
            <a:rPr lang="de-DE" b="1">
              <a:latin typeface="Arial" panose="020B0604020202020204" pitchFamily="34" charset="0"/>
              <a:cs typeface="Arial" panose="020B0604020202020204" pitchFamily="34" charset="0"/>
            </a:rPr>
            <a:t>HILFELEISTUNGEN</a:t>
          </a:r>
        </a:p>
      </dgm:t>
    </dgm:pt>
    <dgm:pt modelId="{4B90A4CF-0419-41E5-8162-9865AFCFB7B2}" type="parTrans" cxnId="{A4DFF299-1E18-4B23-9B2E-6A2263CE4B17}">
      <dgm:prSet/>
      <dgm:spPr/>
      <dgm:t>
        <a:bodyPr/>
        <a:lstStyle/>
        <a:p>
          <a:endParaRPr lang="en-US"/>
        </a:p>
      </dgm:t>
    </dgm:pt>
    <dgm:pt modelId="{6572267C-4D41-456B-A209-07865ABE4992}" type="sibTrans" cxnId="{A4DFF299-1E18-4B23-9B2E-6A2263CE4B17}">
      <dgm:prSet/>
      <dgm:spPr/>
      <dgm:t>
        <a:bodyPr/>
        <a:lstStyle/>
        <a:p>
          <a:endParaRPr lang="en-US"/>
        </a:p>
      </dgm:t>
    </dgm:pt>
    <dgm:pt modelId="{CB78E6BF-7610-45C7-8D24-96F715077796}">
      <dgm:prSet phldrT="[Text]"/>
      <dgm:spPr>
        <a:solidFill>
          <a:schemeClr val="tx2"/>
        </a:solidFill>
      </dgm:spPr>
      <dgm:t>
        <a:bodyPr/>
        <a:lstStyle/>
        <a:p>
          <a:r>
            <a:rPr lang="de-DE" b="1">
              <a:latin typeface="Arial" panose="020B0604020202020204" pitchFamily="34" charset="0"/>
              <a:cs typeface="Arial" panose="020B0604020202020204" pitchFamily="34" charset="0"/>
            </a:rPr>
            <a:t>MITGLIEDSCHAFT</a:t>
          </a:r>
        </a:p>
      </dgm:t>
    </dgm:pt>
    <dgm:pt modelId="{2F187D23-EF81-4703-9D9C-EC54B68C615B}" type="parTrans" cxnId="{97B75B63-6B78-48CC-B7BD-6ACA33364F43}">
      <dgm:prSet/>
      <dgm:spPr/>
      <dgm:t>
        <a:bodyPr/>
        <a:lstStyle/>
        <a:p>
          <a:endParaRPr lang="en-US"/>
        </a:p>
      </dgm:t>
    </dgm:pt>
    <dgm:pt modelId="{35B3C98F-45C6-4C64-A97B-3245A004A032}" type="sibTrans" cxnId="{97B75B63-6B78-48CC-B7BD-6ACA33364F43}">
      <dgm:prSet/>
      <dgm:spPr/>
      <dgm:t>
        <a:bodyPr/>
        <a:lstStyle/>
        <a:p>
          <a:endParaRPr lang="en-US"/>
        </a:p>
      </dgm:t>
    </dgm:pt>
    <dgm:pt modelId="{4AF00CC7-3308-4195-8410-5A65DA491456}">
      <dgm:prSet phldrT="[Text]"/>
      <dgm:spPr>
        <a:solidFill>
          <a:schemeClr val="tx2"/>
        </a:solidFill>
      </dgm:spPr>
      <dgm:t>
        <a:bodyPr/>
        <a:lstStyle/>
        <a:p>
          <a:r>
            <a:rPr lang="de-DE" b="1">
              <a:latin typeface="Arial" panose="020B0604020202020204" pitchFamily="34" charset="0"/>
              <a:cs typeface="Arial" panose="020B0604020202020204" pitchFamily="34" charset="0"/>
            </a:rPr>
            <a:t>FÜHRUNGSKOMPETENZ</a:t>
          </a:r>
        </a:p>
      </dgm:t>
    </dgm:pt>
    <dgm:pt modelId="{15B51DEF-398A-4BC8-8779-89E8914B5790}" type="parTrans" cxnId="{2AE33877-D747-4AF4-A5C7-F487C9D35CA0}">
      <dgm:prSet/>
      <dgm:spPr/>
      <dgm:t>
        <a:bodyPr/>
        <a:lstStyle/>
        <a:p>
          <a:endParaRPr lang="en-US"/>
        </a:p>
      </dgm:t>
    </dgm:pt>
    <dgm:pt modelId="{D8F29B12-C70F-44A7-8E18-A79642A849C3}" type="sibTrans" cxnId="{2AE33877-D747-4AF4-A5C7-F487C9D35CA0}">
      <dgm:prSet/>
      <dgm:spPr/>
      <dgm:t>
        <a:bodyPr/>
        <a:lstStyle/>
        <a:p>
          <a:endParaRPr lang="en-US"/>
        </a:p>
      </dgm:t>
    </dgm:pt>
    <dgm:pt modelId="{C76D35BA-D681-4492-B322-3265ACA9826C}">
      <dgm:prSet phldrT="[Text]"/>
      <dgm:spPr>
        <a:solidFill>
          <a:schemeClr val="tx2"/>
        </a:solidFill>
      </dgm:spPr>
      <dgm:t>
        <a:bodyPr/>
        <a:lstStyle/>
        <a:p>
          <a:r>
            <a:rPr lang="de-DE" b="1">
              <a:latin typeface="Arial" panose="020B0604020202020204" pitchFamily="34" charset="0"/>
              <a:cs typeface="Arial" panose="020B0604020202020204" pitchFamily="34" charset="0"/>
            </a:rPr>
            <a:t>MARKETING</a:t>
          </a:r>
        </a:p>
      </dgm:t>
    </dgm:pt>
    <dgm:pt modelId="{2AFD8FF1-2D1E-4989-9077-2D860900A550}" type="parTrans" cxnId="{BF838F7C-591D-4A90-8E64-CEBDC1A37FC0}">
      <dgm:prSet/>
      <dgm:spPr/>
      <dgm:t>
        <a:bodyPr/>
        <a:lstStyle/>
        <a:p>
          <a:endParaRPr lang="en-US"/>
        </a:p>
      </dgm:t>
    </dgm:pt>
    <dgm:pt modelId="{2A586B3B-82D0-4314-9AAB-C99738602C30}" type="sibTrans" cxnId="{BF838F7C-591D-4A90-8E64-CEBDC1A37FC0}">
      <dgm:prSet/>
      <dgm:spPr/>
      <dgm:t>
        <a:bodyPr/>
        <a:lstStyle/>
        <a:p>
          <a:endParaRPr lang="en-US"/>
        </a:p>
      </dgm:t>
    </dgm:pt>
    <dgm:pt modelId="{13C251E4-6F91-49D2-B2C5-8E203910CC0C}" type="pres">
      <dgm:prSet presAssocID="{E5ECC552-2858-4B4E-96A7-6F0294519200}" presName="linear" presStyleCnt="0">
        <dgm:presLayoutVars>
          <dgm:dir/>
          <dgm:animLvl val="lvl"/>
          <dgm:resizeHandles val="exact"/>
        </dgm:presLayoutVars>
      </dgm:prSet>
      <dgm:spPr/>
    </dgm:pt>
    <dgm:pt modelId="{7BA98229-79FF-4CA2-8EBD-1CBB72092A3E}" type="pres">
      <dgm:prSet presAssocID="{5A132EE4-E1D8-4359-893E-214CEB3144BC}" presName="parentLin" presStyleCnt="0"/>
      <dgm:spPr/>
    </dgm:pt>
    <dgm:pt modelId="{48DB97D3-E2B0-4941-8D23-B2CB4526AE8E}" type="pres">
      <dgm:prSet presAssocID="{5A132EE4-E1D8-4359-893E-214CEB3144BC}" presName="parentLeftMargin" presStyleLbl="node1" presStyleIdx="0" presStyleCnt="4"/>
      <dgm:spPr/>
    </dgm:pt>
    <dgm:pt modelId="{DA332897-A659-49CA-872F-44792A939552}" type="pres">
      <dgm:prSet presAssocID="{5A132EE4-E1D8-4359-893E-214CEB3144BC}" presName="parentText" presStyleLbl="node1" presStyleIdx="0" presStyleCnt="4">
        <dgm:presLayoutVars>
          <dgm:chMax val="0"/>
          <dgm:bulletEnabled val="1"/>
        </dgm:presLayoutVars>
      </dgm:prSet>
      <dgm:spPr/>
    </dgm:pt>
    <dgm:pt modelId="{75D44327-C8D8-4F46-BE3F-4D2B1960AC1B}" type="pres">
      <dgm:prSet presAssocID="{5A132EE4-E1D8-4359-893E-214CEB3144BC}" presName="negativeSpace" presStyleCnt="0"/>
      <dgm:spPr/>
    </dgm:pt>
    <dgm:pt modelId="{227F6D80-0B1A-4039-BA4C-3748EFD79D28}" type="pres">
      <dgm:prSet presAssocID="{5A132EE4-E1D8-4359-893E-214CEB3144BC}" presName="childText" presStyleLbl="conFgAcc1" presStyleIdx="0" presStyleCnt="4">
        <dgm:presLayoutVars>
          <dgm:bulletEnabled val="1"/>
        </dgm:presLayoutVars>
      </dgm:prSet>
      <dgm:spPr/>
    </dgm:pt>
    <dgm:pt modelId="{DB9C0613-15A4-45E3-BFF8-A489C43D20A4}" type="pres">
      <dgm:prSet presAssocID="{6572267C-4D41-456B-A209-07865ABE4992}" presName="spaceBetweenRectangles" presStyleCnt="0"/>
      <dgm:spPr/>
    </dgm:pt>
    <dgm:pt modelId="{CA93CEAC-C45C-4D26-BFF1-13E5E6FBBB24}" type="pres">
      <dgm:prSet presAssocID="{CB78E6BF-7610-45C7-8D24-96F715077796}" presName="parentLin" presStyleCnt="0"/>
      <dgm:spPr/>
    </dgm:pt>
    <dgm:pt modelId="{18CBBD56-2CBD-455E-B603-97108D23155C}" type="pres">
      <dgm:prSet presAssocID="{CB78E6BF-7610-45C7-8D24-96F715077796}" presName="parentLeftMargin" presStyleLbl="node1" presStyleIdx="0" presStyleCnt="4"/>
      <dgm:spPr/>
    </dgm:pt>
    <dgm:pt modelId="{CAA32642-32A5-4522-8041-918B79763081}" type="pres">
      <dgm:prSet presAssocID="{CB78E6BF-7610-45C7-8D24-96F715077796}" presName="parentText" presStyleLbl="node1" presStyleIdx="1" presStyleCnt="4">
        <dgm:presLayoutVars>
          <dgm:chMax val="0"/>
          <dgm:bulletEnabled val="1"/>
        </dgm:presLayoutVars>
      </dgm:prSet>
      <dgm:spPr/>
    </dgm:pt>
    <dgm:pt modelId="{AA731F8C-A91B-4098-A8EA-851D1D3316E8}" type="pres">
      <dgm:prSet presAssocID="{CB78E6BF-7610-45C7-8D24-96F715077796}" presName="negativeSpace" presStyleCnt="0"/>
      <dgm:spPr/>
    </dgm:pt>
    <dgm:pt modelId="{7B8EED81-C804-4AB1-891F-6A4FBD49C12F}" type="pres">
      <dgm:prSet presAssocID="{CB78E6BF-7610-45C7-8D24-96F715077796}" presName="childText" presStyleLbl="conFgAcc1" presStyleIdx="1" presStyleCnt="4">
        <dgm:presLayoutVars>
          <dgm:bulletEnabled val="1"/>
        </dgm:presLayoutVars>
      </dgm:prSet>
      <dgm:spPr/>
    </dgm:pt>
    <dgm:pt modelId="{E90D6B2B-9DFB-4433-ADA0-7D0A87C8FD5B}" type="pres">
      <dgm:prSet presAssocID="{35B3C98F-45C6-4C64-A97B-3245A004A032}" presName="spaceBetweenRectangles" presStyleCnt="0"/>
      <dgm:spPr/>
    </dgm:pt>
    <dgm:pt modelId="{75D54054-999C-4487-8130-53BF5BCF381A}" type="pres">
      <dgm:prSet presAssocID="{4AF00CC7-3308-4195-8410-5A65DA491456}" presName="parentLin" presStyleCnt="0"/>
      <dgm:spPr/>
    </dgm:pt>
    <dgm:pt modelId="{F9DCC075-C476-4612-8FEF-258E72524F4F}" type="pres">
      <dgm:prSet presAssocID="{4AF00CC7-3308-4195-8410-5A65DA491456}" presName="parentLeftMargin" presStyleLbl="node1" presStyleIdx="1" presStyleCnt="4"/>
      <dgm:spPr/>
    </dgm:pt>
    <dgm:pt modelId="{B3B9BFD2-4024-4EC3-9795-72FD6D4E40FB}" type="pres">
      <dgm:prSet presAssocID="{4AF00CC7-3308-4195-8410-5A65DA491456}" presName="parentText" presStyleLbl="node1" presStyleIdx="2" presStyleCnt="4">
        <dgm:presLayoutVars>
          <dgm:chMax val="0"/>
          <dgm:bulletEnabled val="1"/>
        </dgm:presLayoutVars>
      </dgm:prSet>
      <dgm:spPr/>
    </dgm:pt>
    <dgm:pt modelId="{1A19817C-8848-4DC9-8B8B-E16E4D7FA121}" type="pres">
      <dgm:prSet presAssocID="{4AF00CC7-3308-4195-8410-5A65DA491456}" presName="negativeSpace" presStyleCnt="0"/>
      <dgm:spPr/>
    </dgm:pt>
    <dgm:pt modelId="{5F93F067-DA19-4AAE-9CB0-9B9CBCE68C92}" type="pres">
      <dgm:prSet presAssocID="{4AF00CC7-3308-4195-8410-5A65DA491456}" presName="childText" presStyleLbl="conFgAcc1" presStyleIdx="2" presStyleCnt="4">
        <dgm:presLayoutVars>
          <dgm:bulletEnabled val="1"/>
        </dgm:presLayoutVars>
      </dgm:prSet>
      <dgm:spPr/>
    </dgm:pt>
    <dgm:pt modelId="{DBD37D87-F174-42F6-9EED-90C65F9107DD}" type="pres">
      <dgm:prSet presAssocID="{D8F29B12-C70F-44A7-8E18-A79642A849C3}" presName="spaceBetweenRectangles" presStyleCnt="0"/>
      <dgm:spPr/>
    </dgm:pt>
    <dgm:pt modelId="{C6F0E2B6-FBEC-4C5B-B9B9-59E223998B22}" type="pres">
      <dgm:prSet presAssocID="{C76D35BA-D681-4492-B322-3265ACA9826C}" presName="parentLin" presStyleCnt="0"/>
      <dgm:spPr/>
    </dgm:pt>
    <dgm:pt modelId="{2BB896C5-026F-4684-AB9D-EFA717B4C252}" type="pres">
      <dgm:prSet presAssocID="{C76D35BA-D681-4492-B322-3265ACA9826C}" presName="parentLeftMargin" presStyleLbl="node1" presStyleIdx="2" presStyleCnt="4"/>
      <dgm:spPr/>
    </dgm:pt>
    <dgm:pt modelId="{E4A8756B-A066-47AE-963D-2DCF2196A129}" type="pres">
      <dgm:prSet presAssocID="{C76D35BA-D681-4492-B322-3265ACA9826C}" presName="parentText" presStyleLbl="node1" presStyleIdx="3" presStyleCnt="4">
        <dgm:presLayoutVars>
          <dgm:chMax val="0"/>
          <dgm:bulletEnabled val="1"/>
        </dgm:presLayoutVars>
      </dgm:prSet>
      <dgm:spPr/>
    </dgm:pt>
    <dgm:pt modelId="{EA424127-8D14-4EAE-BDA2-D5A91037FF05}" type="pres">
      <dgm:prSet presAssocID="{C76D35BA-D681-4492-B322-3265ACA9826C}" presName="negativeSpace" presStyleCnt="0"/>
      <dgm:spPr/>
    </dgm:pt>
    <dgm:pt modelId="{D548D73C-F433-4BC3-9124-C7D4348773AF}" type="pres">
      <dgm:prSet presAssocID="{C76D35BA-D681-4492-B322-3265ACA9826C}" presName="childText" presStyleLbl="conFgAcc1" presStyleIdx="3" presStyleCnt="4">
        <dgm:presLayoutVars>
          <dgm:bulletEnabled val="1"/>
        </dgm:presLayoutVars>
      </dgm:prSet>
      <dgm:spPr/>
    </dgm:pt>
  </dgm:ptLst>
  <dgm:cxnLst>
    <dgm:cxn modelId="{295F0D20-8E6D-46CF-87C1-FE803058BDEE}" type="presOf" srcId="{C76D35BA-D681-4492-B322-3265ACA9826C}" destId="{2BB896C5-026F-4684-AB9D-EFA717B4C252}" srcOrd="0" destOrd="0" presId="urn:microsoft.com/office/officeart/2005/8/layout/list1"/>
    <dgm:cxn modelId="{97B75B63-6B78-48CC-B7BD-6ACA33364F43}" srcId="{E5ECC552-2858-4B4E-96A7-6F0294519200}" destId="{CB78E6BF-7610-45C7-8D24-96F715077796}" srcOrd="1" destOrd="0" parTransId="{2F187D23-EF81-4703-9D9C-EC54B68C615B}" sibTransId="{35B3C98F-45C6-4C64-A97B-3245A004A032}"/>
    <dgm:cxn modelId="{F871EA6E-183B-4682-A278-7381DFFBDCE0}" type="presOf" srcId="{4AF00CC7-3308-4195-8410-5A65DA491456}" destId="{F9DCC075-C476-4612-8FEF-258E72524F4F}" srcOrd="0" destOrd="0" presId="urn:microsoft.com/office/officeart/2005/8/layout/list1"/>
    <dgm:cxn modelId="{2AE33877-D747-4AF4-A5C7-F487C9D35CA0}" srcId="{E5ECC552-2858-4B4E-96A7-6F0294519200}" destId="{4AF00CC7-3308-4195-8410-5A65DA491456}" srcOrd="2" destOrd="0" parTransId="{15B51DEF-398A-4BC8-8779-89E8914B5790}" sibTransId="{D8F29B12-C70F-44A7-8E18-A79642A849C3}"/>
    <dgm:cxn modelId="{BF838F7C-591D-4A90-8E64-CEBDC1A37FC0}" srcId="{E5ECC552-2858-4B4E-96A7-6F0294519200}" destId="{C76D35BA-D681-4492-B322-3265ACA9826C}" srcOrd="3" destOrd="0" parTransId="{2AFD8FF1-2D1E-4989-9077-2D860900A550}" sibTransId="{2A586B3B-82D0-4314-9AAB-C99738602C30}"/>
    <dgm:cxn modelId="{A4DFF299-1E18-4B23-9B2E-6A2263CE4B17}" srcId="{E5ECC552-2858-4B4E-96A7-6F0294519200}" destId="{5A132EE4-E1D8-4359-893E-214CEB3144BC}" srcOrd="0" destOrd="0" parTransId="{4B90A4CF-0419-41E5-8162-9865AFCFB7B2}" sibTransId="{6572267C-4D41-456B-A209-07865ABE4992}"/>
    <dgm:cxn modelId="{3E216EBA-1186-440D-ADC8-A2E0A65C2A83}" type="presOf" srcId="{C76D35BA-D681-4492-B322-3265ACA9826C}" destId="{E4A8756B-A066-47AE-963D-2DCF2196A129}" srcOrd="1" destOrd="0" presId="urn:microsoft.com/office/officeart/2005/8/layout/list1"/>
    <dgm:cxn modelId="{9D3C31D4-1A22-4D41-9613-CB210EF65B6C}" type="presOf" srcId="{E5ECC552-2858-4B4E-96A7-6F0294519200}" destId="{13C251E4-6F91-49D2-B2C5-8E203910CC0C}" srcOrd="0" destOrd="0" presId="urn:microsoft.com/office/officeart/2005/8/layout/list1"/>
    <dgm:cxn modelId="{B921BFD4-85CB-432B-8625-CCA32BE028CC}" type="presOf" srcId="{5A132EE4-E1D8-4359-893E-214CEB3144BC}" destId="{DA332897-A659-49CA-872F-44792A939552}" srcOrd="1" destOrd="0" presId="urn:microsoft.com/office/officeart/2005/8/layout/list1"/>
    <dgm:cxn modelId="{58724BD7-4677-49EC-B24C-04CD6ED59D36}" type="presOf" srcId="{4AF00CC7-3308-4195-8410-5A65DA491456}" destId="{B3B9BFD2-4024-4EC3-9795-72FD6D4E40FB}" srcOrd="1" destOrd="0" presId="urn:microsoft.com/office/officeart/2005/8/layout/list1"/>
    <dgm:cxn modelId="{5F6E1DDD-E2DE-484E-A1AD-A178DAC0ACC6}" type="presOf" srcId="{CB78E6BF-7610-45C7-8D24-96F715077796}" destId="{18CBBD56-2CBD-455E-B603-97108D23155C}" srcOrd="0" destOrd="0" presId="urn:microsoft.com/office/officeart/2005/8/layout/list1"/>
    <dgm:cxn modelId="{95C89BE9-AAA5-40C5-8190-6881F0658A3B}" type="presOf" srcId="{CB78E6BF-7610-45C7-8D24-96F715077796}" destId="{CAA32642-32A5-4522-8041-918B79763081}" srcOrd="1" destOrd="0" presId="urn:microsoft.com/office/officeart/2005/8/layout/list1"/>
    <dgm:cxn modelId="{A17BCFEE-9D6D-44E1-8BE7-73626FE28272}" type="presOf" srcId="{5A132EE4-E1D8-4359-893E-214CEB3144BC}" destId="{48DB97D3-E2B0-4941-8D23-B2CB4526AE8E}" srcOrd="0" destOrd="0" presId="urn:microsoft.com/office/officeart/2005/8/layout/list1"/>
    <dgm:cxn modelId="{6E48AAE5-9E96-4EA6-B22F-B443644F2B78}" type="presParOf" srcId="{13C251E4-6F91-49D2-B2C5-8E203910CC0C}" destId="{7BA98229-79FF-4CA2-8EBD-1CBB72092A3E}" srcOrd="0" destOrd="0" presId="urn:microsoft.com/office/officeart/2005/8/layout/list1"/>
    <dgm:cxn modelId="{0F8680A5-DDB4-451E-971E-E7F84B349B38}" type="presParOf" srcId="{7BA98229-79FF-4CA2-8EBD-1CBB72092A3E}" destId="{48DB97D3-E2B0-4941-8D23-B2CB4526AE8E}" srcOrd="0" destOrd="0" presId="urn:microsoft.com/office/officeart/2005/8/layout/list1"/>
    <dgm:cxn modelId="{B8DF315A-5FF4-40EA-9455-5E0FD198D0D4}" type="presParOf" srcId="{7BA98229-79FF-4CA2-8EBD-1CBB72092A3E}" destId="{DA332897-A659-49CA-872F-44792A939552}" srcOrd="1" destOrd="0" presId="urn:microsoft.com/office/officeart/2005/8/layout/list1"/>
    <dgm:cxn modelId="{C22345C6-76FC-4063-B872-2977CA57BF0D}" type="presParOf" srcId="{13C251E4-6F91-49D2-B2C5-8E203910CC0C}" destId="{75D44327-C8D8-4F46-BE3F-4D2B1960AC1B}" srcOrd="1" destOrd="0" presId="urn:microsoft.com/office/officeart/2005/8/layout/list1"/>
    <dgm:cxn modelId="{E89F7219-76EA-4D5E-9B77-AD2DAE055BCC}" type="presParOf" srcId="{13C251E4-6F91-49D2-B2C5-8E203910CC0C}" destId="{227F6D80-0B1A-4039-BA4C-3748EFD79D28}" srcOrd="2" destOrd="0" presId="urn:microsoft.com/office/officeart/2005/8/layout/list1"/>
    <dgm:cxn modelId="{461EBB4C-8618-4728-B2C6-5A5E2E2284C7}" type="presParOf" srcId="{13C251E4-6F91-49D2-B2C5-8E203910CC0C}" destId="{DB9C0613-15A4-45E3-BFF8-A489C43D20A4}" srcOrd="3" destOrd="0" presId="urn:microsoft.com/office/officeart/2005/8/layout/list1"/>
    <dgm:cxn modelId="{E5171685-0756-42E1-9D7E-1FD01E4211D7}" type="presParOf" srcId="{13C251E4-6F91-49D2-B2C5-8E203910CC0C}" destId="{CA93CEAC-C45C-4D26-BFF1-13E5E6FBBB24}" srcOrd="4" destOrd="0" presId="urn:microsoft.com/office/officeart/2005/8/layout/list1"/>
    <dgm:cxn modelId="{82A2A41C-2D8B-4C6D-83D3-27D2AEA98712}" type="presParOf" srcId="{CA93CEAC-C45C-4D26-BFF1-13E5E6FBBB24}" destId="{18CBBD56-2CBD-455E-B603-97108D23155C}" srcOrd="0" destOrd="0" presId="urn:microsoft.com/office/officeart/2005/8/layout/list1"/>
    <dgm:cxn modelId="{BDB53DB1-F967-44CC-80AD-BF4E40B6433A}" type="presParOf" srcId="{CA93CEAC-C45C-4D26-BFF1-13E5E6FBBB24}" destId="{CAA32642-32A5-4522-8041-918B79763081}" srcOrd="1" destOrd="0" presId="urn:microsoft.com/office/officeart/2005/8/layout/list1"/>
    <dgm:cxn modelId="{084CB62B-9FDB-42BE-9E29-EE9DC698AC4E}" type="presParOf" srcId="{13C251E4-6F91-49D2-B2C5-8E203910CC0C}" destId="{AA731F8C-A91B-4098-A8EA-851D1D3316E8}" srcOrd="5" destOrd="0" presId="urn:microsoft.com/office/officeart/2005/8/layout/list1"/>
    <dgm:cxn modelId="{D576BF4F-3E6F-4A71-8332-F41DF6A8160D}" type="presParOf" srcId="{13C251E4-6F91-49D2-B2C5-8E203910CC0C}" destId="{7B8EED81-C804-4AB1-891F-6A4FBD49C12F}" srcOrd="6" destOrd="0" presId="urn:microsoft.com/office/officeart/2005/8/layout/list1"/>
    <dgm:cxn modelId="{83F3E5BB-135D-41B2-BFA9-3E10C7F5482B}" type="presParOf" srcId="{13C251E4-6F91-49D2-B2C5-8E203910CC0C}" destId="{E90D6B2B-9DFB-4433-ADA0-7D0A87C8FD5B}" srcOrd="7" destOrd="0" presId="urn:microsoft.com/office/officeart/2005/8/layout/list1"/>
    <dgm:cxn modelId="{228EA704-4123-4239-B9F9-1A1505AA1597}" type="presParOf" srcId="{13C251E4-6F91-49D2-B2C5-8E203910CC0C}" destId="{75D54054-999C-4487-8130-53BF5BCF381A}" srcOrd="8" destOrd="0" presId="urn:microsoft.com/office/officeart/2005/8/layout/list1"/>
    <dgm:cxn modelId="{26226BF6-C74D-4F4D-8FA5-E57985914A60}" type="presParOf" srcId="{75D54054-999C-4487-8130-53BF5BCF381A}" destId="{F9DCC075-C476-4612-8FEF-258E72524F4F}" srcOrd="0" destOrd="0" presId="urn:microsoft.com/office/officeart/2005/8/layout/list1"/>
    <dgm:cxn modelId="{BD13D179-92DD-4707-A0ED-0955AE9EA594}" type="presParOf" srcId="{75D54054-999C-4487-8130-53BF5BCF381A}" destId="{B3B9BFD2-4024-4EC3-9795-72FD6D4E40FB}" srcOrd="1" destOrd="0" presId="urn:microsoft.com/office/officeart/2005/8/layout/list1"/>
    <dgm:cxn modelId="{C62726F6-D6DD-4B1F-A7E9-45471E915937}" type="presParOf" srcId="{13C251E4-6F91-49D2-B2C5-8E203910CC0C}" destId="{1A19817C-8848-4DC9-8B8B-E16E4D7FA121}" srcOrd="9" destOrd="0" presId="urn:microsoft.com/office/officeart/2005/8/layout/list1"/>
    <dgm:cxn modelId="{70E7CC31-13AA-49D3-9EA0-A8A5AFB88ABD}" type="presParOf" srcId="{13C251E4-6F91-49D2-B2C5-8E203910CC0C}" destId="{5F93F067-DA19-4AAE-9CB0-9B9CBCE68C92}" srcOrd="10" destOrd="0" presId="urn:microsoft.com/office/officeart/2005/8/layout/list1"/>
    <dgm:cxn modelId="{BD2993E6-CD9C-46D8-AD12-6E8DBAE5F8CA}" type="presParOf" srcId="{13C251E4-6F91-49D2-B2C5-8E203910CC0C}" destId="{DBD37D87-F174-42F6-9EED-90C65F9107DD}" srcOrd="11" destOrd="0" presId="urn:microsoft.com/office/officeart/2005/8/layout/list1"/>
    <dgm:cxn modelId="{1DB72FC0-1ABE-4F7A-B40B-B26E9E941E05}" type="presParOf" srcId="{13C251E4-6F91-49D2-B2C5-8E203910CC0C}" destId="{C6F0E2B6-FBEC-4C5B-B9B9-59E223998B22}" srcOrd="12" destOrd="0" presId="urn:microsoft.com/office/officeart/2005/8/layout/list1"/>
    <dgm:cxn modelId="{0E705BFB-A242-4ED7-A226-67B742779FCF}" type="presParOf" srcId="{C6F0E2B6-FBEC-4C5B-B9B9-59E223998B22}" destId="{2BB896C5-026F-4684-AB9D-EFA717B4C252}" srcOrd="0" destOrd="0" presId="urn:microsoft.com/office/officeart/2005/8/layout/list1"/>
    <dgm:cxn modelId="{C0F31C6B-7584-45A1-BB41-19227767D98E}" type="presParOf" srcId="{C6F0E2B6-FBEC-4C5B-B9B9-59E223998B22}" destId="{E4A8756B-A066-47AE-963D-2DCF2196A129}" srcOrd="1" destOrd="0" presId="urn:microsoft.com/office/officeart/2005/8/layout/list1"/>
    <dgm:cxn modelId="{BFED9359-F5C0-4B6D-B3E4-B13A6E2D21FB}" type="presParOf" srcId="{13C251E4-6F91-49D2-B2C5-8E203910CC0C}" destId="{EA424127-8D14-4EAE-BDA2-D5A91037FF05}" srcOrd="13" destOrd="0" presId="urn:microsoft.com/office/officeart/2005/8/layout/list1"/>
    <dgm:cxn modelId="{13831D59-96BE-44D8-996C-DB502162E848}" type="presParOf" srcId="{13C251E4-6F91-49D2-B2C5-8E203910CC0C}" destId="{D548D73C-F433-4BC3-9124-C7D4348773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6D80-0B1A-4039-BA4C-3748EFD79D28}">
      <dsp:nvSpPr>
        <dsp:cNvPr id="0" name=""/>
        <dsp:cNvSpPr/>
      </dsp:nvSpPr>
      <dsp:spPr>
        <a:xfrm>
          <a:off x="0" y="46138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2897-A659-49CA-872F-44792A939552}">
      <dsp:nvSpPr>
        <dsp:cNvPr id="0" name=""/>
        <dsp:cNvSpPr/>
      </dsp:nvSpPr>
      <dsp:spPr>
        <a:xfrm>
          <a:off x="338541" y="7762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de-DE" sz="2600" b="1" kern="1200">
              <a:latin typeface="Arial" panose="020B0604020202020204" pitchFamily="34" charset="0"/>
              <a:cs typeface="Arial" panose="020B0604020202020204" pitchFamily="34" charset="0"/>
            </a:rPr>
            <a:t>HILFELEISTUNGEN</a:t>
          </a:r>
        </a:p>
      </dsp:txBody>
      <dsp:txXfrm>
        <a:off x="376008" y="115091"/>
        <a:ext cx="4664648" cy="692586"/>
      </dsp:txXfrm>
    </dsp:sp>
    <dsp:sp modelId="{7B8EED81-C804-4AB1-891F-6A4FBD49C12F}">
      <dsp:nvSpPr>
        <dsp:cNvPr id="0" name=""/>
        <dsp:cNvSpPr/>
      </dsp:nvSpPr>
      <dsp:spPr>
        <a:xfrm>
          <a:off x="0" y="164074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2642-32A5-4522-8041-918B79763081}">
      <dsp:nvSpPr>
        <dsp:cNvPr id="0" name=""/>
        <dsp:cNvSpPr/>
      </dsp:nvSpPr>
      <dsp:spPr>
        <a:xfrm>
          <a:off x="338541" y="125698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de-DE" sz="2600" b="1" kern="1200">
              <a:latin typeface="Arial" panose="020B0604020202020204" pitchFamily="34" charset="0"/>
              <a:cs typeface="Arial" panose="020B0604020202020204" pitchFamily="34" charset="0"/>
            </a:rPr>
            <a:t>MITGLIEDSCHAFT</a:t>
          </a:r>
        </a:p>
      </dsp:txBody>
      <dsp:txXfrm>
        <a:off x="376008" y="1294451"/>
        <a:ext cx="4664648" cy="692586"/>
      </dsp:txXfrm>
    </dsp:sp>
    <dsp:sp modelId="{5F93F067-DA19-4AAE-9CB0-9B9CBCE68C92}">
      <dsp:nvSpPr>
        <dsp:cNvPr id="0" name=""/>
        <dsp:cNvSpPr/>
      </dsp:nvSpPr>
      <dsp:spPr>
        <a:xfrm>
          <a:off x="0" y="282010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9BFD2-4024-4EC3-9795-72FD6D4E40FB}">
      <dsp:nvSpPr>
        <dsp:cNvPr id="0" name=""/>
        <dsp:cNvSpPr/>
      </dsp:nvSpPr>
      <dsp:spPr>
        <a:xfrm>
          <a:off x="338541" y="243634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de-DE" sz="2600" b="1" kern="1200">
              <a:latin typeface="Arial" panose="020B0604020202020204" pitchFamily="34" charset="0"/>
              <a:cs typeface="Arial" panose="020B0604020202020204" pitchFamily="34" charset="0"/>
            </a:rPr>
            <a:t>FÜHRUNGSKOMPETENZ</a:t>
          </a:r>
        </a:p>
      </dsp:txBody>
      <dsp:txXfrm>
        <a:off x="376008" y="2473811"/>
        <a:ext cx="4664648" cy="692586"/>
      </dsp:txXfrm>
    </dsp:sp>
    <dsp:sp modelId="{D548D73C-F433-4BC3-9124-C7D4348773AF}">
      <dsp:nvSpPr>
        <dsp:cNvPr id="0" name=""/>
        <dsp:cNvSpPr/>
      </dsp:nvSpPr>
      <dsp:spPr>
        <a:xfrm>
          <a:off x="0" y="399946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8756B-A066-47AE-963D-2DCF2196A129}">
      <dsp:nvSpPr>
        <dsp:cNvPr id="0" name=""/>
        <dsp:cNvSpPr/>
      </dsp:nvSpPr>
      <dsp:spPr>
        <a:xfrm>
          <a:off x="338541" y="361570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de-DE" sz="2600" b="1" kern="1200">
              <a:latin typeface="Arial" panose="020B0604020202020204" pitchFamily="34" charset="0"/>
              <a:cs typeface="Arial" panose="020B0604020202020204" pitchFamily="34" charset="0"/>
            </a:rPr>
            <a:t>MARKETING</a:t>
          </a:r>
        </a:p>
      </dsp:txBody>
      <dsp:txXfrm>
        <a:off x="376008" y="3653171"/>
        <a:ext cx="4664648"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2"/>
            <a:ext cx="3038475" cy="466725"/>
          </a:xfrm>
          <a:prstGeom prst="rect">
            <a:avLst/>
          </a:prstGeom>
        </p:spPr>
        <p:txBody>
          <a:bodyPr vert="horz" lIns="91440" tIns="45720" rIns="91440" bIns="45720" rtlCol="0"/>
          <a:lstStyle>
            <a:lvl1pPr algn="r">
              <a:defRPr sz="1200"/>
            </a:lvl1pPr>
          </a:lstStyle>
          <a:p>
            <a:fld id="{5161D507-5EE0-4E62-A412-C94709189032}" type="datetimeFigureOut">
              <a:rPr lang="en-US" smtClean="0"/>
              <a:t>7/19/2022</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7"/>
            <a:ext cx="3038475" cy="466725"/>
          </a:xfrm>
          <a:prstGeom prst="rect">
            <a:avLst/>
          </a:prstGeom>
        </p:spPr>
        <p:txBody>
          <a:bodyPr vert="horz" lIns="91440" tIns="45720" rIns="91440" bIns="45720" rtlCol="0" anchor="b"/>
          <a:lstStyle>
            <a:lvl1pPr algn="r">
              <a:defRPr sz="1200"/>
            </a:lvl1pPr>
          </a:lstStyle>
          <a:p>
            <a:fld id="{FD39ED5F-3408-4B9A-B638-4996DB1C4667}" type="slidenum">
              <a:rPr lang="en-US" smtClean="0"/>
              <a:t>‹#›</a:t>
            </a:fld>
            <a:endParaRPr lang="en-US"/>
          </a:p>
        </p:txBody>
      </p:sp>
    </p:spTree>
    <p:extLst>
      <p:ext uri="{BB962C8B-B14F-4D97-AF65-F5344CB8AC3E}">
        <p14:creationId xmlns:p14="http://schemas.microsoft.com/office/powerpoint/2010/main" val="68048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E5E4E10E-9A60-4A49-94A8-D63D51421675}" type="datetimeFigureOut">
              <a:rPr lang="en-US" smtClean="0"/>
              <a:t>7/19/2022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122E8888-5631-4020-9791-1B354AAB2774}" type="slidenum">
              <a:rPr lang="en-US" smtClean="0"/>
              <a:t>‹#›</a:t>
            </a:fld>
            <a:endParaRPr lang="en-US"/>
          </a:p>
        </p:txBody>
      </p:sp>
    </p:spTree>
    <p:extLst>
      <p:ext uri="{BB962C8B-B14F-4D97-AF65-F5344CB8AC3E}">
        <p14:creationId xmlns:p14="http://schemas.microsoft.com/office/powerpoint/2010/main" val="2128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E8888-5631-4020-9791-1B354AAB2774}" type="slidenum">
              <a:rPr lang="en-US" smtClean="0"/>
              <a:t>2</a:t>
            </a:fld>
            <a:endParaRPr lang="en-US"/>
          </a:p>
        </p:txBody>
      </p:sp>
    </p:spTree>
    <p:extLst>
      <p:ext uri="{BB962C8B-B14F-4D97-AF65-F5344CB8AC3E}">
        <p14:creationId xmlns:p14="http://schemas.microsoft.com/office/powerpoint/2010/main" val="214226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399508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107646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2E8888-5631-4020-9791-1B354AAB2774}" type="slidenum">
              <a:rPr lang="en-US" smtClean="0"/>
              <a:t>10</a:t>
            </a:fld>
            <a:endParaRPr lang="en-US"/>
          </a:p>
        </p:txBody>
      </p:sp>
    </p:spTree>
    <p:extLst>
      <p:ext uri="{BB962C8B-B14F-4D97-AF65-F5344CB8AC3E}">
        <p14:creationId xmlns:p14="http://schemas.microsoft.com/office/powerpoint/2010/main" val="307519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685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Tree>
    <p:extLst>
      <p:ext uri="{BB962C8B-B14F-4D97-AF65-F5344CB8AC3E}">
        <p14:creationId xmlns:p14="http://schemas.microsoft.com/office/powerpoint/2010/main" val="2189997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95E142-702E-CA4E-837F-32B351B70BA3}"/>
              </a:ext>
            </a:extLst>
          </p:cNvPr>
          <p:cNvSpPr/>
          <p:nvPr userDrawn="1"/>
        </p:nvSpPr>
        <p:spPr>
          <a:xfrm>
            <a:off x="-36423"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Open Sans Light"/>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91436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569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739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6" name="Picture 5">
            <a:extLst>
              <a:ext uri="{FF2B5EF4-FFF2-40B4-BE49-F238E27FC236}">
                <a16:creationId xmlns:a16="http://schemas.microsoft.com/office/drawing/2014/main" id="{B9632C61-EA72-7742-BA85-0495A58C306A}"/>
              </a:ext>
            </a:extLst>
          </p:cNvPr>
          <p:cNvPicPr>
            <a:picLocks noChangeAspect="1"/>
          </p:cNvPicPr>
          <p:nvPr userDrawn="1"/>
        </p:nvPicPr>
        <p:blipFill>
          <a:blip r:embed="rId2">
            <a:alphaModFix amt="6000"/>
          </a:blip>
          <a:stretch>
            <a:fillRect/>
          </a:stretch>
        </p:blipFill>
        <p:spPr>
          <a:xfrm>
            <a:off x="0" y="0"/>
            <a:ext cx="12179300" cy="6858000"/>
          </a:xfrm>
          <a:prstGeom prst="rect">
            <a:avLst/>
          </a:prstGeom>
        </p:spPr>
      </p:pic>
    </p:spTree>
    <p:extLst>
      <p:ext uri="{BB962C8B-B14F-4D97-AF65-F5344CB8AC3E}">
        <p14:creationId xmlns:p14="http://schemas.microsoft.com/office/powerpoint/2010/main" val="184616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46730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1074057"/>
            <a:ext cx="12192000" cy="578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8061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1845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38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47612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22506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85414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205173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22287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26161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1380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32885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170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2799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19232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823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30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157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7603055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86816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04474182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63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03200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06287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678854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3801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2479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0549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15215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903607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620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699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84039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032786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2895546" y="15209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of</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550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5958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020553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924956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12094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F2075-0020-3F46-8E46-3C85D8B89D91}"/>
              </a:ext>
            </a:extLst>
          </p:cNvPr>
          <p:cNvSpPr/>
          <p:nvPr userDrawn="1"/>
        </p:nvSpPr>
        <p:spPr>
          <a:xfrm>
            <a:off x="-1"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691758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754509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5C23-E4BC-AC4E-9B28-434972056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5729A36-4B58-E847-B398-D6D681814884}"/>
              </a:ext>
            </a:extLst>
          </p:cNvPr>
          <p:cNvSpPr/>
          <p:nvPr userDrawn="1"/>
        </p:nvSpPr>
        <p:spPr>
          <a:xfrm>
            <a:off x="0"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Tree>
    <p:extLst>
      <p:ext uri="{BB962C8B-B14F-4D97-AF65-F5344CB8AC3E}">
        <p14:creationId xmlns:p14="http://schemas.microsoft.com/office/powerpoint/2010/main" val="21970791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8CD4-497A-5349-BCAA-D002C8FC9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68094" cy="6844553"/>
          </a:xfrm>
          <a:prstGeom prst="rect">
            <a:avLst/>
          </a:prstGeom>
        </p:spPr>
      </p:pic>
      <p:sp>
        <p:nvSpPr>
          <p:cNvPr id="12" name="Rectangle 11">
            <a:extLst>
              <a:ext uri="{FF2B5EF4-FFF2-40B4-BE49-F238E27FC236}">
                <a16:creationId xmlns:a16="http://schemas.microsoft.com/office/drawing/2014/main" id="{5175BD79-1232-BF43-9B5A-ABB34553978F}"/>
              </a:ext>
            </a:extLst>
          </p:cNvPr>
          <p:cNvSpPr/>
          <p:nvPr userDrawn="1"/>
        </p:nvSpPr>
        <p:spPr>
          <a:xfrm>
            <a:off x="0" y="-13447"/>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93417702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56021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228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39141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74673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3631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411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76313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6018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EditPoints="1"/>
          </p:cNvSpPr>
          <p:nvPr userDrawn="1"/>
        </p:nvSpPr>
        <p:spPr bwMode="auto">
          <a:xfrm>
            <a:off x="0" y="-1"/>
            <a:ext cx="12192000" cy="6858001"/>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737826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428935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83708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7/19/2022</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13830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7072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73940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82431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714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931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17524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9721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1062909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213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7/19/2022</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7403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3.xml"/><Relationship Id="rId5" Type="http://schemas.openxmlformats.org/officeDocument/2006/relationships/image" Target="../media/image1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5924"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5" name="Yellow Bar">
            <a:extLst>
              <a:ext uri="{FF2B5EF4-FFF2-40B4-BE49-F238E27FC236}">
                <a16:creationId xmlns:a16="http://schemas.microsoft.com/office/drawing/2014/main" id="{989F213B-463F-FA4C-B578-28326F3CC3B7}"/>
              </a:ext>
            </a:extLst>
          </p:cNvPr>
          <p:cNvSpPr/>
          <p:nvPr/>
        </p:nvSpPr>
        <p:spPr>
          <a:xfrm>
            <a:off x="5370870" y="36917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D214BD2C-2E76-53D8-FFA0-3B949102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08" y="187670"/>
            <a:ext cx="4848814" cy="2340575"/>
          </a:xfrm>
          <a:prstGeom prst="rect">
            <a:avLst/>
          </a:prstGeom>
        </p:spPr>
      </p:pic>
      <p:sp>
        <p:nvSpPr>
          <p:cNvPr id="14" name="TextBox 13">
            <a:extLst>
              <a:ext uri="{FF2B5EF4-FFF2-40B4-BE49-F238E27FC236}">
                <a16:creationId xmlns:a16="http://schemas.microsoft.com/office/drawing/2014/main" id="{37D1F159-7752-A4DA-21D0-5B86D477C31B}"/>
              </a:ext>
            </a:extLst>
          </p:cNvPr>
          <p:cNvSpPr txBox="1"/>
          <p:nvPr/>
        </p:nvSpPr>
        <p:spPr>
          <a:xfrm>
            <a:off x="4263366" y="3881699"/>
            <a:ext cx="3905236" cy="1015663"/>
          </a:xfrm>
          <a:prstGeom prst="rect">
            <a:avLst/>
          </a:prstGeom>
          <a:noFill/>
        </p:spPr>
        <p:txBody>
          <a:bodyPr wrap="none" rtlCol="0">
            <a:spAutoFit/>
          </a:bodyPr>
          <a:lstStyle/>
          <a:p>
            <a:r>
              <a:rPr lang="de-DE" sz="6000">
                <a:solidFill>
                  <a:schemeClr val="bg1"/>
                </a:solidFill>
                <a:latin typeface="Arial" panose="020B0604020202020204" pitchFamily="34" charset="0"/>
                <a:cs typeface="Arial" panose="020B0604020202020204" pitchFamily="34" charset="0"/>
              </a:rPr>
              <a:t>2022/2023</a:t>
            </a:r>
          </a:p>
        </p:txBody>
      </p:sp>
      <p:sp>
        <p:nvSpPr>
          <p:cNvPr id="15" name="Text Placeholder 2">
            <a:extLst>
              <a:ext uri="{FF2B5EF4-FFF2-40B4-BE49-F238E27FC236}">
                <a16:creationId xmlns:a16="http://schemas.microsoft.com/office/drawing/2014/main" id="{54EADE37-071F-F872-D564-F403F2E1557E}"/>
              </a:ext>
            </a:extLst>
          </p:cNvPr>
          <p:cNvSpPr txBox="1">
            <a:spLocks/>
          </p:cNvSpPr>
          <p:nvPr/>
        </p:nvSpPr>
        <p:spPr>
          <a:xfrm>
            <a:off x="607039" y="2839814"/>
            <a:ext cx="11180269" cy="8399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1" u="none" strike="noStrike" cap="none" normalizeH="0" baseline="0" noProof="0" dirty="0">
                <a:ln>
                  <a:noFill/>
                </a:ln>
                <a:solidFill>
                  <a:sysClr val="window" lastClr="FFFFFF"/>
                </a:solidFill>
                <a:effectLst/>
                <a:uLnTx/>
                <a:uFillTx/>
              </a:rPr>
              <a:t>Jedem Lion und Leo eine Stimme geben</a:t>
            </a:r>
          </a:p>
        </p:txBody>
      </p:sp>
    </p:spTree>
    <p:extLst>
      <p:ext uri="{BB962C8B-B14F-4D97-AF65-F5344CB8AC3E}">
        <p14:creationId xmlns:p14="http://schemas.microsoft.com/office/powerpoint/2010/main" val="354799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227966" y="2839558"/>
            <a:ext cx="11484667" cy="3037755"/>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pPr>
            <a:r>
              <a:rPr lang="de-DE" sz="2400" dirty="0">
                <a:latin typeface="Arial" panose="020B0604020202020204" pitchFamily="34" charset="0"/>
                <a:cs typeface="Arial" panose="020B0604020202020204" pitchFamily="34" charset="0"/>
              </a:rPr>
              <a:t>Geschichten und Erfahrungen teilen </a:t>
            </a:r>
          </a:p>
          <a:p>
            <a:pPr marL="285750" indent="-285750">
              <a:lnSpc>
                <a:spcPct val="105000"/>
              </a:lnSpc>
              <a:spcAft>
                <a:spcPts val="600"/>
              </a:spcAft>
              <a:buClr>
                <a:srgbClr val="EBB700"/>
              </a:buClr>
              <a:buSzPct val="80000"/>
              <a:buFont typeface="Lucida Grande" panose="020B0600040502020204" pitchFamily="34" charset="0"/>
              <a:buChar char="▶"/>
              <a:defRPr/>
            </a:pPr>
            <a:r>
              <a:rPr lang="de-DE" sz="2400" dirty="0">
                <a:latin typeface="Arial" panose="020B0604020202020204" pitchFamily="34" charset="0"/>
                <a:cs typeface="Arial" panose="020B0604020202020204" pitchFamily="34" charset="0"/>
              </a:rPr>
              <a:t>Rednerverpflichtungen annehmen und als Vorbilder dienen</a:t>
            </a:r>
            <a:endParaRPr kumimoji="0" lang="en-US" sz="24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de-DE" sz="2400" b="0" i="0" u="none" strike="noStrike" cap="none" normalizeH="0" baseline="0" noProof="0" dirty="0">
                <a:ln>
                  <a:noFill/>
                </a:ln>
                <a:effectLst/>
                <a:uLnTx/>
                <a:uFillTx/>
                <a:latin typeface="Arial" charset="0"/>
                <a:ea typeface="Arial" charset="0"/>
                <a:cs typeface="Arial" charset="0"/>
              </a:rPr>
              <a:t>Zusammenarbeit mit Clubs und Distrikten zur Förderung einer stärkeren und integrativeren Mitgliedschaft </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de-DE" sz="2400" b="0" i="0" u="none" strike="noStrike" cap="none" normalizeH="0" baseline="0" noProof="0" dirty="0">
                <a:ln>
                  <a:noFill/>
                </a:ln>
                <a:effectLst/>
                <a:uLnTx/>
                <a:uFillTx/>
                <a:latin typeface="Arial" charset="0"/>
                <a:ea typeface="Arial" charset="0"/>
                <a:cs typeface="Arial" charset="0"/>
              </a:rPr>
              <a:t>Andere darin bestärken, eine Führungsrolle zu übernehmen und als Mentor/in zu agieren</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a:latin typeface="Arial" charset="0"/>
                <a:ea typeface="Arial" charset="0"/>
                <a:cs typeface="Arial" charset="0"/>
              </a:rPr>
              <a:t>Aufgaben der NEW VOICES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800" dirty="0">
                <a:solidFill>
                  <a:schemeClr val="tx2"/>
                </a:solidFill>
                <a:latin typeface="Arial" panose="020B0604020202020204" pitchFamily="34" charset="0"/>
                <a:cs typeface="Arial" panose="020B0604020202020204" pitchFamily="34" charset="0"/>
              </a:rPr>
              <a:t>New-Voices-Nominierte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3"/>
          <a:srcRect/>
          <a:stretch/>
        </p:blipFill>
        <p:spPr>
          <a:xfrm>
            <a:off x="147686" y="5877313"/>
            <a:ext cx="836923" cy="836923"/>
          </a:xfrm>
          <a:prstGeom prst="rect">
            <a:avLst/>
          </a:prstGeom>
        </p:spPr>
      </p:pic>
      <p:pic>
        <p:nvPicPr>
          <p:cNvPr id="8" name="Picture 7">
            <a:extLst>
              <a:ext uri="{FF2B5EF4-FFF2-40B4-BE49-F238E27FC236}">
                <a16:creationId xmlns:a16="http://schemas.microsoft.com/office/drawing/2014/main" id="{FC13C04F-816C-9E5E-D066-770D096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25" y="143764"/>
            <a:ext cx="2457450" cy="1180362"/>
          </a:xfrm>
          <a:prstGeom prst="rect">
            <a:avLst/>
          </a:prstGeom>
        </p:spPr>
      </p:pic>
    </p:spTree>
    <p:extLst>
      <p:ext uri="{BB962C8B-B14F-4D97-AF65-F5344CB8AC3E}">
        <p14:creationId xmlns:p14="http://schemas.microsoft.com/office/powerpoint/2010/main" val="92001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723061" y="870026"/>
            <a:ext cx="537293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0" u="none" strike="noStrike" cap="none" normalizeH="0" baseline="0" noProof="0" dirty="0">
                <a:ln>
                  <a:noFill/>
                </a:ln>
                <a:solidFill>
                  <a:srgbClr val="0A5496"/>
                </a:solidFill>
                <a:effectLst/>
                <a:uLnTx/>
                <a:uFillTx/>
                <a:latin typeface="Arial" panose="020B0604020202020204" pitchFamily="34" charset="0"/>
                <a:cs typeface="Arial" panose="020B0604020202020204" pitchFamily="34" charset="0"/>
              </a:rPr>
              <a:t>LCI-Aufruf für </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1" i="0" u="none" strike="noStrike" cap="none" normalizeH="0" baseline="0" noProof="0" dirty="0">
                <a:ln>
                  <a:noFill/>
                </a:ln>
                <a:solidFill>
                  <a:srgbClr val="0A5496"/>
                </a:solidFill>
                <a:effectLst/>
                <a:uLnTx/>
                <a:uFillTx/>
                <a:latin typeface="Arial" panose="020B0604020202020204" pitchFamily="34" charset="0"/>
                <a:cs typeface="Arial" panose="020B0604020202020204" pitchFamily="34" charset="0"/>
              </a:rPr>
              <a:t>New-Voices-Storys</a:t>
            </a:r>
          </a:p>
        </p:txBody>
      </p:sp>
      <p:sp>
        <p:nvSpPr>
          <p:cNvPr id="20" name="Rectangle 19">
            <a:extLst>
              <a:ext uri="{FF2B5EF4-FFF2-40B4-BE49-F238E27FC236}">
                <a16:creationId xmlns:a16="http://schemas.microsoft.com/office/drawing/2014/main" id="{25A7E18D-95F6-9B43-87A4-F2DB2A58DD7D}"/>
              </a:ext>
            </a:extLst>
          </p:cNvPr>
          <p:cNvSpPr/>
          <p:nvPr/>
        </p:nvSpPr>
        <p:spPr>
          <a:xfrm>
            <a:off x="0" y="870026"/>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2944586"/>
            <a:ext cx="5501355" cy="29092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200" i="0" u="none" strike="noStrike" cap="none" normalizeH="0" noProof="0" dirty="0">
                <a:ln>
                  <a:noFill/>
                </a:ln>
                <a:solidFill>
                  <a:schemeClr val="accent2"/>
                </a:solidFill>
                <a:effectLst/>
                <a:uLnTx/>
                <a:uFillTx/>
                <a:latin typeface="Arial" panose="020B0604020202020204" pitchFamily="34" charset="0"/>
                <a:cs typeface="Arial" panose="020B0604020202020204" pitchFamily="34" charset="0"/>
              </a:rPr>
              <a:t>LCI bittet die Distrikt-Governor, alle Beiträge bis zum 1. November einzureichen, aber das ganze Jahr über werden weitere </a:t>
            </a:r>
            <a:r>
              <a:rPr lang="de-DE" sz="2200" dirty="0">
                <a:solidFill>
                  <a:schemeClr val="accent2"/>
                </a:solidFill>
              </a:rPr>
              <a:t>Storys</a:t>
            </a:r>
            <a:r>
              <a:rPr kumimoji="0" lang="de-DE" sz="2200" i="0" u="none" strike="noStrike" cap="none" normalizeH="0" noProof="0" dirty="0">
                <a:ln>
                  <a:noFill/>
                </a:ln>
                <a:solidFill>
                  <a:schemeClr val="accent2"/>
                </a:solidFill>
                <a:effectLst/>
                <a:uLnTx/>
                <a:uFillTx/>
                <a:latin typeface="Arial" panose="020B0604020202020204" pitchFamily="34" charset="0"/>
                <a:cs typeface="Arial" panose="020B0604020202020204" pitchFamily="34" charset="0"/>
              </a:rPr>
              <a:t> gesammelt.</a:t>
            </a:r>
            <a:r>
              <a:rPr kumimoji="0" lang="de-DE" sz="2200" i="0" u="none" strike="noStrike" cap="none" normalizeH="0" baseline="0" noProof="0" dirty="0">
                <a:ln>
                  <a:noFill/>
                </a:ln>
                <a:solidFill>
                  <a:schemeClr val="accent2"/>
                </a:solidFill>
                <a:effectLst/>
                <a:uLnTx/>
                <a:uFillTx/>
                <a:latin typeface="Arial" panose="020B0604020202020204" pitchFamily="34" charset="0"/>
                <a:cs typeface="Arial" panose="020B0604020202020204" pitchFamily="34" charset="0"/>
              </a:rPr>
              <a:t> Vierteljährlich wird daran erinnert, Beiträge einzureichen.</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srgbClr val="00338D"/>
              </a:solidFill>
              <a:effectLst/>
              <a:uLnTx/>
              <a:uFillTx/>
              <a:latin typeface="Arial" charset="0"/>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8B3F9185-B23D-24F7-A71F-DC899777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10" y="116080"/>
            <a:ext cx="2216476" cy="1110255"/>
          </a:xfrm>
          <a:prstGeom prst="rect">
            <a:avLst/>
          </a:prstGeom>
        </p:spPr>
      </p:pic>
      <p:pic>
        <p:nvPicPr>
          <p:cNvPr id="12" name="Picture 11">
            <a:extLst>
              <a:ext uri="{FF2B5EF4-FFF2-40B4-BE49-F238E27FC236}">
                <a16:creationId xmlns:a16="http://schemas.microsoft.com/office/drawing/2014/main" id="{8471BB31-0F4D-2E65-BEF7-D6D0C377AB60}"/>
              </a:ext>
            </a:extLst>
          </p:cNvPr>
          <p:cNvPicPr>
            <a:picLocks noChangeAspect="1"/>
          </p:cNvPicPr>
          <p:nvPr/>
        </p:nvPicPr>
        <p:blipFill>
          <a:blip r:embed="rId4"/>
          <a:stretch>
            <a:fillRect/>
          </a:stretch>
        </p:blipFill>
        <p:spPr>
          <a:xfrm>
            <a:off x="6484091" y="1075962"/>
            <a:ext cx="4275744" cy="2909269"/>
          </a:xfrm>
          <a:prstGeom prst="rect">
            <a:avLst/>
          </a:prstGeom>
        </p:spPr>
      </p:pic>
      <p:pic>
        <p:nvPicPr>
          <p:cNvPr id="2" name="Picture 1">
            <a:extLst>
              <a:ext uri="{FF2B5EF4-FFF2-40B4-BE49-F238E27FC236}">
                <a16:creationId xmlns:a16="http://schemas.microsoft.com/office/drawing/2014/main" id="{EF686454-865A-D57C-9954-F61D103831EC}"/>
              </a:ext>
            </a:extLst>
          </p:cNvPr>
          <p:cNvPicPr>
            <a:picLocks noChangeAspect="1"/>
          </p:cNvPicPr>
          <p:nvPr/>
        </p:nvPicPr>
        <p:blipFill>
          <a:blip r:embed="rId5"/>
          <a:stretch>
            <a:fillRect/>
          </a:stretch>
        </p:blipFill>
        <p:spPr>
          <a:xfrm>
            <a:off x="8468256" y="3834858"/>
            <a:ext cx="2798307" cy="2206943"/>
          </a:xfrm>
          <a:prstGeom prst="rect">
            <a:avLst/>
          </a:prstGeom>
        </p:spPr>
      </p:pic>
    </p:spTree>
    <p:extLst>
      <p:ext uri="{BB962C8B-B14F-4D97-AF65-F5344CB8AC3E}">
        <p14:creationId xmlns:p14="http://schemas.microsoft.com/office/powerpoint/2010/main" val="7179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1096257" y="1722953"/>
            <a:ext cx="5709896" cy="338554"/>
          </a:xfrm>
          <a:prstGeom prst="rect">
            <a:avLst/>
          </a:prstGeom>
          <a:noFill/>
        </p:spPr>
        <p:txBody>
          <a:bodyPr wrap="square" rtlCol="0">
            <a:spAutoFit/>
          </a:bodyPr>
          <a:lstStyle/>
          <a:p>
            <a:pPr marL="182880" indent="-182880"/>
            <a:r>
              <a:rPr lang="de-DE" sz="1600" b="1">
                <a:solidFill>
                  <a:schemeClr val="tx2"/>
                </a:solidFill>
                <a:latin typeface="Arial" charset="0"/>
                <a:ea typeface="Arial" charset="0"/>
                <a:cs typeface="Arial" charset="0"/>
              </a:rPr>
              <a:t>Social Media</a:t>
            </a:r>
          </a:p>
        </p:txBody>
      </p:sp>
      <p:sp>
        <p:nvSpPr>
          <p:cNvPr id="146" name="TextBox 145"/>
          <p:cNvSpPr txBox="1"/>
          <p:nvPr/>
        </p:nvSpPr>
        <p:spPr>
          <a:xfrm>
            <a:off x="1087338" y="2160383"/>
            <a:ext cx="5702334" cy="523220"/>
          </a:xfrm>
          <a:prstGeom prst="rect">
            <a:avLst/>
          </a:prstGeom>
          <a:noFill/>
        </p:spPr>
        <p:txBody>
          <a:bodyPr wrap="square" rtlCol="0">
            <a:spAutoFit/>
          </a:bodyPr>
          <a:lstStyle/>
          <a:p>
            <a:pPr marL="182880" indent="-182880">
              <a:buFont typeface="Arial" panose="020B0604020202020204" pitchFamily="34" charset="0"/>
              <a:buChar char="•"/>
            </a:pPr>
            <a:r>
              <a:rPr lang="de-DE" sz="1400">
                <a:solidFill>
                  <a:schemeClr val="accent6">
                    <a:lumMod val="50000"/>
                    <a:lumOff val="50000"/>
                  </a:schemeClr>
                </a:solidFill>
                <a:latin typeface="Arial" charset="0"/>
                <a:ea typeface="Arial" charset="0"/>
                <a:cs typeface="Arial" charset="0"/>
              </a:rPr>
              <a:t>Nutzen Sie Social Media, um Mitglieder auf allen Ebenen einzubinden, New Voices zu bestimmen und Ideen auszutauschen. </a:t>
            </a:r>
          </a:p>
        </p:txBody>
      </p:sp>
      <p:sp>
        <p:nvSpPr>
          <p:cNvPr id="17" name="Oval 16"/>
          <p:cNvSpPr/>
          <p:nvPr/>
        </p:nvSpPr>
        <p:spPr bwMode="auto">
          <a:xfrm>
            <a:off x="594178" y="2900601"/>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de-DE" sz="1200" b="1">
                <a:solidFill>
                  <a:schemeClr val="bg1"/>
                </a:solidFill>
                <a:ea typeface="ヒラギノ角ゴ Pro W3" pitchFamily="84" charset="-128"/>
              </a:rPr>
              <a:t>2</a:t>
            </a:r>
          </a:p>
        </p:txBody>
      </p:sp>
      <p:sp>
        <p:nvSpPr>
          <p:cNvPr id="140" name="TextBox 139"/>
          <p:cNvSpPr txBox="1"/>
          <p:nvPr/>
        </p:nvSpPr>
        <p:spPr>
          <a:xfrm>
            <a:off x="1082708" y="2911269"/>
            <a:ext cx="6696000" cy="338554"/>
          </a:xfrm>
          <a:prstGeom prst="rect">
            <a:avLst/>
          </a:prstGeom>
          <a:noFill/>
        </p:spPr>
        <p:txBody>
          <a:bodyPr wrap="square" rtlCol="0">
            <a:spAutoFit/>
          </a:bodyPr>
          <a:lstStyle/>
          <a:p>
            <a:pPr marL="182880" indent="-182880"/>
            <a:r>
              <a:rPr lang="de-DE" sz="1600" b="1">
                <a:solidFill>
                  <a:schemeClr val="tx2"/>
                </a:solidFill>
                <a:latin typeface="Arial" charset="0"/>
                <a:ea typeface="Arial" charset="0"/>
                <a:cs typeface="Arial" charset="0"/>
              </a:rPr>
              <a:t>Webseite</a:t>
            </a:r>
          </a:p>
        </p:txBody>
      </p:sp>
      <p:sp>
        <p:nvSpPr>
          <p:cNvPr id="147" name="TextBox 146"/>
          <p:cNvSpPr txBox="1"/>
          <p:nvPr/>
        </p:nvSpPr>
        <p:spPr>
          <a:xfrm>
            <a:off x="1131410" y="3435716"/>
            <a:ext cx="5702333" cy="307777"/>
          </a:xfrm>
          <a:prstGeom prst="rect">
            <a:avLst/>
          </a:prstGeom>
          <a:noFill/>
        </p:spPr>
        <p:txBody>
          <a:bodyPr wrap="square" rtlCol="0">
            <a:spAutoFit/>
          </a:bodyPr>
          <a:lstStyle/>
          <a:p>
            <a:pPr marL="182880" indent="-182880">
              <a:buFont typeface="Arial" panose="020B0604020202020204" pitchFamily="34" charset="0"/>
              <a:buChar char="•"/>
            </a:pPr>
            <a:r>
              <a:rPr lang="de-DE" sz="1400" dirty="0">
                <a:solidFill>
                  <a:schemeClr val="accent6">
                    <a:lumMod val="50000"/>
                    <a:lumOff val="50000"/>
                  </a:schemeClr>
                </a:solidFill>
                <a:latin typeface="Arial" charset="0"/>
                <a:ea typeface="Arial" charset="0"/>
                <a:cs typeface="Arial" charset="0"/>
              </a:rPr>
              <a:t>Für Kampagnenwerbung und Ressourcen</a:t>
            </a:r>
          </a:p>
        </p:txBody>
      </p:sp>
      <p:sp>
        <p:nvSpPr>
          <p:cNvPr id="18" name="Oval 17"/>
          <p:cNvSpPr/>
          <p:nvPr/>
        </p:nvSpPr>
        <p:spPr bwMode="auto">
          <a:xfrm>
            <a:off x="594178" y="3929697"/>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de-DE" sz="1200" b="1">
                <a:solidFill>
                  <a:schemeClr val="bg1"/>
                </a:solidFill>
                <a:ea typeface="ヒラギノ角ゴ Pro W3" pitchFamily="84" charset="-128"/>
              </a:rPr>
              <a:t>3</a:t>
            </a:r>
          </a:p>
        </p:txBody>
      </p:sp>
      <p:sp>
        <p:nvSpPr>
          <p:cNvPr id="16" name="TextBox 15"/>
          <p:cNvSpPr txBox="1"/>
          <p:nvPr/>
        </p:nvSpPr>
        <p:spPr>
          <a:xfrm>
            <a:off x="7163187" y="4073751"/>
            <a:ext cx="2496696" cy="1815882"/>
          </a:xfrm>
          <a:prstGeom prst="rect">
            <a:avLst/>
          </a:prstGeom>
          <a:noFill/>
        </p:spPr>
        <p:txBody>
          <a:bodyPr wrap="square" rtlCol="0">
            <a:spAutoFit/>
          </a:bodyPr>
          <a:lstStyle/>
          <a:p>
            <a:pPr lvl="0" fontAlgn="auto">
              <a:spcBef>
                <a:spcPts val="1300"/>
              </a:spcBef>
              <a:spcAft>
                <a:spcPts val="0"/>
              </a:spcAft>
            </a:pPr>
            <a:r>
              <a:rPr lang="de-DE" sz="1400" i="1" dirty="0">
                <a:solidFill>
                  <a:schemeClr val="accent6">
                    <a:lumMod val="50000"/>
                    <a:lumOff val="50000"/>
                  </a:schemeClr>
                </a:solidFill>
                <a:latin typeface="Georgia" panose="02040502050405020303" pitchFamily="18" charset="0"/>
                <a:ea typeface="+mn-ea"/>
                <a:cs typeface="Arial" panose="020B0604020202020204" pitchFamily="34" charset="0"/>
              </a:rPr>
              <a:t>Ich bin eine Stimme der Mitgliedschaft. Ich bin eine Stimme der Führungskraft. Ich bin eine Stimme des Helfens. Ich bin eine Stimme des Marketings. Ich bin eine New Voice, welche Stimme bist du?</a:t>
            </a:r>
          </a:p>
        </p:txBody>
      </p:sp>
      <p:sp>
        <p:nvSpPr>
          <p:cNvPr id="20" name="Oval 19"/>
          <p:cNvSpPr/>
          <p:nvPr/>
        </p:nvSpPr>
        <p:spPr bwMode="auto">
          <a:xfrm>
            <a:off x="594178" y="1722953"/>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kumimoji="0" lang="de-DE" sz="1200" b="1" i="0" u="none" strike="noStrike" cap="none" normalizeH="0">
                <a:ln>
                  <a:noFill/>
                </a:ln>
                <a:solidFill>
                  <a:schemeClr val="bg1"/>
                </a:solidFill>
                <a:effectLst/>
                <a:ea typeface="ヒラギノ角ゴ Pro W3" pitchFamily="84" charset="-128"/>
              </a:rPr>
              <a:t>1</a:t>
            </a:r>
          </a:p>
        </p:txBody>
      </p:sp>
      <p:sp>
        <p:nvSpPr>
          <p:cNvPr id="7" name="Text Placeholder 6">
            <a:extLst>
              <a:ext uri="{FF2B5EF4-FFF2-40B4-BE49-F238E27FC236}">
                <a16:creationId xmlns:a16="http://schemas.microsoft.com/office/drawing/2014/main" id="{92244F7C-0E64-1442-8D1F-28C74B9B9560}"/>
              </a:ext>
            </a:extLst>
          </p:cNvPr>
          <p:cNvSpPr>
            <a:spLocks noGrp="1"/>
          </p:cNvSpPr>
          <p:nvPr>
            <p:ph type="body" sz="quarter" idx="12"/>
          </p:nvPr>
        </p:nvSpPr>
        <p:spPr>
          <a:xfrm>
            <a:off x="685800" y="724626"/>
            <a:ext cx="6477387" cy="445043"/>
          </a:xfrm>
        </p:spPr>
        <p:txBody>
          <a:bodyPr/>
          <a:lstStyle/>
          <a:p>
            <a:r>
              <a:rPr lang="de-DE" sz="3200" dirty="0">
                <a:solidFill>
                  <a:srgbClr val="00338D"/>
                </a:solidFill>
              </a:rPr>
              <a:t>LCI-PROGRAMMUNTERSTÜTZUNG</a:t>
            </a:r>
          </a:p>
        </p:txBody>
      </p:sp>
      <p:sp>
        <p:nvSpPr>
          <p:cNvPr id="26" name="Text Placeholder 6">
            <a:extLst>
              <a:ext uri="{FF2B5EF4-FFF2-40B4-BE49-F238E27FC236}">
                <a16:creationId xmlns:a16="http://schemas.microsoft.com/office/drawing/2014/main" id="{CFFE5D9E-C714-AB41-9B9D-A47EA64F9395}"/>
              </a:ext>
            </a:extLst>
          </p:cNvPr>
          <p:cNvSpPr txBox="1">
            <a:spLocks/>
          </p:cNvSpPr>
          <p:nvPr/>
        </p:nvSpPr>
        <p:spPr>
          <a:xfrm>
            <a:off x="6718261" y="4092536"/>
            <a:ext cx="4724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5400">
                <a:solidFill>
                  <a:schemeClr val="tx1">
                    <a:lumMod val="20000"/>
                    <a:lumOff val="80000"/>
                  </a:schemeClr>
                </a:solidFill>
                <a:latin typeface="Georgia" panose="02040502050405020303" pitchFamily="18" charset="0"/>
              </a:rPr>
              <a:t>„</a:t>
            </a:r>
          </a:p>
        </p:txBody>
      </p:sp>
      <p:sp>
        <p:nvSpPr>
          <p:cNvPr id="27" name="TextBox 26"/>
          <p:cNvSpPr txBox="1"/>
          <p:nvPr/>
        </p:nvSpPr>
        <p:spPr>
          <a:xfrm>
            <a:off x="1087338" y="3956556"/>
            <a:ext cx="6696000" cy="338554"/>
          </a:xfrm>
          <a:prstGeom prst="rect">
            <a:avLst/>
          </a:prstGeom>
          <a:noFill/>
        </p:spPr>
        <p:txBody>
          <a:bodyPr wrap="square" rtlCol="0">
            <a:spAutoFit/>
          </a:bodyPr>
          <a:lstStyle/>
          <a:p>
            <a:pPr marL="182880" indent="-182880"/>
            <a:r>
              <a:rPr lang="de-DE" sz="1600" b="1">
                <a:solidFill>
                  <a:schemeClr val="tx2"/>
                </a:solidFill>
                <a:latin typeface="Arial" charset="0"/>
                <a:ea typeface="Arial" charset="0"/>
                <a:cs typeface="Arial" charset="0"/>
              </a:rPr>
              <a:t>Webinare</a:t>
            </a:r>
          </a:p>
        </p:txBody>
      </p:sp>
      <p:sp>
        <p:nvSpPr>
          <p:cNvPr id="28" name="TextBox 27"/>
          <p:cNvSpPr txBox="1"/>
          <p:nvPr/>
        </p:nvSpPr>
        <p:spPr>
          <a:xfrm>
            <a:off x="1131410" y="4386419"/>
            <a:ext cx="5702333" cy="738664"/>
          </a:xfrm>
          <a:prstGeom prst="rect">
            <a:avLst/>
          </a:prstGeom>
          <a:noFill/>
        </p:spPr>
        <p:txBody>
          <a:bodyPr wrap="square" rtlCol="0">
            <a:spAutoFit/>
          </a:bodyPr>
          <a:lstStyle/>
          <a:p>
            <a:pPr marL="182880" indent="-182880">
              <a:buFont typeface="Arial" panose="020B0604020202020204" pitchFamily="34" charset="0"/>
              <a:buChar char="•"/>
            </a:pPr>
            <a:r>
              <a:rPr lang="de-DE" sz="1400">
                <a:solidFill>
                  <a:schemeClr val="accent6">
                    <a:lumMod val="50000"/>
                    <a:lumOff val="50000"/>
                  </a:schemeClr>
                </a:solidFill>
                <a:latin typeface="Arial" charset="0"/>
                <a:ea typeface="Arial" charset="0"/>
                <a:cs typeface="Arial" charset="0"/>
              </a:rPr>
              <a:t>Führen Sie die von Freiwilligen durchgeführten Webinare fort, die sich als erfolgreich erwiesen haben, um Ideen auszutauschen und Lions mit aussagekräftigen Konzepten zur Führungskräfteentwicklung zu erreichen. </a:t>
            </a:r>
          </a:p>
        </p:txBody>
      </p:sp>
      <p:sp>
        <p:nvSpPr>
          <p:cNvPr id="29" name="Oval 28"/>
          <p:cNvSpPr/>
          <p:nvPr/>
        </p:nvSpPr>
        <p:spPr bwMode="auto">
          <a:xfrm>
            <a:off x="617816" y="5243053"/>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de-DE" sz="1200" b="1">
                <a:solidFill>
                  <a:schemeClr val="bg1"/>
                </a:solidFill>
                <a:ea typeface="ヒラギノ角ゴ Pro W3" pitchFamily="84" charset="-128"/>
              </a:rPr>
              <a:t>4</a:t>
            </a:r>
          </a:p>
        </p:txBody>
      </p:sp>
      <p:sp>
        <p:nvSpPr>
          <p:cNvPr id="30" name="TextBox 29"/>
          <p:cNvSpPr txBox="1"/>
          <p:nvPr/>
        </p:nvSpPr>
        <p:spPr>
          <a:xfrm>
            <a:off x="1087338" y="5217830"/>
            <a:ext cx="6696000" cy="338554"/>
          </a:xfrm>
          <a:prstGeom prst="rect">
            <a:avLst/>
          </a:prstGeom>
          <a:noFill/>
        </p:spPr>
        <p:txBody>
          <a:bodyPr wrap="square" rtlCol="0">
            <a:spAutoFit/>
          </a:bodyPr>
          <a:lstStyle/>
          <a:p>
            <a:pPr marL="182880" indent="-182880"/>
            <a:r>
              <a:rPr lang="de-DE" sz="1600" b="1" dirty="0">
                <a:solidFill>
                  <a:schemeClr val="tx2"/>
                </a:solidFill>
                <a:latin typeface="Arial" charset="0"/>
                <a:ea typeface="Arial" charset="0"/>
                <a:cs typeface="Arial" charset="0"/>
              </a:rPr>
              <a:t>Ressourcen</a:t>
            </a:r>
          </a:p>
        </p:txBody>
      </p:sp>
      <p:sp>
        <p:nvSpPr>
          <p:cNvPr id="31" name="TextBox 30"/>
          <p:cNvSpPr txBox="1"/>
          <p:nvPr/>
        </p:nvSpPr>
        <p:spPr>
          <a:xfrm>
            <a:off x="1160006" y="5649131"/>
            <a:ext cx="5702335" cy="738664"/>
          </a:xfrm>
          <a:prstGeom prst="rect">
            <a:avLst/>
          </a:prstGeom>
          <a:noFill/>
        </p:spPr>
        <p:txBody>
          <a:bodyPr wrap="square" rtlCol="0">
            <a:spAutoFit/>
          </a:bodyPr>
          <a:lstStyle/>
          <a:p>
            <a:pPr marL="182880" indent="-182880">
              <a:buFont typeface="Arial" panose="020B0604020202020204" pitchFamily="34" charset="0"/>
              <a:buChar char="•"/>
            </a:pPr>
            <a:r>
              <a:rPr lang="de-DE" sz="1400">
                <a:solidFill>
                  <a:schemeClr val="accent6">
                    <a:lumMod val="50000"/>
                    <a:lumOff val="50000"/>
                  </a:schemeClr>
                </a:solidFill>
                <a:latin typeface="Arial" panose="020B0604020202020204" pitchFamily="34" charset="0"/>
                <a:cs typeface="Arial" panose="020B0604020202020204" pitchFamily="34" charset="0"/>
              </a:rPr>
              <a:t>Bereitstellung von Marketingmaterial für lokale Veranstaltungen zur Präsentation von New Voices </a:t>
            </a:r>
          </a:p>
          <a:p>
            <a:pPr marL="182880" indent="-182880">
              <a:buFont typeface="Arial" panose="020B0604020202020204" pitchFamily="34" charset="0"/>
              <a:buChar char="•"/>
            </a:pPr>
            <a:endParaRPr lang="en-US" sz="1400" dirty="0">
              <a:solidFill>
                <a:schemeClr val="accent6">
                  <a:lumMod val="65000"/>
                  <a:lumOff val="35000"/>
                </a:schemeClr>
              </a:solidFill>
              <a:highlight>
                <a:srgbClr val="FFFF00"/>
              </a:highlight>
              <a:latin typeface="Arial" charset="0"/>
              <a:ea typeface="Arial" charset="0"/>
              <a:cs typeface="Arial" charset="0"/>
            </a:endParaRPr>
          </a:p>
        </p:txBody>
      </p:sp>
      <p:pic>
        <p:nvPicPr>
          <p:cNvPr id="2" name="Picture 1">
            <a:extLst>
              <a:ext uri="{FF2B5EF4-FFF2-40B4-BE49-F238E27FC236}">
                <a16:creationId xmlns:a16="http://schemas.microsoft.com/office/drawing/2014/main" id="{F17BBE7F-A634-1D3E-BBFC-3E429060B3E7}"/>
              </a:ext>
            </a:extLst>
          </p:cNvPr>
          <p:cNvPicPr>
            <a:picLocks noChangeAspect="1"/>
          </p:cNvPicPr>
          <p:nvPr/>
        </p:nvPicPr>
        <p:blipFill>
          <a:blip r:embed="rId3"/>
          <a:stretch>
            <a:fillRect/>
          </a:stretch>
        </p:blipFill>
        <p:spPr>
          <a:xfrm>
            <a:off x="7046071" y="416070"/>
            <a:ext cx="4365114" cy="2694666"/>
          </a:xfrm>
          <a:prstGeom prst="rect">
            <a:avLst/>
          </a:prstGeom>
        </p:spPr>
      </p:pic>
      <p:pic>
        <p:nvPicPr>
          <p:cNvPr id="3" name="Picture 2">
            <a:extLst>
              <a:ext uri="{FF2B5EF4-FFF2-40B4-BE49-F238E27FC236}">
                <a16:creationId xmlns:a16="http://schemas.microsoft.com/office/drawing/2014/main" id="{5B139FF2-7FB5-C808-2617-459FDD4E4435}"/>
              </a:ext>
            </a:extLst>
          </p:cNvPr>
          <p:cNvPicPr>
            <a:picLocks noChangeAspect="1"/>
          </p:cNvPicPr>
          <p:nvPr/>
        </p:nvPicPr>
        <p:blipFill>
          <a:blip r:embed="rId4"/>
          <a:stretch>
            <a:fillRect/>
          </a:stretch>
        </p:blipFill>
        <p:spPr>
          <a:xfrm>
            <a:off x="9839153" y="3832127"/>
            <a:ext cx="2048434" cy="1847248"/>
          </a:xfrm>
          <a:prstGeom prst="rect">
            <a:avLst/>
          </a:prstGeom>
        </p:spPr>
      </p:pic>
    </p:spTree>
    <p:extLst>
      <p:ext uri="{BB962C8B-B14F-4D97-AF65-F5344CB8AC3E}">
        <p14:creationId xmlns:p14="http://schemas.microsoft.com/office/powerpoint/2010/main" val="271386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76CF9-3EB9-C349-8871-320C3623CB23}"/>
              </a:ext>
            </a:extLst>
          </p:cNvPr>
          <p:cNvSpPr>
            <a:spLocks noGrp="1"/>
          </p:cNvSpPr>
          <p:nvPr>
            <p:ph type="body" sz="quarter" idx="12"/>
          </p:nvPr>
        </p:nvSpPr>
        <p:spPr>
          <a:xfrm>
            <a:off x="685800" y="724626"/>
            <a:ext cx="9906000" cy="445043"/>
          </a:xfrm>
        </p:spPr>
        <p:txBody>
          <a:bodyPr/>
          <a:lstStyle/>
          <a:p>
            <a:r>
              <a:rPr lang="de-DE" sz="3200">
                <a:solidFill>
                  <a:srgbClr val="00338D"/>
                </a:solidFill>
              </a:rPr>
              <a:t>Weitere RESSOURCEN</a:t>
            </a:r>
          </a:p>
        </p:txBody>
      </p:sp>
      <p:grpSp>
        <p:nvGrpSpPr>
          <p:cNvPr id="3" name="Group 2"/>
          <p:cNvGrpSpPr/>
          <p:nvPr/>
        </p:nvGrpSpPr>
        <p:grpSpPr>
          <a:xfrm>
            <a:off x="1997200" y="1472360"/>
            <a:ext cx="7290787" cy="5043054"/>
            <a:chOff x="1997200" y="1376218"/>
            <a:chExt cx="7290787" cy="5043054"/>
          </a:xfrm>
        </p:grpSpPr>
        <p:sp>
          <p:nvSpPr>
            <p:cNvPr id="7" name="Freeform 6"/>
            <p:cNvSpPr/>
            <p:nvPr/>
          </p:nvSpPr>
          <p:spPr>
            <a:xfrm>
              <a:off x="1997200" y="1376218"/>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00338D"/>
            </a:solidFill>
            <a:ln>
              <a:solidFill>
                <a:srgbClr val="00338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de-DE" sz="2400" b="1">
                  <a:latin typeface="Arial" panose="020B0604020202020204" pitchFamily="34" charset="0"/>
                  <a:cs typeface="Arial" panose="020B0604020202020204" pitchFamily="34" charset="0"/>
                </a:rPr>
                <a:t>Zuschuss: New-Voices-Workshop</a:t>
              </a:r>
            </a:p>
          </p:txBody>
        </p:sp>
        <p:sp>
          <p:nvSpPr>
            <p:cNvPr id="15" name="Freeform 14"/>
            <p:cNvSpPr/>
            <p:nvPr/>
          </p:nvSpPr>
          <p:spPr>
            <a:xfrm>
              <a:off x="2032269" y="2527917"/>
              <a:ext cx="3333552" cy="2761581"/>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lnSpc>
                  <a:spcPct val="90000"/>
                </a:lnSpc>
                <a:spcBef>
                  <a:spcPct val="0"/>
                </a:spcBef>
                <a:spcAft>
                  <a:spcPct val="35000"/>
                </a:spcAft>
              </a:pPr>
              <a:endParaRPr lang="en-US" sz="1350" kern="1200" dirty="0">
                <a:latin typeface="Arial" panose="020B0604020202020204" pitchFamily="34" charset="0"/>
                <a:cs typeface="Arial" panose="020B0604020202020204" pitchFamily="34" charset="0"/>
              </a:endParaRPr>
            </a:p>
          </p:txBody>
        </p:sp>
        <p:sp>
          <p:nvSpPr>
            <p:cNvPr id="20" name="Freeform 19"/>
            <p:cNvSpPr/>
            <p:nvPr/>
          </p:nvSpPr>
          <p:spPr>
            <a:xfrm>
              <a:off x="2030091" y="5447827"/>
              <a:ext cx="7215238" cy="971445"/>
            </a:xfrm>
            <a:custGeom>
              <a:avLst/>
              <a:gdLst>
                <a:gd name="connsiteX0" fmla="*/ 0 w 3334709"/>
                <a:gd name="connsiteY0" fmla="*/ 128259 h 1282585"/>
                <a:gd name="connsiteX1" fmla="*/ 128259 w 3334709"/>
                <a:gd name="connsiteY1" fmla="*/ 0 h 1282585"/>
                <a:gd name="connsiteX2" fmla="*/ 3206451 w 3334709"/>
                <a:gd name="connsiteY2" fmla="*/ 0 h 1282585"/>
                <a:gd name="connsiteX3" fmla="*/ 3334710 w 3334709"/>
                <a:gd name="connsiteY3" fmla="*/ 128259 h 1282585"/>
                <a:gd name="connsiteX4" fmla="*/ 3334709 w 3334709"/>
                <a:gd name="connsiteY4" fmla="*/ 1154327 h 1282585"/>
                <a:gd name="connsiteX5" fmla="*/ 3206450 w 3334709"/>
                <a:gd name="connsiteY5" fmla="*/ 1282586 h 1282585"/>
                <a:gd name="connsiteX6" fmla="*/ 128259 w 3334709"/>
                <a:gd name="connsiteY6" fmla="*/ 1282585 h 1282585"/>
                <a:gd name="connsiteX7" fmla="*/ 0 w 3334709"/>
                <a:gd name="connsiteY7" fmla="*/ 1154326 h 1282585"/>
                <a:gd name="connsiteX8" fmla="*/ 0 w 3334709"/>
                <a:gd name="connsiteY8" fmla="*/ 128259 h 1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09" h="1282585">
                  <a:moveTo>
                    <a:pt x="0" y="128259"/>
                  </a:moveTo>
                  <a:cubicBezTo>
                    <a:pt x="0" y="57424"/>
                    <a:pt x="57424" y="0"/>
                    <a:pt x="128259" y="0"/>
                  </a:cubicBezTo>
                  <a:lnTo>
                    <a:pt x="3206451" y="0"/>
                  </a:lnTo>
                  <a:cubicBezTo>
                    <a:pt x="3277286" y="0"/>
                    <a:pt x="3334710" y="57424"/>
                    <a:pt x="3334710" y="128259"/>
                  </a:cubicBezTo>
                  <a:cubicBezTo>
                    <a:pt x="3334710" y="470282"/>
                    <a:pt x="3334709" y="812304"/>
                    <a:pt x="3334709" y="1154327"/>
                  </a:cubicBezTo>
                  <a:cubicBezTo>
                    <a:pt x="3334709" y="1225162"/>
                    <a:pt x="3277285" y="1282586"/>
                    <a:pt x="3206450" y="1282586"/>
                  </a:cubicBezTo>
                  <a:lnTo>
                    <a:pt x="128259" y="1282585"/>
                  </a:lnTo>
                  <a:cubicBezTo>
                    <a:pt x="57424" y="1282585"/>
                    <a:pt x="0" y="1225161"/>
                    <a:pt x="0" y="1154326"/>
                  </a:cubicBezTo>
                  <a:lnTo>
                    <a:pt x="0" y="128259"/>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806" tIns="52806" rIns="52806" bIns="52806" numCol="1" spcCol="1270" anchor="ctr" anchorCtr="0">
              <a:noAutofit/>
            </a:bodyPr>
            <a:lstStyle/>
            <a:p>
              <a:pPr lvl="0" algn="ctr" defTabSz="511175">
                <a:lnSpc>
                  <a:spcPct val="90000"/>
                </a:lnSpc>
                <a:spcBef>
                  <a:spcPct val="0"/>
                </a:spcBef>
                <a:spcAft>
                  <a:spcPct val="35000"/>
                </a:spcAft>
              </a:pPr>
              <a:r>
                <a:rPr lang="de-DE" sz="1200" dirty="0">
                  <a:solidFill>
                    <a:schemeClr val="tx1"/>
                  </a:solidFill>
                  <a:latin typeface="Arial" panose="020B0604020202020204" pitchFamily="34" charset="0"/>
                  <a:cs typeface="Arial" panose="020B0604020202020204" pitchFamily="34" charset="0"/>
                </a:rPr>
                <a:t>In jedem Geschäftsjahr stehen 8.000 USD pro konstitutionellem Gebiet an Mitteln zur Unterstützung</a:t>
              </a:r>
            </a:p>
            <a:p>
              <a:pPr lvl="0" algn="ctr" defTabSz="511175">
                <a:lnSpc>
                  <a:spcPct val="90000"/>
                </a:lnSpc>
                <a:spcBef>
                  <a:spcPct val="0"/>
                </a:spcBef>
                <a:spcAft>
                  <a:spcPct val="35000"/>
                </a:spcAft>
              </a:pPr>
              <a:r>
                <a:rPr lang="de-DE" sz="1200" dirty="0">
                  <a:solidFill>
                    <a:schemeClr val="tx1"/>
                  </a:solidFill>
                  <a:latin typeface="Arial" panose="020B0604020202020204" pitchFamily="34" charset="0"/>
                  <a:cs typeface="Arial" panose="020B0604020202020204" pitchFamily="34" charset="0"/>
                </a:rPr>
                <a:t> von New-Voices-Symposien zur Verfügung.</a:t>
              </a:r>
            </a:p>
            <a:p>
              <a:pPr lvl="0" algn="ctr" defTabSz="511175">
                <a:lnSpc>
                  <a:spcPct val="90000"/>
                </a:lnSpc>
                <a:spcBef>
                  <a:spcPct val="0"/>
                </a:spcBef>
                <a:spcAft>
                  <a:spcPct val="35000"/>
                </a:spcAft>
              </a:pPr>
              <a:endParaRPr lang="en-US" sz="800" kern="1200" dirty="0">
                <a:solidFill>
                  <a:schemeClr val="tx1"/>
                </a:solidFill>
                <a:latin typeface="Arial" panose="020B0604020202020204" pitchFamily="34" charset="0"/>
                <a:cs typeface="Arial" panose="020B0604020202020204" pitchFamily="34" charset="0"/>
              </a:endParaRPr>
            </a:p>
            <a:p>
              <a:pPr lvl="0" algn="ctr" defTabSz="511175">
                <a:lnSpc>
                  <a:spcPct val="90000"/>
                </a:lnSpc>
                <a:spcBef>
                  <a:spcPct val="0"/>
                </a:spcBef>
                <a:spcAft>
                  <a:spcPct val="35000"/>
                </a:spcAft>
              </a:pPr>
              <a:r>
                <a:rPr lang="de-DE" sz="1200" dirty="0">
                  <a:latin typeface="Arial" panose="020B0604020202020204" pitchFamily="34" charset="0"/>
                  <a:cs typeface="Arial" panose="020B0604020202020204" pitchFamily="34" charset="0"/>
                </a:rPr>
                <a:t>Es können bis zu 2.000 USD für jede Veranstaltung verwendet werden.</a:t>
              </a:r>
            </a:p>
          </p:txBody>
        </p:sp>
        <p:sp>
          <p:nvSpPr>
            <p:cNvPr id="21" name="Freeform 20"/>
            <p:cNvSpPr/>
            <p:nvPr/>
          </p:nvSpPr>
          <p:spPr>
            <a:xfrm>
              <a:off x="5884910" y="1410173"/>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EBB700"/>
            </a:solidFill>
            <a:ln>
              <a:solidFill>
                <a:srgbClr val="EBB7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de-DE" sz="2400" b="1">
                  <a:latin typeface="Arial" panose="020B0604020202020204" pitchFamily="34" charset="0"/>
                  <a:cs typeface="Arial" panose="020B0604020202020204" pitchFamily="34" charset="0"/>
                </a:rPr>
                <a:t>Zuschuss: New-Voices-Symposium</a:t>
              </a:r>
            </a:p>
          </p:txBody>
        </p:sp>
        <p:sp>
          <p:nvSpPr>
            <p:cNvPr id="23" name="Freeform 22"/>
            <p:cNvSpPr/>
            <p:nvPr/>
          </p:nvSpPr>
          <p:spPr>
            <a:xfrm>
              <a:off x="5911777" y="2527917"/>
              <a:ext cx="3333552" cy="2797423"/>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solidFill>
              <a:srgbClr val="EBB700">
                <a:alpha val="0"/>
              </a:srgbClr>
            </a:solidFill>
            <a:ln>
              <a:solidFill>
                <a:srgbClr val="EBB70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spcBef>
                  <a:spcPct val="0"/>
                </a:spcBef>
                <a:spcAft>
                  <a:spcPct val="35000"/>
                </a:spcAft>
              </a:pPr>
              <a:endParaRPr lang="en-US" sz="1400" kern="1200" dirty="0">
                <a:latin typeface="Arial" panose="020B0604020202020204" pitchFamily="34" charset="0"/>
                <a:cs typeface="Arial" panose="020B0604020202020204" pitchFamily="34" charset="0"/>
              </a:endParaRPr>
            </a:p>
          </p:txBody>
        </p:sp>
      </p:grpSp>
      <p:sp>
        <p:nvSpPr>
          <p:cNvPr id="26" name="TextBox 25"/>
          <p:cNvSpPr txBox="1"/>
          <p:nvPr/>
        </p:nvSpPr>
        <p:spPr>
          <a:xfrm>
            <a:off x="1997200" y="2527521"/>
            <a:ext cx="3334709" cy="2954655"/>
          </a:xfrm>
          <a:prstGeom prst="rect">
            <a:avLst/>
          </a:prstGeom>
          <a:noFill/>
        </p:spPr>
        <p:txBody>
          <a:bodyPr wrap="square" rtlCol="0">
            <a:spAutoFit/>
          </a:bodyPr>
          <a:lstStyle/>
          <a:p>
            <a:pPr lvl="0" algn="ctr"/>
            <a:r>
              <a:rPr lang="de-DE" sz="200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 Finden Sie heraus, welche Faktoren eine Rolle spielen, um Frauen, junge Lions und Leos sowie anderen Bevölkerungsgruppen als Mitglied zu gewinnen und zu erhalten.</a:t>
            </a:r>
          </a:p>
          <a:p>
            <a:pPr lvl="0" algn="ctr"/>
            <a:endParaRPr lang="en-US" sz="800" dirty="0">
              <a:solidFill>
                <a:srgbClr val="C00000"/>
              </a:solidFill>
              <a:latin typeface="Arial" panose="020B0604020202020204" pitchFamily="34" charset="0"/>
              <a:cs typeface="Arial" panose="020B0604020202020204" pitchFamily="34" charset="0"/>
            </a:endParaRPr>
          </a:p>
          <a:p>
            <a:pPr lvl="0" algn="ctr"/>
            <a:r>
              <a:rPr lang="de-DE" sz="2000" dirty="0">
                <a:latin typeface="Arial" panose="020B0604020202020204" pitchFamily="34" charset="0"/>
                <a:cs typeface="Arial" panose="020B0604020202020204" pitchFamily="34" charset="0"/>
              </a:rPr>
              <a:t>•</a:t>
            </a:r>
            <a:r>
              <a:rPr lang="de-DE" sz="1400" dirty="0">
                <a:latin typeface="Arial" panose="020B0604020202020204" pitchFamily="34" charset="0"/>
                <a:cs typeface="Arial" panose="020B0604020202020204" pitchFamily="34" charset="0"/>
              </a:rPr>
              <a:t>  Entwicklung von Strategien zur Erhöhung der Mitgliederzahl und der Vielfalt bei Lions und in Führungspositionen</a:t>
            </a:r>
          </a:p>
          <a:p>
            <a:pPr lvl="0" algn="ctr"/>
            <a:endParaRPr lang="en-US" sz="800" dirty="0">
              <a:latin typeface="Arial" panose="020B0604020202020204" pitchFamily="34" charset="0"/>
              <a:cs typeface="Arial" panose="020B0604020202020204" pitchFamily="34" charset="0"/>
            </a:endParaRPr>
          </a:p>
          <a:p>
            <a:pPr lvl="0" algn="ctr"/>
            <a:r>
              <a:rPr lang="de-DE"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Entwicklung von Handlungsplänen für die Umsetzung</a:t>
            </a:r>
          </a:p>
        </p:txBody>
      </p:sp>
      <p:sp>
        <p:nvSpPr>
          <p:cNvPr id="27" name="TextBox 26"/>
          <p:cNvSpPr txBox="1"/>
          <p:nvPr/>
        </p:nvSpPr>
        <p:spPr>
          <a:xfrm>
            <a:off x="5741719" y="2515413"/>
            <a:ext cx="3651663" cy="3108543"/>
          </a:xfrm>
          <a:prstGeom prst="rect">
            <a:avLst/>
          </a:prstGeom>
          <a:noFill/>
        </p:spPr>
        <p:txBody>
          <a:bodyPr wrap="square" rtlCol="0">
            <a:spAutoFit/>
          </a:bodyPr>
          <a:lstStyle/>
          <a:p>
            <a:pPr lvl="0" algn="ctr" defTabSz="600075">
              <a:spcBef>
                <a:spcPct val="0"/>
              </a:spcBef>
            </a:pPr>
            <a:r>
              <a:rPr lang="de-DE" sz="2000" dirty="0">
                <a:latin typeface="Arial" panose="020B0604020202020204" pitchFamily="34" charset="0"/>
                <a:cs typeface="Arial" panose="020B0604020202020204" pitchFamily="34" charset="0"/>
              </a:rPr>
              <a:t>•</a:t>
            </a:r>
            <a:r>
              <a:rPr lang="de-DE" sz="1400" dirty="0">
                <a:latin typeface="Arial" panose="020B0604020202020204" pitchFamily="34" charset="0"/>
                <a:cs typeface="Arial" panose="020B0604020202020204" pitchFamily="34" charset="0"/>
              </a:rPr>
              <a:t>  Ermitteln Sie neue Community-</a:t>
            </a:r>
          </a:p>
          <a:p>
            <a:pPr lvl="0" algn="ctr" defTabSz="600075">
              <a:spcBef>
                <a:spcPct val="0"/>
              </a:spcBef>
            </a:pPr>
            <a:r>
              <a:rPr lang="de-DE" sz="1400" dirty="0">
                <a:latin typeface="Arial" panose="020B0604020202020204" pitchFamily="34" charset="0"/>
                <a:cs typeface="Arial" panose="020B0604020202020204" pitchFamily="34" charset="0"/>
              </a:rPr>
              <a:t>Projekte, die für Frauen, junge Lions und Leos und andere Bevölkerungsgruppen</a:t>
            </a:r>
          </a:p>
          <a:p>
            <a:pPr lvl="0" algn="ctr" defTabSz="600075">
              <a:spcBef>
                <a:spcPct val="0"/>
              </a:spcBef>
            </a:pPr>
            <a:r>
              <a:rPr lang="de-DE" sz="1400" dirty="0">
                <a:latin typeface="Arial" panose="020B0604020202020204" pitchFamily="34" charset="0"/>
                <a:cs typeface="Arial" panose="020B0604020202020204" pitchFamily="34" charset="0"/>
              </a:rPr>
              <a:t>von Interesse sind.</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de-DE"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Förderung neuer Clubs innerhalb der Community</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de-DE"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Potenzielle Mitglieder finden</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de-DE"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Gründen Sie neue Clubs oder Clubzweige, um ein neues lokale</a:t>
            </a:r>
          </a:p>
          <a:p>
            <a:pPr lvl="0" algn="ctr" defTabSz="600075">
              <a:spcBef>
                <a:spcPct val="0"/>
              </a:spcBef>
            </a:pPr>
            <a:r>
              <a:rPr lang="de-DE" sz="1400" dirty="0">
                <a:latin typeface="Arial" panose="020B0604020202020204" pitchFamily="34" charset="0"/>
                <a:cs typeface="Arial" panose="020B0604020202020204" pitchFamily="34" charset="0"/>
              </a:rPr>
              <a:t> Projekt fertigzustellen.</a:t>
            </a:r>
          </a:p>
          <a:p>
            <a:endParaRPr lang="en-US" sz="1400" dirty="0" err="1"/>
          </a:p>
        </p:txBody>
      </p:sp>
      <p:pic>
        <p:nvPicPr>
          <p:cNvPr id="2" name="Picture 1">
            <a:extLst>
              <a:ext uri="{FF2B5EF4-FFF2-40B4-BE49-F238E27FC236}">
                <a16:creationId xmlns:a16="http://schemas.microsoft.com/office/drawing/2014/main" id="{DE1DB87D-8A2F-F18E-1354-4A4C7BE75F9D}"/>
              </a:ext>
            </a:extLst>
          </p:cNvPr>
          <p:cNvPicPr>
            <a:picLocks noChangeAspect="1"/>
          </p:cNvPicPr>
          <p:nvPr/>
        </p:nvPicPr>
        <p:blipFill>
          <a:blip r:embed="rId3"/>
          <a:stretch>
            <a:fillRect/>
          </a:stretch>
        </p:blipFill>
        <p:spPr>
          <a:xfrm>
            <a:off x="9742206" y="1"/>
            <a:ext cx="2343675" cy="1169668"/>
          </a:xfrm>
          <a:prstGeom prst="rect">
            <a:avLst/>
          </a:prstGeom>
        </p:spPr>
      </p:pic>
    </p:spTree>
    <p:extLst>
      <p:ext uri="{BB962C8B-B14F-4D97-AF65-F5344CB8AC3E}">
        <p14:creationId xmlns:p14="http://schemas.microsoft.com/office/powerpoint/2010/main" val="423229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726394" y="3228407"/>
            <a:ext cx="11032620" cy="2985433"/>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defRPr/>
            </a:pPr>
            <a:r>
              <a:rPr lang="de-DE" sz="2000">
                <a:latin typeface="Arial" panose="020B0604020202020204" pitchFamily="34" charset="0"/>
                <a:ea typeface="Arial Unicode MS"/>
                <a:cs typeface="Arial" panose="020B0604020202020204" pitchFamily="34" charset="0"/>
              </a:rPr>
              <a:t>Zuschüsse werden in der Reihenfolge der Antragseingänge gewährt.</a:t>
            </a:r>
          </a:p>
          <a:p>
            <a:pPr marL="285750" indent="-285750">
              <a:lnSpc>
                <a:spcPct val="105000"/>
              </a:lnSpc>
              <a:spcAft>
                <a:spcPts val="600"/>
              </a:spcAft>
              <a:buClr>
                <a:srgbClr val="EBB700"/>
              </a:buClr>
              <a:buSzPct val="80000"/>
              <a:buFont typeface="Lucida Grande" panose="020B0600040502020204" pitchFamily="34" charset="0"/>
              <a:buChar char="▶"/>
            </a:pPr>
            <a:r>
              <a:rPr lang="de-DE" sz="2000">
                <a:latin typeface="Arial" panose="020B0604020202020204" pitchFamily="34" charset="0"/>
                <a:ea typeface="Arial Unicode MS"/>
                <a:cs typeface="Arial" panose="020B0604020202020204" pitchFamily="34" charset="0"/>
              </a:rPr>
              <a:t>Multiistrikte oder Distrikte können jedes Geschäftsjahr einen Antrag stellen. Wenn MD/D im vorangegangenen Lions-Jahr einen Zuschuss erhalten haben, kann ein neuer Antrag erst nach dem 1. November gestellt werden.</a:t>
            </a: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r>
              <a:rPr lang="de-DE" sz="2000">
                <a:latin typeface="Arial" panose="020B0604020202020204" pitchFamily="34" charset="0"/>
                <a:ea typeface="Arial Unicode MS"/>
                <a:cs typeface="Arial" panose="020B0604020202020204" pitchFamily="34" charset="0"/>
              </a:rPr>
              <a:t>Der Zuschussantrag muss mindestens 30 Tage vor der Veranstaltung eingereicht werden. Für die Erstattung ist eine vorherige Genehmigung durch LCI erforderlich. </a:t>
            </a:r>
          </a:p>
          <a:p>
            <a:pPr marL="285750" indent="-285750">
              <a:lnSpc>
                <a:spcPct val="105000"/>
              </a:lnSpc>
              <a:spcAft>
                <a:spcPts val="600"/>
              </a:spcAft>
              <a:buClr>
                <a:srgbClr val="EBB700"/>
              </a:buClr>
              <a:buSzPct val="80000"/>
              <a:buFont typeface="Lucida Grande" panose="020B0600040502020204" pitchFamily="34" charset="0"/>
              <a:buChar char="▶"/>
            </a:pPr>
            <a:r>
              <a:rPr lang="de-DE" sz="2000">
                <a:latin typeface="Arial" panose="020B0604020202020204" pitchFamily="34" charset="0"/>
                <a:ea typeface="Arial Unicode MS"/>
                <a:cs typeface="Arial" panose="020B0604020202020204" pitchFamily="34" charset="0"/>
              </a:rPr>
              <a:t>Die Erstattungsanträge und Berichte sind innerhalb von 30 Tagen nach der Veranstaltung einzureichen, um den Zuschuss zu erhalten.</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22818" y="780850"/>
            <a:ext cx="6921937" cy="5892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0" i="1" u="none" strike="noStrike" cap="none" normalizeH="0" baseline="0" noProof="0">
                <a:ln>
                  <a:noFill/>
                </a:ln>
                <a:solidFill>
                  <a:schemeClr val="tx2"/>
                </a:solidFill>
                <a:effectLst/>
                <a:uLnTx/>
                <a:uFillTx/>
                <a:latin typeface="Arial" panose="020B0604020202020204" pitchFamily="34" charset="0"/>
                <a:ea typeface="+mn-ea"/>
                <a:cs typeface="Arial" panose="020B0604020202020204" pitchFamily="34" charset="0"/>
              </a:rPr>
              <a:t>Workshop und Symposiumsprogramme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800">
                <a:solidFill>
                  <a:schemeClr val="accent6"/>
                </a:solidFill>
                <a:latin typeface="Arial" panose="020B0604020202020204" pitchFamily="34" charset="0"/>
                <a:ea typeface="Arial Unicode MS"/>
                <a:cs typeface="Arial" panose="020B0604020202020204" pitchFamily="34" charset="0"/>
              </a:rPr>
              <a:t>Der Schwerpunkt wurde erweitert und umfasst nun Frauen, Jugend und Diversity.</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D57F223C-B9DF-ED0C-00E5-FE7098923165}"/>
              </a:ext>
            </a:extLst>
          </p:cNvPr>
          <p:cNvPicPr>
            <a:picLocks noChangeAspect="1"/>
          </p:cNvPicPr>
          <p:nvPr/>
        </p:nvPicPr>
        <p:blipFill>
          <a:blip r:embed="rId3"/>
          <a:stretch>
            <a:fillRect/>
          </a:stretch>
        </p:blipFill>
        <p:spPr>
          <a:xfrm>
            <a:off x="169231" y="191668"/>
            <a:ext cx="2440620" cy="1178447"/>
          </a:xfrm>
          <a:prstGeom prst="rect">
            <a:avLst/>
          </a:prstGeom>
        </p:spPr>
      </p:pic>
    </p:spTree>
    <p:extLst>
      <p:ext uri="{BB962C8B-B14F-4D97-AF65-F5344CB8AC3E}">
        <p14:creationId xmlns:p14="http://schemas.microsoft.com/office/powerpoint/2010/main" val="6087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290272" y="896174"/>
            <a:ext cx="82723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cap="none" normalizeH="0" baseline="0" noProof="0">
                <a:ln>
                  <a:noFill/>
                </a:ln>
                <a:solidFill>
                  <a:srgbClr val="002F87"/>
                </a:solidFill>
                <a:effectLst/>
                <a:uLnTx/>
                <a:uFillTx/>
                <a:latin typeface="Arial" panose="020B0604020202020204" pitchFamily="34" charset="0"/>
                <a:ea typeface="+mn-ea"/>
                <a:cs typeface="Arial" panose="020B0604020202020204" pitchFamily="34" charset="0"/>
              </a:rPr>
              <a:t>Innovation, Inspiration, Motivation und Spaß!</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11" name="Picture 10">
            <a:extLst>
              <a:ext uri="{FF2B5EF4-FFF2-40B4-BE49-F238E27FC236}">
                <a16:creationId xmlns:a16="http://schemas.microsoft.com/office/drawing/2014/main" id="{4237DA6A-5AA0-31EA-42DB-C20F1F4B0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19" y="63709"/>
            <a:ext cx="1770010" cy="910512"/>
          </a:xfrm>
          <a:prstGeom prst="rect">
            <a:avLst/>
          </a:prstGeom>
        </p:spPr>
      </p:pic>
      <p:pic>
        <p:nvPicPr>
          <p:cNvPr id="3" name="Picture 2">
            <a:extLst>
              <a:ext uri="{FF2B5EF4-FFF2-40B4-BE49-F238E27FC236}">
                <a16:creationId xmlns:a16="http://schemas.microsoft.com/office/drawing/2014/main" id="{CD08A591-84E5-BBC8-DAC0-9014C0D51404}"/>
              </a:ext>
            </a:extLst>
          </p:cNvPr>
          <p:cNvPicPr>
            <a:picLocks noChangeAspect="1"/>
          </p:cNvPicPr>
          <p:nvPr/>
        </p:nvPicPr>
        <p:blipFill>
          <a:blip r:embed="rId4"/>
          <a:stretch>
            <a:fillRect/>
          </a:stretch>
        </p:blipFill>
        <p:spPr>
          <a:xfrm>
            <a:off x="4889519" y="1901635"/>
            <a:ext cx="2999492" cy="2255716"/>
          </a:xfrm>
          <a:prstGeom prst="rect">
            <a:avLst/>
          </a:prstGeom>
        </p:spPr>
      </p:pic>
      <p:pic>
        <p:nvPicPr>
          <p:cNvPr id="4" name="Picture 3">
            <a:extLst>
              <a:ext uri="{FF2B5EF4-FFF2-40B4-BE49-F238E27FC236}">
                <a16:creationId xmlns:a16="http://schemas.microsoft.com/office/drawing/2014/main" id="{D6C5E4EB-0C0C-78CF-8700-2C1416202C4D}"/>
              </a:ext>
            </a:extLst>
          </p:cNvPr>
          <p:cNvPicPr>
            <a:picLocks noChangeAspect="1"/>
          </p:cNvPicPr>
          <p:nvPr/>
        </p:nvPicPr>
        <p:blipFill>
          <a:blip r:embed="rId5"/>
          <a:stretch>
            <a:fillRect/>
          </a:stretch>
        </p:blipFill>
        <p:spPr>
          <a:xfrm>
            <a:off x="461473" y="1566472"/>
            <a:ext cx="3652580" cy="2590879"/>
          </a:xfrm>
          <a:prstGeom prst="rect">
            <a:avLst/>
          </a:prstGeom>
        </p:spPr>
      </p:pic>
      <p:pic>
        <p:nvPicPr>
          <p:cNvPr id="5" name="Picture 4">
            <a:extLst>
              <a:ext uri="{FF2B5EF4-FFF2-40B4-BE49-F238E27FC236}">
                <a16:creationId xmlns:a16="http://schemas.microsoft.com/office/drawing/2014/main" id="{80F54EE4-2DC3-202E-389C-FFC1FE93AC8B}"/>
              </a:ext>
            </a:extLst>
          </p:cNvPr>
          <p:cNvPicPr>
            <a:picLocks noChangeAspect="1"/>
          </p:cNvPicPr>
          <p:nvPr/>
        </p:nvPicPr>
        <p:blipFill>
          <a:blip r:embed="rId6"/>
          <a:stretch>
            <a:fillRect/>
          </a:stretch>
        </p:blipFill>
        <p:spPr>
          <a:xfrm>
            <a:off x="8688288" y="1727993"/>
            <a:ext cx="2743200" cy="1955396"/>
          </a:xfrm>
          <a:prstGeom prst="rect">
            <a:avLst/>
          </a:prstGeom>
        </p:spPr>
      </p:pic>
      <p:pic>
        <p:nvPicPr>
          <p:cNvPr id="6" name="Picture 5">
            <a:extLst>
              <a:ext uri="{FF2B5EF4-FFF2-40B4-BE49-F238E27FC236}">
                <a16:creationId xmlns:a16="http://schemas.microsoft.com/office/drawing/2014/main" id="{A6ECE392-692F-860E-4B40-BE89802C2CCE}"/>
              </a:ext>
            </a:extLst>
          </p:cNvPr>
          <p:cNvPicPr>
            <a:picLocks noChangeAspect="1"/>
          </p:cNvPicPr>
          <p:nvPr/>
        </p:nvPicPr>
        <p:blipFill>
          <a:blip r:embed="rId7"/>
          <a:stretch>
            <a:fillRect/>
          </a:stretch>
        </p:blipFill>
        <p:spPr>
          <a:xfrm>
            <a:off x="4981545" y="4407753"/>
            <a:ext cx="2815439" cy="2088839"/>
          </a:xfrm>
          <a:prstGeom prst="rect">
            <a:avLst/>
          </a:prstGeom>
        </p:spPr>
      </p:pic>
      <p:pic>
        <p:nvPicPr>
          <p:cNvPr id="7" name="Picture 6">
            <a:extLst>
              <a:ext uri="{FF2B5EF4-FFF2-40B4-BE49-F238E27FC236}">
                <a16:creationId xmlns:a16="http://schemas.microsoft.com/office/drawing/2014/main" id="{CA517BDF-0180-4AC5-D902-BA4A2E1A70B7}"/>
              </a:ext>
            </a:extLst>
          </p:cNvPr>
          <p:cNvPicPr>
            <a:picLocks noChangeAspect="1"/>
          </p:cNvPicPr>
          <p:nvPr/>
        </p:nvPicPr>
        <p:blipFill>
          <a:blip r:embed="rId8"/>
          <a:stretch>
            <a:fillRect/>
          </a:stretch>
        </p:blipFill>
        <p:spPr>
          <a:xfrm>
            <a:off x="8031120" y="3858473"/>
            <a:ext cx="3779848" cy="2542252"/>
          </a:xfrm>
          <a:prstGeom prst="rect">
            <a:avLst/>
          </a:prstGeom>
        </p:spPr>
      </p:pic>
      <p:pic>
        <p:nvPicPr>
          <p:cNvPr id="8" name="Picture 7">
            <a:extLst>
              <a:ext uri="{FF2B5EF4-FFF2-40B4-BE49-F238E27FC236}">
                <a16:creationId xmlns:a16="http://schemas.microsoft.com/office/drawing/2014/main" id="{5A478EF8-0D38-DD04-AEC1-45154D61492F}"/>
              </a:ext>
            </a:extLst>
          </p:cNvPr>
          <p:cNvPicPr>
            <a:picLocks noChangeAspect="1"/>
          </p:cNvPicPr>
          <p:nvPr/>
        </p:nvPicPr>
        <p:blipFill>
          <a:blip r:embed="rId9"/>
          <a:stretch>
            <a:fillRect/>
          </a:stretch>
        </p:blipFill>
        <p:spPr>
          <a:xfrm>
            <a:off x="1687564" y="4304909"/>
            <a:ext cx="2591025" cy="2280102"/>
          </a:xfrm>
          <a:prstGeom prst="rect">
            <a:avLst/>
          </a:prstGeom>
        </p:spPr>
      </p:pic>
    </p:spTree>
    <p:extLst>
      <p:ext uri="{BB962C8B-B14F-4D97-AF65-F5344CB8AC3E}">
        <p14:creationId xmlns:p14="http://schemas.microsoft.com/office/powerpoint/2010/main" val="370354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45578" y="269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400" b="1" i="1"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				Diskussion...</a:t>
            </a: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989F213B-463F-FA4C-B578-28326F3CC3B7}"/>
              </a:ext>
            </a:extLst>
          </p:cNvPr>
          <p:cNvSpPr/>
          <p:nvPr/>
        </p:nvSpPr>
        <p:spPr>
          <a:xfrm>
            <a:off x="5197420" y="4710121"/>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Tree>
    <p:extLst>
      <p:ext uri="{BB962C8B-B14F-4D97-AF65-F5344CB8AC3E}">
        <p14:creationId xmlns:p14="http://schemas.microsoft.com/office/powerpoint/2010/main" val="250056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873272"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800" b="1"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Weitere Informationen  </a:t>
            </a:r>
          </a:p>
        </p:txBody>
      </p:sp>
      <p:sp>
        <p:nvSpPr>
          <p:cNvPr id="5" name="Yellow Bar">
            <a:extLst>
              <a:ext uri="{FF2B5EF4-FFF2-40B4-BE49-F238E27FC236}">
                <a16:creationId xmlns:a16="http://schemas.microsoft.com/office/drawing/2014/main" id="{989F213B-463F-FA4C-B578-28326F3CC3B7}"/>
              </a:ext>
            </a:extLst>
          </p:cNvPr>
          <p:cNvSpPr/>
          <p:nvPr/>
        </p:nvSpPr>
        <p:spPr>
          <a:xfrm>
            <a:off x="5257241" y="2684767"/>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Hauptabteilung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a:t>
            </a:r>
            <a:r>
              <a:rPr kumimoji="0" lang="de-DE" sz="2400" b="0" u="none" strike="noStrike" cap="none" normalizeH="0" baseline="0" noProof="0" dirty="0" err="1">
                <a:ln>
                  <a:noFill/>
                </a:ln>
                <a:solidFill>
                  <a:srgbClr val="FFFFFF"/>
                </a:solidFill>
                <a:effectLst/>
                <a:uLnTx/>
                <a:uFillTx/>
                <a:latin typeface="Arial" panose="020B0604020202020204" pitchFamily="34" charset="0"/>
                <a:ea typeface="ヒラギノ角ゴ Pro W3" charset="0"/>
                <a:cs typeface="Arial" panose="020B0604020202020204" pitchFamily="34" charset="0"/>
              </a:rPr>
              <a:t>District</a:t>
            </a:r>
            <a:r>
              <a:rPr kumimoji="0" lang="de-DE" sz="2400" b="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 and Club Administration“:</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newvoices@lionsclubs.org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lang="en-US" sz="800" kern="0" dirty="0">
              <a:solidFill>
                <a:srgbClr val="FFFFFF"/>
              </a:solidFill>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oder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https://www.lionsclubs.org/newvoices</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400" b="0" i="0" u="none" strike="noStrike" cap="none"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Facebook: Lions New Voices</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
        <p:nvSpPr>
          <p:cNvPr id="2" name="TextBox 1">
            <a:extLst>
              <a:ext uri="{FF2B5EF4-FFF2-40B4-BE49-F238E27FC236}">
                <a16:creationId xmlns:a16="http://schemas.microsoft.com/office/drawing/2014/main" id="{B2D47859-41ED-1118-81D9-366515A49A46}"/>
              </a:ext>
            </a:extLst>
          </p:cNvPr>
          <p:cNvSpPr txBox="1"/>
          <p:nvPr/>
        </p:nvSpPr>
        <p:spPr>
          <a:xfrm flipH="1">
            <a:off x="3419754" y="6073170"/>
            <a:ext cx="5411602" cy="523220"/>
          </a:xfrm>
          <a:prstGeom prst="rect">
            <a:avLst/>
          </a:prstGeom>
          <a:noFill/>
        </p:spPr>
        <p:txBody>
          <a:bodyPr wrap="square" rtlCol="0">
            <a:spAutoFit/>
          </a:bodyPr>
          <a:lstStyle/>
          <a:p>
            <a:pPr algn="ctr"/>
            <a:r>
              <a:rPr lang="de-DE" sz="2800" b="1" dirty="0">
                <a:solidFill>
                  <a:srgbClr val="FFCC00"/>
                </a:solidFill>
                <a:latin typeface="Arial" panose="020B0604020202020204" pitchFamily="34" charset="0"/>
                <a:cs typeface="Arial" panose="020B0604020202020204" pitchFamily="34" charset="0"/>
              </a:rPr>
              <a:t>Reden Sie mit!</a:t>
            </a:r>
          </a:p>
        </p:txBody>
      </p:sp>
    </p:spTree>
    <p:extLst>
      <p:ext uri="{BB962C8B-B14F-4D97-AF65-F5344CB8AC3E}">
        <p14:creationId xmlns:p14="http://schemas.microsoft.com/office/powerpoint/2010/main" val="66018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DC8AA71-55A8-3649-9696-D505B3711E6E}"/>
              </a:ext>
            </a:extLst>
          </p:cNvPr>
          <p:cNvSpPr/>
          <p:nvPr/>
        </p:nvSpPr>
        <p:spPr>
          <a:xfrm rot="16200000" flipV="1">
            <a:off x="229808" y="-1555"/>
            <a:ext cx="6858000" cy="702223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3075174"/>
            <a:ext cx="5525034"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de-DE" sz="2400" b="1" i="0" u="none" strike="noStrike" cap="none" normalizeH="0" baseline="0" noProof="0" dirty="0">
                <a:ln>
                  <a:noFill/>
                </a:ln>
                <a:solidFill>
                  <a:srgbClr val="33373B"/>
                </a:solidFill>
                <a:effectLst/>
                <a:uLnTx/>
                <a:uFillTx/>
                <a:ea typeface="+mn-ea"/>
              </a:rPr>
              <a:t>Die Initiative New Voices</a:t>
            </a:r>
            <a:r>
              <a:rPr kumimoji="0" lang="de-DE" sz="2400" i="0" u="none" strike="noStrike" cap="none" normalizeH="0" baseline="0" noProof="0" dirty="0">
                <a:ln>
                  <a:noFill/>
                </a:ln>
                <a:solidFill>
                  <a:srgbClr val="33373B"/>
                </a:solidFill>
                <a:effectLst/>
                <a:uLnTx/>
                <a:uFillTx/>
                <a:ea typeface="+mn-ea"/>
              </a:rPr>
              <a:t> (</a:t>
            </a:r>
            <a:r>
              <a:rPr kumimoji="0" lang="de-DE" sz="2400" i="1" u="none" strike="noStrike" cap="none" normalizeH="0" baseline="0" noProof="0" dirty="0">
                <a:ln>
                  <a:noFill/>
                </a:ln>
                <a:solidFill>
                  <a:srgbClr val="33373B"/>
                </a:solidFill>
                <a:effectLst/>
                <a:uLnTx/>
                <a:uFillTx/>
                <a:ea typeface="+mn-ea"/>
              </a:rPr>
              <a:t>Neue Stimmen</a:t>
            </a:r>
            <a:r>
              <a:rPr kumimoji="0" lang="de-DE" sz="2400" i="0" u="none" strike="noStrike" cap="none" normalizeH="0" baseline="0" noProof="0" dirty="0">
                <a:ln>
                  <a:noFill/>
                </a:ln>
                <a:solidFill>
                  <a:srgbClr val="33373B"/>
                </a:solidFill>
                <a:effectLst/>
                <a:uLnTx/>
                <a:uFillTx/>
                <a:ea typeface="+mn-ea"/>
              </a:rPr>
              <a:t>) fördert die Geschlechterparität und Vielfalt mit dem Ziel, die </a:t>
            </a:r>
            <a:r>
              <a:rPr lang="de-DE" sz="2400" dirty="0">
                <a:solidFill>
                  <a:srgbClr val="33373B"/>
                </a:solidFill>
                <a:ea typeface="+mn-ea"/>
              </a:rPr>
              <a:t>Mitgliederzahl</a:t>
            </a:r>
            <a:r>
              <a:rPr kumimoji="0" lang="de-DE" sz="2400" i="0" u="none" strike="noStrike" cap="none" normalizeH="0" baseline="0" noProof="0" dirty="0">
                <a:ln>
                  <a:noFill/>
                </a:ln>
                <a:solidFill>
                  <a:srgbClr val="33373B"/>
                </a:solidFill>
                <a:effectLst/>
                <a:uLnTx/>
                <a:uFillTx/>
                <a:ea typeface="+mn-ea"/>
              </a:rPr>
              <a:t> von Frauen, jungen Erwachsenen und unterrepräsentierten Bevölkerungsgruppen innerhalb unserer Vereinigung zu erhöhen.</a:t>
            </a:r>
            <a:r>
              <a:rPr kumimoji="0" lang="de-DE" sz="2400" b="0" i="0" u="none" strike="noStrike" cap="none" normalizeH="0" baseline="0" noProof="0" dirty="0">
                <a:ln>
                  <a:noFill/>
                </a:ln>
                <a:solidFill>
                  <a:srgbClr val="33373B"/>
                </a:solidFill>
                <a:effectLst/>
                <a:uLnTx/>
                <a:uFillTx/>
                <a:ea typeface="+mn-ea"/>
              </a:rPr>
              <a:t> </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85192" y="1319345"/>
            <a:ext cx="6384732" cy="15933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de-DE" sz="4000" b="1" i="1" u="none" strike="noStrike" cap="none" normalizeH="0" baseline="0" noProof="0" dirty="0">
                <a:ln>
                  <a:noFill/>
                </a:ln>
                <a:solidFill>
                  <a:schemeClr val="tx2"/>
                </a:solidFill>
                <a:effectLst/>
                <a:uLnTx/>
                <a:uFillTx/>
                <a:ea typeface="+mn-ea"/>
              </a:rPr>
              <a:t>Ein Lion zu sein, verleiht Handlungsfähigkeit</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72358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3"/>
          <a:srcRect/>
          <a:stretch/>
        </p:blipFill>
        <p:spPr>
          <a:xfrm>
            <a:off x="147686" y="5877313"/>
            <a:ext cx="836923" cy="836923"/>
          </a:xfrm>
          <a:prstGeom prst="rect">
            <a:avLst/>
          </a:prstGeom>
        </p:spPr>
      </p:pic>
      <p:pic>
        <p:nvPicPr>
          <p:cNvPr id="14" name="Picture 13">
            <a:extLst>
              <a:ext uri="{FF2B5EF4-FFF2-40B4-BE49-F238E27FC236}">
                <a16:creationId xmlns:a16="http://schemas.microsoft.com/office/drawing/2014/main" id="{54D57F8C-96AB-D4BF-7E05-CC6477930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86" y="18870"/>
            <a:ext cx="2292072" cy="1051157"/>
          </a:xfrm>
          <a:prstGeom prst="rect">
            <a:avLst/>
          </a:prstGeom>
        </p:spPr>
      </p:pic>
      <p:pic>
        <p:nvPicPr>
          <p:cNvPr id="4" name="Picture 3">
            <a:extLst>
              <a:ext uri="{FF2B5EF4-FFF2-40B4-BE49-F238E27FC236}">
                <a16:creationId xmlns:a16="http://schemas.microsoft.com/office/drawing/2014/main" id="{16405968-BE1B-A095-5A35-EB2CF2DDE53D}"/>
              </a:ext>
            </a:extLst>
          </p:cNvPr>
          <p:cNvPicPr>
            <a:picLocks noChangeAspect="1"/>
          </p:cNvPicPr>
          <p:nvPr/>
        </p:nvPicPr>
        <p:blipFill>
          <a:blip r:embed="rId5"/>
          <a:stretch>
            <a:fillRect/>
          </a:stretch>
        </p:blipFill>
        <p:spPr>
          <a:xfrm>
            <a:off x="6947731" y="1640791"/>
            <a:ext cx="3747875" cy="2991029"/>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48" y="728966"/>
            <a:ext cx="6206266" cy="445047"/>
          </a:xfrm>
          <a:prstGeom prst="rect">
            <a:avLst/>
          </a:prstGeom>
        </p:spPr>
      </p:pic>
      <p:sp>
        <p:nvSpPr>
          <p:cNvPr id="8" name="Text Placeholder 1"/>
          <p:cNvSpPr txBox="1">
            <a:spLocks/>
          </p:cNvSpPr>
          <p:nvPr/>
        </p:nvSpPr>
        <p:spPr>
          <a:xfrm>
            <a:off x="471048" y="2645343"/>
            <a:ext cx="11062686" cy="375385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de-DE" sz="4000" b="1" i="1" dirty="0">
                <a:solidFill>
                  <a:schemeClr val="tx2"/>
                </a:solidFill>
              </a:rPr>
              <a:t>New Voices (Neue Stimmen) </a:t>
            </a:r>
          </a:p>
          <a:p>
            <a:pPr marL="0" indent="0">
              <a:buFont typeface="Arial" pitchFamily="34" charset="0"/>
              <a:buNone/>
            </a:pPr>
            <a:r>
              <a:rPr lang="de-DE" sz="4000" b="1" i="1" dirty="0">
                <a:solidFill>
                  <a:schemeClr val="tx2"/>
                </a:solidFill>
              </a:rPr>
              <a:t>Helfen Sie uns zu wachsen</a:t>
            </a:r>
          </a:p>
          <a:p>
            <a:pPr marL="0" indent="0">
              <a:buNone/>
            </a:pPr>
            <a:endParaRPr lang="en-US" sz="2800" dirty="0"/>
          </a:p>
          <a:p>
            <a:pPr marL="0" indent="0">
              <a:buNone/>
            </a:pPr>
            <a:r>
              <a:rPr lang="de-DE" sz="2000" dirty="0"/>
              <a:t>New Voices ist ein Projekt mit dem Ziel, Mitglieder der Community durch Storytelling zu inspirieren und die Organisation bei Nicht-Lions bekannter zu machen.</a:t>
            </a:r>
          </a:p>
          <a:p>
            <a:pPr marL="0" indent="0">
              <a:buNone/>
            </a:pPr>
            <a:endParaRPr lang="en-US" sz="2000" dirty="0"/>
          </a:p>
          <a:p>
            <a:pPr marL="0" indent="0" algn="ctr">
              <a:buNone/>
            </a:pPr>
            <a:r>
              <a:rPr lang="de-DE" sz="2000" i="1" dirty="0"/>
              <a:t>Inspirierte Lions werden sich verstärkt engagieren, mehr Mitglieder gewinnen, bessere Führungskompetenzen entwickeln und den Auftrag von Lions Clubs International unterstützen.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14" y="728965"/>
            <a:ext cx="3047711" cy="1414160"/>
          </a:xfrm>
          <a:prstGeom prst="rect">
            <a:avLst/>
          </a:prstGeom>
        </p:spPr>
      </p:pic>
      <p:pic>
        <p:nvPicPr>
          <p:cNvPr id="3" name="Picture 2">
            <a:extLst>
              <a:ext uri="{FF2B5EF4-FFF2-40B4-BE49-F238E27FC236}">
                <a16:creationId xmlns:a16="http://schemas.microsoft.com/office/drawing/2014/main" id="{6D36FC35-FF4E-178E-979F-9D81CD62EE0F}"/>
              </a:ext>
            </a:extLst>
          </p:cNvPr>
          <p:cNvPicPr>
            <a:picLocks noChangeAspect="1"/>
          </p:cNvPicPr>
          <p:nvPr/>
        </p:nvPicPr>
        <p:blipFill>
          <a:blip r:embed="rId4"/>
          <a:stretch>
            <a:fillRect/>
          </a:stretch>
        </p:blipFill>
        <p:spPr>
          <a:xfrm>
            <a:off x="7730138" y="169119"/>
            <a:ext cx="4340309" cy="3278197"/>
          </a:xfrm>
          <a:prstGeom prst="rect">
            <a:avLst/>
          </a:prstGeom>
        </p:spPr>
      </p:pic>
    </p:spTree>
    <p:extLst>
      <p:ext uri="{BB962C8B-B14F-4D97-AF65-F5344CB8AC3E}">
        <p14:creationId xmlns:p14="http://schemas.microsoft.com/office/powerpoint/2010/main" val="15644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7859" y="1539386"/>
            <a:ext cx="8172792" cy="5078313"/>
          </a:xfrm>
          <a:prstGeom prst="rect">
            <a:avLst/>
          </a:prstGeom>
          <a:noFill/>
        </p:spPr>
        <p:txBody>
          <a:bodyPr wrap="square" rtlCol="0">
            <a:spAutoFit/>
          </a:bodyPr>
          <a:lstStyle/>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Für den Austausch neuer Ideen und um miteinander zu lernen. Clubs sollen dazu angeregt werden, dynamisch und innovativ zu sein, etwas Neues auszuprobieren und allen die Möglichkeit zu geben, sich persönlich und beruflich weiterzuentwickeln.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Um den Einsatz von Lions und Leos anzuerkennen, die sich in den Bereichen Marketing, Mitgliedschaft, Führungskompetenzen und Hilfeleistung auszeichnen.</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Für </a:t>
            </a:r>
            <a:r>
              <a:rPr lang="de-DE" sz="2000" dirty="0" err="1">
                <a:latin typeface="Arial" panose="020B0604020202020204" pitchFamily="34" charset="0"/>
                <a:cs typeface="Arial" panose="020B0604020202020204" pitchFamily="34" charset="0"/>
              </a:rPr>
              <a:t>Inklusivität</a:t>
            </a:r>
            <a:r>
              <a:rPr lang="de-DE" sz="2000" dirty="0">
                <a:latin typeface="Arial" panose="020B0604020202020204" pitchFamily="34" charset="0"/>
                <a:cs typeface="Arial" panose="020B0604020202020204" pitchFamily="34" charset="0"/>
              </a:rPr>
              <a:t> und die Einbeziehung von unterrepräsentierten Bevölkerungsgruppen.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2000" dirty="0">
                <a:latin typeface="Arial" panose="020B0604020202020204" pitchFamily="34" charset="0"/>
                <a:cs typeface="Arial" panose="020B0604020202020204" pitchFamily="34" charset="0"/>
              </a:rPr>
              <a:t>Um Barrieren zu überwinden und Lions und Leos bei der Übernahmen von Führungsaufgaben zu bestärken</a:t>
            </a:r>
          </a:p>
          <a:p>
            <a:endParaRPr lang="en-US" sz="2400" kern="0" dirty="0"/>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48608" y="474290"/>
            <a:ext cx="7871294" cy="928279"/>
          </a:xfrm>
        </p:spPr>
        <p:txBody>
          <a:bodyPr/>
          <a:lstStyle/>
          <a:p>
            <a:r>
              <a:rPr lang="de-DE" sz="3200"/>
              <a:t>New Voices (Neue Stimmen) ist eine Plattform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4" name="Picture 3">
            <a:extLst>
              <a:ext uri="{FF2B5EF4-FFF2-40B4-BE49-F238E27FC236}">
                <a16:creationId xmlns:a16="http://schemas.microsoft.com/office/drawing/2014/main" id="{096385A5-29A8-5DE9-A2C6-9BAFB9D55648}"/>
              </a:ext>
            </a:extLst>
          </p:cNvPr>
          <p:cNvPicPr>
            <a:picLocks noChangeAspect="1"/>
          </p:cNvPicPr>
          <p:nvPr/>
        </p:nvPicPr>
        <p:blipFill>
          <a:blip r:embed="rId4"/>
          <a:stretch>
            <a:fillRect/>
          </a:stretch>
        </p:blipFill>
        <p:spPr>
          <a:xfrm>
            <a:off x="8704366" y="2384278"/>
            <a:ext cx="3298617" cy="2486826"/>
          </a:xfrm>
          <a:prstGeom prst="rect">
            <a:avLst/>
          </a:prstGeom>
        </p:spPr>
      </p:pic>
    </p:spTree>
    <p:extLst>
      <p:ext uri="{BB962C8B-B14F-4D97-AF65-F5344CB8AC3E}">
        <p14:creationId xmlns:p14="http://schemas.microsoft.com/office/powerpoint/2010/main" val="2765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de-DE" sz="2800">
                <a:solidFill>
                  <a:srgbClr val="00338D"/>
                </a:solidFill>
              </a:rPr>
              <a:t>WER SIND</a:t>
            </a:r>
          </a:p>
          <a:p>
            <a:r>
              <a:rPr lang="de-DE" sz="2800">
                <a:solidFill>
                  <a:srgbClr val="00338D"/>
                </a:solidFill>
              </a:rPr>
              <a:t>NEW VOICES?</a:t>
            </a:r>
          </a:p>
        </p:txBody>
      </p:sp>
      <p:graphicFrame>
        <p:nvGraphicFramePr>
          <p:cNvPr id="4" name="Diagram 3"/>
          <p:cNvGraphicFramePr/>
          <p:nvPr>
            <p:extLst>
              <p:ext uri="{D42A27DB-BD31-4B8C-83A1-F6EECF244321}">
                <p14:modId xmlns:p14="http://schemas.microsoft.com/office/powerpoint/2010/main" val="4284395992"/>
              </p:ext>
            </p:extLst>
          </p:nvPr>
        </p:nvGraphicFramePr>
        <p:xfrm>
          <a:off x="4812289" y="1710555"/>
          <a:ext cx="6770832" cy="473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8001" y="468265"/>
            <a:ext cx="6959408" cy="1292662"/>
          </a:xfrm>
          <a:prstGeom prst="rect">
            <a:avLst/>
          </a:prstGeom>
          <a:noFill/>
        </p:spPr>
        <p:txBody>
          <a:bodyPr wrap="square" rtlCol="0">
            <a:spAutoFit/>
          </a:bodyPr>
          <a:lstStyle/>
          <a:p>
            <a:r>
              <a:rPr lang="de-DE" sz="2600">
                <a:latin typeface="Arial" panose="020B0604020202020204" pitchFamily="34" charset="0"/>
                <a:cs typeface="Arial" panose="020B0604020202020204" pitchFamily="34" charset="0"/>
              </a:rPr>
              <a:t>New Voices sind Lions und Leos, die in einem von vier Bereichen besondere Einflussnahme zeigen:</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71" y="468266"/>
            <a:ext cx="2982054" cy="1292662"/>
          </a:xfrm>
          <a:prstGeom prst="rect">
            <a:avLst/>
          </a:prstGeom>
        </p:spPr>
      </p:pic>
    </p:spTree>
    <p:extLst>
      <p:ext uri="{BB962C8B-B14F-4D97-AF65-F5344CB8AC3E}">
        <p14:creationId xmlns:p14="http://schemas.microsoft.com/office/powerpoint/2010/main" val="1797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3163" y="2225263"/>
            <a:ext cx="9753600" cy="4041556"/>
          </a:xfrm>
          <a:prstGeom prst="rect">
            <a:avLst/>
          </a:prstGeom>
          <a:noFill/>
        </p:spPr>
        <p:txBody>
          <a:bodyPr wrap="square" rtlCol="0">
            <a:spAutoFit/>
          </a:bodyPr>
          <a:lstStyle/>
          <a:p>
            <a:pPr lvl="1">
              <a:lnSpc>
                <a:spcPct val="150000"/>
              </a:lnSpc>
              <a:spcAft>
                <a:spcPts val="1000"/>
              </a:spcAft>
            </a:pPr>
            <a:r>
              <a:rPr lang="de-DE" sz="2400" b="1" dirty="0">
                <a:solidFill>
                  <a:schemeClr val="tx2"/>
                </a:solidFill>
                <a:latin typeface="Arial" panose="020B0604020202020204" pitchFamily="34" charset="0"/>
                <a:cs typeface="Arial" panose="020B0604020202020204" pitchFamily="34" charset="0"/>
              </a:rPr>
              <a:t>Vielfältige und innovative Lions und Leos aus Distrikten weltweit, die sich durch Lions gestärkt fühlen!</a:t>
            </a:r>
          </a:p>
          <a:p>
            <a:pPr marL="1257300" lvl="2" indent="-342900">
              <a:lnSpc>
                <a:spcPct val="150000"/>
              </a:lnSpc>
              <a:buFont typeface="Arial" panose="020B0604020202020204" pitchFamily="34" charset="0"/>
              <a:buChar char="•"/>
            </a:pPr>
            <a:r>
              <a:rPr lang="de-DE" sz="2000" dirty="0">
                <a:latin typeface="Arial" panose="020B0604020202020204" pitchFamily="34" charset="0"/>
                <a:cs typeface="Arial" panose="020B0604020202020204" pitchFamily="34" charset="0"/>
              </a:rPr>
              <a:t>Die eine inspirierende Geschichte zu erzählen haben.</a:t>
            </a:r>
          </a:p>
          <a:p>
            <a:pPr marL="1257300" lvl="2" indent="-342900">
              <a:lnSpc>
                <a:spcPct val="150000"/>
              </a:lnSpc>
              <a:buFont typeface="Arial" panose="020B0604020202020204" pitchFamily="34" charset="0"/>
              <a:buChar char="•"/>
            </a:pPr>
            <a:r>
              <a:rPr lang="de-DE" sz="2000" dirty="0">
                <a:latin typeface="Arial" panose="020B0604020202020204" pitchFamily="34" charset="0"/>
                <a:cs typeface="Arial" panose="020B0604020202020204" pitchFamily="34" charset="0"/>
              </a:rPr>
              <a:t>Die eine neue oder innovative Idee teilen möchten.</a:t>
            </a:r>
          </a:p>
          <a:p>
            <a:pPr marL="1257300" lvl="2" indent="-342900">
              <a:lnSpc>
                <a:spcPct val="150000"/>
              </a:lnSpc>
              <a:buFont typeface="Arial" panose="020B0604020202020204" pitchFamily="34" charset="0"/>
              <a:buChar char="•"/>
            </a:pPr>
            <a:r>
              <a:rPr lang="de-DE" sz="2000" dirty="0">
                <a:latin typeface="Arial" panose="020B0604020202020204" pitchFamily="34" charset="0"/>
                <a:cs typeface="Arial" panose="020B0604020202020204" pitchFamily="34" charset="0"/>
              </a:rPr>
              <a:t>Die noch keine Führungsrolle übernommen haben.  </a:t>
            </a:r>
          </a:p>
          <a:p>
            <a:pPr marL="1257300" lvl="2" indent="-342900">
              <a:lnSpc>
                <a:spcPct val="150000"/>
              </a:lnSpc>
              <a:buFont typeface="Arial" panose="020B0604020202020204" pitchFamily="34" charset="0"/>
              <a:buChar char="•"/>
            </a:pPr>
            <a:r>
              <a:rPr lang="de-DE" sz="2000" dirty="0">
                <a:latin typeface="Arial" panose="020B0604020202020204" pitchFamily="34" charset="0"/>
                <a:cs typeface="Arial" panose="020B0604020202020204" pitchFamily="34" charset="0"/>
              </a:rPr>
              <a:t>Die von unseren Auftrag überzeugt sind und andere zum Mitmachen begeistern wollen. </a:t>
            </a:r>
          </a:p>
          <a:p>
            <a:pPr lvl="2">
              <a:lnSpc>
                <a:spcPct val="150000"/>
              </a:lnSpc>
            </a:pPr>
            <a:endParaRPr lang="en-US" sz="2000" dirty="0">
              <a:solidFill>
                <a:schemeClr val="accent6">
                  <a:lumMod val="50000"/>
                  <a:lumOff val="5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15357" y="752474"/>
            <a:ext cx="7871294" cy="928279"/>
          </a:xfrm>
        </p:spPr>
        <p:txBody>
          <a:bodyPr/>
          <a:lstStyle/>
          <a:p>
            <a:r>
              <a:rPr lang="de-DE" sz="3200">
                <a:latin typeface="Arial" charset="0"/>
                <a:ea typeface="Arial" charset="0"/>
                <a:cs typeface="Arial" charset="0"/>
              </a:rPr>
              <a:t>WER KOMMT ALS NEW VOICE IN FRAGE? </a:t>
            </a: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7CDE190F-220F-FEC7-D2EF-E5D8DA15D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5929" y="2701691"/>
            <a:ext cx="3096071" cy="2028298"/>
          </a:xfrm>
          <a:prstGeom prst="rect">
            <a:avLst/>
          </a:prstGeom>
        </p:spPr>
      </p:pic>
    </p:spTree>
    <p:extLst>
      <p:ext uri="{BB962C8B-B14F-4D97-AF65-F5344CB8AC3E}">
        <p14:creationId xmlns:p14="http://schemas.microsoft.com/office/powerpoint/2010/main" val="219293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3029285" y="32262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400" b="1" i="1"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Aufbau und Unterstützung</a:t>
            </a:r>
          </a:p>
        </p:txBody>
      </p:sp>
      <p:sp>
        <p:nvSpPr>
          <p:cNvPr id="5" name="Yellow Bar">
            <a:extLst>
              <a:ext uri="{FF2B5EF4-FFF2-40B4-BE49-F238E27FC236}">
                <a16:creationId xmlns:a16="http://schemas.microsoft.com/office/drawing/2014/main" id="{989F213B-463F-FA4C-B578-28326F3CC3B7}"/>
              </a:ext>
            </a:extLst>
          </p:cNvPr>
          <p:cNvSpPr/>
          <p:nvPr/>
        </p:nvSpPr>
        <p:spPr>
          <a:xfrm>
            <a:off x="5370868" y="411139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11A27ADD-CC65-5850-0EE5-EE7C97EF3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4" y="347730"/>
            <a:ext cx="5220789" cy="2333625"/>
          </a:xfrm>
          <a:prstGeom prst="rect">
            <a:avLst/>
          </a:prstGeom>
        </p:spPr>
      </p:pic>
    </p:spTree>
    <p:extLst>
      <p:ext uri="{BB962C8B-B14F-4D97-AF65-F5344CB8AC3E}">
        <p14:creationId xmlns:p14="http://schemas.microsoft.com/office/powerpoint/2010/main" val="400670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828942" y="2893006"/>
            <a:ext cx="10708214" cy="2562946"/>
          </a:xfrm>
          <a:prstGeom prst="rect">
            <a:avLst/>
          </a:prstGeom>
          <a:noFill/>
        </p:spPr>
        <p:txBody>
          <a:bodyPr wrap="square" numCol="2" rtlCol="0">
            <a:spAutoFit/>
          </a:bodyPr>
          <a:lstStyle/>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de-DE" sz="2000" b="0" i="0" u="none" strike="noStrike" cap="none" normalizeH="0" baseline="0" noProof="0" dirty="0">
                <a:ln>
                  <a:noFill/>
                </a:ln>
                <a:effectLst/>
                <a:uLnTx/>
                <a:uFillTx/>
                <a:latin typeface="Arial" charset="0"/>
                <a:ea typeface="Arial" charset="0"/>
                <a:cs typeface="Arial" charset="0"/>
              </a:rPr>
              <a:t>Bestimmen Sie vier New Voices vor Ort – achten Sie auf Vielfalt und Lions/Leos, die sich in allen vier Bereichen auszeichnen.</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de-DE" sz="2000" b="0" i="0" u="none" strike="noStrike" cap="none" normalizeH="0" baseline="0" noProof="0" dirty="0">
                <a:ln>
                  <a:noFill/>
                </a:ln>
                <a:effectLst/>
                <a:uLnTx/>
                <a:uFillTx/>
                <a:latin typeface="Arial" charset="0"/>
                <a:ea typeface="Arial" charset="0"/>
                <a:cs typeface="Arial" charset="0"/>
              </a:rPr>
              <a:t>Verleihung der New-Voices-Urkunden</a:t>
            </a:r>
          </a:p>
          <a:p>
            <a:pPr marR="0" lvl="0" algn="l" defTabSz="914400" rtl="0" eaLnBrk="1" fontAlgn="auto" latinLnBrk="0" hangingPunct="1">
              <a:lnSpc>
                <a:spcPct val="105000"/>
              </a:lnSpc>
              <a:spcBef>
                <a:spcPts val="0"/>
              </a:spcBef>
              <a:spcAft>
                <a:spcPts val="600"/>
              </a:spcAft>
              <a:buClr>
                <a:srgbClr val="EBB700"/>
              </a:buClr>
              <a:buSzPct val="80000"/>
              <a:tabLst/>
              <a:defRPr/>
            </a:pPr>
            <a:br>
              <a:rPr kumimoji="0" lang="de-DE" sz="2000" b="0" i="0" u="none" strike="noStrike" cap="none" normalizeH="0" baseline="0" noProof="0" dirty="0">
                <a:ln>
                  <a:noFill/>
                </a:ln>
                <a:effectLst/>
                <a:uLnTx/>
                <a:uFillTx/>
                <a:latin typeface="Arial" charset="0"/>
                <a:ea typeface="Arial" charset="0"/>
                <a:cs typeface="Arial" charset="0"/>
              </a:rPr>
            </a:br>
            <a:endParaRPr kumimoji="0" lang="de-DE" sz="2000" b="0" i="0" u="none" strike="noStrike" cap="none"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de-DE" sz="2000" b="0" i="0" u="none" strike="noStrike" cap="none" normalizeH="0" baseline="0" noProof="0" dirty="0">
                <a:ln>
                  <a:noFill/>
                </a:ln>
                <a:effectLst/>
                <a:uLnTx/>
                <a:uFillTx/>
                <a:latin typeface="Arial" charset="0"/>
                <a:ea typeface="Arial" charset="0"/>
                <a:cs typeface="Arial" charset="0"/>
              </a:rPr>
              <a:t>Vorstellung lokaler New Voices bei Distriktveranstaltungen und in Newslettern.</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de-DE" sz="2000" b="0" i="0" u="none" strike="noStrike" cap="none" normalizeH="0" baseline="0" noProof="0" dirty="0">
                <a:ln>
                  <a:noFill/>
                </a:ln>
                <a:effectLst/>
                <a:uLnTx/>
                <a:uFillTx/>
                <a:latin typeface="Arial" charset="0"/>
                <a:ea typeface="Arial" charset="0"/>
                <a:cs typeface="Arial" charset="0"/>
              </a:rPr>
              <a:t>Leiten Sie New-Voices-Storys über das Formular: New-Voices-Storys an LCI </a:t>
            </a:r>
            <a:r>
              <a:rPr kumimoji="0" lang="de-DE" sz="2000" b="0" i="0" u="none" strike="noStrike" cap="none" normalizeH="0" baseline="0" noProof="0" dirty="0" err="1">
                <a:ln>
                  <a:noFill/>
                </a:ln>
                <a:effectLst/>
                <a:uLnTx/>
                <a:uFillTx/>
                <a:latin typeface="Arial" charset="0"/>
                <a:ea typeface="Arial" charset="0"/>
                <a:cs typeface="Arial" charset="0"/>
              </a:rPr>
              <a:t>weite.r</a:t>
            </a:r>
            <a:endParaRPr kumimoji="0" lang="de-DE" sz="2000" b="0" i="0" u="none" strike="noStrike" cap="none"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a:latin typeface="Arial" charset="0"/>
                <a:ea typeface="Arial" charset="0"/>
                <a:cs typeface="Arial" charset="0"/>
              </a:rPr>
              <a:t>Aufgabe der Distrikte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717706" y="5455952"/>
            <a:ext cx="9278696" cy="1038852"/>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2000" i="1" dirty="0">
                <a:solidFill>
                  <a:schemeClr val="tx2"/>
                </a:solidFill>
                <a:latin typeface="Arial" panose="020B0604020202020204" pitchFamily="34" charset="0"/>
                <a:ea typeface="SimSun" panose="02010600030101010101" pitchFamily="2" charset="-122"/>
              </a:rPr>
              <a:t>Stellen Sie New Voices auf örtlichen Distrikt-Webseiten und </a:t>
            </a:r>
            <a:r>
              <a:rPr lang="de-DE" sz="2000" i="1" dirty="0" err="1">
                <a:solidFill>
                  <a:schemeClr val="tx2"/>
                </a:solidFill>
                <a:latin typeface="Arial" panose="020B0604020202020204" pitchFamily="34" charset="0"/>
                <a:ea typeface="SimSun" panose="02010600030101010101" pitchFamily="2" charset="-122"/>
              </a:rPr>
              <a:t>Social</a:t>
            </a:r>
            <a:r>
              <a:rPr lang="de-DE" sz="2000" i="1" dirty="0">
                <a:solidFill>
                  <a:schemeClr val="tx2"/>
                </a:solidFill>
                <a:latin typeface="Arial" panose="020B0604020202020204" pitchFamily="34" charset="0"/>
                <a:ea typeface="SimSun" panose="02010600030101010101" pitchFamily="2" charset="-122"/>
              </a:rPr>
              <a:t> Media oder in Club- und Distrikt-Newslettern vor. Teilen Sie diese bei Zonen-, Regions-, Distrikt- und Clubtreffen, Hilfsprojekten und Spendenaktionen.</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E34D8806-AAF0-39FE-3494-3F24229531A5}"/>
              </a:ext>
            </a:extLst>
          </p:cNvPr>
          <p:cNvSpPr txBox="1"/>
          <p:nvPr/>
        </p:nvSpPr>
        <p:spPr>
          <a:xfrm>
            <a:off x="4654738" y="1854154"/>
            <a:ext cx="2882520" cy="523220"/>
          </a:xfrm>
          <a:prstGeom prst="rect">
            <a:avLst/>
          </a:prstGeom>
          <a:noFill/>
        </p:spPr>
        <p:txBody>
          <a:bodyPr wrap="none" rtlCol="0">
            <a:spAutoFit/>
          </a:bodyPr>
          <a:lstStyle/>
          <a:p>
            <a:r>
              <a:rPr lang="de-DE" sz="2800">
                <a:solidFill>
                  <a:schemeClr val="tx2"/>
                </a:solidFill>
                <a:latin typeface="Arial" panose="020B0604020202020204" pitchFamily="34" charset="0"/>
                <a:cs typeface="Arial" panose="020B0604020202020204" pitchFamily="34" charset="0"/>
              </a:rPr>
              <a:t>Distrikt-Governor</a:t>
            </a:r>
          </a:p>
        </p:txBody>
      </p:sp>
      <p:pic>
        <p:nvPicPr>
          <p:cNvPr id="11" name="Picture 10">
            <a:extLst>
              <a:ext uri="{FF2B5EF4-FFF2-40B4-BE49-F238E27FC236}">
                <a16:creationId xmlns:a16="http://schemas.microsoft.com/office/drawing/2014/main" id="{B02AC643-364C-8281-604B-DE8038CF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1" y="143764"/>
            <a:ext cx="2673653" cy="1180362"/>
          </a:xfrm>
          <a:prstGeom prst="rect">
            <a:avLst/>
          </a:prstGeom>
        </p:spPr>
      </p:pic>
    </p:spTree>
    <p:extLst>
      <p:ext uri="{BB962C8B-B14F-4D97-AF65-F5344CB8AC3E}">
        <p14:creationId xmlns:p14="http://schemas.microsoft.com/office/powerpoint/2010/main" val="22068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197635" y="1531421"/>
            <a:ext cx="910997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600" dirty="0"/>
              <a:t>New Voices (Neue Stimmen): Ablauf</a:t>
            </a:r>
          </a:p>
        </p:txBody>
      </p:sp>
      <p:sp>
        <p:nvSpPr>
          <p:cNvPr id="22" name="Rectangle 21">
            <a:extLst>
              <a:ext uri="{FF2B5EF4-FFF2-40B4-BE49-F238E27FC236}">
                <a16:creationId xmlns:a16="http://schemas.microsoft.com/office/drawing/2014/main" id="{F32ECD31-0C39-A848-877F-3FAEF435A8D9}"/>
              </a:ext>
            </a:extLst>
          </p:cNvPr>
          <p:cNvSpPr/>
          <p:nvPr/>
        </p:nvSpPr>
        <p:spPr>
          <a:xfrm>
            <a:off x="4784218" y="2235186"/>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pSp>
        <p:nvGrpSpPr>
          <p:cNvPr id="8" name="Group 7">
            <a:extLst>
              <a:ext uri="{FF2B5EF4-FFF2-40B4-BE49-F238E27FC236}">
                <a16:creationId xmlns:a16="http://schemas.microsoft.com/office/drawing/2014/main" id="{CFA01D02-9BA5-1A45-BAE5-F9DBDD067538}"/>
              </a:ext>
            </a:extLst>
          </p:cNvPr>
          <p:cNvGrpSpPr/>
          <p:nvPr/>
        </p:nvGrpSpPr>
        <p:grpSpPr>
          <a:xfrm>
            <a:off x="487111" y="3228406"/>
            <a:ext cx="11212082" cy="2648906"/>
            <a:chOff x="1071642" y="3467100"/>
            <a:chExt cx="9945507" cy="2481617"/>
          </a:xfrm>
        </p:grpSpPr>
        <p:sp>
          <p:nvSpPr>
            <p:cNvPr id="11" name="Oval 10">
              <a:extLst>
                <a:ext uri="{FF2B5EF4-FFF2-40B4-BE49-F238E27FC236}">
                  <a16:creationId xmlns:a16="http://schemas.microsoft.com/office/drawing/2014/main" id="{81DAC05E-089A-2E4D-AC90-13F2E41CA7ED}"/>
                </a:ext>
              </a:extLst>
            </p:cNvPr>
            <p:cNvSpPr/>
            <p:nvPr/>
          </p:nvSpPr>
          <p:spPr bwMode="auto">
            <a:xfrm>
              <a:off x="8529462" y="3467100"/>
              <a:ext cx="2487687" cy="239889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Distrikt-Governor reichen die Formulare: New- Voices-Storys bei LCI zum Teilen auf internationaler Ebene ein.</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2" name="Oval 11">
              <a:extLst>
                <a:ext uri="{FF2B5EF4-FFF2-40B4-BE49-F238E27FC236}">
                  <a16:creationId xmlns:a16="http://schemas.microsoft.com/office/drawing/2014/main" id="{C2B68600-8609-EF42-937D-F29B8A1C5940}"/>
                </a:ext>
              </a:extLst>
            </p:cNvPr>
            <p:cNvSpPr/>
            <p:nvPr/>
          </p:nvSpPr>
          <p:spPr bwMode="auto">
            <a:xfrm>
              <a:off x="6103648" y="3467100"/>
              <a:ext cx="2398894" cy="2481617"/>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New Voices teilen ihre Erfahrungen und ermutigen andere Lions und Leos, Führungsaufgaben zu übernehmen und innovativ zu     sein.</a:t>
              </a:r>
            </a:p>
          </p:txBody>
        </p:sp>
        <p:sp>
          <p:nvSpPr>
            <p:cNvPr id="14" name="Oval 13">
              <a:extLst>
                <a:ext uri="{FF2B5EF4-FFF2-40B4-BE49-F238E27FC236}">
                  <a16:creationId xmlns:a16="http://schemas.microsoft.com/office/drawing/2014/main" id="{52D256DE-A0BC-1941-8009-6F541C08BD5E}"/>
                </a:ext>
              </a:extLst>
            </p:cNvPr>
            <p:cNvSpPr/>
            <p:nvPr/>
          </p:nvSpPr>
          <p:spPr bwMode="auto">
            <a:xfrm>
              <a:off x="3601115"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Der Distrikt fördert New Voices und bietet ihnen die Möglichkeit, ihre Geschichten zu erzählen.</a:t>
              </a:r>
            </a:p>
          </p:txBody>
        </p:sp>
        <p:sp>
          <p:nvSpPr>
            <p:cNvPr id="15" name="Oval 14">
              <a:extLst>
                <a:ext uri="{FF2B5EF4-FFF2-40B4-BE49-F238E27FC236}">
                  <a16:creationId xmlns:a16="http://schemas.microsoft.com/office/drawing/2014/main" id="{390C9CF8-3CE6-574F-A784-15673E7E1E17}"/>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Distrikt-Governor überreichen in ihrem Distrikt New Voices-Urkunden.</a:t>
              </a:r>
            </a:p>
          </p:txBody>
        </p:sp>
        <p:sp>
          <p:nvSpPr>
            <p:cNvPr id="16" name="Right Arrow 15">
              <a:extLst>
                <a:ext uri="{FF2B5EF4-FFF2-40B4-BE49-F238E27FC236}">
                  <a16:creationId xmlns:a16="http://schemas.microsoft.com/office/drawing/2014/main" id="{321B2FDC-E9B1-1846-A2D6-3DE2D6D6C474}"/>
                </a:ext>
              </a:extLst>
            </p:cNvPr>
            <p:cNvSpPr/>
            <p:nvPr/>
          </p:nvSpPr>
          <p:spPr>
            <a:xfrm>
              <a:off x="3024223" y="4368802"/>
              <a:ext cx="923378"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19BA775A-9C4A-BA43-A56C-30226013DFE0}"/>
                </a:ext>
              </a:extLst>
            </p:cNvPr>
            <p:cNvSpPr/>
            <p:nvPr/>
          </p:nvSpPr>
          <p:spPr>
            <a:xfrm>
              <a:off x="5516808" y="4368802"/>
              <a:ext cx="923377"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6FCD1337-4EB8-A548-B543-C100F3CA34D5}"/>
                </a:ext>
              </a:extLst>
            </p:cNvPr>
            <p:cNvSpPr/>
            <p:nvPr/>
          </p:nvSpPr>
          <p:spPr>
            <a:xfrm>
              <a:off x="7995848" y="4368802"/>
              <a:ext cx="858213"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85F6961A-B627-9A35-BCE0-23334691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1" y="61401"/>
            <a:ext cx="2800350" cy="1257300"/>
          </a:xfrm>
          <a:prstGeom prst="rect">
            <a:avLst/>
          </a:prstGeom>
        </p:spPr>
      </p:pic>
      <p:sp>
        <p:nvSpPr>
          <p:cNvPr id="2" name="TextBox 1">
            <a:extLst>
              <a:ext uri="{FF2B5EF4-FFF2-40B4-BE49-F238E27FC236}">
                <a16:creationId xmlns:a16="http://schemas.microsoft.com/office/drawing/2014/main" id="{251B07D8-293C-53CF-FEF0-24065FF5F9D1}"/>
              </a:ext>
            </a:extLst>
          </p:cNvPr>
          <p:cNvSpPr txBox="1"/>
          <p:nvPr/>
        </p:nvSpPr>
        <p:spPr>
          <a:xfrm>
            <a:off x="1720692" y="2429135"/>
            <a:ext cx="9586920" cy="369332"/>
          </a:xfrm>
          <a:prstGeom prst="rect">
            <a:avLst/>
          </a:prstGeom>
          <a:noFill/>
        </p:spPr>
        <p:txBody>
          <a:bodyPr wrap="none" rtlCol="0">
            <a:spAutoFit/>
          </a:bodyPr>
          <a:lstStyle/>
          <a:p>
            <a:r>
              <a:rPr lang="de-DE"/>
              <a:t>Jeder Distrikt-Governor wird gebeten, während seiner/ihrer Amtszeit vier Lions/Leos zu nominieren.</a:t>
            </a:r>
          </a:p>
        </p:txBody>
      </p:sp>
    </p:spTree>
    <p:extLst>
      <p:ext uri="{BB962C8B-B14F-4D97-AF65-F5344CB8AC3E}">
        <p14:creationId xmlns:p14="http://schemas.microsoft.com/office/powerpoint/2010/main" val="3794792352"/>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TotalTime>
  <Words>960</Words>
  <Application>Microsoft Office PowerPoint</Application>
  <PresentationFormat>Widescreen</PresentationFormat>
  <Paragraphs>130</Paragraphs>
  <Slides>17</Slides>
  <Notes>6</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Arial</vt:lpstr>
      <vt:lpstr>Arial Hebrew Scholar</vt:lpstr>
      <vt:lpstr>Calibri</vt:lpstr>
      <vt:lpstr>Calibri Light</vt:lpstr>
      <vt:lpstr>Georgia</vt:lpstr>
      <vt:lpstr>Helvetica</vt:lpstr>
      <vt:lpstr>Helvetica Neue</vt:lpstr>
      <vt:lpstr>Lucida Grande</vt:lpstr>
      <vt:lpstr>Open sans</vt:lpstr>
      <vt:lpstr>Open Sans Light</vt:lpstr>
      <vt:lpstr>Segoe UI</vt:lpstr>
      <vt:lpstr>Segoe UI Semibold</vt:lpstr>
      <vt:lpstr>No Page Number</vt:lpstr>
      <vt:lpstr>1_No Page Number</vt:lpstr>
      <vt:lpstr>Blue Page Number</vt:lpstr>
      <vt:lpstr>1_Blue Page Number</vt:lpstr>
      <vt:lpstr>2_Blue Page Number</vt:lpstr>
      <vt:lpstr>White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Karmeisha</dc:creator>
  <cp:lastModifiedBy>Wielgus, Natalie</cp:lastModifiedBy>
  <cp:revision>164</cp:revision>
  <cp:lastPrinted>2019-08-06T19:01:25Z</cp:lastPrinted>
  <dcterms:created xsi:type="dcterms:W3CDTF">2018-04-25T18:52:53Z</dcterms:created>
  <dcterms:modified xsi:type="dcterms:W3CDTF">2022-07-19T17:32:49Z</dcterms:modified>
</cp:coreProperties>
</file>