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7"/>
  </p:notesMasterIdLst>
  <p:sldIdLst>
    <p:sldId id="1137" r:id="rId2"/>
    <p:sldId id="259" r:id="rId3"/>
    <p:sldId id="1114" r:id="rId4"/>
    <p:sldId id="261" r:id="rId5"/>
    <p:sldId id="1156" r:id="rId6"/>
    <p:sldId id="260" r:id="rId7"/>
    <p:sldId id="1151" r:id="rId8"/>
    <p:sldId id="1142" r:id="rId9"/>
    <p:sldId id="1152" r:id="rId10"/>
    <p:sldId id="1153" r:id="rId11"/>
    <p:sldId id="1154" r:id="rId12"/>
    <p:sldId id="1155" r:id="rId13"/>
    <p:sldId id="1157" r:id="rId14"/>
    <p:sldId id="1150" r:id="rId15"/>
    <p:sldId id="114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A299CF-C680-4D44-A448-CC42B6D110BA}">
  <a:tblStyle styleId="{16A299CF-C680-4D44-A448-CC42B6D110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9" autoAdjust="0"/>
  </p:normalViewPr>
  <p:slideViewPr>
    <p:cSldViewPr snapToGrid="0">
      <p:cViewPr varScale="1">
        <p:scale>
          <a:sx n="93" d="100"/>
          <a:sy n="93" d="100"/>
        </p:scale>
        <p:origin x="5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webdamdb.com/md_c9vtbxNILI66.jpg.pdf?v=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e714f982d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e714f982d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青少狮会计划成立于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1957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年，为年轻人提供个人发展、领导培训和社区服务的机会。该计划旨在鼓励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岁的年轻人积极参与社区服务方案，并在他们当地的社区中产生正面的影响。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青少狮会是由狮子会辅导，因此狮子会首先需要决定他们想要成立一个青少狮会。</a:t>
            </a:r>
            <a:endParaRPr lang="en-US" sz="1800" dirty="0">
              <a:latin typeface="Calibri"/>
              <a:cs typeface="Calibri"/>
            </a:endParaRPr>
          </a:p>
          <a:p>
            <a:pPr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确定青少狮顾问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一位希望与年轻人一起工作并帮助他们成长为领导者的人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需要参加所有的会议并支持该团体</a:t>
            </a:r>
            <a:endParaRPr lang="en-US" sz="1800" dirty="0">
              <a:latin typeface="Calibri"/>
              <a:cs typeface="Calibri"/>
            </a:endParaRPr>
          </a:p>
          <a:p>
            <a:pPr algn="l"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建立一个架构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少狮会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(Alpha)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或青狮会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(Omega)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、以学校或以社区为基础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algn="l" rtl="0" fontAlgn="base">
              <a:buFont typeface="+mj-lt"/>
              <a:buAutoNum type="arabicPeriod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确定潜在的青少狮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从学校、大专院校、宗教场所、青少年团体、朋友或亲戚等处获得潜在青少狮的姓名。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邀请潜在的会员参加说明会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主办成立会议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组织一个青少狮会成立会议，选举青少狮会干部、讨论潜在的方案、接受</a:t>
            </a:r>
            <a:r>
              <a:rPr lang="zh-TW" altLang="en-US" sz="3200" b="1" i="0" u="sng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青少狮会宪章及附则</a:t>
            </a:r>
            <a:r>
              <a:rPr lang="zh-TW" altLang="en-US" sz="3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，并确定分会会议的地点和时间。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>
              <a:buFont typeface="+mj-lt"/>
              <a:buAutoNum type="arabicPeriod" startAt="5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完成需要的文书工作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可以向国际狮子会订购组织的数据袋，以支持新分会的成立。您也可以在国际狮子会的网站上查找会员申请和组织的表格。</a:t>
            </a: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 rtl="0" fontAlgn="base">
              <a:buFont typeface="+mj-lt"/>
              <a:buAutoNum type="arabicPeriod" startAt="6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策划就职典礼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财务的义务</a:t>
            </a: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97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+mj-lt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78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这段影片是来自世界各地真实的青少狮，分享他们担任青少狮的经历。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1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青少狮会是国际狮子会最年轻的会员之家，他们的见解和行动对于促进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Lions International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的使命是非常宝贵的。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4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青少狮是年龄介于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岁之间的青少年。青少狮会是由当地的狮子会通过国际狮子会（这个世界上最大、在全球拥有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140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万名会员的社区服务组织）进行辅导。青少狮会计划已经蓬勃发展了超过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65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年，目前在世界各地有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7,800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多个青少狮会。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714f982d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青少狮是想要反馈社区和为他人服务的年轻人。</a:t>
            </a:r>
            <a:endParaRPr sz="1000" dirty="0"/>
          </a:p>
        </p:txBody>
      </p:sp>
      <p:sp>
        <p:nvSpPr>
          <p:cNvPr id="153" name="Google Shape;153;g7e714f982d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383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为什么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岁至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岁的年轻人想要加入青少狮会计划？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39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l" rtl="0" fontAlgn="base">
              <a:buFont typeface="Arial" panose="020B0604020202020204" pitchFamily="34" charset="0"/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人们可以用许多的方式来反馈其社区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但是担任青少狮不仅仅是提供服务。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选择成立一个青少狮会将帮助您个人的成长和担任领导人的成长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找到您的目的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成立青少狮会可以为青少狮（和您！）带来无限的机会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从培养重要的生活技能和在社区中产生改变，到与志同道合的人建立终生的联系。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marR="0" lvl="0" indent="-3175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领导技能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领导发展培训、干部职位、策划活动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方案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引语：在我担任青少狮的期间，我们将自己的构想变成了现实。人们尊重这一点。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青少狮对于服务的举动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可以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如此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地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令人愉快而感到惊讶。一位青少狮会员说：「这就是服务？即使</a:t>
            </a:r>
            <a:r>
              <a:rPr lang="zh-CN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它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不是这么有趣，我也会帮忙的。」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Cutler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Orosi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青少狮会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建立人际网络和团队建设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服务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374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为什么您的狮子会应该成立青少狮会？狮友从成立青少狮会中获得什么？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8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当成立青少狮会时，青少狮和青少狮顾问加入一个由年轻人组成的全球大家庭，让世界变得更美好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辅导青少狮分会让狮友有机会指导年轻的领导人和赋予他们力量，并培养对社区服务的承诺，同时激励您的会员保持参与！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今日的领导人营造明日的世界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组织青少狮会为狮友提供了与社区的年轻人互动的机会。青少狮分享您的热忱，并投入于狮子会的工作。认可青少狮是潜在的会员，这是确保狮友在贵社区中之未来的有效方式。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KIU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青少狮会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希望之滴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：狮友宝贵的指导为确定青少狮可以为社会做些什么，以及如何改善领导实践预备了道路。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建立人际网络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领导技能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领导年轻人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将精力投入于年轻人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向年轻人学习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吸引更年轻的会员、他们的家庭成员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更进一步深入您的社区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857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3325100" y="1340075"/>
            <a:ext cx="2650200" cy="16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3454075" y="2909450"/>
            <a:ext cx="245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0" y="25735"/>
            <a:ext cx="91440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- BLANK">
  <p:cSld name="MASTER SLIDE - BLANK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468" y="273844"/>
            <a:ext cx="5537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5">
            <a:alphaModFix/>
          </a:blip>
          <a:srcRect l="20139" t="17140" r="42976" b="40534"/>
          <a:stretch/>
        </p:blipFill>
        <p:spPr>
          <a:xfrm>
            <a:off x="6142535" y="-2"/>
            <a:ext cx="3001464" cy="5166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090" y="59138"/>
            <a:ext cx="125947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7">
            <a:alphaModFix/>
          </a:blip>
          <a:srcRect l="15744" b="4900"/>
          <a:stretch/>
        </p:blipFill>
        <p:spPr>
          <a:xfrm>
            <a:off x="-1" y="3907181"/>
            <a:ext cx="743919" cy="12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52868" y="4800545"/>
            <a:ext cx="49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onsclubs.org/en/v2/resource/download/120142828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lionsclubs.org/zh-hant/resources-for-members/resource-center/leo-club-advisor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clubs.org/zh-hant/resources-for-members/resource-center/start-a-leo-club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myapps.lionsclubs.or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onsclubs.org/zh-hant/resources-for-members/resource-center/leo-club-leadershi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HxfYUNFzlY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F9008-759B-BF4A-A397-55EB3B46A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0" t="17140" r="42977" b="40535"/>
          <a:stretch/>
        </p:blipFill>
        <p:spPr>
          <a:xfrm>
            <a:off x="6142534" y="-2"/>
            <a:ext cx="3001466" cy="5166661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8520BA-3857-4F45-9F89-B8892B3B592C}"/>
              </a:ext>
            </a:extLst>
          </p:cNvPr>
          <p:cNvSpPr txBox="1">
            <a:spLocks/>
          </p:cNvSpPr>
          <p:nvPr/>
        </p:nvSpPr>
        <p:spPr>
          <a:xfrm>
            <a:off x="1859017" y="2256365"/>
            <a:ext cx="5571033" cy="828414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>
                <a:solidFill>
                  <a:srgbClr val="55565A"/>
                </a:solidFill>
              </a:rPr>
              <a:t>成立青少狮会</a:t>
            </a: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704425"/>
            <a:ext cx="1932295" cy="19322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0C187D-881A-124B-AD8C-8CCB536CC5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0857" y="262153"/>
            <a:ext cx="1819275" cy="3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7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436557" y="567886"/>
            <a:ext cx="7511505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为什么您的狮子会应该成立</a:t>
            </a:r>
            <a:r>
              <a:rPr lang="zh-TW" sz="2400" dirty="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青少狮会</a:t>
            </a:r>
            <a:r>
              <a:rPr lang="zh-TW" sz="24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？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增长狮友全球的大家庭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指导和赋予年轻的领导人力量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培养对服务的承诺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吸引更年轻的会员及其家人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激励和启发狮子会会员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获得服务的合作伙伴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培养未来的狮友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7516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7343790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/>
              <a:t>如何成立青少狮会？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0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44134" y="551837"/>
            <a:ext cx="7785112" cy="37921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准备好要成立</a:t>
            </a:r>
            <a:r>
              <a:rPr lang="zh-TW" sz="2400" dirty="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青少狮会</a:t>
            </a:r>
            <a:r>
              <a:rPr lang="zh-TW" sz="24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了吗？采取这些步骤！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同意辅导青少狮会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确定青少狮顾问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决定分会的类型和潜在的会员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邀请潜在的会员参加说明会或服务活动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主办成立分会的会议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完成需要的文书工作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向 Lions International 缴付100美元的组织费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策划就职典礼 </a:t>
            </a:r>
          </a:p>
        </p:txBody>
      </p:sp>
    </p:spTree>
    <p:extLst>
      <p:ext uri="{BB962C8B-B14F-4D97-AF65-F5344CB8AC3E}">
        <p14:creationId xmlns:p14="http://schemas.microsoft.com/office/powerpoint/2010/main" val="100427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743918" y="318700"/>
            <a:ext cx="6729681" cy="3588481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8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准备好要成立</a:t>
            </a:r>
            <a:r>
              <a:rPr lang="zh-TW" sz="2800" dirty="0">
                <a:solidFill>
                  <a:srgbClr val="00B050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青少狮会</a:t>
            </a:r>
            <a:r>
              <a:rPr lang="zh-TW" sz="28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了吗？ </a:t>
            </a:r>
          </a:p>
          <a:p>
            <a:r>
              <a:rPr lang="zh-TW" sz="280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使用这些资源！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6"/>
              </a:rPr>
              <a:t>成立青少狮会的网页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7"/>
              </a:rPr>
              <a:t>青少狮顾问网页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青少狮会干部就职及新会员入会</a:t>
            </a: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8"/>
              </a:rPr>
              <a:t>指南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9"/>
              </a:rPr>
              <a:t>青少狮会干部网页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青少狮招募小手册及海报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  <a:hlinkClick r:id="rId10"/>
              </a:rPr>
              <a:t>狮子会学习中心</a:t>
            </a:r>
            <a:r>
              <a:rPr lang="zh-TW" sz="20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的青少狮学习路径</a:t>
            </a:r>
          </a:p>
        </p:txBody>
      </p:sp>
    </p:spTree>
    <p:extLst>
      <p:ext uri="{BB962C8B-B14F-4D97-AF65-F5344CB8AC3E}">
        <p14:creationId xmlns:p14="http://schemas.microsoft.com/office/powerpoint/2010/main" val="397016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8BAAAC-1C2C-1C4C-97E3-EEAFF755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535B36-2A84-4843-B7CD-C97216D18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6" name="Page Number - White">
            <a:extLst>
              <a:ext uri="{FF2B5EF4-FFF2-40B4-BE49-F238E27FC236}">
                <a16:creationId xmlns:a16="http://schemas.microsoft.com/office/drawing/2014/main" id="{4FC51006-FDCC-E647-BDD4-387B9FA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2" name="Online Media 1" title="It’s Your Time | Youth &amp; Young Adult Volunteerism | Leo Clubs | :60">
            <a:hlinkClick r:id="" action="ppaction://media"/>
            <a:extLst>
              <a:ext uri="{FF2B5EF4-FFF2-40B4-BE49-F238E27FC236}">
                <a16:creationId xmlns:a16="http://schemas.microsoft.com/office/drawing/2014/main" id="{9B92DC00-6F07-F68E-E60D-B8B7206D8B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15032" y="-1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A8ABF-F451-834E-959B-CB6351D3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3" t="10769" r="64229" b="50895"/>
          <a:stretch/>
        </p:blipFill>
        <p:spPr>
          <a:xfrm>
            <a:off x="8148796" y="0"/>
            <a:ext cx="995204" cy="2209800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AABAD8D0-5BDB-BC49-AF32-288AED58FC17}"/>
              </a:ext>
            </a:extLst>
          </p:cNvPr>
          <p:cNvSpPr txBox="1">
            <a:spLocks/>
          </p:cNvSpPr>
          <p:nvPr/>
        </p:nvSpPr>
        <p:spPr>
          <a:xfrm>
            <a:off x="2691189" y="2825079"/>
            <a:ext cx="3761621" cy="747562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TW" dirty="0"/>
              <a:t>疑问？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A85CD-EF90-E24C-ACB9-CEC7C2079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279" y="1420637"/>
            <a:ext cx="1531439" cy="15314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0468D0-8D40-594B-8081-4D8C4F4EB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884022"/>
            <a:ext cx="743920" cy="1259479"/>
          </a:xfrm>
          <a:prstGeom prst="rect">
            <a:avLst/>
          </a:prstGeom>
        </p:spPr>
      </p:pic>
      <p:sp>
        <p:nvSpPr>
          <p:cNvPr id="13" name="Copyright">
            <a:extLst>
              <a:ext uri="{FF2B5EF4-FFF2-40B4-BE49-F238E27FC236}">
                <a16:creationId xmlns:a16="http://schemas.microsoft.com/office/drawing/2014/main" id="{556327CB-2D25-4048-8888-B14AA8D6B07A}"/>
              </a:ext>
            </a:extLst>
          </p:cNvPr>
          <p:cNvSpPr txBox="1"/>
          <p:nvPr/>
        </p:nvSpPr>
        <p:spPr>
          <a:xfrm>
            <a:off x="2378827" y="4686301"/>
            <a:ext cx="307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200" b="1" dirty="0">
                <a:solidFill>
                  <a:schemeClr val="bg1"/>
                </a:solidFill>
              </a:rPr>
              <a:t>©2020  国际狮子会</a:t>
            </a:r>
          </a:p>
        </p:txBody>
      </p:sp>
    </p:spTree>
    <p:extLst>
      <p:ext uri="{BB962C8B-B14F-4D97-AF65-F5344CB8AC3E}">
        <p14:creationId xmlns:p14="http://schemas.microsoft.com/office/powerpoint/2010/main" val="31642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662375" y="1568900"/>
            <a:ext cx="4742400" cy="23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dk2"/>
                </a:solidFill>
                <a:latin typeface="Arial"/>
                <a:ea typeface="PMingLiU"/>
                <a:cs typeface="Arial"/>
                <a:sym typeface="Arial"/>
              </a:rPr>
              <a:t>为全世界的青少年提供个人和集体发展与贡献的机会，使其成为当地、国家，和国际社区负责任的成员。
</a:t>
            </a:r>
            <a:br>
              <a:rPr lang="zh-TW" sz="2400" b="0" i="0" u="none" strike="noStrike" cap="none" dirty="0">
                <a:solidFill>
                  <a:schemeClr val="dk2"/>
                </a:solidFill>
                <a:latin typeface="Arial"/>
                <a:ea typeface="PMingLiU"/>
                <a:cs typeface="Arial"/>
                <a:sym typeface="Arial"/>
              </a:rPr>
            </a:br>
            <a:endParaRPr lang="zh-TW" sz="2400" b="0" i="0" u="none" strike="noStrike" cap="none" dirty="0">
              <a:solidFill>
                <a:schemeClr val="dk2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1380502" y="424359"/>
            <a:ext cx="43497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3600" b="1" dirty="0">
                <a:solidFill>
                  <a:schemeClr val="accent3"/>
                </a:solidFill>
              </a:rPr>
              <a:t>青少狮会计划的目标</a:t>
            </a: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/>
          <a:srcRect l="9983" r="9983"/>
          <a:stretch/>
        </p:blipFill>
        <p:spPr>
          <a:xfrm>
            <a:off x="5836875" y="1112900"/>
            <a:ext cx="3307131" cy="275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5456321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/>
              <a:t>青少狮是谁？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3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accent3"/>
                </a:solidFill>
              </a:rPr>
              <a:t>青少狮是谁？</a:t>
            </a:r>
          </a:p>
        </p:txBody>
      </p:sp>
      <p:sp>
        <p:nvSpPr>
          <p:cNvPr id="159" name="Google Shape;159;p24"/>
          <p:cNvSpPr txBox="1"/>
          <p:nvPr/>
        </p:nvSpPr>
        <p:spPr>
          <a:xfrm>
            <a:off x="1261226" y="1015939"/>
            <a:ext cx="2295706" cy="1048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accent2"/>
                </a:solidFill>
              </a:rPr>
              <a:t>青少狮 (LEO) 代表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领导 (</a:t>
            </a:r>
            <a:r>
              <a:rPr lang="zh-TW" sz="1600" b="1" dirty="0">
                <a:solidFill>
                  <a:schemeClr val="accent2"/>
                </a:solidFill>
              </a:rPr>
              <a:t>L</a:t>
            </a:r>
            <a:r>
              <a:rPr lang="zh-TW" dirty="0">
                <a:solidFill>
                  <a:schemeClr val="accent2"/>
                </a:solidFill>
              </a:rPr>
              <a:t>eadership)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体验 (</a:t>
            </a:r>
            <a:r>
              <a:rPr lang="zh-TW" b="1" dirty="0">
                <a:solidFill>
                  <a:schemeClr val="accent2"/>
                </a:solidFill>
              </a:rPr>
              <a:t>E</a:t>
            </a:r>
            <a:r>
              <a:rPr lang="zh-TW" dirty="0">
                <a:solidFill>
                  <a:schemeClr val="accent2"/>
                </a:solidFill>
              </a:rPr>
              <a:t>xperience)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2"/>
                </a:solidFill>
              </a:rPr>
              <a:t>机会 (</a:t>
            </a:r>
            <a:r>
              <a:rPr lang="zh-TW" b="1" dirty="0">
                <a:solidFill>
                  <a:schemeClr val="accent2"/>
                </a:solidFill>
              </a:rPr>
              <a:t>O</a:t>
            </a:r>
            <a:r>
              <a:rPr lang="zh-TW" dirty="0">
                <a:solidFill>
                  <a:schemeClr val="accent2"/>
                </a:solidFill>
              </a:rPr>
              <a:t>pportunity)</a:t>
            </a:r>
          </a:p>
        </p:txBody>
      </p:sp>
      <p:sp>
        <p:nvSpPr>
          <p:cNvPr id="162" name="Google Shape;162;p24"/>
          <p:cNvSpPr txBox="1"/>
          <p:nvPr/>
        </p:nvSpPr>
        <p:spPr>
          <a:xfrm>
            <a:off x="1261226" y="2404721"/>
            <a:ext cx="6282574" cy="130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accent2"/>
                </a:solidFill>
              </a:rPr>
              <a:t>狮友和青少狮</a:t>
            </a:r>
          </a:p>
          <a:p>
            <a:r>
              <a:rPr lang="zh-TW" dirty="0">
                <a:solidFill>
                  <a:schemeClr val="accent2"/>
                </a:solidFill>
              </a:rPr>
              <a:t>青少狮会是由当地的狮子会通过 Lions International 进行辅导。辅导分会可以协助青少狮会的组织、监督和指导。青少狮提供狮子会创意的构想，并作为服务的合作伙伴。 </a:t>
            </a:r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/>
        </p:nvSpPr>
        <p:spPr>
          <a:xfrm>
            <a:off x="1332725" y="1151106"/>
            <a:ext cx="3633558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800" b="1" i="0" strike="noStrike" cap="none" dirty="0">
                <a:solidFill>
                  <a:schemeClr val="accent2"/>
                </a:solidFill>
              </a:rPr>
              <a:t>少狮会 (Alpha)</a:t>
            </a:r>
            <a:r>
              <a:rPr lang="zh-TW" sz="1800" b="0" i="0" strike="noStrike" cap="none" dirty="0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 dirty="0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12-18 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 dirty="0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专注于青少年的个人和社交发展 </a:t>
            </a:r>
          </a:p>
        </p:txBody>
      </p:sp>
      <p:sp>
        <p:nvSpPr>
          <p:cNvPr id="156" name="Google Shape;156;p24"/>
          <p:cNvSpPr txBox="1"/>
          <p:nvPr/>
        </p:nvSpPr>
        <p:spPr>
          <a:xfrm>
            <a:off x="2582533" y="2412628"/>
            <a:ext cx="3888892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800" b="1" i="0" strike="noStrike" cap="none" dirty="0">
                <a:solidFill>
                  <a:schemeClr val="accent2"/>
                </a:solidFill>
              </a:rPr>
              <a:t>青狮会 (Omega)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 dirty="0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18-30 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b="0" i="0" u="none" strike="noStrike" cap="none" dirty="0">
                <a:solidFill>
                  <a:schemeClr val="accent2"/>
                </a:solidFill>
                <a:latin typeface="Arial"/>
                <a:ea typeface="PMingLiU"/>
                <a:cs typeface="Arial"/>
                <a:sym typeface="Arial"/>
              </a:rPr>
              <a:t>专注于年轻成人的个人和专业发展</a:t>
            </a:r>
          </a:p>
        </p:txBody>
      </p:sp>
      <p:sp>
        <p:nvSpPr>
          <p:cNvPr id="158" name="Google Shape;158;p24"/>
          <p:cNvSpPr txBox="1"/>
          <p:nvPr/>
        </p:nvSpPr>
        <p:spPr>
          <a:xfrm>
            <a:off x="1186950" y="129625"/>
            <a:ext cx="53970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chemeClr val="accent3"/>
                </a:solidFill>
              </a:rPr>
              <a:t>青少狮是谁？</a:t>
            </a:r>
          </a:p>
        </p:txBody>
      </p:sp>
      <p:sp>
        <p:nvSpPr>
          <p:cNvPr id="160" name="Google Shape;160;p24"/>
          <p:cNvSpPr txBox="1"/>
          <p:nvPr/>
        </p:nvSpPr>
        <p:spPr>
          <a:xfrm>
            <a:off x="2582533" y="4023940"/>
            <a:ext cx="2181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zh-TW" dirty="0">
                <a:solidFill>
                  <a:schemeClr val="accent2"/>
                </a:solidFill>
              </a:rPr>
              <a:t>以学校为基础的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</a:pPr>
            <a:r>
              <a:rPr lang="zh-TW" dirty="0">
                <a:solidFill>
                  <a:schemeClr val="accent2"/>
                </a:solidFill>
              </a:rPr>
              <a:t>以社区为基础的</a:t>
            </a:r>
          </a:p>
        </p:txBody>
      </p:sp>
      <p:sp>
        <p:nvSpPr>
          <p:cNvPr id="161" name="Google Shape;161;p24"/>
          <p:cNvSpPr txBox="1"/>
          <p:nvPr/>
        </p:nvSpPr>
        <p:spPr>
          <a:xfrm>
            <a:off x="2969100" y="3696559"/>
            <a:ext cx="1602900" cy="3975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accent2"/>
                </a:solidFill>
              </a:rPr>
              <a:t>分会类型</a:t>
            </a: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525" y="809285"/>
            <a:ext cx="1456500" cy="14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442" y="2240079"/>
            <a:ext cx="1456500" cy="1456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8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0" y="2863508"/>
            <a:ext cx="9144000" cy="1524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3"/>
          <p:cNvSpPr/>
          <p:nvPr/>
        </p:nvSpPr>
        <p:spPr>
          <a:xfrm rot="-5400000">
            <a:off x="137747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/>
          <p:nvPr/>
        </p:nvSpPr>
        <p:spPr>
          <a:xfrm rot="5400000">
            <a:off x="3974010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/>
          <p:nvPr/>
        </p:nvSpPr>
        <p:spPr>
          <a:xfrm rot="-5400000">
            <a:off x="5284849" y="198990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353298" y="2372269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1957</a:t>
            </a:r>
          </a:p>
        </p:txBody>
      </p:sp>
      <p:sp>
        <p:nvSpPr>
          <p:cNvPr id="137" name="Google Shape;137;p23"/>
          <p:cNvSpPr txBox="1"/>
          <p:nvPr/>
        </p:nvSpPr>
        <p:spPr>
          <a:xfrm>
            <a:off x="2607305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2014</a:t>
            </a:r>
          </a:p>
        </p:txBody>
      </p:sp>
      <p:sp>
        <p:nvSpPr>
          <p:cNvPr id="138" name="Google Shape;138;p23"/>
          <p:cNvSpPr/>
          <p:nvPr/>
        </p:nvSpPr>
        <p:spPr>
          <a:xfrm rot="5400000">
            <a:off x="1324497" y="3061507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525958" y="3117322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lt1"/>
                </a:solidFill>
                <a:latin typeface="Arial"/>
                <a:ea typeface="PMingLiU"/>
                <a:cs typeface="Arial"/>
                <a:sym typeface="Arial"/>
              </a:rPr>
              <a:t>1967</a:t>
            </a:r>
          </a:p>
        </p:txBody>
      </p:sp>
      <p:sp>
        <p:nvSpPr>
          <p:cNvPr id="140" name="Google Shape;140;p23"/>
          <p:cNvSpPr txBox="1"/>
          <p:nvPr/>
        </p:nvSpPr>
        <p:spPr>
          <a:xfrm>
            <a:off x="4189574" y="3196353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dirty="0">
                <a:solidFill>
                  <a:schemeClr val="lt1"/>
                </a:solidFill>
              </a:rPr>
              <a:t>2016</a:t>
            </a:r>
          </a:p>
        </p:txBody>
      </p:sp>
      <p:sp>
        <p:nvSpPr>
          <p:cNvPr id="141" name="Google Shape;141;p23"/>
          <p:cNvSpPr txBox="1"/>
          <p:nvPr/>
        </p:nvSpPr>
        <p:spPr>
          <a:xfrm>
            <a:off x="5500400" y="2287308"/>
            <a:ext cx="7929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dirty="0">
                <a:solidFill>
                  <a:schemeClr val="lt1"/>
                </a:solidFill>
              </a:rPr>
              <a:t>2022</a:t>
            </a:r>
          </a:p>
        </p:txBody>
      </p:sp>
      <p:sp>
        <p:nvSpPr>
          <p:cNvPr id="142" name="Google Shape;142;p23"/>
          <p:cNvSpPr txBox="1"/>
          <p:nvPr/>
        </p:nvSpPr>
        <p:spPr>
          <a:xfrm>
            <a:off x="44171" y="3015908"/>
            <a:ext cx="1352698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1957年12月5日，第一个青少狮会在美国宾夕法尼亚州成立。</a:t>
            </a:r>
          </a:p>
        </p:txBody>
      </p:sp>
      <p:sp>
        <p:nvSpPr>
          <p:cNvPr id="143" name="Google Shape;143;p23"/>
          <p:cNvSpPr txBox="1"/>
          <p:nvPr/>
        </p:nvSpPr>
        <p:spPr>
          <a:xfrm>
            <a:off x="5192101" y="3015908"/>
            <a:ext cx="1484734" cy="83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sz="1200" dirty="0">
                <a:solidFill>
                  <a:srgbClr val="7F7F7F"/>
                </a:solidFill>
              </a:rPr>
              <a:t>设立了青少狮或青狮狮友内阁及总监议会联系员的职位。</a:t>
            </a:r>
          </a:p>
        </p:txBody>
      </p:sp>
      <p:sp>
        <p:nvSpPr>
          <p:cNvPr id="144" name="Google Shape;144;p23"/>
          <p:cNvSpPr txBox="1"/>
          <p:nvPr/>
        </p:nvSpPr>
        <p:spPr>
          <a:xfrm>
            <a:off x="3761617" y="1526323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200"/>
            </a:pPr>
            <a:r>
              <a:rPr lang="zh-TW" sz="1200" dirty="0">
                <a:solidFill>
                  <a:srgbClr val="7F7F7F"/>
                </a:solidFill>
              </a:rPr>
              <a:t>成立了有关青少年参与的青少年特设委员会，以确定吸引年轻会员参与的策略</a:t>
            </a:r>
            <a:r>
              <a:rPr lang="zh-TW" altLang="en-US" sz="1200" dirty="0">
                <a:solidFill>
                  <a:srgbClr val="7F7F7F"/>
                </a:solidFill>
              </a:rPr>
              <a:t>。</a:t>
            </a:r>
            <a:endParaRPr 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1176324" y="1828193"/>
            <a:ext cx="1551251" cy="8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dirty="0">
                <a:solidFill>
                  <a:srgbClr val="7F7F7F"/>
                </a:solidFill>
              </a:rPr>
              <a:t>国际狮子会将青少狮会计划纳入为一项官方的计划。</a:t>
            </a:r>
            <a:b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</a:br>
            <a:endParaRPr 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0" y="0"/>
            <a:ext cx="1290300" cy="11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-50725" y="420500"/>
            <a:ext cx="73614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C04A"/>
              </a:buClr>
              <a:buSzPts val="1400"/>
              <a:buFont typeface="Arial"/>
              <a:buNone/>
            </a:pPr>
            <a:r>
              <a:rPr lang="zh-TW" sz="3500" dirty="0">
                <a:solidFill>
                  <a:schemeClr val="accent3"/>
                </a:solidFill>
              </a:rPr>
              <a:t>青少狮会计划的历史</a:t>
            </a:r>
          </a:p>
        </p:txBody>
      </p:sp>
      <p:sp>
        <p:nvSpPr>
          <p:cNvPr id="148" name="Google Shape;148;p23"/>
          <p:cNvSpPr/>
          <p:nvPr/>
        </p:nvSpPr>
        <p:spPr>
          <a:xfrm rot="-5400000">
            <a:off x="2547124" y="1989559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764387" y="2302369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dirty="0">
                <a:solidFill>
                  <a:schemeClr val="lt1"/>
                </a:solidFill>
              </a:rPr>
              <a:t>2008</a:t>
            </a:r>
          </a:p>
        </p:txBody>
      </p:sp>
      <p:sp>
        <p:nvSpPr>
          <p:cNvPr id="150" name="Google Shape;150;p23"/>
          <p:cNvSpPr txBox="1"/>
          <p:nvPr/>
        </p:nvSpPr>
        <p:spPr>
          <a:xfrm>
            <a:off x="2359279" y="3063336"/>
            <a:ext cx="1648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dirty="0">
                <a:solidFill>
                  <a:srgbClr val="7F7F7F"/>
                </a:solidFill>
              </a:rPr>
              <a:t>决定分为少狮 (Alpha) 和青狮 (Omega) 两部分，更新了青少狮会标志。核准了青少狮会顾问小组，第一届小组成员于2009-2010狮子年度开始。</a:t>
            </a:r>
          </a:p>
        </p:txBody>
      </p:sp>
      <p:sp>
        <p:nvSpPr>
          <p:cNvPr id="2" name="Google Shape;148;p23">
            <a:extLst>
              <a:ext uri="{FF2B5EF4-FFF2-40B4-BE49-F238E27FC236}">
                <a16:creationId xmlns:a16="http://schemas.microsoft.com/office/drawing/2014/main" id="{9809C423-80C0-B3F3-92CA-A7D4A15EF98D}"/>
              </a:ext>
            </a:extLst>
          </p:cNvPr>
          <p:cNvSpPr/>
          <p:nvPr/>
        </p:nvSpPr>
        <p:spPr>
          <a:xfrm rot="5400000">
            <a:off x="6642766" y="3061508"/>
            <a:ext cx="1224000" cy="828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49;p23">
            <a:extLst>
              <a:ext uri="{FF2B5EF4-FFF2-40B4-BE49-F238E27FC236}">
                <a16:creationId xmlns:a16="http://schemas.microsoft.com/office/drawing/2014/main" id="{29971A99-93D5-E306-F271-53110EFE257A}"/>
              </a:ext>
            </a:extLst>
          </p:cNvPr>
          <p:cNvSpPr txBox="1"/>
          <p:nvPr/>
        </p:nvSpPr>
        <p:spPr>
          <a:xfrm>
            <a:off x="6858316" y="3131276"/>
            <a:ext cx="7929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zh-TW" sz="2000" b="1" dirty="0">
                <a:solidFill>
                  <a:schemeClr val="lt1"/>
                </a:solidFill>
              </a:rPr>
              <a:t>2023</a:t>
            </a:r>
          </a:p>
        </p:txBody>
      </p:sp>
      <p:sp>
        <p:nvSpPr>
          <p:cNvPr id="4" name="Google Shape;150;p23">
            <a:extLst>
              <a:ext uri="{FF2B5EF4-FFF2-40B4-BE49-F238E27FC236}">
                <a16:creationId xmlns:a16="http://schemas.microsoft.com/office/drawing/2014/main" id="{53D853F8-4712-3B97-92E2-1EC96C9F40CF}"/>
              </a:ext>
            </a:extLst>
          </p:cNvPr>
          <p:cNvSpPr txBox="1"/>
          <p:nvPr/>
        </p:nvSpPr>
        <p:spPr>
          <a:xfrm>
            <a:off x="6724079" y="1880299"/>
            <a:ext cx="1061373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设立了</a:t>
            </a:r>
            <a:endParaRPr lang="en-US" altLang="zh-TW" sz="1200" b="0" i="0" u="none" strike="noStrike" cap="none" dirty="0">
              <a:solidFill>
                <a:srgbClr val="7F7F7F"/>
              </a:solidFill>
              <a:latin typeface="Arial"/>
              <a:ea typeface="PMingLiU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 dirty="0">
                <a:solidFill>
                  <a:srgbClr val="7F7F7F"/>
                </a:solidFill>
                <a:latin typeface="Arial"/>
                <a:ea typeface="PMingLiU"/>
                <a:cs typeface="Arial"/>
                <a:sym typeface="Arial"/>
              </a:rPr>
              <a:t>青少狮或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dirty="0">
                <a:solidFill>
                  <a:srgbClr val="7F7F7F"/>
                </a:solidFill>
              </a:rPr>
              <a:t>青狮狮友驻联合国代表。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-15032" y="4287588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164880" cy="1259479"/>
          </a:xfrm>
          <a:prstGeom prst="rect">
            <a:avLst/>
          </a:prstGeom>
        </p:spPr>
        <p:txBody>
          <a:bodyPr lIns="91440" tIns="45720" rIns="91440" bIns="45720"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>
                <a:latin typeface="Arial"/>
                <a:ea typeface="PMingLiU"/>
                <a:cs typeface="Arial"/>
              </a:rPr>
              <a:t>担任青少狮意味着什么？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-1" y="0"/>
            <a:ext cx="9144001" cy="516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B073B-DA9F-8346-8DFE-FBC9BC83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30" t="2053" r="10928" b="4800"/>
          <a:stretch/>
        </p:blipFill>
        <p:spPr>
          <a:xfrm rot="10800000">
            <a:off x="7392886" y="-1"/>
            <a:ext cx="1751114" cy="3372788"/>
          </a:xfrm>
          <a:prstGeom prst="rect">
            <a:avLst/>
          </a:prstGeom>
        </p:spPr>
      </p:pic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11298-17E2-0641-8FBE-2A3FB267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605" y="598812"/>
            <a:ext cx="1259479" cy="1259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45357-9AC4-824B-BB94-F451BFA857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44" b="4901"/>
          <a:stretch/>
        </p:blipFill>
        <p:spPr>
          <a:xfrm>
            <a:off x="-1" y="3907181"/>
            <a:ext cx="743920" cy="1259479"/>
          </a:xfrm>
          <a:prstGeom prst="rect">
            <a:avLst/>
          </a:prstGeom>
        </p:spPr>
      </p:pic>
      <p:sp>
        <p:nvSpPr>
          <p:cNvPr id="12" name="Body Copy">
            <a:extLst>
              <a:ext uri="{FF2B5EF4-FFF2-40B4-BE49-F238E27FC236}">
                <a16:creationId xmlns:a16="http://schemas.microsoft.com/office/drawing/2014/main" id="{1C1157C8-D7B3-C345-97FB-8F582BC43D0E}"/>
              </a:ext>
            </a:extLst>
          </p:cNvPr>
          <p:cNvSpPr txBox="1">
            <a:spLocks/>
          </p:cNvSpPr>
          <p:nvPr/>
        </p:nvSpPr>
        <p:spPr>
          <a:xfrm>
            <a:off x="711736" y="1162685"/>
            <a:ext cx="6656519" cy="3181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350" dirty="0">
              <a:solidFill>
                <a:srgbClr val="55565A"/>
              </a:solidFill>
            </a:endParaRPr>
          </a:p>
        </p:txBody>
      </p:sp>
      <p:sp>
        <p:nvSpPr>
          <p:cNvPr id="13" name="Headline">
            <a:extLst>
              <a:ext uri="{FF2B5EF4-FFF2-40B4-BE49-F238E27FC236}">
                <a16:creationId xmlns:a16="http://schemas.microsoft.com/office/drawing/2014/main" id="{4F212072-DE40-5C41-82DA-1C93977F44CA}"/>
              </a:ext>
            </a:extLst>
          </p:cNvPr>
          <p:cNvSpPr txBox="1">
            <a:spLocks/>
          </p:cNvSpPr>
          <p:nvPr/>
        </p:nvSpPr>
        <p:spPr>
          <a:xfrm>
            <a:off x="585421" y="429598"/>
            <a:ext cx="6941333" cy="437094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240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人们反馈社区的方式有许多 - </a:t>
            </a:r>
            <a:r>
              <a:rPr lang="zh-TW" sz="2400" dirty="0">
                <a:solidFill>
                  <a:srgbClr val="00B050"/>
                </a:solidFill>
                <a:latin typeface="Arial"/>
                <a:ea typeface="PMingLiU"/>
                <a:cs typeface="Arial"/>
              </a:rPr>
              <a:t>为什么选择青少狮？</a:t>
            </a:r>
          </a:p>
          <a:p>
            <a:endParaRPr lang="en-US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/>
                <a:ea typeface="PMingLiU"/>
                <a:cs typeface="Arial"/>
              </a:rPr>
              <a:t>在当地和全球服务社区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个人成长和担任领导人的成长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培养重要的生活技能和领导技能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与志同道合的人建立终生的联系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sz="2400" b="0" dirty="0">
                <a:solidFill>
                  <a:srgbClr val="55565A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建立人际网络的机会</a:t>
            </a:r>
          </a:p>
        </p:txBody>
      </p:sp>
    </p:spTree>
    <p:extLst>
      <p:ext uri="{BB962C8B-B14F-4D97-AF65-F5344CB8AC3E}">
        <p14:creationId xmlns:p14="http://schemas.microsoft.com/office/powerpoint/2010/main" val="162894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70DE6CC5-8816-1349-A0F9-775C7E45999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Background - Solid">
            <a:extLst>
              <a:ext uri="{FF2B5EF4-FFF2-40B4-BE49-F238E27FC236}">
                <a16:creationId xmlns:a16="http://schemas.microsoft.com/office/drawing/2014/main" id="{299A8A5C-3C14-394A-B410-F83E2C0988C4}"/>
              </a:ext>
            </a:extLst>
          </p:cNvPr>
          <p:cNvSpPr/>
          <p:nvPr/>
        </p:nvSpPr>
        <p:spPr>
          <a:xfrm>
            <a:off x="0" y="4284713"/>
            <a:ext cx="9159032" cy="8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050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B9342-8E3A-2B43-BA26-491F9C4E225B}"/>
              </a:ext>
            </a:extLst>
          </p:cNvPr>
          <p:cNvGrpSpPr/>
          <p:nvPr/>
        </p:nvGrpSpPr>
        <p:grpSpPr>
          <a:xfrm>
            <a:off x="7040783" y="3431676"/>
            <a:ext cx="1552991" cy="1633528"/>
            <a:chOff x="9459743" y="969866"/>
            <a:chExt cx="1679305" cy="176639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711FE-B312-E84E-B226-54FEE56E13EE}"/>
                </a:ext>
              </a:extLst>
            </p:cNvPr>
            <p:cNvSpPr/>
            <p:nvPr/>
          </p:nvSpPr>
          <p:spPr>
            <a:xfrm>
              <a:off x="9459743" y="969866"/>
              <a:ext cx="1679305" cy="16793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587FA-6481-1341-B8BB-8C312314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9743" y="1056954"/>
              <a:ext cx="1679305" cy="1679305"/>
            </a:xfrm>
            <a:prstGeom prst="rect">
              <a:avLst/>
            </a:prstGeom>
          </p:spPr>
        </p:pic>
      </p:grpSp>
      <p:sp>
        <p:nvSpPr>
          <p:cNvPr id="20" name="Headline">
            <a:extLst>
              <a:ext uri="{FF2B5EF4-FFF2-40B4-BE49-F238E27FC236}">
                <a16:creationId xmlns:a16="http://schemas.microsoft.com/office/drawing/2014/main" id="{9BC34333-AD3B-DF4E-87FC-746BCA5F2E30}"/>
              </a:ext>
            </a:extLst>
          </p:cNvPr>
          <p:cNvSpPr txBox="1">
            <a:spLocks/>
          </p:cNvSpPr>
          <p:nvPr/>
        </p:nvSpPr>
        <p:spPr>
          <a:xfrm>
            <a:off x="743920" y="1512617"/>
            <a:ext cx="6471432" cy="1259479"/>
          </a:xfrm>
          <a:prstGeom prst="rect">
            <a:avLst/>
          </a:prstGeom>
        </p:spPr>
        <p:txBody>
          <a:bodyPr anchor="t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zh-TW" sz="4500" dirty="0"/>
              <a:t>为什么要成立青少狮会？</a:t>
            </a:r>
          </a:p>
          <a:p>
            <a:pPr>
              <a:spcBef>
                <a:spcPts val="0"/>
              </a:spcBef>
            </a:pPr>
            <a:endParaRPr lang="en-US" sz="4500" dirty="0"/>
          </a:p>
        </p:txBody>
      </p:sp>
      <p:sp>
        <p:nvSpPr>
          <p:cNvPr id="17" name="Page Number - White">
            <a:extLst>
              <a:ext uri="{FF2B5EF4-FFF2-40B4-BE49-F238E27FC236}">
                <a16:creationId xmlns:a16="http://schemas.microsoft.com/office/drawing/2014/main" id="{2EF104B5-E6CE-5940-A845-80813F4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868" y="4800545"/>
            <a:ext cx="491133" cy="34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>
                <a:solidFill>
                  <a:srgbClr val="55565A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750" dirty="0">
              <a:solidFill>
                <a:srgbClr val="5556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46231-BA97-F744-BC16-03F2877208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44" b="4901"/>
          <a:stretch/>
        </p:blipFill>
        <p:spPr>
          <a:xfrm>
            <a:off x="0" y="3025234"/>
            <a:ext cx="743920" cy="1259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B55B5-14C7-D64E-8832-D87D3458AC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99" b="29227"/>
          <a:stretch/>
        </p:blipFill>
        <p:spPr>
          <a:xfrm rot="10800000">
            <a:off x="7580196" y="0"/>
            <a:ext cx="1548772" cy="4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1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o">
      <a:dk1>
        <a:srgbClr val="000000"/>
      </a:dk1>
      <a:lt1>
        <a:srgbClr val="FFFFFF"/>
      </a:lt1>
      <a:dk2>
        <a:srgbClr val="55565A"/>
      </a:dk2>
      <a:lt2>
        <a:srgbClr val="E7E6E6"/>
      </a:lt2>
      <a:accent1>
        <a:srgbClr val="407CCA"/>
      </a:accent1>
      <a:accent2>
        <a:srgbClr val="55565A"/>
      </a:accent2>
      <a:accent3>
        <a:srgbClr val="00AC69"/>
      </a:accent3>
      <a:accent4>
        <a:srgbClr val="EBB700"/>
      </a:accent4>
      <a:accent5>
        <a:srgbClr val="5B9BD5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2187</Words>
  <Application>Microsoft Office PowerPoint</Application>
  <PresentationFormat>On-screen Show (16:9)</PresentationFormat>
  <Paragraphs>126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青少狮会计划的历史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Christensen, Ashley</dc:creator>
  <cp:lastModifiedBy>Christensen, Ashley</cp:lastModifiedBy>
  <cp:revision>90</cp:revision>
  <dcterms:modified xsi:type="dcterms:W3CDTF">2023-08-31T13:49:54Z</dcterms:modified>
</cp:coreProperties>
</file>