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87516" autoAdjust="0"/>
  </p:normalViewPr>
  <p:slideViewPr>
    <p:cSldViewPr>
      <p:cViewPr>
        <p:scale>
          <a:sx n="66" d="100"/>
          <a:sy n="66" d="100"/>
        </p:scale>
        <p:origin x="-192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it-IT"/>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it-IT"/>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it-IT"/>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it-IT"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it-IT"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it-IT"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it-IT"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it-IT"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it-IT"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it-IT" altLang="en-US" dirty="0" smtClean="0"/>
              <a:t>Visionare qui la cartina: http://www.cfr.org/interactives/GH_Vaccine_Map/#map</a:t>
            </a:r>
          </a:p>
          <a:p>
            <a:pPr eaLnBrk="1" hangingPunct="1">
              <a:lnSpc>
                <a:spcPct val="95000"/>
              </a:lnSpc>
              <a:spcBef>
                <a:spcPct val="0"/>
              </a:spcBef>
            </a:pPr>
            <a:endParaRPr lang="it-IT" altLang="en-US" dirty="0" smtClean="0"/>
          </a:p>
          <a:p>
            <a:pPr eaLnBrk="1" hangingPunct="1">
              <a:lnSpc>
                <a:spcPct val="95000"/>
              </a:lnSpc>
              <a:spcBef>
                <a:spcPct val="0"/>
              </a:spcBef>
            </a:pPr>
            <a:r>
              <a:rPr lang="it-IT" altLang="en-US" dirty="0" smtClean="0"/>
              <a:t>I puntini su questa cartina indicano tutti i luoghi in cui lo scorso anno si sono verificati dei focolai di morbillo. Come si può vedere, ogni parte del mondo è interessata dal morbillo. Persino nelle zone in cui si pensa che il morbillo sia sotto controllo (come le Americhe e l'Europa) si possono verificare focolai di notevole entità se la popolazione non mantiene un alto livello di vaccinazione.</a:t>
            </a:r>
          </a:p>
          <a:p>
            <a:pPr eaLnBrk="1" hangingPunct="1">
              <a:lnSpc>
                <a:spcPct val="95000"/>
              </a:lnSpc>
              <a:spcBef>
                <a:spcPct val="0"/>
              </a:spcBef>
            </a:pPr>
            <a:endParaRPr lang="it-IT" altLang="en-US" dirty="0" smtClean="0">
              <a:solidFill>
                <a:srgbClr val="000000"/>
              </a:solidFill>
              <a:latin typeface="Arial" charset="0"/>
            </a:endParaRPr>
          </a:p>
          <a:p>
            <a:pPr eaLnBrk="1" hangingPunct="1">
              <a:lnSpc>
                <a:spcPct val="95000"/>
              </a:lnSpc>
              <a:spcBef>
                <a:spcPct val="0"/>
              </a:spcBef>
            </a:pPr>
            <a:r>
              <a:rPr lang="it-IT" altLang="en-US" dirty="0" smtClean="0">
                <a:solidFill>
                  <a:srgbClr val="000000"/>
                </a:solidFill>
              </a:rPr>
              <a:t>Il morbillo è stato dichiarato eliminato negli Stati Uniti nel 2000, ma la malattia continua ad essere importata e diffusa tra popolazioni non vaccinate da residenti che tornano dall'estero oppure da stranieri in visita. Circa metà dei casi di morbillo verificatisi negli Stati Uniti lo scorso anno ha avuto origine in Europa. Se la vostra famiglia viaggia all'estero ed entra in contatto con qualcuno affetto dal virus del morbillo, non dovete preoccuparvi perché siete stati vaccinati contro il morbillo. Ma cosa succede se vostro figlio o vostro nipote, di età inferiore ad un anno, quindi troppo piccolo per poter essere vaccinato, entra in contatto con qualcuno che ha il virus del morbillo? Il risultato può essere fatale. È per questo che i Lions si sono impegnati nella lotta per l'eliminazione del morbillo. </a:t>
            </a:r>
            <a:endParaRPr lang="it-IT"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it-IT"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it-IT"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it-IT" altLang="en-US" dirty="0" smtClean="0">
                <a:solidFill>
                  <a:srgbClr val="000000"/>
                </a:solidFill>
              </a:rPr>
              <a:t>Queste complicazioni sono soprattutto pericolose in zone del mondo in cui i bambini non hanno accesso a cure mediche adeguate, o in cui possono già soffrire di cattiva salute a causa di una dieta inadeguata, scarsa acqua potabile o altre malattie.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it-IT"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it-IT"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smtClean="0"/>
              <a:t>Più di 1 milione di bambini ogni anno non festeggerà il quinto compleanno a causa di una malattia che si può prevenire con un vaccino. Le vaccinazioni prevengono patologie, disabilità e decesso per malattie, quali, ad esempio, morbillo e rosolia. La LCIF e i suoi partner stanno lavorando duramente per fermare il morbillo, impegnandosi in varie iniziative durante la Settimana mondiale delle vaccinazioni, dal 24 al 30 aprile 2014. Potete aiutare un bambino ad arrivare al suo quinto compleanno effettuando oggi una donazione.</a:t>
            </a:r>
            <a:endParaRPr lang="it-IT"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it-IT"/>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it-IT"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it-IT"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it-IT"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it-IT"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it-IT" altLang="en-US" dirty="0" smtClean="0">
                <a:solidFill>
                  <a:srgbClr val="000000"/>
                </a:solidFill>
              </a:rPr>
              <a:t>Fonte: http://www.measlesrubellainitiative.org/measles-news/measles-deaths-reach-record-lows-fragile-gains-toward-global-elimination/</a:t>
            </a:r>
            <a:endParaRPr lang="it-IT"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it-IT"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it-IT"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it-IT" dirty="0" smtClean="0"/>
              <a:t>http://www.gatesfoundation.org/Media-Center/Speeches/2011/07/Lions-Club-Convention</a:t>
            </a:r>
          </a:p>
          <a:p>
            <a:pPr eaLnBrk="1" hangingPunct="1"/>
            <a:endParaRPr lang="it-IT" dirty="0" smtClean="0"/>
          </a:p>
          <a:p>
            <a:pPr eaLnBrk="1" hangingPunct="1"/>
            <a:endParaRPr lang="it-IT"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it-IT"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it-IT"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it-IT" altLang="en-US" dirty="0" smtClean="0">
                <a:solidFill>
                  <a:srgbClr val="000000"/>
                </a:solidFill>
              </a:rPr>
              <a:t>Come vengono usate le donazioni dei Lions a Un vaccino, una vita? Come vengono integrate queste donazioni in altri aspetti dell'operato dei Lions per la lotta contro il morbillo, quali attività di sensibilizzazione e mobilitazione sociale?</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dirty="0" smtClean="0">
                <a:solidFill>
                  <a:srgbClr val="000000"/>
                </a:solidFill>
              </a:rPr>
              <a:t>Club e Lions generosi sostengono Un vaccino, una vita donando fondi a LCIF.  </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dirty="0" smtClean="0">
                <a:solidFill>
                  <a:srgbClr val="000000"/>
                </a:solidFill>
              </a:rPr>
              <a:t>I Lions, inoltre, perorano la causa degli investimenti in servizi di vaccinazione presso i governi nazionali e locali. GAVI si fa forza dell'ampio sostegno finanziario mondiale proveniente dai Lions e da altri per acquistare tutti i vaccini al costo più basso possibile. Questi vaccini vengono distribuiti ai paesi più bisognosi che organizzano eventi di vaccinazione per far fronte ai numerosi focolai di morbillo e al limitato accesso delle famiglie ai servizi di vaccinazione.  </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dirty="0" smtClean="0">
                <a:solidFill>
                  <a:srgbClr val="000000"/>
                </a:solidFill>
              </a:rPr>
              <a:t>Una volta programmati gli eventi di vaccinazione, vengono formati in tutto il paese gli operatori sanitari. I Lions lavorano molto per incoraggiare le famiglie a portare i loro bambini ad essere vaccinati: affiggono volantini, vanno porta a porta, organizzano servizi di trasporto per portare le famiglie agli eventi, e lavorano come volontari durante le giornate dedicate alle vaccinazioni. </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dirty="0" smtClean="0">
                <a:solidFill>
                  <a:srgbClr val="000000"/>
                </a:solidFill>
              </a:rPr>
              <a:t>Il risultato finale della dedizione, del duro lavoro e della generosità dei Lions è straordinario. Viene salvata la vita di milioni di bambini!</a:t>
            </a:r>
            <a:endParaRPr lang="it-IT"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it-IT"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it-IT"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it-IT"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it-IT"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it-IT"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it-IT"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it-IT"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it-IT"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it-IT"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it-IT"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it-IT"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it-IT"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it-IT"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it-IT"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it-IT"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it-IT"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it-IT"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it-IT"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it-IT"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it-IT"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IT/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IT/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it-IT" altLang="en-US" sz="1600" dirty="0" smtClean="0">
                <a:solidFill>
                  <a:srgbClr val="EBB700"/>
                </a:solidFill>
                <a:latin typeface="Kalinga" pitchFamily="34" charset="0"/>
              </a:rPr>
              <a:t>FONDAZIONE LIONS CLUBS INTERNATIONAL</a:t>
            </a:r>
          </a:p>
        </p:txBody>
      </p:sp>
      <p:sp>
        <p:nvSpPr>
          <p:cNvPr id="6" name="Text Box 8"/>
          <p:cNvSpPr txBox="1">
            <a:spLocks noChangeArrowheads="1"/>
          </p:cNvSpPr>
          <p:nvPr/>
        </p:nvSpPr>
        <p:spPr bwMode="auto">
          <a:xfrm>
            <a:off x="4318000" y="4926013"/>
            <a:ext cx="5772944" cy="16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95000"/>
              </a:lnSpc>
              <a:spcBef>
                <a:spcPct val="0"/>
              </a:spcBef>
              <a:buFontTx/>
              <a:buNone/>
              <a:defRPr/>
            </a:pPr>
            <a:r>
              <a:rPr lang="it-IT" altLang="en-US" sz="2800" dirty="0" smtClean="0">
                <a:solidFill>
                  <a:srgbClr val="FFFFFF"/>
                </a:solidFill>
                <a:latin typeface="Kalinga" pitchFamily="34" charset="0"/>
              </a:rPr>
              <a:t>Scriviamo la storia della lotta al morbillo:</a:t>
            </a:r>
            <a:r>
              <a:rPr sz="2800" dirty="0"/>
              <a:t/>
            </a:r>
            <a:br>
              <a:rPr sz="2800" dirty="0"/>
            </a:br>
            <a:r>
              <a:rPr lang="it-IT" altLang="en-US" sz="2800" dirty="0" smtClean="0">
                <a:solidFill>
                  <a:srgbClr val="FFFFFF"/>
                </a:solidFill>
                <a:latin typeface="Kalinga" pitchFamily="34" charset="0"/>
              </a:rPr>
              <a:t>orientamento dei coordinatori LCIF</a:t>
            </a:r>
          </a:p>
        </p:txBody>
      </p:sp>
      <p:pic>
        <p:nvPicPr>
          <p:cNvPr id="1536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it-IT" sz="4700">
                <a:solidFill>
                  <a:srgbClr val="4E562B"/>
                </a:solidFill>
                <a:latin typeface="Arial" charset="0"/>
              </a:rPr>
              <a:t>Perché occuparsi del morbillo</a:t>
            </a:r>
            <a:endParaRPr lang="it-IT"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it-IT"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sz="3200" dirty="0">
                <a:solidFill>
                  <a:srgbClr val="FFFFFF"/>
                </a:solidFill>
                <a:latin typeface="Kalinga" pitchFamily="34" charset="0"/>
              </a:rPr>
              <a:t>Perché occuparsi del morbillo?</a:t>
            </a:r>
            <a:endParaRPr lang="it-IT"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4000" dirty="0" smtClean="0">
                <a:solidFill>
                  <a:srgbClr val="000000"/>
                </a:solidFill>
                <a:latin typeface="Kalinga" pitchFamily="34" charset="0"/>
              </a:rPr>
              <a:t>Il morbillo è...</a:t>
            </a:r>
          </a:p>
          <a:p>
            <a:pPr eaLnBrk="1" hangingPunct="1">
              <a:lnSpc>
                <a:spcPct val="95000"/>
              </a:lnSpc>
              <a:spcBef>
                <a:spcPct val="0"/>
              </a:spcBef>
              <a:buFontTx/>
              <a:buNone/>
              <a:defRPr/>
            </a:pPr>
            <a:endParaRPr lang="it-IT"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it-IT" altLang="en-US" sz="2400" dirty="0">
                <a:solidFill>
                  <a:srgbClr val="000000"/>
                </a:solidFill>
                <a:latin typeface="Kalinga" pitchFamily="34" charset="0"/>
              </a:rPr>
              <a:t>Una delle cinque principali cause di morti prevenibili al mondo.</a:t>
            </a: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Kalinga" pitchFamily="34" charset="0"/>
              </a:rPr>
              <a:t>Una delle malattie più contagiose: il 90% di chi non è immune contrarrà rapidamente la malattia se esposto al virus. </a:t>
            </a:r>
            <a:endParaRPr lang="it-IT"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Kalinga" pitchFamily="34" charset="0"/>
              </a:rPr>
              <a:t>Facile da prevenire: il vaccino costa meno di 1 dollaro. </a:t>
            </a:r>
            <a:endParaRPr lang="it-IT"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it-IT" sz="4000">
                <a:solidFill>
                  <a:srgbClr val="365436"/>
                </a:solidFill>
                <a:latin typeface="Arial" charset="0"/>
              </a:rPr>
              <a:t>VIDEO</a:t>
            </a:r>
            <a:endParaRPr lang="it-IT">
              <a:solidFill>
                <a:srgbClr val="000000"/>
              </a:solidFill>
              <a:cs typeface="+mn-cs"/>
            </a:endParaRPr>
          </a:p>
          <a:p>
            <a:pPr>
              <a:lnSpc>
                <a:spcPct val="95000"/>
              </a:lnSpc>
            </a:pPr>
            <a:r>
              <a:rPr lang="it-IT" sz="4000">
                <a:solidFill>
                  <a:srgbClr val="365436"/>
                </a:solidFill>
                <a:latin typeface="Arial" charset="0"/>
              </a:rPr>
              <a:t>Cos'è il morbillo?</a:t>
            </a:r>
            <a:endParaRPr lang="it-IT" sz="3200">
              <a:solidFill>
                <a:srgbClr val="365436"/>
              </a:solidFill>
              <a:latin typeface="Arial" charset="0"/>
              <a:cs typeface="+mn-cs"/>
            </a:endParaRPr>
          </a:p>
        </p:txBody>
      </p:sp>
      <p:pic>
        <p:nvPicPr>
          <p:cNvPr id="2560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it-IT" dirty="0">
                <a:solidFill>
                  <a:srgbClr val="000000"/>
                </a:solidFill>
                <a:latin typeface="Arial" charset="0"/>
              </a:rPr>
              <a:t>Dr. Samuel Katz, l'inventore del vaccino contro il morbillo, parla di questa malattia.</a:t>
            </a:r>
          </a:p>
          <a:p>
            <a:endParaRPr lang="it-IT" dirty="0">
              <a:solidFill>
                <a:srgbClr val="000000"/>
              </a:solidFill>
              <a:latin typeface="Arial" charset="0"/>
              <a:cs typeface="+mn-cs"/>
            </a:endParaRPr>
          </a:p>
          <a:p>
            <a:r>
              <a:rPr lang="it-IT" dirty="0" smtClean="0">
                <a:solidFill>
                  <a:srgbClr val="000000"/>
                </a:solidFill>
                <a:latin typeface="Arial" charset="0"/>
              </a:rPr>
              <a:t>Visionare il video qui: </a:t>
            </a:r>
            <a:r>
              <a:rPr lang="it-IT" dirty="0">
                <a:hlinkClick r:id="rId7"/>
              </a:rPr>
              <a:t>https://www.youtube.com/watch?v=ad_zjxsFUec</a:t>
            </a:r>
            <a:endParaRPr lang="it-IT" dirty="0">
              <a:solidFill>
                <a:srgbClr val="000000"/>
              </a:solidFill>
              <a:latin typeface="Arial" charset="0"/>
              <a:cs typeface="+mn-cs"/>
            </a:endParaRPr>
          </a:p>
          <a:p>
            <a:endParaRPr lang="it-IT"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it-IT">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sz="3200" dirty="0" smtClean="0">
                <a:solidFill>
                  <a:srgbClr val="FFFFFF"/>
                </a:solidFill>
                <a:latin typeface="Kalinga" pitchFamily="34" charset="0"/>
              </a:rPr>
              <a:t>Perché occuparsi del morbillo?</a:t>
            </a:r>
          </a:p>
        </p:txBody>
      </p:sp>
      <p:pic>
        <p:nvPicPr>
          <p:cNvPr id="9728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5638800" cy="5262979"/>
          </a:xfrm>
          <a:prstGeom prst="rect">
            <a:avLst/>
          </a:prstGeom>
          <a:noFill/>
        </p:spPr>
        <p:txBody>
          <a:bodyPr wrap="square">
            <a:spAutoFit/>
          </a:bodyPr>
          <a:lstStyle/>
          <a:p>
            <a:pPr marL="342900" indent="-342900">
              <a:buFont typeface="Wingdings" pitchFamily="2" charset="2"/>
              <a:buChar char="ü"/>
              <a:defRPr/>
            </a:pPr>
            <a:r>
              <a:rPr lang="it-IT" dirty="0">
                <a:latin typeface="Kalinga" pitchFamily="34" charset="0"/>
              </a:rPr>
              <a:t>Gli investimenti nelle campagne di vaccinazione contro il morbillo hanno potenziato l'assistenza sanitaria di base e le vaccinazioni di routine</a:t>
            </a:r>
          </a:p>
          <a:p>
            <a:pPr marL="342900" indent="-342900">
              <a:buFont typeface="Wingdings" pitchFamily="2" charset="2"/>
              <a:buChar char="ü"/>
              <a:defRPr/>
            </a:pPr>
            <a:endParaRPr lang="it-IT" dirty="0">
              <a:latin typeface="Kalinga" pitchFamily="34" charset="0"/>
              <a:cs typeface="Kalinga" pitchFamily="34" charset="0"/>
            </a:endParaRPr>
          </a:p>
          <a:p>
            <a:pPr marL="342900" indent="-342900">
              <a:buFont typeface="Wingdings" pitchFamily="2" charset="2"/>
              <a:buChar char="ü"/>
              <a:defRPr/>
            </a:pPr>
            <a:r>
              <a:rPr lang="it-IT" dirty="0" smtClean="0">
                <a:latin typeface="Kalinga" pitchFamily="34" charset="0"/>
              </a:rPr>
              <a:t>L'infezione del morbillo ha un notevole impatto sulle famiglie, ad es. assistenza ai bambini, ricoveri in ospedale, perdita di lavoro, ecc. </a:t>
            </a:r>
            <a:endParaRPr lang="it-IT" dirty="0" smtClean="0">
              <a:latin typeface="Kalinga" pitchFamily="34" charset="0"/>
              <a:cs typeface="Kalinga" pitchFamily="34" charset="0"/>
            </a:endParaRPr>
          </a:p>
          <a:p>
            <a:pPr marL="342900" indent="-342900">
              <a:buFont typeface="Wingdings" pitchFamily="2" charset="2"/>
              <a:buChar char="ü"/>
              <a:defRPr/>
            </a:pPr>
            <a:endParaRPr lang="it-IT" dirty="0">
              <a:latin typeface="Kalinga" pitchFamily="34" charset="0"/>
              <a:cs typeface="Kalinga" pitchFamily="34" charset="0"/>
            </a:endParaRPr>
          </a:p>
          <a:p>
            <a:pPr marL="342900" indent="-342900">
              <a:buFont typeface="Wingdings" pitchFamily="2" charset="2"/>
              <a:buChar char="ü"/>
              <a:defRPr/>
            </a:pPr>
            <a:r>
              <a:rPr lang="it-IT" dirty="0" smtClean="0">
                <a:latin typeface="Kalinga" pitchFamily="34" charset="0"/>
              </a:rPr>
              <a:t>La sua eliminazione è vicina</a:t>
            </a:r>
          </a:p>
          <a:p>
            <a:pPr marL="514350" indent="-514350">
              <a:buFont typeface="+mj-lt"/>
              <a:buAutoNum type="arabicPeriod" startAt="7"/>
              <a:defRPr/>
            </a:pPr>
            <a:endParaRPr lang="it-IT" dirty="0">
              <a:latin typeface="Kalinga" pitchFamily="34" charset="0"/>
              <a:cs typeface="Kalinga" pitchFamily="34" charset="0"/>
            </a:endParaRPr>
          </a:p>
          <a:p>
            <a:pPr>
              <a:defRPr/>
            </a:pPr>
            <a:endParaRPr lang="it-IT" dirty="0"/>
          </a:p>
        </p:txBody>
      </p:sp>
      <p:pic>
        <p:nvPicPr>
          <p:cNvPr id="97289" name="Picture 13" descr="trio of children nigeria compressed.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it-IT"/>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72275"/>
            <a:ext cx="95758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it-IT" sz="3000" dirty="0">
                <a:latin typeface="Kalinga" pitchFamily="34" charset="0"/>
              </a:rPr>
              <a:t>Quali zone del mondo sono attualmente interessate dal morbillo?</a:t>
            </a:r>
          </a:p>
          <a:p>
            <a:pPr marL="514350" lvl="1" indent="-514350">
              <a:lnSpc>
                <a:spcPct val="95000"/>
              </a:lnSpc>
              <a:defRPr/>
            </a:pPr>
            <a:endParaRPr lang="it-IT" sz="3000" dirty="0">
              <a:latin typeface="Kalinga" pitchFamily="34" charset="0"/>
              <a:cs typeface="Kalinga" pitchFamily="34" charset="0"/>
            </a:endParaRPr>
          </a:p>
          <a:p>
            <a:pPr marL="971550" lvl="2" indent="-514350">
              <a:lnSpc>
                <a:spcPct val="95000"/>
              </a:lnSpc>
              <a:buFontTx/>
              <a:buAutoNum type="alphaUcPeriod"/>
              <a:defRPr/>
            </a:pPr>
            <a:r>
              <a:rPr lang="it-IT" sz="3000" dirty="0">
                <a:latin typeface="Kalinga" pitchFamily="34" charset="0"/>
              </a:rPr>
              <a:t>Paesi in via di sviluppo </a:t>
            </a:r>
          </a:p>
          <a:p>
            <a:pPr marL="971550" lvl="2" indent="-514350">
              <a:lnSpc>
                <a:spcPct val="95000"/>
              </a:lnSpc>
              <a:buFontTx/>
              <a:buAutoNum type="alphaUcPeriod"/>
              <a:defRPr/>
            </a:pPr>
            <a:r>
              <a:rPr lang="it-IT" sz="3000" dirty="0">
                <a:latin typeface="Kalinga" pitchFamily="34" charset="0"/>
              </a:rPr>
              <a:t>Africa </a:t>
            </a:r>
          </a:p>
          <a:p>
            <a:pPr marL="971550" lvl="2" indent="-514350">
              <a:lnSpc>
                <a:spcPct val="95000"/>
              </a:lnSpc>
              <a:buFontTx/>
              <a:buAutoNum type="alphaUcPeriod"/>
              <a:defRPr/>
            </a:pPr>
            <a:r>
              <a:rPr lang="it-IT" sz="3000" dirty="0">
                <a:latin typeface="Kalinga" pitchFamily="34" charset="0"/>
              </a:rPr>
              <a:t>Africa, Asia ed Europa</a:t>
            </a:r>
          </a:p>
          <a:p>
            <a:pPr marL="971550" lvl="2" indent="-514350">
              <a:lnSpc>
                <a:spcPct val="95000"/>
              </a:lnSpc>
              <a:buFontTx/>
              <a:buAutoNum type="alphaUcPeriod"/>
              <a:defRPr/>
            </a:pPr>
            <a:r>
              <a:rPr lang="it-IT" sz="3000" dirty="0">
                <a:latin typeface="Kalinga" pitchFamily="34" charset="0"/>
              </a:rPr>
              <a:t>Ogni parte del mondo è interessata dal morbillo</a:t>
            </a:r>
            <a:endParaRPr lang="it-IT"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it-IT" altLang="en-US" sz="1400" smtClean="0"/>
          </a:p>
        </p:txBody>
      </p:sp>
      <p:pic>
        <p:nvPicPr>
          <p:cNvPr id="215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7600" y="4906962"/>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2400" dirty="0" smtClean="0">
                <a:solidFill>
                  <a:srgbClr val="000000"/>
                </a:solidFill>
                <a:latin typeface="Kalinga" pitchFamily="34" charset="0"/>
              </a:rPr>
              <a:t>D. Il morbillo interessa ogni parte del mondo</a:t>
            </a:r>
          </a:p>
          <a:p>
            <a:pPr eaLnBrk="1" hangingPunct="1">
              <a:lnSpc>
                <a:spcPct val="95000"/>
              </a:lnSpc>
              <a:spcBef>
                <a:spcPct val="0"/>
              </a:spcBef>
              <a:buFontTx/>
              <a:buNone/>
              <a:defRPr/>
            </a:pPr>
            <a:endParaRPr lang="it-IT"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it-IT" altLang="en-US" sz="1600">
                <a:latin typeface="Arial" charset="0"/>
              </a:rPr>
              <a:t>Focolai epidemici del 2013</a:t>
            </a:r>
          </a:p>
        </p:txBody>
      </p:sp>
      <p:pic>
        <p:nvPicPr>
          <p:cNvPr id="22538"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35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it-IT" sz="3000" dirty="0">
                <a:latin typeface="Kalinga" pitchFamily="34" charset="0"/>
              </a:rPr>
              <a:t>Quali di questi gravi effetti collaterali possono verificarsi in seguito ad un'infezione di morbillo e possono portare a complicazioni sanitarie per la vita o alla morte nei bambini?</a:t>
            </a:r>
          </a:p>
          <a:p>
            <a:pPr marL="514350" indent="-514350">
              <a:lnSpc>
                <a:spcPct val="95000"/>
              </a:lnSpc>
              <a:defRPr/>
            </a:pPr>
            <a:endParaRPr lang="it-IT" sz="3000" dirty="0">
              <a:latin typeface="Kalinga" pitchFamily="34" charset="0"/>
              <a:cs typeface="Kalinga" pitchFamily="34" charset="0"/>
            </a:endParaRPr>
          </a:p>
          <a:p>
            <a:pPr marL="971550" lvl="1" indent="-514350">
              <a:lnSpc>
                <a:spcPct val="95000"/>
              </a:lnSpc>
              <a:buFontTx/>
              <a:buAutoNum type="alphaUcPeriod"/>
              <a:defRPr/>
            </a:pPr>
            <a:r>
              <a:rPr lang="it-IT" sz="3000" dirty="0">
                <a:latin typeface="Kalinga" pitchFamily="34" charset="0"/>
              </a:rPr>
              <a:t>Cecità dovuta a lesioni alla cornea</a:t>
            </a:r>
          </a:p>
          <a:p>
            <a:pPr marL="971550" lvl="1" indent="-514350">
              <a:lnSpc>
                <a:spcPct val="95000"/>
              </a:lnSpc>
              <a:buFontTx/>
              <a:buAutoNum type="alphaUcPeriod"/>
              <a:defRPr/>
            </a:pPr>
            <a:r>
              <a:rPr lang="it-IT" sz="3000" dirty="0">
                <a:latin typeface="Kalinga" pitchFamily="34" charset="0"/>
              </a:rPr>
              <a:t>Encefalite</a:t>
            </a:r>
          </a:p>
          <a:p>
            <a:pPr marL="971550" lvl="1" indent="-514350">
              <a:lnSpc>
                <a:spcPct val="95000"/>
              </a:lnSpc>
              <a:buFontTx/>
              <a:buAutoNum type="alphaUcPeriod"/>
              <a:defRPr/>
            </a:pPr>
            <a:r>
              <a:rPr lang="it-IT" sz="3000" dirty="0">
                <a:latin typeface="Kalinga" pitchFamily="34" charset="0"/>
              </a:rPr>
              <a:t>Polmonite</a:t>
            </a:r>
          </a:p>
          <a:p>
            <a:pPr marL="971550" lvl="1" indent="-514350">
              <a:lnSpc>
                <a:spcPct val="95000"/>
              </a:lnSpc>
              <a:buFontTx/>
              <a:buAutoNum type="alphaUcPeriod"/>
              <a:defRPr/>
            </a:pPr>
            <a:r>
              <a:rPr lang="it-IT" sz="3000" dirty="0">
                <a:latin typeface="Kalinga" pitchFamily="34" charset="0"/>
              </a:rPr>
              <a:t>Diarrea grave</a:t>
            </a:r>
          </a:p>
          <a:p>
            <a:pPr marL="971550" lvl="1" indent="-514350">
              <a:lnSpc>
                <a:spcPct val="95000"/>
              </a:lnSpc>
              <a:buFontTx/>
              <a:buAutoNum type="alphaUcPeriod"/>
              <a:defRPr/>
            </a:pPr>
            <a:r>
              <a:rPr lang="it-IT" sz="3000" dirty="0">
                <a:latin typeface="Kalinga" pitchFamily="34" charset="0"/>
              </a:rPr>
              <a:t>Tutte le risposte sopra menzionate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it-IT"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45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it-IT" sz="3000" dirty="0">
                <a:latin typeface="Kalinga" pitchFamily="34" charset="0"/>
              </a:rPr>
              <a:t>E: Tutte le risposte sopra menzionate</a:t>
            </a:r>
            <a:endParaRPr lang="it-IT" sz="3000" dirty="0">
              <a:latin typeface="Kalinga" pitchFamily="34" charset="0"/>
              <a:cs typeface="Kalinga" pitchFamily="34" charset="0"/>
            </a:endParaRPr>
          </a:p>
          <a:p>
            <a:pPr marL="514350" indent="-514350">
              <a:lnSpc>
                <a:spcPct val="95000"/>
              </a:lnSpc>
              <a:defRPr/>
            </a:pPr>
            <a:endParaRPr lang="it-IT"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it-IT" altLang="en-US" sz="1400" smtClean="0"/>
          </a:p>
        </p:txBody>
      </p:sp>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pic>
        <p:nvPicPr>
          <p:cNvPr id="24623"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0600" y="2743200"/>
            <a:ext cx="3505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765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it-IT" altLang="en-US" sz="1400" smtClean="0"/>
          </a:p>
        </p:txBody>
      </p:sp>
      <p:sp>
        <p:nvSpPr>
          <p:cNvPr id="2" name="TextBox 1"/>
          <p:cNvSpPr txBox="1"/>
          <p:nvPr/>
        </p:nvSpPr>
        <p:spPr>
          <a:xfrm>
            <a:off x="584200" y="1613529"/>
            <a:ext cx="8839200" cy="830997"/>
          </a:xfrm>
          <a:prstGeom prst="rect">
            <a:avLst/>
          </a:prstGeom>
          <a:noFill/>
        </p:spPr>
        <p:txBody>
          <a:bodyPr wrap="square" rtlCol="0">
            <a:spAutoFit/>
          </a:bodyPr>
          <a:lstStyle/>
          <a:p>
            <a:r>
              <a:rPr lang="it-IT" dirty="0" smtClean="0">
                <a:latin typeface="Kalinga" pitchFamily="34" charset="0"/>
              </a:rPr>
              <a:t>Vero o falso:</a:t>
            </a:r>
          </a:p>
          <a:p>
            <a:r>
              <a:rPr lang="it-IT" dirty="0" smtClean="0">
                <a:latin typeface="Kalinga" pitchFamily="34" charset="0"/>
              </a:rPr>
              <a:t>le morti legate al morbillo sono diminuite del 78% dal 2000.</a:t>
            </a:r>
            <a:endParaRPr lang="it-IT" dirty="0">
              <a:latin typeface="Kalinga" pitchFamily="34" charset="0"/>
              <a:cs typeface="Kalinga" pitchFamily="34" charset="0"/>
            </a:endParaRPr>
          </a:p>
        </p:txBody>
      </p:sp>
      <p:pic>
        <p:nvPicPr>
          <p:cNvPr id="307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it-IT" altLang="en-US" sz="1400" dirty="0">
                <a:solidFill>
                  <a:srgbClr val="766A62"/>
                </a:solidFill>
                <a:latin typeface="Arial" charset="0"/>
              </a:rPr>
              <a:t>Ci prendiamo cura degli altri. Serviamo. Otteniamo risultati. </a:t>
            </a:r>
          </a:p>
        </p:txBody>
      </p:sp>
      <p:pic>
        <p:nvPicPr>
          <p:cNvPr id="2765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xfrm>
            <a:off x="7280275" y="6781800"/>
            <a:ext cx="2295525" cy="669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it-IT" altLang="en-US" sz="1400" dirty="0" smtClean="0"/>
          </a:p>
        </p:txBody>
      </p:sp>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it-IT" altLang="en-US" sz="2400" dirty="0" smtClean="0">
                <a:latin typeface="Kalinga" pitchFamily="34" charset="0"/>
              </a:rPr>
              <a:t>Vero!  Gli sforzi mondiali finalizzati alla vaccinazione contro il morbillo, avviati nel 2000, hanno consentito la vaccinazione di oltre 1 miliardo di bambini, salvando così milioni di vite umane. </a:t>
            </a:r>
            <a:endParaRPr lang="it-IT"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pic>
        <p:nvPicPr>
          <p:cNvPr id="27697" name="Picture 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743200"/>
            <a:ext cx="68707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3000" dirty="0" smtClean="0">
                <a:latin typeface="Kalinga" pitchFamily="34" charset="0"/>
              </a:rPr>
              <a:t>Quanti decessi sono stati prevenuti grazie alle iniziative di vaccinazione dal 2001?</a:t>
            </a:r>
          </a:p>
          <a:p>
            <a:pPr eaLnBrk="1" hangingPunct="1">
              <a:lnSpc>
                <a:spcPct val="95000"/>
              </a:lnSpc>
              <a:spcBef>
                <a:spcPct val="0"/>
              </a:spcBef>
              <a:buFontTx/>
              <a:buNone/>
              <a:defRPr/>
            </a:pPr>
            <a:endParaRPr lang="it-IT"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it-IT" altLang="en-US" sz="3000" dirty="0" smtClean="0">
                <a:latin typeface="Kalinga" pitchFamily="34" charset="0"/>
              </a:rPr>
              <a:t>2 milioni</a:t>
            </a:r>
          </a:p>
          <a:p>
            <a:pPr lvl="1" eaLnBrk="1" hangingPunct="1">
              <a:lnSpc>
                <a:spcPct val="95000"/>
              </a:lnSpc>
              <a:spcBef>
                <a:spcPct val="0"/>
              </a:spcBef>
              <a:buFontTx/>
              <a:buAutoNum type="alphaUcPeriod"/>
              <a:defRPr/>
            </a:pPr>
            <a:r>
              <a:rPr lang="it-IT" altLang="en-US" sz="3000" dirty="0" smtClean="0">
                <a:latin typeface="Kalinga" pitchFamily="34" charset="0"/>
              </a:rPr>
              <a:t>3 milioni</a:t>
            </a:r>
          </a:p>
          <a:p>
            <a:pPr lvl="1" eaLnBrk="1" hangingPunct="1">
              <a:lnSpc>
                <a:spcPct val="95000"/>
              </a:lnSpc>
              <a:spcBef>
                <a:spcPct val="0"/>
              </a:spcBef>
              <a:buFontTx/>
              <a:buAutoNum type="alphaUcPeriod"/>
              <a:defRPr/>
            </a:pPr>
            <a:r>
              <a:rPr lang="it-IT" altLang="en-US" sz="3000" dirty="0" smtClean="0">
                <a:latin typeface="Kalinga" pitchFamily="34" charset="0"/>
              </a:rPr>
              <a:t>7 milioni</a:t>
            </a:r>
          </a:p>
          <a:p>
            <a:pPr lvl="1" eaLnBrk="1" hangingPunct="1">
              <a:lnSpc>
                <a:spcPct val="95000"/>
              </a:lnSpc>
              <a:spcBef>
                <a:spcPct val="0"/>
              </a:spcBef>
              <a:buFontTx/>
              <a:buAutoNum type="alphaUcPeriod"/>
              <a:defRPr/>
            </a:pPr>
            <a:r>
              <a:rPr lang="it-IT" altLang="en-US" sz="3000" dirty="0" smtClean="0">
                <a:latin typeface="Kalinga" pitchFamily="34" charset="0"/>
              </a:rPr>
              <a:t>13,8 milioni</a:t>
            </a:r>
          </a:p>
          <a:p>
            <a:pPr lvl="1" eaLnBrk="1" hangingPunct="1">
              <a:lnSpc>
                <a:spcPct val="95000"/>
              </a:lnSpc>
              <a:spcBef>
                <a:spcPct val="0"/>
              </a:spcBef>
              <a:buFontTx/>
              <a:buAutoNum type="alphaUcPeriod"/>
              <a:defRPr/>
            </a:pPr>
            <a:r>
              <a:rPr lang="it-IT" altLang="en-US" sz="3000" dirty="0" smtClean="0">
                <a:latin typeface="Kalinga" pitchFamily="34" charset="0"/>
              </a:rPr>
              <a:t>20 milioni</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it-IT" altLang="en-US" sz="1400" smtClean="0"/>
          </a:p>
        </p:txBody>
      </p:sp>
      <p:pic>
        <p:nvPicPr>
          <p:cNvPr id="2560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662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3000" dirty="0" smtClean="0">
                <a:latin typeface="Kalinga" pitchFamily="34" charset="0"/>
              </a:rPr>
              <a:t>D. Sono stati prevenuti più di 13,8 milioni di decessi!</a:t>
            </a:r>
          </a:p>
          <a:p>
            <a:pPr eaLnBrk="1" hangingPunct="1">
              <a:lnSpc>
                <a:spcPct val="95000"/>
              </a:lnSpc>
              <a:spcBef>
                <a:spcPct val="0"/>
              </a:spcBef>
              <a:buFontTx/>
              <a:buNone/>
              <a:defRPr/>
            </a:pPr>
            <a:endParaRPr lang="it-IT" altLang="en-US" sz="3000" dirty="0" smtClean="0">
              <a:latin typeface="Kalinga" pitchFamily="34" charset="0"/>
              <a:cs typeface="Kalinga" pitchFamily="34" charset="0"/>
            </a:endParaRPr>
          </a:p>
          <a:p>
            <a:pPr eaLnBrk="1" hangingPunct="1">
              <a:lnSpc>
                <a:spcPct val="95000"/>
              </a:lnSpc>
              <a:spcBef>
                <a:spcPct val="0"/>
              </a:spcBef>
              <a:buFontTx/>
              <a:buNone/>
              <a:defRPr/>
            </a:pPr>
            <a:endParaRPr lang="it-IT" altLang="en-US" sz="3000" dirty="0" smtClean="0">
              <a:latin typeface="Kalinga" pitchFamily="34" charset="0"/>
              <a:cs typeface="Kalinga" pitchFamily="34" charset="0"/>
            </a:endParaRPr>
          </a:p>
          <a:p>
            <a:pPr eaLnBrk="1" hangingPunct="1">
              <a:lnSpc>
                <a:spcPct val="95000"/>
              </a:lnSpc>
              <a:spcBef>
                <a:spcPct val="0"/>
              </a:spcBef>
              <a:buFontTx/>
              <a:buNone/>
              <a:defRPr/>
            </a:pPr>
            <a:endParaRPr lang="it-IT" altLang="en-US" sz="3000" dirty="0" smtClean="0">
              <a:latin typeface="Kalinga" pitchFamily="34" charset="0"/>
              <a:cs typeface="Kalinga" pitchFamily="34" charset="0"/>
            </a:endParaRPr>
          </a:p>
          <a:p>
            <a:pPr eaLnBrk="1" hangingPunct="1">
              <a:lnSpc>
                <a:spcPct val="95000"/>
              </a:lnSpc>
              <a:spcBef>
                <a:spcPct val="0"/>
              </a:spcBef>
              <a:buFontTx/>
              <a:buNone/>
              <a:defRPr/>
            </a:pPr>
            <a:endParaRPr lang="it-IT"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it-IT" altLang="en-US" sz="1400" smtClean="0"/>
          </a:p>
        </p:txBody>
      </p:sp>
      <p:pic>
        <p:nvPicPr>
          <p:cNvPr id="26633" name="Picture 9" descr="struggling.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Perché dobbiamo restare vigili nel nostro operato contro il morbillo?</a:t>
            </a:r>
          </a:p>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A) Grosse fette di popolazione non sono vaccinate</a:t>
            </a:r>
          </a:p>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B) In 5 delle 6 maggiori regioni del mondo lo scorso anno si sono verificati focolai di notevoli entità</a:t>
            </a:r>
          </a:p>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C) Nelle Americhe (in cui il morbillo era stato eliminato dal 2002) continuano a registrarsi casi importati di morbillo</a:t>
            </a:r>
          </a:p>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D) 122.000 persone sono morte per il morbillo nel 2012</a:t>
            </a:r>
          </a:p>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E) Tutte le risposte sopra menzionate</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it-IT"/>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it-IT" dirty="0" smtClean="0">
                <a:solidFill>
                  <a:srgbClr val="000000"/>
                </a:solidFill>
                <a:latin typeface="Kalinga" pitchFamily="34" charset="0"/>
              </a:rPr>
              <a:t>E) Tutte le risposte sopra menzionate</a:t>
            </a:r>
          </a:p>
          <a:p>
            <a:pPr lvl="2" indent="-342900" algn="l" eaLnBrk="1" hangingPunct="1">
              <a:lnSpc>
                <a:spcPct val="95000"/>
              </a:lnSpc>
              <a:spcBef>
                <a:spcPct val="0"/>
              </a:spcBef>
              <a:spcAft>
                <a:spcPts val="1200"/>
              </a:spcAft>
              <a:buClr>
                <a:srgbClr val="000000"/>
              </a:buClr>
            </a:pPr>
            <a:endParaRPr lang="it-IT"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it-IT" sz="2400" dirty="0" smtClean="0">
                <a:solidFill>
                  <a:srgbClr val="000000"/>
                </a:solidFill>
                <a:latin typeface="Kalinga" pitchFamily="34" charset="0"/>
              </a:rPr>
              <a:t>"Una delle difficoltà della lotta al morbillo, e delle vaccinazioni in generale, è che non bisogna fermarsi mai. Si deve essere instancabili, perché ogni giorno nascono bambini che hanno bisogno di essere protetti. Le vaccinazioni non si effettuano una volta. Si effettuano anno dopo anno. Finché si continua a farlo, i bambini sono al sicuro. Ma quando si smette, i bambini muoiono". </a:t>
            </a:r>
            <a:r>
              <a:rPr sz="2400" dirty="0"/>
              <a:t/>
            </a:r>
            <a:br>
              <a:rPr sz="2400" dirty="0"/>
            </a:br>
            <a:endParaRPr lang="it-IT"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it-IT" sz="2400" dirty="0" smtClean="0">
                <a:solidFill>
                  <a:srgbClr val="000000"/>
                </a:solidFill>
                <a:latin typeface="Kalinga" pitchFamily="34" charset="0"/>
              </a:rPr>
              <a:t>- William H. Gates, Sr., Co-presidente e Amministratore Fiduciario della Fondazione Bill &amp; Melinda Gates</a:t>
            </a:r>
            <a:endParaRPr lang="it-IT" sz="2400"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it-IT"/>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Quiz sul morbillo</a:t>
            </a:r>
            <a:endParaRPr lang="it-IT"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it-IT" sz="4700" dirty="0" smtClean="0">
                <a:solidFill>
                  <a:srgbClr val="4E562B"/>
                </a:solidFill>
                <a:latin typeface="Kalinga" pitchFamily="34" charset="0"/>
              </a:rPr>
              <a:t>Scriviamo la storia della lotta al morbillo: l'approccio dei Lions</a:t>
            </a:r>
            <a:endParaRPr lang="it-IT"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it-IT">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970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Raccolta di fondi globale</a:t>
            </a:r>
            <a:endParaRPr lang="it-IT"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it-IT" altLang="en-US" sz="1400" smtClean="0"/>
          </a:p>
        </p:txBody>
      </p:sp>
      <p:sp>
        <p:nvSpPr>
          <p:cNvPr id="2" name="TextBox 1"/>
          <p:cNvSpPr txBox="1"/>
          <p:nvPr/>
        </p:nvSpPr>
        <p:spPr>
          <a:xfrm>
            <a:off x="507206" y="1622760"/>
            <a:ext cx="9315450" cy="3108543"/>
          </a:xfrm>
          <a:prstGeom prst="rect">
            <a:avLst/>
          </a:prstGeom>
          <a:noFill/>
        </p:spPr>
        <p:txBody>
          <a:bodyPr wrap="square" rtlCol="0">
            <a:spAutoFit/>
          </a:bodyPr>
          <a:lstStyle/>
          <a:p>
            <a:r>
              <a:rPr lang="it-IT" sz="2800" dirty="0">
                <a:solidFill>
                  <a:srgbClr val="000000"/>
                </a:solidFill>
                <a:latin typeface="Kalinga" pitchFamily="34" charset="0"/>
              </a:rPr>
              <a:t>Oltre all'impegno GAVI, la LCIF si fa carico di sostenere altri impegni annuali: </a:t>
            </a:r>
          </a:p>
          <a:p>
            <a:pPr marL="457200" indent="-457200">
              <a:buFont typeface="Arial" pitchFamily="34" charset="0"/>
              <a:buChar char="•"/>
            </a:pPr>
            <a:r>
              <a:rPr lang="it-IT" sz="2800" dirty="0" smtClean="0">
                <a:solidFill>
                  <a:srgbClr val="000000"/>
                </a:solidFill>
                <a:latin typeface="Kalinga" pitchFamily="34" charset="0"/>
              </a:rPr>
              <a:t>le iniziative locali dei Lions per le vaccinazioni</a:t>
            </a:r>
          </a:p>
          <a:p>
            <a:pPr marL="457200" indent="-457200">
              <a:buFont typeface="Arial" pitchFamily="34" charset="0"/>
              <a:buChar char="•"/>
            </a:pPr>
            <a:r>
              <a:rPr lang="it-IT" sz="2800" dirty="0" smtClean="0">
                <a:solidFill>
                  <a:srgbClr val="000000"/>
                </a:solidFill>
                <a:latin typeface="Kalinga" pitchFamily="34" charset="0"/>
              </a:rPr>
              <a:t>l'Iniziativa morbillo rosolia</a:t>
            </a:r>
          </a:p>
          <a:p>
            <a:endParaRPr lang="it-IT" sz="2800" dirty="0">
              <a:solidFill>
                <a:srgbClr val="000000"/>
              </a:solidFill>
              <a:latin typeface="Kalinga" pitchFamily="34" charset="0"/>
              <a:cs typeface="Kalinga" pitchFamily="34" charset="0"/>
            </a:endParaRPr>
          </a:p>
          <a:p>
            <a:r>
              <a:rPr lang="it-IT" sz="2800" dirty="0" smtClean="0">
                <a:solidFill>
                  <a:srgbClr val="000000"/>
                </a:solidFill>
                <a:latin typeface="Kalinga" pitchFamily="34" charset="0"/>
              </a:rPr>
              <a:t>Questa tabella illustra lo stanziamento annuo di fondi e l'impegno totale assunto:</a:t>
            </a:r>
            <a:endParaRPr lang="it-IT" sz="2800" dirty="0">
              <a:solidFill>
                <a:srgbClr val="000000"/>
              </a:solidFill>
              <a:latin typeface="Kalinga" pitchFamily="34" charset="0"/>
              <a:cs typeface="Kalinga" pitchFamily="34" charset="0"/>
            </a:endParaRPr>
          </a:p>
        </p:txBody>
      </p:sp>
      <p:grpSp>
        <p:nvGrpSpPr>
          <p:cNvPr id="101380" name="Group 4"/>
          <p:cNvGrpSpPr>
            <a:grpSpLocks noChangeAspect="1"/>
          </p:cNvGrpSpPr>
          <p:nvPr/>
        </p:nvGrpSpPr>
        <p:grpSpPr bwMode="auto">
          <a:xfrm>
            <a:off x="911225" y="4714875"/>
            <a:ext cx="8189913" cy="2117725"/>
            <a:chOff x="574" y="2970"/>
            <a:chExt cx="5159" cy="1334"/>
          </a:xfrm>
        </p:grpSpPr>
        <p:sp>
          <p:nvSpPr>
            <p:cNvPr id="101379" name="AutoShape 3"/>
            <p:cNvSpPr>
              <a:spLocks noChangeAspect="1" noChangeArrowheads="1" noTextEdit="1"/>
            </p:cNvSpPr>
            <p:nvPr/>
          </p:nvSpPr>
          <p:spPr bwMode="auto">
            <a:xfrm>
              <a:off x="574" y="2970"/>
              <a:ext cx="5146" cy="1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1" name="Rectangle 5"/>
            <p:cNvSpPr>
              <a:spLocks noChangeArrowheads="1"/>
            </p:cNvSpPr>
            <p:nvPr/>
          </p:nvSpPr>
          <p:spPr bwMode="auto">
            <a:xfrm>
              <a:off x="574" y="2970"/>
              <a:ext cx="5146" cy="269"/>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2" name="Rectangle 6"/>
            <p:cNvSpPr>
              <a:spLocks noChangeArrowheads="1"/>
            </p:cNvSpPr>
            <p:nvPr/>
          </p:nvSpPr>
          <p:spPr bwMode="auto">
            <a:xfrm>
              <a:off x="574" y="3227"/>
              <a:ext cx="5146" cy="269"/>
            </a:xfrm>
            <a:prstGeom prst="rect">
              <a:avLst/>
            </a:prstGeom>
            <a:solidFill>
              <a:srgbClr val="F2DC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3" name="Rectangle 7"/>
            <p:cNvSpPr>
              <a:spLocks noChangeArrowheads="1"/>
            </p:cNvSpPr>
            <p:nvPr/>
          </p:nvSpPr>
          <p:spPr bwMode="auto">
            <a:xfrm>
              <a:off x="574" y="3740"/>
              <a:ext cx="5146" cy="269"/>
            </a:xfrm>
            <a:prstGeom prst="rect">
              <a:avLst/>
            </a:prstGeom>
            <a:solidFill>
              <a:srgbClr val="F2DC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4" name="Rectangle 8"/>
            <p:cNvSpPr>
              <a:spLocks noChangeArrowheads="1"/>
            </p:cNvSpPr>
            <p:nvPr/>
          </p:nvSpPr>
          <p:spPr bwMode="auto">
            <a:xfrm>
              <a:off x="1151" y="2996"/>
              <a:ext cx="1238"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Scopo</a:t>
              </a:r>
              <a:r>
                <a:rPr kumimoji="0" lang="en-US" sz="2400" b="1" i="0" u="none" strike="noStrike" cap="none" normalizeH="0" baseline="0" dirty="0" smtClean="0">
                  <a:ln>
                    <a:noFill/>
                  </a:ln>
                  <a:solidFill>
                    <a:srgbClr val="FFFFFF"/>
                  </a:solidFill>
                  <a:effectLst/>
                  <a:latin typeface="Calibri" pitchFamily="34" charset="0"/>
                  <a:cs typeface="Arial" pitchFamily="34" charset="0"/>
                </a:rPr>
                <a:t> </a:t>
              </a:r>
              <a:r>
                <a:rPr kumimoji="0" lang="en-US" sz="2400" b="1" i="0" u="none" strike="noStrike" cap="none" normalizeH="0" baseline="0" dirty="0" err="1" smtClean="0">
                  <a:ln>
                    <a:noFill/>
                  </a:ln>
                  <a:solidFill>
                    <a:srgbClr val="FFFFFF"/>
                  </a:solidFill>
                  <a:effectLst/>
                  <a:latin typeface="Calibri" pitchFamily="34" charset="0"/>
                  <a:cs typeface="Arial" pitchFamily="34" charset="0"/>
                </a:rPr>
                <a:t>dei</a:t>
              </a:r>
              <a:r>
                <a:rPr kumimoji="0" lang="en-US" sz="2400" b="1" i="0" u="none" strike="noStrike" cap="none" normalizeH="0" baseline="0" dirty="0" smtClean="0">
                  <a:ln>
                    <a:noFill/>
                  </a:ln>
                  <a:solidFill>
                    <a:srgbClr val="FFFFFF"/>
                  </a:solidFill>
                  <a:effectLst/>
                  <a:latin typeface="Calibri" pitchFamily="34" charset="0"/>
                  <a:cs typeface="Arial" pitchFamily="34" charset="0"/>
                </a:rPr>
                <a:t> </a:t>
              </a:r>
              <a:r>
                <a:rPr kumimoji="0" lang="en-US" sz="2400" b="1" i="0" u="none" strike="noStrike" cap="none" normalizeH="0" baseline="0" dirty="0" err="1" smtClean="0">
                  <a:ln>
                    <a:noFill/>
                  </a:ln>
                  <a:solidFill>
                    <a:srgbClr val="FFFFFF"/>
                  </a:solidFill>
                  <a:effectLst/>
                  <a:latin typeface="Calibri" pitchFamily="34" charset="0"/>
                  <a:cs typeface="Arial" pitchFamily="34" charset="0"/>
                </a:rPr>
                <a:t>fondi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5" name="Rectangle 9"/>
            <p:cNvSpPr>
              <a:spLocks noChangeArrowheads="1"/>
            </p:cNvSpPr>
            <p:nvPr/>
          </p:nvSpPr>
          <p:spPr bwMode="auto">
            <a:xfrm>
              <a:off x="3423" y="2996"/>
              <a:ext cx="533"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Annuo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6" name="Rectangle 10"/>
            <p:cNvSpPr>
              <a:spLocks noChangeArrowheads="1"/>
            </p:cNvSpPr>
            <p:nvPr/>
          </p:nvSpPr>
          <p:spPr bwMode="auto">
            <a:xfrm>
              <a:off x="4514" y="2996"/>
              <a:ext cx="1112"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Totale</a:t>
              </a:r>
              <a:r>
                <a:rPr kumimoji="0" lang="en-US" sz="2400" b="1" i="0" u="none" strike="noStrike" cap="none" normalizeH="0" dirty="0" smtClean="0">
                  <a:ln>
                    <a:noFill/>
                  </a:ln>
                  <a:solidFill>
                    <a:srgbClr val="FFFFFF"/>
                  </a:solidFill>
                  <a:effectLst/>
                  <a:latin typeface="Calibri" pitchFamily="34" charset="0"/>
                  <a:cs typeface="Arial" pitchFamily="34" charset="0"/>
                </a:rPr>
                <a:t> al</a:t>
              </a:r>
              <a:r>
                <a:rPr kumimoji="0" lang="en-US" sz="2400" b="1" i="0" u="none" strike="noStrike" cap="none" normalizeH="0" baseline="0" dirty="0" smtClean="0">
                  <a:ln>
                    <a:noFill/>
                  </a:ln>
                  <a:solidFill>
                    <a:srgbClr val="FFFFFF"/>
                  </a:solidFill>
                  <a:effectLst/>
                  <a:latin typeface="Calibri" pitchFamily="34" charset="0"/>
                  <a:cs typeface="Arial" pitchFamily="34" charset="0"/>
                </a:rPr>
                <a:t> 2017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7" name="Rectangle 11"/>
            <p:cNvSpPr>
              <a:spLocks noChangeArrowheads="1"/>
            </p:cNvSpPr>
            <p:nvPr/>
          </p:nvSpPr>
          <p:spPr bwMode="auto">
            <a:xfrm>
              <a:off x="612" y="3252"/>
              <a:ext cx="1155"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GAVI Alliance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88" name="Rectangle 12"/>
            <p:cNvSpPr>
              <a:spLocks noChangeArrowheads="1"/>
            </p:cNvSpPr>
            <p:nvPr/>
          </p:nvSpPr>
          <p:spPr bwMode="auto">
            <a:xfrm>
              <a:off x="3513" y="3252"/>
              <a:ext cx="783"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7.500.000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9" name="Rectangle 13"/>
            <p:cNvSpPr>
              <a:spLocks noChangeArrowheads="1"/>
            </p:cNvSpPr>
            <p:nvPr/>
          </p:nvSpPr>
          <p:spPr bwMode="auto">
            <a:xfrm>
              <a:off x="3153" y="3252"/>
              <a:ext cx="513"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0" name="Rectangle 14"/>
            <p:cNvSpPr>
              <a:spLocks noChangeArrowheads="1"/>
            </p:cNvSpPr>
            <p:nvPr/>
          </p:nvSpPr>
          <p:spPr bwMode="auto">
            <a:xfrm>
              <a:off x="3513" y="3252"/>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1" name="Rectangle 15"/>
            <p:cNvSpPr>
              <a:spLocks noChangeArrowheads="1"/>
            </p:cNvSpPr>
            <p:nvPr/>
          </p:nvSpPr>
          <p:spPr bwMode="auto">
            <a:xfrm>
              <a:off x="4796" y="3252"/>
              <a:ext cx="881"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30.000.000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92" name="Rectangle 16"/>
            <p:cNvSpPr>
              <a:spLocks noChangeArrowheads="1"/>
            </p:cNvSpPr>
            <p:nvPr/>
          </p:nvSpPr>
          <p:spPr bwMode="auto">
            <a:xfrm>
              <a:off x="4437" y="3252"/>
              <a:ext cx="513"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3" name="Rectangle 17"/>
            <p:cNvSpPr>
              <a:spLocks noChangeArrowheads="1"/>
            </p:cNvSpPr>
            <p:nvPr/>
          </p:nvSpPr>
          <p:spPr bwMode="auto">
            <a:xfrm>
              <a:off x="4796" y="3252"/>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4" name="Rectangle 18"/>
            <p:cNvSpPr>
              <a:spLocks noChangeArrowheads="1"/>
            </p:cNvSpPr>
            <p:nvPr/>
          </p:nvSpPr>
          <p:spPr bwMode="auto">
            <a:xfrm>
              <a:off x="612" y="3509"/>
              <a:ext cx="1968"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Calibri" pitchFamily="34" charset="0"/>
                  <a:cs typeface="Arial" pitchFamily="34" charset="0"/>
                </a:rPr>
                <a:t>Iniziativa</a:t>
              </a:r>
              <a:r>
                <a:rPr kumimoji="0" lang="en-US" sz="2400" b="0" i="0" u="none" strike="noStrike" cap="none" normalizeH="0" baseline="0" dirty="0" smtClean="0">
                  <a:ln>
                    <a:noFill/>
                  </a:ln>
                  <a:solidFill>
                    <a:srgbClr val="000000"/>
                  </a:solidFill>
                  <a:effectLst/>
                  <a:latin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Calibri" pitchFamily="34" charset="0"/>
                  <a:cs typeface="Arial" pitchFamily="34" charset="0"/>
                </a:rPr>
                <a:t>morbillo</a:t>
              </a:r>
              <a:r>
                <a:rPr kumimoji="0" lang="en-US" sz="2400" b="0" i="0" u="none" strike="noStrike" cap="none" normalizeH="0" baseline="0" dirty="0" smtClean="0">
                  <a:ln>
                    <a:noFill/>
                  </a:ln>
                  <a:solidFill>
                    <a:srgbClr val="000000"/>
                  </a:solidFill>
                  <a:effectLst/>
                  <a:latin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Calibri" pitchFamily="34" charset="0"/>
                  <a:cs typeface="Arial" pitchFamily="34" charset="0"/>
                </a:rPr>
                <a:t>rosolia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95" name="Rectangle 19"/>
            <p:cNvSpPr>
              <a:spLocks noChangeArrowheads="1"/>
            </p:cNvSpPr>
            <p:nvPr/>
          </p:nvSpPr>
          <p:spPr bwMode="auto">
            <a:xfrm>
              <a:off x="3513" y="3509"/>
              <a:ext cx="783"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1.000.000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96" name="Rectangle 20"/>
            <p:cNvSpPr>
              <a:spLocks noChangeArrowheads="1"/>
            </p:cNvSpPr>
            <p:nvPr/>
          </p:nvSpPr>
          <p:spPr bwMode="auto">
            <a:xfrm>
              <a:off x="3153" y="3509"/>
              <a:ext cx="513"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7" name="Rectangle 21"/>
            <p:cNvSpPr>
              <a:spLocks noChangeArrowheads="1"/>
            </p:cNvSpPr>
            <p:nvPr/>
          </p:nvSpPr>
          <p:spPr bwMode="auto">
            <a:xfrm>
              <a:off x="3513" y="3509"/>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398" name="Rectangle 22"/>
            <p:cNvSpPr>
              <a:spLocks noChangeArrowheads="1"/>
            </p:cNvSpPr>
            <p:nvPr/>
          </p:nvSpPr>
          <p:spPr bwMode="auto">
            <a:xfrm>
              <a:off x="4886" y="3509"/>
              <a:ext cx="783"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4.000.000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99" name="Rectangle 23"/>
            <p:cNvSpPr>
              <a:spLocks noChangeArrowheads="1"/>
            </p:cNvSpPr>
            <p:nvPr/>
          </p:nvSpPr>
          <p:spPr bwMode="auto">
            <a:xfrm>
              <a:off x="4437" y="3509"/>
              <a:ext cx="590"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0" name="Rectangle 24"/>
            <p:cNvSpPr>
              <a:spLocks noChangeArrowheads="1"/>
            </p:cNvSpPr>
            <p:nvPr/>
          </p:nvSpPr>
          <p:spPr bwMode="auto">
            <a:xfrm>
              <a:off x="4873" y="3509"/>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1" name="Rectangle 25"/>
            <p:cNvSpPr>
              <a:spLocks noChangeArrowheads="1"/>
            </p:cNvSpPr>
            <p:nvPr/>
          </p:nvSpPr>
          <p:spPr bwMode="auto">
            <a:xfrm>
              <a:off x="612" y="3766"/>
              <a:ext cx="2251"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Calibri" pitchFamily="34" charset="0"/>
                  <a:cs typeface="Arial" pitchFamily="34" charset="0"/>
                </a:rPr>
                <a:t>Attività di vaccinazione Lions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02" name="Rectangle 26"/>
            <p:cNvSpPr>
              <a:spLocks noChangeArrowheads="1"/>
            </p:cNvSpPr>
            <p:nvPr/>
          </p:nvSpPr>
          <p:spPr bwMode="auto">
            <a:xfrm>
              <a:off x="3654" y="3766"/>
              <a:ext cx="636"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750.000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03" name="Rectangle 27"/>
            <p:cNvSpPr>
              <a:spLocks noChangeArrowheads="1"/>
            </p:cNvSpPr>
            <p:nvPr/>
          </p:nvSpPr>
          <p:spPr bwMode="auto">
            <a:xfrm>
              <a:off x="3153" y="3766"/>
              <a:ext cx="642"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4" name="Rectangle 28"/>
            <p:cNvSpPr>
              <a:spLocks noChangeArrowheads="1"/>
            </p:cNvSpPr>
            <p:nvPr/>
          </p:nvSpPr>
          <p:spPr bwMode="auto">
            <a:xfrm>
              <a:off x="3628" y="3766"/>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5" name="Rectangle 29"/>
            <p:cNvSpPr>
              <a:spLocks noChangeArrowheads="1"/>
            </p:cNvSpPr>
            <p:nvPr/>
          </p:nvSpPr>
          <p:spPr bwMode="auto">
            <a:xfrm>
              <a:off x="4886" y="3766"/>
              <a:ext cx="783"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3.000.000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06" name="Rectangle 30"/>
            <p:cNvSpPr>
              <a:spLocks noChangeArrowheads="1"/>
            </p:cNvSpPr>
            <p:nvPr/>
          </p:nvSpPr>
          <p:spPr bwMode="auto">
            <a:xfrm>
              <a:off x="4437" y="3766"/>
              <a:ext cx="590"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7" name="Rectangle 31"/>
            <p:cNvSpPr>
              <a:spLocks noChangeArrowheads="1"/>
            </p:cNvSpPr>
            <p:nvPr/>
          </p:nvSpPr>
          <p:spPr bwMode="auto">
            <a:xfrm>
              <a:off x="4873" y="3766"/>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8" name="Rectangle 32"/>
            <p:cNvSpPr>
              <a:spLocks noChangeArrowheads="1"/>
            </p:cNvSpPr>
            <p:nvPr/>
          </p:nvSpPr>
          <p:spPr bwMode="auto">
            <a:xfrm>
              <a:off x="612" y="4022"/>
              <a:ext cx="1229"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Calibri" pitchFamily="34" charset="0"/>
                  <a:cs typeface="Arial" pitchFamily="34" charset="0"/>
                </a:rPr>
                <a:t>Totale</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generale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09" name="Rectangle 33"/>
            <p:cNvSpPr>
              <a:spLocks noChangeArrowheads="1"/>
            </p:cNvSpPr>
            <p:nvPr/>
          </p:nvSpPr>
          <p:spPr bwMode="auto">
            <a:xfrm>
              <a:off x="3513" y="4022"/>
              <a:ext cx="789"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9.250.000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10" name="Rectangle 34"/>
            <p:cNvSpPr>
              <a:spLocks noChangeArrowheads="1"/>
            </p:cNvSpPr>
            <p:nvPr/>
          </p:nvSpPr>
          <p:spPr bwMode="auto">
            <a:xfrm>
              <a:off x="3153" y="4022"/>
              <a:ext cx="513"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1" name="Rectangle 35"/>
            <p:cNvSpPr>
              <a:spLocks noChangeArrowheads="1"/>
            </p:cNvSpPr>
            <p:nvPr/>
          </p:nvSpPr>
          <p:spPr bwMode="auto">
            <a:xfrm>
              <a:off x="3513" y="4022"/>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2" name="Rectangle 36"/>
            <p:cNvSpPr>
              <a:spLocks noChangeArrowheads="1"/>
            </p:cNvSpPr>
            <p:nvPr/>
          </p:nvSpPr>
          <p:spPr bwMode="auto">
            <a:xfrm>
              <a:off x="4796" y="4022"/>
              <a:ext cx="887"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37.000.000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413" name="Rectangle 37"/>
            <p:cNvSpPr>
              <a:spLocks noChangeArrowheads="1"/>
            </p:cNvSpPr>
            <p:nvPr/>
          </p:nvSpPr>
          <p:spPr bwMode="auto">
            <a:xfrm>
              <a:off x="4437" y="4022"/>
              <a:ext cx="513"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4" name="Rectangle 38"/>
            <p:cNvSpPr>
              <a:spLocks noChangeArrowheads="1"/>
            </p:cNvSpPr>
            <p:nvPr/>
          </p:nvSpPr>
          <p:spPr bwMode="auto">
            <a:xfrm>
              <a:off x="4796" y="4022"/>
              <a:ext cx="141" cy="2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5" name="Rectangle 39"/>
            <p:cNvSpPr>
              <a:spLocks noChangeArrowheads="1"/>
            </p:cNvSpPr>
            <p:nvPr/>
          </p:nvSpPr>
          <p:spPr bwMode="auto">
            <a:xfrm>
              <a:off x="574" y="2970"/>
              <a:ext cx="13" cy="1"/>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16" name="Rectangle 40"/>
            <p:cNvSpPr>
              <a:spLocks noChangeArrowheads="1"/>
            </p:cNvSpPr>
            <p:nvPr/>
          </p:nvSpPr>
          <p:spPr bwMode="auto">
            <a:xfrm>
              <a:off x="3051" y="2970"/>
              <a:ext cx="13" cy="1"/>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17" name="Rectangle 41"/>
            <p:cNvSpPr>
              <a:spLocks noChangeArrowheads="1"/>
            </p:cNvSpPr>
            <p:nvPr/>
          </p:nvSpPr>
          <p:spPr bwMode="auto">
            <a:xfrm>
              <a:off x="4334" y="2970"/>
              <a:ext cx="13" cy="1"/>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18" name="Line 42"/>
            <p:cNvSpPr>
              <a:spLocks noChangeShapeType="1"/>
            </p:cNvSpPr>
            <p:nvPr/>
          </p:nvSpPr>
          <p:spPr bwMode="auto">
            <a:xfrm>
              <a:off x="587" y="2970"/>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19" name="Rectangle 43"/>
            <p:cNvSpPr>
              <a:spLocks noChangeArrowheads="1"/>
            </p:cNvSpPr>
            <p:nvPr/>
          </p:nvSpPr>
          <p:spPr bwMode="auto">
            <a:xfrm>
              <a:off x="587" y="2970"/>
              <a:ext cx="5133" cy="13"/>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0" name="Rectangle 44"/>
            <p:cNvSpPr>
              <a:spLocks noChangeArrowheads="1"/>
            </p:cNvSpPr>
            <p:nvPr/>
          </p:nvSpPr>
          <p:spPr bwMode="auto">
            <a:xfrm>
              <a:off x="5707" y="2970"/>
              <a:ext cx="13" cy="1"/>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1" name="Line 45"/>
            <p:cNvSpPr>
              <a:spLocks noChangeShapeType="1"/>
            </p:cNvSpPr>
            <p:nvPr/>
          </p:nvSpPr>
          <p:spPr bwMode="auto">
            <a:xfrm>
              <a:off x="587" y="3227"/>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2" name="Rectangle 46"/>
            <p:cNvSpPr>
              <a:spLocks noChangeArrowheads="1"/>
            </p:cNvSpPr>
            <p:nvPr/>
          </p:nvSpPr>
          <p:spPr bwMode="auto">
            <a:xfrm>
              <a:off x="587" y="3227"/>
              <a:ext cx="5133" cy="12"/>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3" name="Line 47"/>
            <p:cNvSpPr>
              <a:spLocks noChangeShapeType="1"/>
            </p:cNvSpPr>
            <p:nvPr/>
          </p:nvSpPr>
          <p:spPr bwMode="auto">
            <a:xfrm>
              <a:off x="587" y="3483"/>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4" name="Rectangle 48"/>
            <p:cNvSpPr>
              <a:spLocks noChangeArrowheads="1"/>
            </p:cNvSpPr>
            <p:nvPr/>
          </p:nvSpPr>
          <p:spPr bwMode="auto">
            <a:xfrm>
              <a:off x="587" y="3483"/>
              <a:ext cx="5133" cy="13"/>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5" name="Line 49"/>
            <p:cNvSpPr>
              <a:spLocks noChangeShapeType="1"/>
            </p:cNvSpPr>
            <p:nvPr/>
          </p:nvSpPr>
          <p:spPr bwMode="auto">
            <a:xfrm>
              <a:off x="3051" y="3496"/>
              <a:ext cx="1" cy="244"/>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6" name="Rectangle 50"/>
            <p:cNvSpPr>
              <a:spLocks noChangeArrowheads="1"/>
            </p:cNvSpPr>
            <p:nvPr/>
          </p:nvSpPr>
          <p:spPr bwMode="auto">
            <a:xfrm>
              <a:off x="3051" y="3496"/>
              <a:ext cx="13" cy="244"/>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7" name="Line 51"/>
            <p:cNvSpPr>
              <a:spLocks noChangeShapeType="1"/>
            </p:cNvSpPr>
            <p:nvPr/>
          </p:nvSpPr>
          <p:spPr bwMode="auto">
            <a:xfrm>
              <a:off x="4334" y="3496"/>
              <a:ext cx="1" cy="244"/>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8" name="Rectangle 52"/>
            <p:cNvSpPr>
              <a:spLocks noChangeArrowheads="1"/>
            </p:cNvSpPr>
            <p:nvPr/>
          </p:nvSpPr>
          <p:spPr bwMode="auto">
            <a:xfrm>
              <a:off x="4334" y="3496"/>
              <a:ext cx="13" cy="244"/>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29" name="Line 53"/>
            <p:cNvSpPr>
              <a:spLocks noChangeShapeType="1"/>
            </p:cNvSpPr>
            <p:nvPr/>
          </p:nvSpPr>
          <p:spPr bwMode="auto">
            <a:xfrm>
              <a:off x="587" y="3740"/>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30" name="Rectangle 54"/>
            <p:cNvSpPr>
              <a:spLocks noChangeArrowheads="1"/>
            </p:cNvSpPr>
            <p:nvPr/>
          </p:nvSpPr>
          <p:spPr bwMode="auto">
            <a:xfrm>
              <a:off x="587" y="3740"/>
              <a:ext cx="5133" cy="13"/>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1" name="Line 55"/>
            <p:cNvSpPr>
              <a:spLocks noChangeShapeType="1"/>
            </p:cNvSpPr>
            <p:nvPr/>
          </p:nvSpPr>
          <p:spPr bwMode="auto">
            <a:xfrm>
              <a:off x="587" y="3997"/>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32" name="Rectangle 56"/>
            <p:cNvSpPr>
              <a:spLocks noChangeArrowheads="1"/>
            </p:cNvSpPr>
            <p:nvPr/>
          </p:nvSpPr>
          <p:spPr bwMode="auto">
            <a:xfrm>
              <a:off x="587" y="3997"/>
              <a:ext cx="5133" cy="12"/>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3" name="Line 57"/>
            <p:cNvSpPr>
              <a:spLocks noChangeShapeType="1"/>
            </p:cNvSpPr>
            <p:nvPr/>
          </p:nvSpPr>
          <p:spPr bwMode="auto">
            <a:xfrm>
              <a:off x="574" y="2970"/>
              <a:ext cx="1" cy="1296"/>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34" name="Rectangle 58"/>
            <p:cNvSpPr>
              <a:spLocks noChangeArrowheads="1"/>
            </p:cNvSpPr>
            <p:nvPr/>
          </p:nvSpPr>
          <p:spPr bwMode="auto">
            <a:xfrm>
              <a:off x="574" y="2970"/>
              <a:ext cx="13" cy="1296"/>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5" name="Line 59"/>
            <p:cNvSpPr>
              <a:spLocks noChangeShapeType="1"/>
            </p:cNvSpPr>
            <p:nvPr/>
          </p:nvSpPr>
          <p:spPr bwMode="auto">
            <a:xfrm>
              <a:off x="3051" y="4009"/>
              <a:ext cx="1" cy="244"/>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36" name="Rectangle 60"/>
            <p:cNvSpPr>
              <a:spLocks noChangeArrowheads="1"/>
            </p:cNvSpPr>
            <p:nvPr/>
          </p:nvSpPr>
          <p:spPr bwMode="auto">
            <a:xfrm>
              <a:off x="3051" y="4009"/>
              <a:ext cx="13" cy="244"/>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7" name="Line 61"/>
            <p:cNvSpPr>
              <a:spLocks noChangeShapeType="1"/>
            </p:cNvSpPr>
            <p:nvPr/>
          </p:nvSpPr>
          <p:spPr bwMode="auto">
            <a:xfrm>
              <a:off x="4334" y="4009"/>
              <a:ext cx="1" cy="244"/>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38" name="Rectangle 62"/>
            <p:cNvSpPr>
              <a:spLocks noChangeArrowheads="1"/>
            </p:cNvSpPr>
            <p:nvPr/>
          </p:nvSpPr>
          <p:spPr bwMode="auto">
            <a:xfrm>
              <a:off x="4334" y="4009"/>
              <a:ext cx="13" cy="244"/>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9" name="Line 63"/>
            <p:cNvSpPr>
              <a:spLocks noChangeShapeType="1"/>
            </p:cNvSpPr>
            <p:nvPr/>
          </p:nvSpPr>
          <p:spPr bwMode="auto">
            <a:xfrm>
              <a:off x="587" y="4253"/>
              <a:ext cx="5133" cy="1"/>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0" name="Rectangle 64"/>
            <p:cNvSpPr>
              <a:spLocks noChangeArrowheads="1"/>
            </p:cNvSpPr>
            <p:nvPr/>
          </p:nvSpPr>
          <p:spPr bwMode="auto">
            <a:xfrm>
              <a:off x="587" y="4253"/>
              <a:ext cx="5133" cy="13"/>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41" name="Line 65"/>
            <p:cNvSpPr>
              <a:spLocks noChangeShapeType="1"/>
            </p:cNvSpPr>
            <p:nvPr/>
          </p:nvSpPr>
          <p:spPr bwMode="auto">
            <a:xfrm>
              <a:off x="5707" y="2983"/>
              <a:ext cx="1" cy="1283"/>
            </a:xfrm>
            <a:prstGeom prst="line">
              <a:avLst/>
            </a:prstGeom>
            <a:noFill/>
            <a:ln w="0">
              <a:solidFill>
                <a:srgbClr val="DA96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2" name="Rectangle 66"/>
            <p:cNvSpPr>
              <a:spLocks noChangeArrowheads="1"/>
            </p:cNvSpPr>
            <p:nvPr/>
          </p:nvSpPr>
          <p:spPr bwMode="auto">
            <a:xfrm>
              <a:off x="5707" y="2983"/>
              <a:ext cx="13" cy="1283"/>
            </a:xfrm>
            <a:prstGeom prst="rect">
              <a:avLst/>
            </a:prstGeom>
            <a:solidFill>
              <a:srgbClr val="DA969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43" name="Line 67"/>
            <p:cNvSpPr>
              <a:spLocks noChangeShapeType="1"/>
            </p:cNvSpPr>
            <p:nvPr/>
          </p:nvSpPr>
          <p:spPr bwMode="auto">
            <a:xfrm>
              <a:off x="574" y="4266"/>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4" name="Rectangle 68"/>
            <p:cNvSpPr>
              <a:spLocks noChangeArrowheads="1"/>
            </p:cNvSpPr>
            <p:nvPr/>
          </p:nvSpPr>
          <p:spPr bwMode="auto">
            <a:xfrm>
              <a:off x="574" y="4266"/>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45" name="Line 69"/>
            <p:cNvSpPr>
              <a:spLocks noChangeShapeType="1"/>
            </p:cNvSpPr>
            <p:nvPr/>
          </p:nvSpPr>
          <p:spPr bwMode="auto">
            <a:xfrm>
              <a:off x="3051" y="4266"/>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6" name="Rectangle 70"/>
            <p:cNvSpPr>
              <a:spLocks noChangeArrowheads="1"/>
            </p:cNvSpPr>
            <p:nvPr/>
          </p:nvSpPr>
          <p:spPr bwMode="auto">
            <a:xfrm>
              <a:off x="3051" y="4266"/>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47" name="Line 71"/>
            <p:cNvSpPr>
              <a:spLocks noChangeShapeType="1"/>
            </p:cNvSpPr>
            <p:nvPr/>
          </p:nvSpPr>
          <p:spPr bwMode="auto">
            <a:xfrm>
              <a:off x="4334" y="4266"/>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8" name="Rectangle 72"/>
            <p:cNvSpPr>
              <a:spLocks noChangeArrowheads="1"/>
            </p:cNvSpPr>
            <p:nvPr/>
          </p:nvSpPr>
          <p:spPr bwMode="auto">
            <a:xfrm>
              <a:off x="4334" y="4266"/>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49" name="Line 73"/>
            <p:cNvSpPr>
              <a:spLocks noChangeShapeType="1"/>
            </p:cNvSpPr>
            <p:nvPr/>
          </p:nvSpPr>
          <p:spPr bwMode="auto">
            <a:xfrm>
              <a:off x="5707" y="4266"/>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50" name="Rectangle 74"/>
            <p:cNvSpPr>
              <a:spLocks noChangeArrowheads="1"/>
            </p:cNvSpPr>
            <p:nvPr/>
          </p:nvSpPr>
          <p:spPr bwMode="auto">
            <a:xfrm>
              <a:off x="5707" y="4266"/>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51" name="Line 75"/>
            <p:cNvSpPr>
              <a:spLocks noChangeShapeType="1"/>
            </p:cNvSpPr>
            <p:nvPr/>
          </p:nvSpPr>
          <p:spPr bwMode="auto">
            <a:xfrm>
              <a:off x="5720" y="2970"/>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52" name="Rectangle 76"/>
            <p:cNvSpPr>
              <a:spLocks noChangeArrowheads="1"/>
            </p:cNvSpPr>
            <p:nvPr/>
          </p:nvSpPr>
          <p:spPr bwMode="auto">
            <a:xfrm>
              <a:off x="5720" y="2970"/>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53" name="Line 77"/>
            <p:cNvSpPr>
              <a:spLocks noChangeShapeType="1"/>
            </p:cNvSpPr>
            <p:nvPr/>
          </p:nvSpPr>
          <p:spPr bwMode="auto">
            <a:xfrm>
              <a:off x="5720" y="3227"/>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54" name="Rectangle 78"/>
            <p:cNvSpPr>
              <a:spLocks noChangeArrowheads="1"/>
            </p:cNvSpPr>
            <p:nvPr/>
          </p:nvSpPr>
          <p:spPr bwMode="auto">
            <a:xfrm>
              <a:off x="5720" y="3227"/>
              <a:ext cx="13" cy="12"/>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55" name="Line 79"/>
            <p:cNvSpPr>
              <a:spLocks noChangeShapeType="1"/>
            </p:cNvSpPr>
            <p:nvPr/>
          </p:nvSpPr>
          <p:spPr bwMode="auto">
            <a:xfrm>
              <a:off x="5720" y="3483"/>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56" name="Rectangle 80"/>
            <p:cNvSpPr>
              <a:spLocks noChangeArrowheads="1"/>
            </p:cNvSpPr>
            <p:nvPr/>
          </p:nvSpPr>
          <p:spPr bwMode="auto">
            <a:xfrm>
              <a:off x="5720" y="3483"/>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57" name="Line 81"/>
            <p:cNvSpPr>
              <a:spLocks noChangeShapeType="1"/>
            </p:cNvSpPr>
            <p:nvPr/>
          </p:nvSpPr>
          <p:spPr bwMode="auto">
            <a:xfrm>
              <a:off x="5720" y="3740"/>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58" name="Rectangle 82"/>
            <p:cNvSpPr>
              <a:spLocks noChangeArrowheads="1"/>
            </p:cNvSpPr>
            <p:nvPr/>
          </p:nvSpPr>
          <p:spPr bwMode="auto">
            <a:xfrm>
              <a:off x="5720" y="3740"/>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59" name="Line 83"/>
            <p:cNvSpPr>
              <a:spLocks noChangeShapeType="1"/>
            </p:cNvSpPr>
            <p:nvPr/>
          </p:nvSpPr>
          <p:spPr bwMode="auto">
            <a:xfrm>
              <a:off x="5720" y="3997"/>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60" name="Rectangle 84"/>
            <p:cNvSpPr>
              <a:spLocks noChangeArrowheads="1"/>
            </p:cNvSpPr>
            <p:nvPr/>
          </p:nvSpPr>
          <p:spPr bwMode="auto">
            <a:xfrm>
              <a:off x="5720" y="3997"/>
              <a:ext cx="13" cy="12"/>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1" name="Line 85"/>
            <p:cNvSpPr>
              <a:spLocks noChangeShapeType="1"/>
            </p:cNvSpPr>
            <p:nvPr/>
          </p:nvSpPr>
          <p:spPr bwMode="auto">
            <a:xfrm>
              <a:off x="5720" y="4253"/>
              <a:ext cx="1"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62" name="Rectangle 86"/>
            <p:cNvSpPr>
              <a:spLocks noChangeArrowheads="1"/>
            </p:cNvSpPr>
            <p:nvPr/>
          </p:nvSpPr>
          <p:spPr bwMode="auto">
            <a:xfrm>
              <a:off x="5720" y="4253"/>
              <a:ext cx="13" cy="13"/>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3" name="Rectangle 87"/>
            <p:cNvSpPr>
              <a:spLocks noChangeArrowheads="1"/>
            </p:cNvSpPr>
            <p:nvPr/>
          </p:nvSpPr>
          <p:spPr bwMode="auto">
            <a:xfrm>
              <a:off x="5682" y="4228"/>
              <a:ext cx="25" cy="25"/>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4" name="Rectangle 88"/>
            <p:cNvSpPr>
              <a:spLocks noChangeArrowheads="1"/>
            </p:cNvSpPr>
            <p:nvPr/>
          </p:nvSpPr>
          <p:spPr bwMode="auto">
            <a:xfrm>
              <a:off x="5694" y="4240"/>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5" name="Rectangle 89"/>
            <p:cNvSpPr>
              <a:spLocks noChangeArrowheads="1"/>
            </p:cNvSpPr>
            <p:nvPr/>
          </p:nvSpPr>
          <p:spPr bwMode="auto">
            <a:xfrm>
              <a:off x="5694" y="4240"/>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6" name="Rectangle 90"/>
            <p:cNvSpPr>
              <a:spLocks noChangeArrowheads="1"/>
            </p:cNvSpPr>
            <p:nvPr/>
          </p:nvSpPr>
          <p:spPr bwMode="auto">
            <a:xfrm>
              <a:off x="5656" y="4228"/>
              <a:ext cx="26" cy="25"/>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7" name="Rectangle 91"/>
            <p:cNvSpPr>
              <a:spLocks noChangeArrowheads="1"/>
            </p:cNvSpPr>
            <p:nvPr/>
          </p:nvSpPr>
          <p:spPr bwMode="auto">
            <a:xfrm>
              <a:off x="5669" y="4240"/>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8" name="Rectangle 92"/>
            <p:cNvSpPr>
              <a:spLocks noChangeArrowheads="1"/>
            </p:cNvSpPr>
            <p:nvPr/>
          </p:nvSpPr>
          <p:spPr bwMode="auto">
            <a:xfrm>
              <a:off x="5669" y="4240"/>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69" name="Rectangle 93"/>
            <p:cNvSpPr>
              <a:spLocks noChangeArrowheads="1"/>
            </p:cNvSpPr>
            <p:nvPr/>
          </p:nvSpPr>
          <p:spPr bwMode="auto">
            <a:xfrm>
              <a:off x="5682" y="4202"/>
              <a:ext cx="25" cy="26"/>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70" name="Rectangle 94"/>
            <p:cNvSpPr>
              <a:spLocks noChangeArrowheads="1"/>
            </p:cNvSpPr>
            <p:nvPr/>
          </p:nvSpPr>
          <p:spPr bwMode="auto">
            <a:xfrm>
              <a:off x="5694" y="4215"/>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71" name="Rectangle 95"/>
            <p:cNvSpPr>
              <a:spLocks noChangeArrowheads="1"/>
            </p:cNvSpPr>
            <p:nvPr/>
          </p:nvSpPr>
          <p:spPr bwMode="auto">
            <a:xfrm>
              <a:off x="5694" y="4215"/>
              <a:ext cx="13" cy="13"/>
            </a:xfrm>
            <a:prstGeom prst="rect">
              <a:avLst/>
            </a:prstGeom>
            <a:solidFill>
              <a:srgbClr val="485DB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867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it-IT"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200" b="1" dirty="0"/>
              <a:t>Donazioni Lions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200" b="1" dirty="0" err="1"/>
              <a:t>GAVI</a:t>
            </a:r>
            <a:r>
              <a:rPr lang="it-IT" sz="1200" b="1" dirty="0"/>
              <a:t> </a:t>
            </a:r>
            <a:r>
              <a:rPr lang="it-IT" sz="1200" b="1" dirty="0" err="1"/>
              <a:t>Alliance</a:t>
            </a:r>
            <a:endParaRPr lang="it-IT" sz="1200" b="1" dirty="0"/>
          </a:p>
        </p:txBody>
      </p:sp>
      <p:sp>
        <p:nvSpPr>
          <p:cNvPr id="22" name="TextBox 21"/>
          <p:cNvSpPr txBox="1">
            <a:spLocks noChangeArrowheads="1"/>
          </p:cNvSpPr>
          <p:nvPr/>
        </p:nvSpPr>
        <p:spPr bwMode="auto">
          <a:xfrm>
            <a:off x="4230688" y="4195763"/>
            <a:ext cx="109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100" b="1" dirty="0"/>
              <a:t>Vaccini ai paesi</a:t>
            </a:r>
            <a:r>
              <a:rPr lang="en-US" sz="1100"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100" b="1" dirty="0"/>
              <a:t>Formazione di operatori sanitari</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100" b="1" dirty="0"/>
              <a:t>I Lions mobilitano le comunità</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100" b="1"/>
              <a:t>Bambini vaccinati: vite salvate!</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Raccolta di fondi globale</a:t>
            </a:r>
            <a:endParaRPr lang="it-IT"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300" dirty="0" smtClean="0">
                <a:solidFill>
                  <a:srgbClr val="FFFFFF"/>
                </a:solidFill>
                <a:latin typeface="Kalinga" pitchFamily="34" charset="0"/>
              </a:rPr>
              <a:t>Sensibilizzazione</a:t>
            </a:r>
            <a:endParaRPr lang="it-IT"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it-IT" dirty="0" smtClean="0">
                <a:solidFill>
                  <a:srgbClr val="000000"/>
                </a:solidFill>
                <a:latin typeface="Kalinga" pitchFamily="34" charset="0"/>
              </a:rPr>
              <a:t>I Lions coinvolgono i leader a livello locale e nazionale perché sostengano:</a:t>
            </a:r>
          </a:p>
          <a:p>
            <a:pPr lvl="1" indent="-342900" algn="l" eaLnBrk="1" hangingPunct="1">
              <a:lnSpc>
                <a:spcPct val="95000"/>
              </a:lnSpc>
              <a:spcBef>
                <a:spcPct val="0"/>
              </a:spcBef>
              <a:spcAft>
                <a:spcPts val="1200"/>
              </a:spcAft>
              <a:buClr>
                <a:srgbClr val="000000"/>
              </a:buClr>
              <a:buFontTx/>
              <a:buChar char="•"/>
              <a:defRPr/>
            </a:pPr>
            <a:r>
              <a:rPr lang="it-IT" dirty="0" smtClean="0">
                <a:solidFill>
                  <a:srgbClr val="000000"/>
                </a:solidFill>
                <a:latin typeface="Kalinga" pitchFamily="34" charset="0"/>
              </a:rPr>
              <a:t>campagne di vaccinazione in aree precedentemente trascurate</a:t>
            </a:r>
          </a:p>
          <a:p>
            <a:pPr lvl="1" indent="-342900" algn="l" eaLnBrk="1" hangingPunct="1">
              <a:lnSpc>
                <a:spcPct val="95000"/>
              </a:lnSpc>
              <a:spcBef>
                <a:spcPct val="0"/>
              </a:spcBef>
              <a:spcAft>
                <a:spcPts val="1200"/>
              </a:spcAft>
              <a:buClr>
                <a:srgbClr val="000000"/>
              </a:buClr>
              <a:buFontTx/>
              <a:buChar char="•"/>
              <a:defRPr/>
            </a:pPr>
            <a:r>
              <a:rPr lang="it-IT" dirty="0" smtClean="0">
                <a:solidFill>
                  <a:srgbClr val="000000"/>
                </a:solidFill>
                <a:latin typeface="Kalinga" pitchFamily="34" charset="0"/>
              </a:rPr>
              <a:t>creazione di un sistema di vaccinazioni di routine</a:t>
            </a:r>
          </a:p>
          <a:p>
            <a:pPr lvl="1" indent="-342900" algn="l" eaLnBrk="1" hangingPunct="1">
              <a:lnSpc>
                <a:spcPct val="95000"/>
              </a:lnSpc>
              <a:spcBef>
                <a:spcPct val="0"/>
              </a:spcBef>
              <a:spcAft>
                <a:spcPts val="1200"/>
              </a:spcAft>
              <a:buClr>
                <a:srgbClr val="000000"/>
              </a:buClr>
              <a:buFontTx/>
              <a:buChar char="•"/>
              <a:defRPr/>
            </a:pPr>
            <a:r>
              <a:rPr lang="it-IT" dirty="0" smtClean="0">
                <a:solidFill>
                  <a:srgbClr val="000000"/>
                </a:solidFill>
                <a:latin typeface="Kalinga" pitchFamily="34" charset="0"/>
              </a:rPr>
              <a:t>miglioramento dell'infrastruttura sanitaria </a:t>
            </a:r>
          </a:p>
          <a:p>
            <a:pPr lvl="1" indent="-342900" algn="l" eaLnBrk="1" hangingPunct="1">
              <a:lnSpc>
                <a:spcPct val="95000"/>
              </a:lnSpc>
              <a:spcBef>
                <a:spcPct val="0"/>
              </a:spcBef>
              <a:spcAft>
                <a:spcPts val="1200"/>
              </a:spcAft>
              <a:buClr>
                <a:srgbClr val="000000"/>
              </a:buClr>
              <a:buFontTx/>
              <a:buChar char="•"/>
              <a:defRPr/>
            </a:pPr>
            <a:endParaRPr lang="it-IT"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it-IT"/>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300" dirty="0">
                <a:solidFill>
                  <a:srgbClr val="FFFFFF"/>
                </a:solidFill>
                <a:latin typeface="Kalinga" pitchFamily="34" charset="0"/>
              </a:rPr>
              <a:t>I Lions scrivono la storia della lotta al morbillo: Malawi</a:t>
            </a:r>
            <a:endParaRPr lang="it-IT"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Campagna nazionale di vaccinazione</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Oltre 2.000.000 di bambini vaccinati</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I Lions e i Leo di 5 club hanno svolto un ruolo fondamentale nell'opera di sensibilizzazione</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Annunci radio</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Carri hanno circolato in aree urbane per annunciare le campagne</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it-IT" sz="2400" dirty="0" smtClean="0">
                <a:solidFill>
                  <a:srgbClr val="000000"/>
                </a:solidFill>
                <a:latin typeface="Kalinga" pitchFamily="34" charset="0"/>
              </a:rPr>
              <a:t>Attività di volontariato presso i centri vaccinazione</a:t>
            </a:r>
            <a:endParaRPr lang="it-IT"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it-IT"/>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it-IT" sz="1400" dirty="0">
                <a:latin typeface="Kalinga" pitchFamily="34" charset="0"/>
              </a:rPr>
              <a:t>Il Ministro della Sanità, On. Gotani Hara (in </a:t>
            </a:r>
            <a:r>
              <a:rPr lang="it-IT" sz="1400" dirty="0" smtClean="0">
                <a:latin typeface="Kalinga" pitchFamily="34" charset="0"/>
              </a:rPr>
              <a:t>rosso) </a:t>
            </a:r>
            <a:r>
              <a:rPr lang="it-IT" sz="1400" dirty="0">
                <a:latin typeface="Kalinga" pitchFamily="34" charset="0"/>
              </a:rPr>
              <a:t>assiste alla prima </a:t>
            </a:r>
            <a:r>
              <a:rPr lang="it-IT" sz="1400" dirty="0" smtClean="0">
                <a:latin typeface="Kalinga" pitchFamily="34" charset="0"/>
              </a:rPr>
              <a:t>vaccinazione. Si </a:t>
            </a:r>
            <a:r>
              <a:rPr lang="it-IT" sz="1400" dirty="0">
                <a:latin typeface="Kalinga" pitchFamily="34" charset="0"/>
              </a:rPr>
              <a:t>può leggere di più sul blog di LCIF: http://www.lcif.org/blog/2014/01/15/lcif-week-lions-of-malawi-mobilize-for-measles/#.UyDClPldV8F</a:t>
            </a:r>
            <a:endParaRPr lang="it-IT"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sz="3200" dirty="0" smtClean="0">
                <a:solidFill>
                  <a:srgbClr val="FFFFFF"/>
                </a:solidFill>
                <a:latin typeface="Kalinga" pitchFamily="34" charset="0"/>
              </a:rPr>
              <a:t>Mobilitazione sociale</a:t>
            </a:r>
          </a:p>
        </p:txBody>
      </p:sp>
      <p:pic>
        <p:nvPicPr>
          <p:cNvPr id="6758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it-IT" sz="2000" dirty="0">
                <a:solidFill>
                  <a:srgbClr val="000000"/>
                </a:solidFill>
                <a:latin typeface="Kalinga" pitchFamily="34" charset="0"/>
              </a:rPr>
              <a:t>Campagne di vaccinazione di massa</a:t>
            </a:r>
          </a:p>
          <a:p>
            <a:pPr>
              <a:lnSpc>
                <a:spcPct val="95000"/>
              </a:lnSpc>
            </a:pPr>
            <a:endParaRPr lang="it-IT" sz="2000" dirty="0">
              <a:solidFill>
                <a:srgbClr val="000000"/>
              </a:solidFill>
              <a:latin typeface="Kalinga" pitchFamily="34" charset="0"/>
              <a:cs typeface="Kalinga" pitchFamily="34" charset="0"/>
            </a:endParaRPr>
          </a:p>
          <a:p>
            <a:pPr>
              <a:lnSpc>
                <a:spcPct val="95000"/>
              </a:lnSpc>
            </a:pPr>
            <a:r>
              <a:rPr lang="it-IT" sz="2000" dirty="0">
                <a:solidFill>
                  <a:srgbClr val="000000"/>
                </a:solidFill>
                <a:latin typeface="Kalinga" pitchFamily="34" charset="0"/>
              </a:rPr>
              <a:t>Il processo di vaccinazione di tutti i bambini compresi in una data fascia di età in un breve periodo di tempo, spesso solo in alcuni giorni o alcune settimane:</a:t>
            </a:r>
          </a:p>
          <a:p>
            <a:pPr>
              <a:lnSpc>
                <a:spcPct val="95000"/>
              </a:lnSpc>
            </a:pPr>
            <a:endParaRPr lang="it-IT" sz="2000" dirty="0">
              <a:solidFill>
                <a:srgbClr val="000000"/>
              </a:solidFill>
              <a:latin typeface="Kalinga" pitchFamily="34" charset="0"/>
              <a:cs typeface="Kalinga" pitchFamily="34" charset="0"/>
            </a:endParaRPr>
          </a:p>
          <a:p>
            <a:pPr lvl="2">
              <a:lnSpc>
                <a:spcPct val="95000"/>
              </a:lnSpc>
              <a:buFont typeface="Arial" charset="0"/>
              <a:buChar char="•"/>
            </a:pPr>
            <a:r>
              <a:rPr lang="it-IT" sz="2000" dirty="0">
                <a:solidFill>
                  <a:srgbClr val="000000"/>
                </a:solidFill>
                <a:latin typeface="Kalinga" pitchFamily="34" charset="0"/>
              </a:rPr>
              <a:t>normalmente in tutto un paese</a:t>
            </a:r>
          </a:p>
          <a:p>
            <a:pPr lvl="2">
              <a:lnSpc>
                <a:spcPct val="95000"/>
              </a:lnSpc>
              <a:buFont typeface="Arial" charset="0"/>
              <a:buChar char="•"/>
            </a:pPr>
            <a:r>
              <a:rPr lang="it-IT" sz="2000" dirty="0">
                <a:solidFill>
                  <a:srgbClr val="000000"/>
                </a:solidFill>
                <a:latin typeface="Kalinga" pitchFamily="34" charset="0"/>
              </a:rPr>
              <a:t>le campagne di successo raggiungono il 90% dei bambini target</a:t>
            </a:r>
          </a:p>
          <a:p>
            <a:pPr lvl="2">
              <a:lnSpc>
                <a:spcPct val="95000"/>
              </a:lnSpc>
              <a:buFont typeface="Arial" charset="0"/>
              <a:buChar char="•"/>
            </a:pPr>
            <a:r>
              <a:rPr lang="it-IT" sz="2000" dirty="0">
                <a:solidFill>
                  <a:srgbClr val="000000"/>
                </a:solidFill>
                <a:latin typeface="Kalinga" pitchFamily="34" charset="0"/>
              </a:rPr>
              <a:t>i Ministeri della Sanità locali devono pianificare e svolgere le campagne con il supporto tecnico e finanziario dei partner dell'Iniziativa sul morbillo</a:t>
            </a:r>
          </a:p>
          <a:p>
            <a:pPr lvl="2">
              <a:lnSpc>
                <a:spcPct val="95000"/>
              </a:lnSpc>
              <a:buFont typeface="Arial" charset="0"/>
              <a:buChar char="•"/>
            </a:pPr>
            <a:r>
              <a:rPr lang="it-IT" sz="2000" dirty="0">
                <a:solidFill>
                  <a:srgbClr val="000000"/>
                </a:solidFill>
                <a:latin typeface="Kalinga" pitchFamily="34" charset="0"/>
              </a:rPr>
              <a:t>le campagne sono ottimi strumenti per raggiungere l'immunità di massa in luoghi dove non esistono ancora sistemi di vaccinazione di routine</a:t>
            </a:r>
          </a:p>
        </p:txBody>
      </p:sp>
      <p:pic>
        <p:nvPicPr>
          <p:cNvPr id="6759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it-IT"/>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it-IT" sz="4700" dirty="0">
                <a:solidFill>
                  <a:srgbClr val="4E562B"/>
                </a:solidFill>
                <a:latin typeface="Arial" charset="0"/>
              </a:rPr>
              <a:t>Un vaccino, una vita</a:t>
            </a:r>
            <a:endParaRPr lang="it-IT"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it-IT" sz="2900" dirty="0" smtClean="0">
                <a:solidFill>
                  <a:srgbClr val="766A62"/>
                </a:solidFill>
                <a:latin typeface="Arial" charset="0"/>
              </a:rPr>
              <a:t>Informazioni generali</a:t>
            </a:r>
            <a:endParaRPr lang="it-IT"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it-IT"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200" dirty="0" smtClean="0">
                <a:solidFill>
                  <a:srgbClr val="FFFFFF"/>
                </a:solidFill>
                <a:latin typeface="Kalinga" pitchFamily="34" charset="0"/>
              </a:rPr>
              <a:t>Mobilitazione sociale</a:t>
            </a:r>
            <a:endParaRPr lang="it-IT"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it-IT" dirty="0" smtClean="0">
                <a:solidFill>
                  <a:srgbClr val="000000"/>
                </a:solidFill>
                <a:latin typeface="Kalinga" pitchFamily="34" charset="0"/>
              </a:rPr>
              <a:t>Difficoltà frequenti in comunità marginalizzate</a:t>
            </a:r>
          </a:p>
          <a:p>
            <a:pPr lvl="1" indent="-342900" algn="l" eaLnBrk="1" hangingPunct="1">
              <a:lnSpc>
                <a:spcPct val="95000"/>
              </a:lnSpc>
              <a:spcBef>
                <a:spcPct val="0"/>
              </a:spcBef>
              <a:spcAft>
                <a:spcPts val="600"/>
              </a:spcAft>
              <a:buClr>
                <a:srgbClr val="000000"/>
              </a:buClr>
            </a:pPr>
            <a:endParaRPr lang="it-IT"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it-IT" dirty="0" smtClean="0">
                <a:solidFill>
                  <a:srgbClr val="000000"/>
                </a:solidFill>
                <a:latin typeface="Kalinga" pitchFamily="34" charset="0"/>
              </a:rPr>
              <a:t>Bassa percentuale di alfabetismo (25 – 50%)</a:t>
            </a:r>
          </a:p>
          <a:p>
            <a:pPr lvl="1" indent="-342900" algn="l" eaLnBrk="1" hangingPunct="1">
              <a:lnSpc>
                <a:spcPct val="95000"/>
              </a:lnSpc>
              <a:spcBef>
                <a:spcPct val="0"/>
              </a:spcBef>
              <a:spcAft>
                <a:spcPts val="600"/>
              </a:spcAft>
              <a:buClr>
                <a:srgbClr val="000000"/>
              </a:buClr>
              <a:buFont typeface="Wingdings" pitchFamily="2" charset="2"/>
              <a:buChar char="ü"/>
            </a:pPr>
            <a:r>
              <a:rPr lang="it-IT" dirty="0" smtClean="0">
                <a:solidFill>
                  <a:srgbClr val="000000"/>
                </a:solidFill>
                <a:latin typeface="Kalinga" pitchFamily="34" charset="0"/>
              </a:rPr>
              <a:t>Le aree rurali hanno accesso limitato all'elettricità (per TV, radio)</a:t>
            </a:r>
          </a:p>
          <a:p>
            <a:pPr lvl="1" indent="-342900" algn="l" eaLnBrk="1" hangingPunct="1">
              <a:lnSpc>
                <a:spcPct val="95000"/>
              </a:lnSpc>
              <a:spcBef>
                <a:spcPct val="0"/>
              </a:spcBef>
              <a:spcAft>
                <a:spcPts val="600"/>
              </a:spcAft>
              <a:buClr>
                <a:srgbClr val="000000"/>
              </a:buClr>
              <a:buFont typeface="Wingdings" pitchFamily="2" charset="2"/>
              <a:buChar char="ü"/>
            </a:pPr>
            <a:r>
              <a:rPr lang="it-IT" dirty="0" smtClean="0">
                <a:solidFill>
                  <a:srgbClr val="000000"/>
                </a:solidFill>
                <a:latin typeface="Kalinga" pitchFamily="34" charset="0"/>
              </a:rPr>
              <a:t>Accesso limitato a servizi sanitari</a:t>
            </a:r>
          </a:p>
          <a:p>
            <a:pPr lvl="1" indent="-342900" algn="l" eaLnBrk="1" hangingPunct="1">
              <a:lnSpc>
                <a:spcPct val="95000"/>
              </a:lnSpc>
              <a:spcBef>
                <a:spcPct val="0"/>
              </a:spcBef>
              <a:spcAft>
                <a:spcPts val="600"/>
              </a:spcAft>
              <a:buClr>
                <a:srgbClr val="000000"/>
              </a:buClr>
              <a:buFont typeface="Wingdings" pitchFamily="2" charset="2"/>
              <a:buChar char="ü"/>
            </a:pPr>
            <a:r>
              <a:rPr lang="it-IT" dirty="0" smtClean="0">
                <a:solidFill>
                  <a:srgbClr val="000000"/>
                </a:solidFill>
                <a:latin typeface="Kalinga" pitchFamily="34" charset="0"/>
              </a:rPr>
              <a:t>Risorse pubbliche limitate</a:t>
            </a:r>
          </a:p>
          <a:p>
            <a:pPr lvl="1" indent="-342900" algn="l" eaLnBrk="1" hangingPunct="1">
              <a:lnSpc>
                <a:spcPct val="95000"/>
              </a:lnSpc>
              <a:spcBef>
                <a:spcPct val="0"/>
              </a:spcBef>
              <a:spcAft>
                <a:spcPts val="600"/>
              </a:spcAft>
              <a:buClr>
                <a:srgbClr val="000000"/>
              </a:buClr>
              <a:buFont typeface="Wingdings" pitchFamily="2" charset="2"/>
              <a:buChar char="ü"/>
            </a:pPr>
            <a:r>
              <a:rPr lang="it-IT" dirty="0" smtClean="0">
                <a:solidFill>
                  <a:srgbClr val="000000"/>
                </a:solidFill>
                <a:latin typeface="Kalinga" pitchFamily="34" charset="0"/>
              </a:rPr>
              <a:t>Trasporti limitati</a:t>
            </a:r>
            <a:endParaRPr lang="it-IT"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it-IT"/>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200" dirty="0" smtClean="0">
                <a:solidFill>
                  <a:srgbClr val="FFFFFF"/>
                </a:solidFill>
                <a:latin typeface="Kalinga" pitchFamily="34" charset="0"/>
              </a:rPr>
              <a:t>Mobilitazione sociale</a:t>
            </a:r>
            <a:endParaRPr lang="it-IT"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it-IT" dirty="0" smtClean="0">
                <a:solidFill>
                  <a:srgbClr val="000000"/>
                </a:solidFill>
                <a:latin typeface="Kalinga" pitchFamily="34" charset="0"/>
              </a:rPr>
              <a:t>I Lions svolgono un ruolo essenziale per il successo degli eventi di vaccinazione, attraverso il loro impegno alla mobilitazione sociale:</a:t>
            </a:r>
          </a:p>
          <a:p>
            <a:pPr marL="0" lvl="1" algn="l" eaLnBrk="1" hangingPunct="1">
              <a:lnSpc>
                <a:spcPct val="95000"/>
              </a:lnSpc>
              <a:spcBef>
                <a:spcPct val="0"/>
              </a:spcBef>
              <a:spcAft>
                <a:spcPts val="600"/>
              </a:spcAft>
              <a:buClr>
                <a:srgbClr val="000000"/>
              </a:buClr>
              <a:defRPr/>
            </a:pPr>
            <a:endParaRPr lang="it-IT"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it-IT" dirty="0" smtClean="0">
                <a:solidFill>
                  <a:srgbClr val="000000"/>
                </a:solidFill>
                <a:latin typeface="Kalinga" pitchFamily="34" charset="0"/>
              </a:rPr>
              <a:t>pubblicità in TV e radio </a:t>
            </a:r>
          </a:p>
          <a:p>
            <a:pPr lvl="1" indent="-457200" algn="l" eaLnBrk="1" hangingPunct="1">
              <a:lnSpc>
                <a:spcPct val="95000"/>
              </a:lnSpc>
              <a:spcBef>
                <a:spcPct val="0"/>
              </a:spcBef>
              <a:spcAft>
                <a:spcPts val="600"/>
              </a:spcAft>
              <a:buClr>
                <a:srgbClr val="000000"/>
              </a:buClr>
              <a:buFont typeface="Wingdings" pitchFamily="2" charset="2"/>
              <a:buChar char="ü"/>
              <a:defRPr/>
            </a:pPr>
            <a:r>
              <a:rPr lang="it-IT" dirty="0" smtClean="0">
                <a:solidFill>
                  <a:srgbClr val="000000"/>
                </a:solidFill>
                <a:latin typeface="Kalinga" pitchFamily="34" charset="0"/>
              </a:rPr>
              <a:t>volantini e annunci mobili di servizio pubblico</a:t>
            </a:r>
          </a:p>
          <a:p>
            <a:pPr lvl="1" indent="-457200" algn="l" eaLnBrk="1" hangingPunct="1">
              <a:lnSpc>
                <a:spcPct val="95000"/>
              </a:lnSpc>
              <a:spcBef>
                <a:spcPct val="0"/>
              </a:spcBef>
              <a:spcAft>
                <a:spcPts val="600"/>
              </a:spcAft>
              <a:buClr>
                <a:srgbClr val="000000"/>
              </a:buClr>
              <a:buFont typeface="Wingdings" pitchFamily="2" charset="2"/>
              <a:buChar char="ü"/>
              <a:defRPr/>
            </a:pPr>
            <a:r>
              <a:rPr lang="it-IT" dirty="0" smtClean="0">
                <a:solidFill>
                  <a:srgbClr val="000000"/>
                </a:solidFill>
                <a:latin typeface="Kalinga" pitchFamily="34" charset="0"/>
              </a:rPr>
              <a:t>sensibilizzazione attraverso scuole, chiese e gruppi sociali civili</a:t>
            </a:r>
          </a:p>
          <a:p>
            <a:pPr lvl="1" indent="-457200" algn="l" eaLnBrk="1" hangingPunct="1">
              <a:lnSpc>
                <a:spcPct val="95000"/>
              </a:lnSpc>
              <a:spcBef>
                <a:spcPct val="0"/>
              </a:spcBef>
              <a:spcAft>
                <a:spcPts val="600"/>
              </a:spcAft>
              <a:buClr>
                <a:srgbClr val="000000"/>
              </a:buClr>
              <a:buFont typeface="Wingdings" pitchFamily="2" charset="2"/>
              <a:buChar char="ü"/>
              <a:defRPr/>
            </a:pPr>
            <a:r>
              <a:rPr lang="it-IT" dirty="0" smtClean="0">
                <a:solidFill>
                  <a:srgbClr val="000000"/>
                </a:solidFill>
                <a:latin typeface="Kalinga" pitchFamily="34" charset="0"/>
              </a:rPr>
              <a:t>eventi per il lancio di campagne con attività per le famiglie</a:t>
            </a:r>
          </a:p>
          <a:p>
            <a:pPr lvl="1" indent="-457200" algn="l" eaLnBrk="1" hangingPunct="1">
              <a:lnSpc>
                <a:spcPct val="95000"/>
              </a:lnSpc>
              <a:spcBef>
                <a:spcPct val="0"/>
              </a:spcBef>
              <a:spcAft>
                <a:spcPts val="600"/>
              </a:spcAft>
              <a:buClr>
                <a:srgbClr val="000000"/>
              </a:buClr>
              <a:buFont typeface="Wingdings" pitchFamily="2" charset="2"/>
              <a:buChar char="ü"/>
              <a:defRPr/>
            </a:pPr>
            <a:r>
              <a:rPr lang="it-IT" dirty="0" smtClean="0">
                <a:solidFill>
                  <a:srgbClr val="000000"/>
                </a:solidFill>
                <a:latin typeface="Kalinga" pitchFamily="34" charset="0"/>
              </a:rPr>
              <a:t>creazione di un ambiente di fiducia e celebrazione per far sentire le famiglie bene accolte</a:t>
            </a:r>
          </a:p>
          <a:p>
            <a:pPr marL="0" lvl="1" algn="l" eaLnBrk="1" hangingPunct="1">
              <a:lnSpc>
                <a:spcPct val="95000"/>
              </a:lnSpc>
              <a:spcBef>
                <a:spcPct val="0"/>
              </a:spcBef>
              <a:spcAft>
                <a:spcPts val="600"/>
              </a:spcAft>
              <a:buClr>
                <a:srgbClr val="000000"/>
              </a:buClr>
              <a:defRPr/>
            </a:pPr>
            <a:endParaRPr lang="it-IT"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it-IT"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it-IT"/>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970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I Lions scrivono la storia della lotta al morbillo: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it-IT" altLang="en-US" sz="1400" smtClean="0"/>
          </a:p>
        </p:txBody>
      </p:sp>
      <p:pic>
        <p:nvPicPr>
          <p:cNvPr id="29704" name="Picture 2" descr="http://maps.pickatrail.com/africa/map/botswan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it-IT" altLang="en-US" sz="2200" dirty="0">
                <a:latin typeface="Kalinga" pitchFamily="34" charset="0"/>
              </a:rPr>
              <a:t>Campagna nazionale di vaccinazione</a:t>
            </a:r>
          </a:p>
          <a:p>
            <a:pPr marL="342900" indent="-342900">
              <a:lnSpc>
                <a:spcPct val="150000"/>
              </a:lnSpc>
              <a:buFont typeface="Wingdings" pitchFamily="2" charset="2"/>
              <a:buChar char="ü"/>
            </a:pPr>
            <a:r>
              <a:rPr lang="it-IT" altLang="en-US" sz="2200" dirty="0">
                <a:latin typeface="Kalinga" pitchFamily="34" charset="0"/>
              </a:rPr>
              <a:t>Quasi 200.000 bambini vaccinati</a:t>
            </a:r>
          </a:p>
          <a:p>
            <a:pPr marL="342900" indent="-342900">
              <a:lnSpc>
                <a:spcPct val="150000"/>
              </a:lnSpc>
              <a:buFont typeface="Wingdings" pitchFamily="2" charset="2"/>
              <a:buChar char="ü"/>
            </a:pPr>
            <a:r>
              <a:rPr lang="it-IT" altLang="en-US" sz="2200" dirty="0">
                <a:latin typeface="Kalinga" pitchFamily="34" charset="0"/>
              </a:rPr>
              <a:t>I Lions hanno svolto un ruolo chiave nell'opera di sensibilizzazione</a:t>
            </a:r>
          </a:p>
          <a:p>
            <a:pPr lvl="1">
              <a:lnSpc>
                <a:spcPct val="150000"/>
              </a:lnSpc>
              <a:buFont typeface="Wingdings" pitchFamily="2" charset="2"/>
              <a:buChar char="ü"/>
            </a:pPr>
            <a:r>
              <a:rPr lang="it-IT" altLang="en-US" sz="2200" dirty="0">
                <a:latin typeface="Kalinga" pitchFamily="34" charset="0"/>
              </a:rPr>
              <a:t>Hanno organizzato spettacoli</a:t>
            </a:r>
          </a:p>
          <a:p>
            <a:pPr lvl="1">
              <a:lnSpc>
                <a:spcPct val="150000"/>
              </a:lnSpc>
              <a:buFont typeface="Wingdings" pitchFamily="2" charset="2"/>
              <a:buChar char="ü"/>
            </a:pPr>
            <a:r>
              <a:rPr lang="it-IT" altLang="en-US" sz="2200" dirty="0">
                <a:latin typeface="Kalinga" pitchFamily="34" charset="0"/>
              </a:rPr>
              <a:t>Sono andati porta a porta</a:t>
            </a:r>
          </a:p>
          <a:p>
            <a:pPr lvl="1">
              <a:lnSpc>
                <a:spcPct val="150000"/>
              </a:lnSpc>
              <a:buFont typeface="Wingdings" pitchFamily="2" charset="2"/>
              <a:buChar char="ü"/>
            </a:pPr>
            <a:r>
              <a:rPr lang="it-IT" altLang="en-US" sz="2200" dirty="0">
                <a:latin typeface="Kalinga" pitchFamily="34" charset="0"/>
              </a:rPr>
              <a:t>Hanno trasportato le famiglie</a:t>
            </a:r>
          </a:p>
          <a:p>
            <a:pPr lvl="1">
              <a:lnSpc>
                <a:spcPct val="150000"/>
              </a:lnSpc>
              <a:buFont typeface="Wingdings" pitchFamily="2" charset="2"/>
              <a:buChar char="ü"/>
            </a:pPr>
            <a:r>
              <a:rPr lang="it-IT" altLang="en-US" sz="2200" dirty="0">
                <a:latin typeface="Kalinga" pitchFamily="34" charset="0"/>
              </a:rPr>
              <a:t>Hanno organizzato convogli per sensibilizzare la gente</a:t>
            </a:r>
          </a:p>
          <a:p>
            <a:pPr marL="342900" indent="-342900">
              <a:buFontTx/>
              <a:buChar char="•"/>
            </a:pPr>
            <a:endParaRPr lang="it-IT" altLang="en-US" sz="2000" dirty="0">
              <a:latin typeface="Kalinga" pitchFamily="34" charset="0"/>
              <a:cs typeface="Kalinga" pitchFamily="34" charset="0"/>
            </a:endParaRPr>
          </a:p>
          <a:p>
            <a:pPr lvl="1">
              <a:buFont typeface="Arial" charset="0"/>
              <a:buChar char="•"/>
            </a:pPr>
            <a:endParaRPr lang="it-IT" altLang="en-US" sz="2000" dirty="0">
              <a:latin typeface="Kalinga" pitchFamily="34" charset="0"/>
              <a:cs typeface="Kalinga" pitchFamily="34" charset="0"/>
            </a:endParaRPr>
          </a:p>
          <a:p>
            <a:pPr lvl="1">
              <a:buFont typeface="Arial" charset="0"/>
              <a:buChar char="•"/>
            </a:pPr>
            <a:endParaRPr lang="it-IT" altLang="en-US" sz="20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it-IT" sz="4700">
                <a:solidFill>
                  <a:srgbClr val="4E562B"/>
                </a:solidFill>
                <a:latin typeface="Arial" charset="0"/>
              </a:rPr>
              <a:t>Ruolo e strumenti del coordinatore</a:t>
            </a:r>
            <a:endParaRPr lang="it-IT"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it-IT"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300" dirty="0" smtClean="0">
                <a:solidFill>
                  <a:srgbClr val="FFFFFF"/>
                </a:solidFill>
                <a:latin typeface="Kalinga" pitchFamily="34" charset="0"/>
              </a:rPr>
              <a:t>Promozione e raccolta di fondi</a:t>
            </a:r>
          </a:p>
        </p:txBody>
      </p:sp>
      <p:pic>
        <p:nvPicPr>
          <p:cNvPr id="16179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it-IT" sz="2400" dirty="0" smtClean="0">
                <a:solidFill>
                  <a:srgbClr val="000000"/>
                </a:solidFill>
                <a:latin typeface="Kalinga" pitchFamily="34" charset="0"/>
              </a:rPr>
              <a:t>Argomenti di cui parlare con i Lions</a:t>
            </a:r>
            <a:endParaRPr lang="it-IT"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it-IT"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it-IT" sz="2000" dirty="0">
                <a:solidFill>
                  <a:srgbClr val="000000"/>
                </a:solidFill>
                <a:latin typeface="Kalinga" pitchFamily="34" charset="0"/>
              </a:rPr>
              <a:t>Si salva la vita ai bambini e si migliorano le loro cure sanitarie</a:t>
            </a:r>
          </a:p>
          <a:p>
            <a:pPr lvl="2" indent="-342900" algn="l" eaLnBrk="1" hangingPunct="1">
              <a:lnSpc>
                <a:spcPct val="95000"/>
              </a:lnSpc>
              <a:spcBef>
                <a:spcPct val="0"/>
              </a:spcBef>
              <a:buClr>
                <a:srgbClr val="000000"/>
              </a:buClr>
              <a:buFont typeface="Wingdings" pitchFamily="2" charset="2"/>
              <a:buChar char="ü"/>
            </a:pPr>
            <a:r>
              <a:rPr lang="it-IT" sz="2000" dirty="0" smtClean="0">
                <a:solidFill>
                  <a:srgbClr val="000000"/>
                </a:solidFill>
                <a:latin typeface="Kalinga" pitchFamily="34" charset="0"/>
              </a:rPr>
              <a:t>L'importanza di sostenere il controllo del morbillo nel mondo</a:t>
            </a:r>
          </a:p>
          <a:p>
            <a:pPr lvl="2" indent="-342900" algn="l" eaLnBrk="1" hangingPunct="1">
              <a:lnSpc>
                <a:spcPct val="95000"/>
              </a:lnSpc>
              <a:spcBef>
                <a:spcPct val="0"/>
              </a:spcBef>
              <a:buClr>
                <a:srgbClr val="000000"/>
              </a:buClr>
              <a:buFont typeface="Wingdings" pitchFamily="2" charset="2"/>
              <a:buChar char="ü"/>
            </a:pPr>
            <a:r>
              <a:rPr lang="it-IT" sz="2000" dirty="0" smtClean="0">
                <a:solidFill>
                  <a:srgbClr val="000000"/>
                </a:solidFill>
                <a:latin typeface="Kalinga" pitchFamily="34" charset="0"/>
              </a:rPr>
              <a:t>Il nostro ruolo di leadership mondiale insieme alla GAVI Alliance</a:t>
            </a:r>
          </a:p>
          <a:p>
            <a:pPr lvl="2" indent="-342900" algn="l" eaLnBrk="1" hangingPunct="1">
              <a:lnSpc>
                <a:spcPct val="95000"/>
              </a:lnSpc>
              <a:spcBef>
                <a:spcPct val="0"/>
              </a:spcBef>
              <a:buClr>
                <a:srgbClr val="000000"/>
              </a:buClr>
              <a:buFont typeface="Wingdings" pitchFamily="2" charset="2"/>
              <a:buChar char="ü"/>
            </a:pPr>
            <a:r>
              <a:rPr lang="it-IT" sz="2000" dirty="0" smtClean="0">
                <a:solidFill>
                  <a:srgbClr val="000000"/>
                </a:solidFill>
                <a:latin typeface="Kalinga" pitchFamily="34" charset="0"/>
              </a:rPr>
              <a:t>Il nostro perdurante rapporto con la Fondazione Gates</a:t>
            </a:r>
          </a:p>
          <a:p>
            <a:pPr lvl="2" indent="-342900" algn="l" eaLnBrk="1" hangingPunct="1">
              <a:lnSpc>
                <a:spcPct val="95000"/>
              </a:lnSpc>
              <a:spcBef>
                <a:spcPct val="0"/>
              </a:spcBef>
              <a:buClr>
                <a:srgbClr val="000000"/>
              </a:buClr>
              <a:buFont typeface="Wingdings" pitchFamily="2" charset="2"/>
              <a:buChar char="ü"/>
            </a:pPr>
            <a:r>
              <a:rPr lang="it-IT" sz="2000" b="1" dirty="0" smtClean="0">
                <a:solidFill>
                  <a:srgbClr val="000000"/>
                </a:solidFill>
                <a:latin typeface="Kalinga" pitchFamily="34" charset="0"/>
              </a:rPr>
              <a:t>L'importanza oggi del contributo di ogni Lion a Un vaccino, una vita.</a:t>
            </a:r>
            <a:endParaRPr lang="it-IT" sz="2300" b="1" dirty="0" smtClean="0">
              <a:solidFill>
                <a:srgbClr val="000000"/>
              </a:solidFill>
              <a:latin typeface="Kalinga" pitchFamily="34" charset="0"/>
              <a:cs typeface="Kalinga" pitchFamily="34" charset="0"/>
            </a:endParaRPr>
          </a:p>
        </p:txBody>
      </p:sp>
      <p:pic>
        <p:nvPicPr>
          <p:cNvPr id="161799" name="Picture 15" descr="Measles Initiative logo 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it-IT"/>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867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it-IT" altLang="en-US" sz="1400" smtClean="0"/>
          </a:p>
        </p:txBody>
      </p:sp>
      <p:sp>
        <p:nvSpPr>
          <p:cNvPr id="28679" name="TextBox 1"/>
          <p:cNvSpPr txBox="1">
            <a:spLocks noChangeArrowheads="1"/>
          </p:cNvSpPr>
          <p:nvPr/>
        </p:nvSpPr>
        <p:spPr bwMode="auto">
          <a:xfrm>
            <a:off x="338138" y="457200"/>
            <a:ext cx="9009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it-IT" sz="3200" dirty="0" smtClean="0">
                <a:solidFill>
                  <a:schemeClr val="bg1"/>
                </a:solidFill>
                <a:latin typeface="Kalinga" pitchFamily="34" charset="0"/>
              </a:rPr>
              <a:t>Strategia equilibrata per la raccolta dei fondi </a:t>
            </a:r>
            <a:endParaRPr lang="it-IT"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4552015"/>
          </a:xfrm>
          <a:prstGeom prst="rect">
            <a:avLst/>
          </a:prstGeom>
          <a:noFill/>
        </p:spPr>
        <p:txBody>
          <a:bodyPr wrap="square" rtlCol="0">
            <a:spAutoFit/>
          </a:bodyPr>
          <a:lstStyle/>
          <a:p>
            <a:pPr marR="0" lvl="0">
              <a:lnSpc>
                <a:spcPct val="115000"/>
              </a:lnSpc>
              <a:spcBef>
                <a:spcPts val="0"/>
              </a:spcBef>
              <a:spcAft>
                <a:spcPts val="0"/>
              </a:spcAft>
            </a:pPr>
            <a:r>
              <a:rPr lang="it-IT" sz="1800" dirty="0">
                <a:latin typeface="Kalinga" pitchFamily="34" charset="0"/>
              </a:rPr>
              <a:t>È fondamentale mantenere un equilibrio tra la raccolta dei fondi per i nostri programmi non designati e quella per le iniziative speciali come Un vaccino, una vita.</a:t>
            </a:r>
          </a:p>
          <a:p>
            <a:pPr marR="0" lvl="0">
              <a:lnSpc>
                <a:spcPct val="115000"/>
              </a:lnSpc>
              <a:spcBef>
                <a:spcPts val="0"/>
              </a:spcBef>
              <a:spcAft>
                <a:spcPts val="0"/>
              </a:spcAft>
            </a:pPr>
            <a:r>
              <a:rPr lang="it-IT" sz="1800" dirty="0" smtClean="0">
                <a:latin typeface="Kalinga" pitchFamily="34" charset="0"/>
              </a:rPr>
              <a:t>In che modo? Ad esempio: </a:t>
            </a:r>
            <a:endParaRPr lang="it-IT" sz="18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it-IT" sz="1800" dirty="0" smtClean="0">
                <a:latin typeface="Kalinga" pitchFamily="34" charset="0"/>
              </a:rPr>
              <a:t>dedicare un mese l'anno alla promozione di Un vaccino, una vita</a:t>
            </a:r>
          </a:p>
          <a:p>
            <a:pPr marL="342900" marR="0" lvl="0" indent="-342900">
              <a:lnSpc>
                <a:spcPct val="115000"/>
              </a:lnSpc>
              <a:spcBef>
                <a:spcPts val="0"/>
              </a:spcBef>
              <a:spcAft>
                <a:spcPts val="0"/>
              </a:spcAft>
              <a:buFont typeface="Arial" pitchFamily="34" charset="0"/>
              <a:buChar char="•"/>
            </a:pPr>
            <a:r>
              <a:rPr lang="it-IT" sz="1800" dirty="0" smtClean="0">
                <a:latin typeface="Kalinga" pitchFamily="34" charset="0"/>
              </a:rPr>
              <a:t>individuare club o Lions specifici che hanno molto a cuore Un vaccino, una vita; incoraggiarli ogni anno ad effettuare donazioni</a:t>
            </a:r>
          </a:p>
          <a:p>
            <a:pPr marL="342900" marR="0" lvl="0" indent="-342900">
              <a:lnSpc>
                <a:spcPct val="115000"/>
              </a:lnSpc>
              <a:spcBef>
                <a:spcPts val="0"/>
              </a:spcBef>
              <a:spcAft>
                <a:spcPts val="0"/>
              </a:spcAft>
              <a:buFont typeface="Arial" pitchFamily="34" charset="0"/>
              <a:buChar char="•"/>
            </a:pPr>
            <a:r>
              <a:rPr lang="it-IT" sz="1800" dirty="0" smtClean="0">
                <a:latin typeface="Kalinga" pitchFamily="34" charset="0"/>
              </a:rPr>
              <a:t>dedicare ogni anno solo una parte di tutti i fondi raccolti nel distretto a Un vaccino, una vita</a:t>
            </a:r>
          </a:p>
          <a:p>
            <a:pPr marR="0" lvl="0">
              <a:lnSpc>
                <a:spcPct val="115000"/>
              </a:lnSpc>
              <a:spcBef>
                <a:spcPts val="0"/>
              </a:spcBef>
              <a:spcAft>
                <a:spcPts val="0"/>
              </a:spcAft>
            </a:pPr>
            <a:endParaRPr lang="it-IT" sz="1800" dirty="0" smtClean="0">
              <a:latin typeface="Kalinga" pitchFamily="34" charset="0"/>
              <a:ea typeface="Calibri"/>
              <a:cs typeface="Kalinga" pitchFamily="34" charset="0"/>
            </a:endParaRPr>
          </a:p>
          <a:p>
            <a:pPr marR="0" lvl="0">
              <a:lnSpc>
                <a:spcPct val="115000"/>
              </a:lnSpc>
              <a:spcBef>
                <a:spcPts val="0"/>
              </a:spcBef>
              <a:spcAft>
                <a:spcPts val="0"/>
              </a:spcAft>
            </a:pPr>
            <a:r>
              <a:rPr lang="it-IT" sz="1800" dirty="0" smtClean="0">
                <a:latin typeface="Kalinga" pitchFamily="34" charset="0"/>
              </a:rPr>
              <a:t>Stabilire un obiettivo per Un vaccino, una vita e redigere un piano adeguato alle condizioni esistenti nel proprio distretto.</a:t>
            </a:r>
          </a:p>
          <a:p>
            <a:pPr marR="0" lvl="0">
              <a:lnSpc>
                <a:spcPct val="115000"/>
              </a:lnSpc>
              <a:spcBef>
                <a:spcPts val="0"/>
              </a:spcBef>
              <a:spcAft>
                <a:spcPts val="0"/>
              </a:spcAft>
            </a:pPr>
            <a:endParaRPr lang="it-IT" sz="1800" dirty="0" smtClean="0">
              <a:latin typeface="Kalinga" pitchFamily="34" charset="0"/>
              <a:ea typeface="Calibri"/>
              <a:cs typeface="Kalinga" pitchFamily="34" charset="0"/>
            </a:endParaRPr>
          </a:p>
          <a:p>
            <a:pPr marR="0" lvl="0">
              <a:lnSpc>
                <a:spcPct val="115000"/>
              </a:lnSpc>
              <a:spcBef>
                <a:spcPts val="0"/>
              </a:spcBef>
              <a:spcAft>
                <a:spcPts val="0"/>
              </a:spcAft>
            </a:pPr>
            <a:r>
              <a:rPr lang="it-IT" sz="1800" dirty="0" smtClean="0">
                <a:latin typeface="Kalinga" pitchFamily="34" charset="0"/>
              </a:rPr>
              <a:t>Appelli speciali di LCIF, come la Sfida da un milione di dollari di questo aprile, sono finalizzati a sostenere il vostro impegno.</a:t>
            </a:r>
            <a:endParaRPr lang="it-IT" sz="18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300" dirty="0" smtClean="0">
                <a:solidFill>
                  <a:srgbClr val="FFFFFF"/>
                </a:solidFill>
                <a:latin typeface="Kalinga" pitchFamily="34" charset="0"/>
              </a:rPr>
              <a:t>La Sfida da un milione di dollari  di </a:t>
            </a:r>
            <a:r>
              <a:rPr lang="it-IT" sz="3300" dirty="0" err="1" smtClean="0">
                <a:solidFill>
                  <a:srgbClr val="FFFFFF"/>
                </a:solidFill>
                <a:latin typeface="Kalinga" pitchFamily="34" charset="0"/>
              </a:rPr>
              <a:t>LCIF</a:t>
            </a:r>
            <a:r>
              <a:rPr lang="it-IT" sz="3300" dirty="0" smtClean="0">
                <a:solidFill>
                  <a:srgbClr val="FFFFFF"/>
                </a:solidFill>
                <a:latin typeface="Kalinga" pitchFamily="34" charset="0"/>
              </a:rPr>
              <a:t> </a:t>
            </a:r>
            <a:br>
              <a:rPr lang="it-IT" sz="3300" dirty="0" smtClean="0">
                <a:solidFill>
                  <a:srgbClr val="FFFFFF"/>
                </a:solidFill>
                <a:latin typeface="Kalinga" pitchFamily="34" charset="0"/>
              </a:rPr>
            </a:br>
            <a:r>
              <a:rPr lang="it-IT" sz="3300" dirty="0" smtClean="0">
                <a:solidFill>
                  <a:srgbClr val="FFFFFF"/>
                </a:solidFill>
                <a:latin typeface="Kalinga" pitchFamily="34" charset="0"/>
              </a:rPr>
              <a:t>SOLO APRILE</a:t>
            </a:r>
          </a:p>
        </p:txBody>
      </p:sp>
      <p:pic>
        <p:nvPicPr>
          <p:cNvPr id="16179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it-IT" sz="2400" dirty="0" smtClean="0">
                <a:solidFill>
                  <a:srgbClr val="000000"/>
                </a:solidFill>
                <a:latin typeface="Kalinga" pitchFamily="34" charset="0"/>
              </a:rPr>
              <a:t>Quadruplicare le donazioni Lions:</a:t>
            </a:r>
          </a:p>
          <a:p>
            <a:pPr lvl="1" indent="-342900" algn="l" eaLnBrk="1" hangingPunct="1">
              <a:lnSpc>
                <a:spcPct val="95000"/>
              </a:lnSpc>
              <a:spcBef>
                <a:spcPct val="0"/>
              </a:spcBef>
              <a:buClr>
                <a:srgbClr val="000000"/>
              </a:buClr>
            </a:pPr>
            <a:endParaRPr lang="it-IT"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it-IT" sz="2300" dirty="0" smtClean="0">
                <a:solidFill>
                  <a:srgbClr val="000000"/>
                </a:solidFill>
                <a:latin typeface="Kalinga" pitchFamily="34" charset="0"/>
              </a:rPr>
              <a:t>per celebrare la Settimana mondiale delle vaccinazioni, tutte le donazioni per Un vaccino, una vita inviate a LCIF nel mese di aprile riceveranno un contributo integrativo di pari importo (1:1) da parte della famiglia Oswal!</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it-IT"/>
          </a:p>
        </p:txBody>
      </p:sp>
      <p:pic>
        <p:nvPicPr>
          <p:cNvPr id="378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sz="3300" dirty="0" smtClean="0">
                <a:solidFill>
                  <a:srgbClr val="FFFFFF"/>
                </a:solidFill>
                <a:latin typeface="Kalinga" pitchFamily="34" charset="0"/>
              </a:rPr>
              <a:t>Strumenti promozionali</a:t>
            </a:r>
          </a:p>
        </p:txBody>
      </p:sp>
      <p:pic>
        <p:nvPicPr>
          <p:cNvPr id="18432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it-IT" sz="1800" dirty="0" smtClean="0">
                <a:solidFill>
                  <a:srgbClr val="000000"/>
                </a:solidFill>
                <a:latin typeface="Kalinga" pitchFamily="34" charset="0"/>
              </a:rPr>
              <a:t>Disponibili ora -</a:t>
            </a:r>
          </a:p>
          <a:p>
            <a:pPr lvl="1" indent="-342900" algn="l" eaLnBrk="1" hangingPunct="1">
              <a:lnSpc>
                <a:spcPct val="95000"/>
              </a:lnSpc>
              <a:spcBef>
                <a:spcPct val="0"/>
              </a:spcBef>
              <a:spcAft>
                <a:spcPts val="1200"/>
              </a:spcAft>
              <a:buClr>
                <a:srgbClr val="000000"/>
              </a:buClr>
              <a:buFont typeface="Arial" pitchFamily="34" charset="0"/>
              <a:buChar char="•"/>
            </a:pPr>
            <a:r>
              <a:rPr lang="it-IT" sz="1800" dirty="0" smtClean="0">
                <a:solidFill>
                  <a:srgbClr val="000000"/>
                </a:solidFill>
                <a:latin typeface="Kalinga" pitchFamily="34" charset="0"/>
              </a:rPr>
              <a:t>Video di una campagna di vaccinazione in Etiopia:  </a:t>
            </a:r>
            <a:r>
              <a:rPr lang="it-IT" sz="1800" dirty="0">
                <a:solidFill>
                  <a:srgbClr val="000000"/>
                </a:solidFill>
                <a:latin typeface="Kalinga" pitchFamily="34" charset="0"/>
                <a:hlinkClick r:id="rId6"/>
              </a:rPr>
              <a:t>http://youtu.be/r3CKFOT-ruo</a:t>
            </a:r>
            <a:endParaRPr lang="it-IT"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it-IT" sz="1800" dirty="0" smtClean="0">
                <a:solidFill>
                  <a:srgbClr val="000000"/>
                </a:solidFill>
                <a:latin typeface="Kalinga" pitchFamily="34" charset="0"/>
              </a:rPr>
              <a:t>Volantino della Sfida da un milione di dollari</a:t>
            </a:r>
          </a:p>
          <a:p>
            <a:pPr lvl="1" indent="-342900" algn="l" eaLnBrk="1" hangingPunct="1">
              <a:lnSpc>
                <a:spcPct val="95000"/>
              </a:lnSpc>
              <a:spcBef>
                <a:spcPct val="0"/>
              </a:spcBef>
              <a:spcAft>
                <a:spcPts val="1200"/>
              </a:spcAft>
              <a:buClr>
                <a:srgbClr val="000000"/>
              </a:buClr>
              <a:buFont typeface="Arial" pitchFamily="34" charset="0"/>
              <a:buChar char="•"/>
            </a:pPr>
            <a:r>
              <a:rPr lang="it-IT" sz="1800" dirty="0" smtClean="0">
                <a:solidFill>
                  <a:srgbClr val="000000"/>
                </a:solidFill>
                <a:latin typeface="Kalinga" pitchFamily="34" charset="0"/>
              </a:rPr>
              <a:t>Presentazione aggiornata in PowerPoint da usare in occasione di eventi di club o di distretto</a:t>
            </a:r>
          </a:p>
          <a:p>
            <a:pPr lvl="1" indent="-342900" algn="l" eaLnBrk="1" hangingPunct="1">
              <a:lnSpc>
                <a:spcPct val="95000"/>
              </a:lnSpc>
              <a:spcBef>
                <a:spcPct val="0"/>
              </a:spcBef>
              <a:spcAft>
                <a:spcPts val="1200"/>
              </a:spcAft>
              <a:buClr>
                <a:srgbClr val="000000"/>
              </a:buClr>
              <a:buFont typeface="Arial" pitchFamily="34" charset="0"/>
              <a:buChar char="•"/>
            </a:pPr>
            <a:r>
              <a:rPr lang="it-IT" sz="1800" dirty="0" smtClean="0">
                <a:solidFill>
                  <a:srgbClr val="000000"/>
                </a:solidFill>
                <a:latin typeface="Kalinga" pitchFamily="34" charset="0"/>
              </a:rPr>
              <a:t>Brochure aggiornata su Un vaccino, una vita</a:t>
            </a:r>
          </a:p>
          <a:p>
            <a:pPr lvl="2" indent="-342900" algn="l" eaLnBrk="1" hangingPunct="1">
              <a:lnSpc>
                <a:spcPct val="95000"/>
              </a:lnSpc>
              <a:spcBef>
                <a:spcPct val="0"/>
              </a:spcBef>
              <a:spcAft>
                <a:spcPts val="1200"/>
              </a:spcAft>
              <a:buClr>
                <a:srgbClr val="000000"/>
              </a:buClr>
              <a:buFont typeface="Arial" pitchFamily="34" charset="0"/>
              <a:buChar char="•"/>
            </a:pPr>
            <a:r>
              <a:rPr lang="it-IT" sz="1400" dirty="0" smtClean="0">
                <a:solidFill>
                  <a:srgbClr val="000000"/>
                </a:solidFill>
                <a:latin typeface="Kalinga" pitchFamily="34" charset="0"/>
              </a:rPr>
              <a:t>Questo materiale può essere scaricato e stampato localmente (utilizzare il budget MD per queste spese), oppure il personale LCIF può inviarne copie per posta.</a:t>
            </a:r>
          </a:p>
          <a:p>
            <a:pPr algn="l" eaLnBrk="1" hangingPunct="1">
              <a:lnSpc>
                <a:spcPct val="95000"/>
              </a:lnSpc>
              <a:spcBef>
                <a:spcPct val="0"/>
              </a:spcBef>
              <a:spcAft>
                <a:spcPts val="1200"/>
              </a:spcAft>
              <a:buClr>
                <a:srgbClr val="000000"/>
              </a:buClr>
            </a:pPr>
            <a:r>
              <a:rPr lang="it-IT" sz="2200" dirty="0" smtClean="0">
                <a:solidFill>
                  <a:srgbClr val="000000"/>
                </a:solidFill>
                <a:latin typeface="Kalinga" pitchFamily="34" charset="0"/>
              </a:rPr>
              <a:t>Programmati per aprile -</a:t>
            </a:r>
          </a:p>
          <a:p>
            <a:pPr marL="342900" indent="-342900" algn="l" eaLnBrk="1" hangingPunct="1">
              <a:lnSpc>
                <a:spcPct val="95000"/>
              </a:lnSpc>
              <a:spcBef>
                <a:spcPct val="0"/>
              </a:spcBef>
              <a:spcAft>
                <a:spcPts val="1200"/>
              </a:spcAft>
              <a:buClr>
                <a:srgbClr val="000000"/>
              </a:buClr>
              <a:buFont typeface="Arial" pitchFamily="34" charset="0"/>
              <a:buChar char="•"/>
            </a:pPr>
            <a:r>
              <a:rPr lang="it-IT" sz="2200" dirty="0" smtClean="0">
                <a:solidFill>
                  <a:srgbClr val="000000"/>
                </a:solidFill>
                <a:latin typeface="Kalinga" pitchFamily="34" charset="0"/>
              </a:rPr>
              <a:t>Articolo nella </a:t>
            </a:r>
            <a:r>
              <a:rPr lang="it-IT" sz="2200" dirty="0" smtClean="0">
                <a:solidFill>
                  <a:srgbClr val="000000"/>
                </a:solidFill>
                <a:latin typeface="Kalinga" pitchFamily="34" charset="0"/>
                <a:hlinkClick r:id="rId7"/>
              </a:rPr>
              <a:t>rivista The Lion</a:t>
            </a:r>
            <a:r>
              <a:rPr lang="it-IT" dirty="0" smtClean="0"/>
              <a:t> </a:t>
            </a:r>
            <a:r>
              <a:rPr lang="it-IT" sz="2200" dirty="0" smtClean="0">
                <a:solidFill>
                  <a:srgbClr val="000000"/>
                </a:solidFill>
                <a:latin typeface="Kalinga" pitchFamily="34" charset="0"/>
              </a:rPr>
              <a:t>(molte versioni internazionali della rivista riporteranno l'articolo nei prossimi mesi)</a:t>
            </a:r>
          </a:p>
          <a:p>
            <a:pPr marL="342900" indent="-342900" algn="l" eaLnBrk="1" hangingPunct="1">
              <a:lnSpc>
                <a:spcPct val="95000"/>
              </a:lnSpc>
              <a:spcBef>
                <a:spcPct val="0"/>
              </a:spcBef>
              <a:spcAft>
                <a:spcPts val="1200"/>
              </a:spcAft>
              <a:buClr>
                <a:srgbClr val="000000"/>
              </a:buClr>
              <a:buFont typeface="Arial" pitchFamily="34" charset="0"/>
              <a:buChar char="•"/>
            </a:pPr>
            <a:r>
              <a:rPr lang="it-IT" sz="2200" dirty="0" smtClean="0">
                <a:solidFill>
                  <a:srgbClr val="000000"/>
                </a:solidFill>
                <a:latin typeface="Kalinga" pitchFamily="34" charset="0"/>
              </a:rPr>
              <a:t>Dal Presidente di LCIF: </a:t>
            </a:r>
            <a:r>
              <a:rPr lang="it-IT" sz="2200" dirty="0" smtClean="0">
                <a:solidFill>
                  <a:srgbClr val="000000"/>
                </a:solidFill>
                <a:latin typeface="Kalinga" pitchFamily="34" charset="0"/>
                <a:hlinkClick r:id="rId8"/>
              </a:rPr>
              <a:t>notiziario </a:t>
            </a:r>
            <a:endParaRPr lang="it-IT"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it-IT" sz="2200" dirty="0" smtClean="0">
                <a:solidFill>
                  <a:srgbClr val="000000"/>
                </a:solidFill>
                <a:latin typeface="Kalinga" pitchFamily="34" charset="0"/>
                <a:hlinkClick r:id="rId9"/>
              </a:rPr>
              <a:t>Blog</a:t>
            </a:r>
            <a:r>
              <a:rPr lang="it-IT" dirty="0" smtClean="0"/>
              <a:t> </a:t>
            </a:r>
            <a:r>
              <a:rPr lang="it-IT" sz="2200" dirty="0" smtClean="0">
                <a:solidFill>
                  <a:srgbClr val="000000"/>
                </a:solidFill>
                <a:latin typeface="Kalinga" pitchFamily="34" charset="0"/>
              </a:rPr>
              <a:t>di LCIF, post su </a:t>
            </a:r>
            <a:r>
              <a:rPr lang="it-IT" sz="2200" dirty="0" smtClean="0">
                <a:solidFill>
                  <a:srgbClr val="000000"/>
                </a:solidFill>
                <a:latin typeface="Kalinga" pitchFamily="34" charset="0"/>
                <a:hlinkClick r:id="rId10"/>
              </a:rPr>
              <a:t>Facebook</a:t>
            </a:r>
            <a:r>
              <a:rPr lang="it-IT" sz="2200" dirty="0" smtClean="0">
                <a:solidFill>
                  <a:srgbClr val="000000"/>
                </a:solidFill>
                <a:latin typeface="Kalinga" pitchFamily="34" charset="0"/>
              </a:rPr>
              <a:t> e </a:t>
            </a:r>
            <a:r>
              <a:rPr lang="it-IT" sz="2200" dirty="0" smtClean="0">
                <a:solidFill>
                  <a:srgbClr val="000000"/>
                </a:solidFill>
                <a:latin typeface="Kalinga" pitchFamily="34" charset="0"/>
                <a:hlinkClick r:id="rId11"/>
              </a:rPr>
              <a:t>Twitter</a:t>
            </a:r>
            <a:r>
              <a:rPr lang="it-IT" sz="2200" dirty="0" smtClean="0">
                <a:solidFill>
                  <a:srgbClr val="000000"/>
                </a:solidFill>
                <a:latin typeface="Kalinga" pitchFamily="34" charset="0"/>
              </a:rPr>
              <a:t> fino a tutto il mese di aprile</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it-IT"/>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4700" dirty="0" smtClean="0">
                <a:solidFill>
                  <a:srgbClr val="4E562B"/>
                </a:solidFill>
                <a:latin typeface="Kalinga" pitchFamily="34" charset="0"/>
              </a:rPr>
              <a:t>Domande?</a:t>
            </a:r>
            <a:endParaRPr lang="it-IT"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2000" dirty="0" smtClean="0">
                <a:solidFill>
                  <a:srgbClr val="766A62"/>
                </a:solidFill>
                <a:latin typeface="Kalinga" pitchFamily="34" charset="0"/>
              </a:rPr>
              <a:t>Contattare: </a:t>
            </a:r>
            <a:r>
              <a:rPr lang="it-IT" altLang="en-US" sz="2000" dirty="0" smtClean="0">
                <a:solidFill>
                  <a:srgbClr val="766A62"/>
                </a:solidFill>
                <a:latin typeface="Kalinga" pitchFamily="34" charset="0"/>
                <a:hlinkClick r:id="rId4"/>
              </a:rPr>
              <a:t>lcifdevelopment@lionsclubs.org</a:t>
            </a:r>
            <a:endParaRPr lang="it-IT"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it-IT" altLang="en-US" sz="2000" dirty="0" smtClean="0">
                <a:solidFill>
                  <a:srgbClr val="766A62"/>
                </a:solidFill>
                <a:latin typeface="Kalinga" pitchFamily="34" charset="0"/>
              </a:rPr>
              <a:t>oppure chiamare il referente del personale sviluppo di LCIF </a:t>
            </a:r>
            <a:endParaRPr lang="it-IT"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it-IT"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it-IT" altLang="en-US" sz="2000" dirty="0" smtClean="0">
                <a:solidFill>
                  <a:srgbClr val="766A62"/>
                </a:solidFill>
                <a:latin typeface="Kalinga" pitchFamily="34" charset="0"/>
              </a:rPr>
              <a:t>(Scorrere fino a fine pagina per le informazioni di contatto: http://www.lcif.org/EN/about-us/contact-us.php)</a:t>
            </a:r>
            <a:endParaRPr lang="it-IT"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4700" dirty="0" smtClean="0">
                <a:solidFill>
                  <a:srgbClr val="4E562B"/>
                </a:solidFill>
                <a:latin typeface="Kalinga" pitchFamily="34" charset="0"/>
              </a:rPr>
              <a:t>GRAZIE LIONS!</a:t>
            </a:r>
            <a:endParaRPr lang="it-IT"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2900" dirty="0" smtClean="0">
                <a:solidFill>
                  <a:srgbClr val="766A62"/>
                </a:solidFill>
                <a:latin typeface="Kalinga" pitchFamily="34" charset="0"/>
              </a:rPr>
              <a:t>Un vaccino, </a:t>
            </a:r>
          </a:p>
          <a:p>
            <a:pPr eaLnBrk="1" hangingPunct="1">
              <a:lnSpc>
                <a:spcPct val="90000"/>
              </a:lnSpc>
              <a:spcBef>
                <a:spcPct val="0"/>
              </a:spcBef>
              <a:buFontTx/>
              <a:buNone/>
              <a:defRPr/>
            </a:pPr>
            <a:r>
              <a:rPr lang="it-IT" altLang="en-US" sz="2900" dirty="0" smtClean="0">
                <a:solidFill>
                  <a:srgbClr val="766A62"/>
                </a:solidFill>
                <a:latin typeface="Kalinga" pitchFamily="34" charset="0"/>
              </a:rPr>
              <a:t>una vita</a:t>
            </a:r>
            <a:endParaRPr lang="it-IT"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600" dirty="0" smtClean="0">
                <a:solidFill>
                  <a:srgbClr val="FFFFFF"/>
                </a:solidFill>
                <a:latin typeface="Kalinga" pitchFamily="34" charset="0"/>
              </a:rPr>
              <a:t>Chiamata all’azione!</a:t>
            </a:r>
            <a:endParaRPr lang="it-IT"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2400" dirty="0">
                <a:solidFill>
                  <a:srgbClr val="000000"/>
                </a:solidFill>
                <a:latin typeface="Kalinga" pitchFamily="34" charset="0"/>
              </a:rPr>
              <a:t>Il morbillo stronca la vita a 335 bambini ogni giorno: oltre 122.000 l'anno.  E questa tragedia è assolutamente prevenibile.</a:t>
            </a:r>
          </a:p>
          <a:p>
            <a:pPr eaLnBrk="1" hangingPunct="1">
              <a:lnSpc>
                <a:spcPct val="95000"/>
              </a:lnSpc>
              <a:spcBef>
                <a:spcPct val="0"/>
              </a:spcBef>
              <a:buFontTx/>
              <a:buNone/>
              <a:defRPr/>
            </a:pPr>
            <a:endParaRPr lang="it-IT"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it-IT" altLang="en-US" sz="2400" dirty="0" smtClean="0">
                <a:solidFill>
                  <a:srgbClr val="000000"/>
                </a:solidFill>
                <a:latin typeface="Kalinga" pitchFamily="34" charset="0"/>
              </a:rPr>
              <a:t>Come Lions, abbiamo promesso solennemente di proseguire nella lotta contro questa malattia.</a:t>
            </a:r>
          </a:p>
          <a:p>
            <a:pPr eaLnBrk="1" hangingPunct="1">
              <a:lnSpc>
                <a:spcPct val="95000"/>
              </a:lnSpc>
              <a:spcBef>
                <a:spcPct val="0"/>
              </a:spcBef>
              <a:buFontTx/>
              <a:buNone/>
              <a:defRPr/>
            </a:pPr>
            <a:endParaRPr lang="it-IT"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it-IT" altLang="en-US" sz="2400" dirty="0" smtClean="0">
                <a:solidFill>
                  <a:srgbClr val="000000"/>
                </a:solidFill>
                <a:latin typeface="Kalinga" pitchFamily="34" charset="0"/>
              </a:rPr>
              <a:t>I bambini di comunità in tutto il mondo hanno bisogno del vostro aiuto per potersi proteggere dal contagio del morbillo!</a:t>
            </a:r>
            <a:endParaRPr lang="it-IT"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867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it-IT"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it-IT" sz="3600" dirty="0">
                <a:solidFill>
                  <a:srgbClr val="FFFFFF"/>
                </a:solidFill>
                <a:latin typeface="Kalinga" pitchFamily="34" charset="0"/>
              </a:rPr>
              <a:t>Breve storia</a:t>
            </a:r>
            <a:endParaRPr lang="it-IT" sz="3600" dirty="0">
              <a:solidFill>
                <a:srgbClr val="FFFFFF"/>
              </a:solidFill>
              <a:latin typeface="Kalinga" pitchFamily="34" charset="0"/>
              <a:ea typeface="+mj-ea"/>
              <a:cs typeface="Kalinga" pitchFamily="34" charset="0"/>
            </a:endParaRPr>
          </a:p>
        </p:txBody>
      </p:sp>
      <p:sp>
        <p:nvSpPr>
          <p:cNvPr id="2" name="TextBox 1"/>
          <p:cNvSpPr txBox="1"/>
          <p:nvPr/>
        </p:nvSpPr>
        <p:spPr>
          <a:xfrm>
            <a:off x="508000" y="1640736"/>
            <a:ext cx="9372600" cy="5189113"/>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it-IT" sz="2200" dirty="0">
                <a:latin typeface="Kalinga" pitchFamily="34" charset="0"/>
              </a:rPr>
              <a:t>2010: partnership con l'Iniziativa contro il morbillo e la rosolia e con la Fondazione Bill e Melinda Gates, per svolgere programmi pilota in paesi africani e vaccinare oltre 41 milioni di bambini. </a:t>
            </a:r>
            <a:endParaRPr lang="it-IT"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it-IT"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it-IT" sz="2200" dirty="0" smtClean="0">
                <a:latin typeface="Kalinga" pitchFamily="34" charset="0"/>
              </a:rPr>
              <a:t>2011: la Fondazione Bill e Melinda Gates lancia la sfida di raccogliere 10 milioni di dollari per la lotta contro il morbillo. </a:t>
            </a:r>
            <a:endParaRPr lang="it-IT"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it-IT"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it-IT" sz="2200" dirty="0" smtClean="0">
                <a:latin typeface="Kalinga" pitchFamily="34" charset="0"/>
              </a:rPr>
              <a:t>2012: i Lions hanno raggiunto e superato l'obiettivo dei 10 milioni di dollari; la  Fondazione Bill e Melinda Gates ha fornito un contributo integrativo di 5 milioni di dollari per una mobilitazione totale di 15 milioni di dollari. Questi fondi, insieme al sostegno di altri partner, hanno consentito l'acquisto di vaccini per oltre 200 milioni di bambini!</a:t>
            </a:r>
            <a:endParaRPr lang="it-IT" sz="22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600" kern="1200" dirty="0">
                <a:solidFill>
                  <a:srgbClr val="FFFFFF"/>
                </a:solidFill>
                <a:latin typeface="Kalinga" pitchFamily="34" charset="0"/>
              </a:rPr>
              <a:t>Una nuova sfida</a:t>
            </a:r>
          </a:p>
        </p:txBody>
      </p:sp>
      <p:pic>
        <p:nvPicPr>
          <p:cNvPr id="1946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it-IT" altLang="en-US" sz="2400" dirty="0">
                <a:latin typeface="Kalinga" pitchFamily="34" charset="0"/>
              </a:rPr>
              <a:t>Nuova partnership con la GAVI Alliance </a:t>
            </a:r>
          </a:p>
          <a:p>
            <a:pPr marL="342900" indent="-342900">
              <a:buFontTx/>
              <a:buChar char="•"/>
            </a:pPr>
            <a:r>
              <a:rPr lang="it-IT" altLang="en-US" sz="2400" dirty="0">
                <a:latin typeface="Kalinga" pitchFamily="34" charset="0"/>
              </a:rPr>
              <a:t>US$30 milioni entro il 2017</a:t>
            </a:r>
          </a:p>
          <a:p>
            <a:pPr marL="342900" indent="-342900">
              <a:buFontTx/>
              <a:buChar char="•"/>
            </a:pPr>
            <a:r>
              <a:rPr lang="it-IT" altLang="en-US" sz="2400" dirty="0">
                <a:latin typeface="Kalinga" pitchFamily="34" charset="0"/>
              </a:rPr>
              <a:t>Contributo di 1:1 grazie al Fondo integrativo GAVI</a:t>
            </a:r>
          </a:p>
          <a:p>
            <a:pPr marL="342900" indent="-342900">
              <a:buFontTx/>
              <a:buChar char="•"/>
            </a:pPr>
            <a:r>
              <a:rPr lang="it-IT" altLang="en-US" sz="2400" dirty="0">
                <a:latin typeface="Kalinga" pitchFamily="34" charset="0"/>
              </a:rPr>
              <a:t>Prosecuzione degli sforzi Lions per scrivere la storia del morbillo</a:t>
            </a:r>
            <a:endParaRPr lang="it-IT"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cstate="print"/>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32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it-IT" altLang="en-US" sz="8000" dirty="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it-IT" sz="1200" dirty="0">
                <a:solidFill>
                  <a:schemeClr val="accent2">
                    <a:lumMod val="75000"/>
                  </a:schemeClr>
                </a:solidFill>
                <a:latin typeface="Berlin Sans FB Demi" pitchFamily="34" charset="0"/>
              </a:rPr>
              <a:t>I partner del Fondo integrativo GAVI </a:t>
            </a: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048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it-IT" altLang="en-US" sz="2400" dirty="0">
                <a:latin typeface="Kalinga" pitchFamily="34" charset="0"/>
              </a:rPr>
              <a:t>Alleanza Globale per i Vaccini e le Immunizzazioni (GAVI) </a:t>
            </a:r>
            <a:endParaRPr lang="it-IT" altLang="en-US" sz="2400" dirty="0" smtClean="0">
              <a:latin typeface="Kalinga" pitchFamily="34" charset="0"/>
              <a:cs typeface="Kalinga" pitchFamily="34" charset="0"/>
            </a:endParaRPr>
          </a:p>
          <a:p>
            <a:endParaRPr lang="it-IT" altLang="en-US" sz="2400" dirty="0">
              <a:latin typeface="Kalinga" pitchFamily="34" charset="0"/>
              <a:cs typeface="Kalinga" pitchFamily="34" charset="0"/>
            </a:endParaRPr>
          </a:p>
          <a:p>
            <a:pPr lvl="1"/>
            <a:r>
              <a:rPr lang="it-IT" altLang="en-US" sz="2000" dirty="0">
                <a:latin typeface="Kalinga" pitchFamily="34" charset="0"/>
              </a:rPr>
              <a:t>Missione: salvare la vita dei bambini e proteggere la salute delle persone aumentando l'accesso ai vaccini nei paesi più poveri al mondo </a:t>
            </a:r>
          </a:p>
        </p:txBody>
      </p:sp>
      <p:pic>
        <p:nvPicPr>
          <p:cNvPr id="2048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it-IT" altLang="en-US" sz="1400">
                <a:solidFill>
                  <a:srgbClr val="766A62"/>
                </a:solidFill>
                <a:latin typeface="Arial" charset="0"/>
              </a:rPr>
              <a:t>Ci prendiamo cura degli altri. Serviamo. Otteniamo risultati. </a:t>
            </a:r>
          </a:p>
        </p:txBody>
      </p:sp>
      <p:pic>
        <p:nvPicPr>
          <p:cNvPr id="2048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it-IT" altLang="en-US" sz="2400" dirty="0" smtClean="0">
                <a:latin typeface="Kalinga" pitchFamily="34" charset="0"/>
              </a:rPr>
              <a:t>I partner dei Lions nella lotta contro il morbillo: </a:t>
            </a:r>
            <a:endParaRPr lang="it-IT" altLang="en-US" sz="2400" dirty="0" smtClean="0">
              <a:latin typeface="Kalinga" pitchFamily="34" charset="0"/>
              <a:cs typeface="Kalinga" pitchFamily="34" charset="0"/>
            </a:endParaRPr>
          </a:p>
          <a:p>
            <a:pPr marL="800100" lvl="1" indent="-342900">
              <a:buFontTx/>
              <a:buChar char="•"/>
            </a:pPr>
            <a:r>
              <a:rPr lang="it-IT" altLang="en-US" sz="2000" dirty="0" smtClean="0">
                <a:latin typeface="Kalinga" pitchFamily="34" charset="0"/>
              </a:rPr>
              <a:t>i governi</a:t>
            </a:r>
          </a:p>
          <a:p>
            <a:pPr marL="800100" lvl="1" indent="-342900">
              <a:buFontTx/>
              <a:buChar char="•"/>
            </a:pPr>
            <a:r>
              <a:rPr lang="it-IT" altLang="en-US" sz="2000" dirty="0" smtClean="0">
                <a:latin typeface="Kalinga" pitchFamily="34" charset="0"/>
              </a:rPr>
              <a:t>OMS, UNICEF, Banca Mondiale</a:t>
            </a:r>
          </a:p>
          <a:p>
            <a:pPr marL="800100" lvl="1" indent="-342900">
              <a:buFontTx/>
              <a:buChar char="•"/>
            </a:pPr>
            <a:r>
              <a:rPr lang="it-IT" altLang="en-US" sz="2000" dirty="0" smtClean="0">
                <a:latin typeface="Kalinga" pitchFamily="34" charset="0"/>
              </a:rPr>
              <a:t>i produttori di vaccini</a:t>
            </a:r>
          </a:p>
          <a:p>
            <a:pPr marL="800100" lvl="1" indent="-342900">
              <a:buFontTx/>
              <a:buChar char="•"/>
            </a:pPr>
            <a:r>
              <a:rPr lang="it-IT" altLang="en-US" sz="2000" dirty="0" smtClean="0">
                <a:latin typeface="Kalinga" pitchFamily="34" charset="0"/>
              </a:rPr>
              <a:t>la Fondazione Bill &amp; Melinda Gates </a:t>
            </a:r>
          </a:p>
          <a:p>
            <a:pPr marL="800100" lvl="1" indent="-342900">
              <a:buFontTx/>
              <a:buChar char="•"/>
            </a:pPr>
            <a:r>
              <a:rPr lang="it-IT" altLang="en-US" sz="2000" dirty="0" smtClean="0">
                <a:latin typeface="Kalinga" pitchFamily="34" charset="0"/>
              </a:rPr>
              <a:t>altri finanziatori ONLUS come Comic Relief, la Caixa Foundation, Children’s Investment Fund</a:t>
            </a:r>
          </a:p>
          <a:p>
            <a:pPr marL="800100" lvl="1" indent="-342900">
              <a:buFontTx/>
              <a:buChar char="•"/>
            </a:pPr>
            <a:endParaRPr lang="it-IT" altLang="en-US" sz="2000" dirty="0">
              <a:latin typeface="Kalinga" pitchFamily="34" charset="0"/>
              <a:cs typeface="Kalinga" pitchFamily="34" charset="0"/>
            </a:endParaRPr>
          </a:p>
          <a:p>
            <a:r>
              <a:rPr lang="it-IT" altLang="en-US" sz="2400" dirty="0" smtClean="0">
                <a:latin typeface="Kalinga" pitchFamily="34" charset="0"/>
              </a:rPr>
              <a:t>La GAVI trasforma i fondi provenienti da questi gruppi in acquisti di vaccini di considerevoli dimensioni che aiutano a mantenerne basso il prezzo e ne consentono la distribuzione ai paesi più bisognosi di servizi di vaccinazione</a:t>
            </a:r>
            <a:endParaRPr lang="it-IT"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it-IT" sz="4000" dirty="0">
                <a:solidFill>
                  <a:srgbClr val="365436"/>
                </a:solidFill>
                <a:latin typeface="Arial" charset="0"/>
              </a:rPr>
              <a:t>VIDEO</a:t>
            </a:r>
            <a:endParaRPr lang="it-IT" dirty="0">
              <a:solidFill>
                <a:srgbClr val="000000"/>
              </a:solidFill>
              <a:cs typeface="+mn-cs"/>
            </a:endParaRPr>
          </a:p>
          <a:p>
            <a:pPr>
              <a:lnSpc>
                <a:spcPct val="95000"/>
              </a:lnSpc>
            </a:pPr>
            <a:r>
              <a:rPr lang="it-IT" sz="4000" dirty="0" smtClean="0">
                <a:solidFill>
                  <a:srgbClr val="365436"/>
                </a:solidFill>
                <a:latin typeface="Arial" charset="0"/>
              </a:rPr>
              <a:t>I Lions e la GAVI in Etiopia</a:t>
            </a:r>
            <a:endParaRPr lang="it-IT"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it-IT" dirty="0" smtClean="0">
                <a:solidFill>
                  <a:srgbClr val="000000"/>
                </a:solidFill>
                <a:latin typeface="Arial" charset="0"/>
              </a:rPr>
              <a:t>Il Presidente Wayne Madden partecipa ad un evento di vaccinazioni in Etiopia.</a:t>
            </a:r>
          </a:p>
          <a:p>
            <a:endParaRPr lang="it-IT" dirty="0">
              <a:solidFill>
                <a:srgbClr val="000000"/>
              </a:solidFill>
              <a:latin typeface="Arial" charset="0"/>
              <a:cs typeface="+mn-cs"/>
            </a:endParaRPr>
          </a:p>
          <a:p>
            <a:r>
              <a:rPr lang="it-IT" dirty="0" smtClean="0">
                <a:solidFill>
                  <a:srgbClr val="000000"/>
                </a:solidFill>
                <a:latin typeface="Arial" charset="0"/>
              </a:rPr>
              <a:t>Visionare il video qui: </a:t>
            </a:r>
            <a:r>
              <a:rPr lang="it-IT" dirty="0">
                <a:solidFill>
                  <a:srgbClr val="000000"/>
                </a:solidFill>
                <a:latin typeface="Arial" charset="0"/>
                <a:hlinkClick r:id="rId7"/>
              </a:rPr>
              <a:t>http://www.youtube.com/watch?v=nDyo_mK3rwM</a:t>
            </a:r>
            <a:endParaRPr lang="it-IT" dirty="0">
              <a:solidFill>
                <a:srgbClr val="000000"/>
              </a:solidFill>
              <a:latin typeface="Arial" charset="0"/>
              <a:cs typeface="+mn-cs"/>
            </a:endParaRPr>
          </a:p>
          <a:p>
            <a:endParaRPr lang="it-IT"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it-IT">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2647</Words>
  <Application>Microsoft Office PowerPoint</Application>
  <PresentationFormat>Custom</PresentationFormat>
  <Paragraphs>344</Paragraphs>
  <Slides>39</Slides>
  <Notes>39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Default Design</vt:lpstr>
      <vt:lpstr>Slide 1 Plain</vt:lpstr>
      <vt:lpstr>1_Default Design</vt:lpstr>
      <vt:lpstr>PowerPoint Presentation</vt:lpstr>
      <vt:lpstr>PowerPoint Presentation</vt:lpstr>
      <vt:lpstr>PowerPoint Presentation</vt:lpstr>
      <vt:lpstr>Chiamata all’azione!</vt:lpstr>
      <vt:lpstr>PowerPoint Presentation</vt:lpstr>
      <vt:lpstr>Una nuova sfida</vt:lpstr>
      <vt:lpstr>PowerPoint Presentation</vt:lpstr>
      <vt:lpstr>PowerPoint Presentation</vt:lpstr>
      <vt:lpstr>PowerPoint Presentation</vt:lpstr>
      <vt:lpstr>PowerPoint Presentation</vt:lpstr>
      <vt:lpstr>Perché occuparsi del morbillo?</vt:lpstr>
      <vt:lpstr>PowerPoint Presentation</vt:lpstr>
      <vt:lpstr>Perché occuparsi del morbillo?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Sensibilizzazione</vt:lpstr>
      <vt:lpstr>I Lions scrivono la storia della lotta al morbillo: Malawi</vt:lpstr>
      <vt:lpstr>Mobilitazione sociale</vt:lpstr>
      <vt:lpstr>Mobilitazione sociale</vt:lpstr>
      <vt:lpstr>Mobilitazione sociale</vt:lpstr>
      <vt:lpstr>PowerPoint Presentation</vt:lpstr>
      <vt:lpstr>PowerPoint Presentation</vt:lpstr>
      <vt:lpstr>Promozione e raccolta di fondi</vt:lpstr>
      <vt:lpstr>PowerPoint Presentation</vt:lpstr>
      <vt:lpstr>La Sfida da un milione di dollari  di LCIF  SOLO APRILE</vt:lpstr>
      <vt:lpstr>Strumenti promozionali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1826</cp:revision>
  <cp:lastPrinted>2014-03-12T21:12:53Z</cp:lastPrinted>
  <dcterms:created xsi:type="dcterms:W3CDTF">2004-05-06T09:28:21Z</dcterms:created>
  <dcterms:modified xsi:type="dcterms:W3CDTF">2014-03-26T14:30:41Z</dcterms:modified>
</cp:coreProperties>
</file>