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7" r:id="rId2"/>
    <p:sldId id="294" r:id="rId3"/>
    <p:sldId id="295" r:id="rId4"/>
    <p:sldId id="303" r:id="rId5"/>
    <p:sldId id="296" r:id="rId6"/>
    <p:sldId id="298" r:id="rId7"/>
    <p:sldId id="299" r:id="rId8"/>
    <p:sldId id="304" r:id="rId9"/>
    <p:sldId id="300" r:id="rId10"/>
    <p:sldId id="301" r:id="rId11"/>
    <p:sldId id="30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dette Lane" initials="B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1" autoAdjust="0"/>
    <p:restoredTop sz="85734" autoAdjust="0"/>
  </p:normalViewPr>
  <p:slideViewPr>
    <p:cSldViewPr>
      <p:cViewPr varScale="1">
        <p:scale>
          <a:sx n="73" d="100"/>
          <a:sy n="73" d="100"/>
        </p:scale>
        <p:origin x="-121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2566E-93B1-4839-8156-E82577832907}" type="doc">
      <dgm:prSet loTypeId="urn:microsoft.com/office/officeart/2005/8/layout/vList4" loCatId="list" qsTypeId="urn:microsoft.com/office/officeart/2005/8/quickstyle/simple4" qsCatId="simple" csTypeId="urn:microsoft.com/office/officeart/2005/8/colors/accent1_1" csCatId="accent1" phldr="1"/>
      <dgm:spPr/>
      <dgm:t>
        <a:bodyPr/>
        <a:lstStyle/>
        <a:p>
          <a:endParaRPr lang="en-US"/>
        </a:p>
      </dgm:t>
    </dgm:pt>
    <dgm:pt modelId="{33C51D29-F083-466F-A3D3-4A69DE7D35AA}">
      <dgm:prSet phldrT="[Text]" custT="1"/>
      <dgm:spPr/>
      <dgm:t>
        <a:bodyPr/>
        <a:lstStyle/>
        <a:p>
          <a:r>
            <a:rPr lang="en-US" sz="2800" dirty="0" smtClean="0"/>
            <a:t>Das Motto „We serve“ </a:t>
          </a:r>
        </a:p>
        <a:p>
          <a:r>
            <a:rPr lang="en-US" sz="2800" dirty="0" err="1" smtClean="0"/>
            <a:t>wurde</a:t>
          </a:r>
          <a:r>
            <a:rPr lang="en-US" sz="2800" dirty="0" smtClean="0"/>
            <a:t> gewählt</a:t>
          </a:r>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dgm:t>
        <a:bodyPr/>
        <a:lstStyle/>
        <a:p>
          <a:endParaRPr lang="en-US" dirty="0"/>
        </a:p>
      </dgm:t>
    </dgm:pt>
    <dgm:pt modelId="{7536F606-ED25-4E94-87C6-7BC181680A36}">
      <dgm:prSet phldrT="[Text]" custT="1"/>
      <dgm:spPr/>
      <dgm:t>
        <a:bodyPr/>
        <a:lstStyle/>
        <a:p>
          <a:r>
            <a:rPr lang="en-US" sz="2800" dirty="0" smtClean="0"/>
            <a:t>Der erste Leo-Club </a:t>
          </a:r>
          <a:r>
            <a:rPr lang="en-US" sz="2800" dirty="0" err="1" smtClean="0"/>
            <a:t>wird</a:t>
          </a:r>
          <a:r>
            <a:rPr lang="en-US" sz="2800" dirty="0" smtClean="0"/>
            <a:t> </a:t>
          </a:r>
        </a:p>
        <a:p>
          <a:r>
            <a:rPr lang="en-US" sz="2800" dirty="0" err="1" smtClean="0"/>
            <a:t>gegründet</a:t>
          </a:r>
          <a:endParaRPr lang="de-DE" sz="2800" dirty="0"/>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dgm:t>
        <a:bodyPr/>
        <a:lstStyle/>
        <a:p>
          <a:endParaRPr lang="en-US" dirty="0"/>
        </a:p>
      </dgm:t>
    </dgm:pt>
    <dgm:pt modelId="{FCBFD353-9693-4974-ACDA-25ED32FBB4AD}">
      <dgm:prSet phldrT="[Text]" custT="1"/>
      <dgm:spPr/>
      <dgm:t>
        <a:bodyPr/>
        <a:lstStyle/>
        <a:p>
          <a:r>
            <a:rPr lang="en-US" sz="2800" dirty="0" smtClean="0"/>
            <a:t>Die Stiftung von LCI </a:t>
          </a:r>
        </a:p>
        <a:p>
          <a:r>
            <a:rPr lang="en-US" sz="2800" dirty="0" err="1" smtClean="0"/>
            <a:t>entsteht</a:t>
          </a:r>
          <a:endParaRPr lang="de-DE" sz="2800" dirty="0"/>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dgm:t>
        <a:bodyPr/>
        <a:lstStyle/>
        <a:p>
          <a:endParaRPr lang="en-US" dirty="0"/>
        </a:p>
      </dgm:t>
    </dgm:pt>
    <dgm:pt modelId="{A521541B-601D-44BB-9D14-BD17375D9126}">
      <dgm:prSet custT="1"/>
      <dgm:spPr/>
      <dgm:t>
        <a:bodyPr/>
        <a:lstStyle/>
        <a:p>
          <a:r>
            <a:rPr lang="en-US" sz="2800" dirty="0" smtClean="0"/>
            <a:t>Die Mitgliedschaft </a:t>
          </a:r>
          <a:r>
            <a:rPr lang="en-US" sz="2800" dirty="0" err="1" smtClean="0"/>
            <a:t>wird</a:t>
          </a:r>
          <a:r>
            <a:rPr lang="en-US" sz="2800" dirty="0" smtClean="0"/>
            <a:t> </a:t>
          </a:r>
        </a:p>
        <a:p>
          <a:r>
            <a:rPr lang="en-US" sz="2800" dirty="0" err="1" smtClean="0"/>
            <a:t>für</a:t>
          </a:r>
          <a:r>
            <a:rPr lang="en-US" sz="2800" dirty="0" smtClean="0"/>
            <a:t> Frauen geöffnet</a:t>
          </a:r>
          <a:endParaRPr lang="de-DE" sz="2800" dirty="0"/>
        </a:p>
      </dgm:t>
    </dgm:pt>
    <dgm:pt modelId="{4FA35C95-287F-4B23-A0BA-AA4FAA826788}" type="sibTrans" cxnId="{DECE1FCF-AED0-4D7B-AA68-B5C448107A9A}">
      <dgm:prSet/>
      <dgm:spPr/>
      <dgm:t>
        <a:bodyPr/>
        <a:lstStyle/>
        <a:p>
          <a:endParaRPr lang="en-US"/>
        </a:p>
      </dgm:t>
    </dgm:pt>
    <dgm:pt modelId="{43868223-C1C8-46B3-95D7-0354A42388CB}" type="parTrans" cxnId="{DECE1FCF-AED0-4D7B-AA68-B5C448107A9A}">
      <dgm:prSet/>
      <dgm:spPr/>
      <dgm:t>
        <a:bodyPr/>
        <a:lstStyle/>
        <a:p>
          <a:endParaRPr lang="en-US"/>
        </a:p>
      </dgm:t>
    </dgm:pt>
    <dgm:pt modelId="{E798CB3D-C404-4F7C-B5E5-9C55348BE4E4}" type="pres">
      <dgm:prSet presAssocID="{F952566E-93B1-4839-8156-E82577832907}" presName="linear" presStyleCnt="0">
        <dgm:presLayoutVars>
          <dgm:dir/>
          <dgm:resizeHandles val="exact"/>
        </dgm:presLayoutVars>
      </dgm:prSet>
      <dgm:spPr/>
      <dgm:t>
        <a:bodyPr/>
        <a:lstStyle/>
        <a:p>
          <a:endParaRPr lang="en-US"/>
        </a:p>
      </dgm:t>
    </dgm:pt>
    <dgm:pt modelId="{6893534C-E569-4B3A-8D8D-AC87898B986B}" type="pres">
      <dgm:prSet presAssocID="{33C51D29-F083-466F-A3D3-4A69DE7D35AA}" presName="comp" presStyleCnt="0"/>
      <dgm:spPr/>
      <dgm:t>
        <a:bodyPr/>
        <a:lstStyle/>
        <a:p>
          <a:endParaRPr lang="en-US"/>
        </a:p>
      </dgm:t>
    </dgm:pt>
    <dgm:pt modelId="{145B13EC-8B97-446F-BBA6-BB193CA96837}" type="pres">
      <dgm:prSet presAssocID="{33C51D29-F083-466F-A3D3-4A69DE7D35AA}" presName="box" presStyleLbl="node1" presStyleIdx="0" presStyleCnt="4"/>
      <dgm:spPr/>
      <dgm:t>
        <a:bodyPr/>
        <a:lstStyle/>
        <a:p>
          <a:endParaRPr lang="en-US"/>
        </a:p>
      </dgm:t>
    </dgm:pt>
    <dgm:pt modelId="{E8847417-7FA5-47E1-A7A4-F62F06F780EA}" type="pres">
      <dgm:prSet presAssocID="{33C51D29-F083-466F-A3D3-4A69DE7D35AA}" presName="img" presStyleLbl="fgImgPlace1" presStyleIdx="0" presStyleCnt="4" custScaleX="78261" custScaleY="55922"/>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7871F278-1E51-42D5-AC45-7A5575FC0F94}" type="pres">
      <dgm:prSet presAssocID="{33C51D29-F083-466F-A3D3-4A69DE7D35AA}" presName="text" presStyleLbl="node1" presStyleIdx="0" presStyleCnt="4">
        <dgm:presLayoutVars>
          <dgm:bulletEnabled val="1"/>
        </dgm:presLayoutVars>
      </dgm:prSet>
      <dgm:spPr/>
      <dgm:t>
        <a:bodyPr/>
        <a:lstStyle/>
        <a:p>
          <a:endParaRPr lang="en-US"/>
        </a:p>
      </dgm:t>
    </dgm:pt>
    <dgm:pt modelId="{9ECD2227-7E78-40BB-A89F-CB694DCD8B98}" type="pres">
      <dgm:prSet presAssocID="{99364FDF-4E87-4FA5-A827-B9B607A921C2}" presName="spacer" presStyleCnt="0"/>
      <dgm:spPr/>
      <dgm:t>
        <a:bodyPr/>
        <a:lstStyle/>
        <a:p>
          <a:endParaRPr lang="en-US"/>
        </a:p>
      </dgm:t>
    </dgm:pt>
    <dgm:pt modelId="{467EEC6F-8CF0-45F2-ADE7-F682CDFC9D91}" type="pres">
      <dgm:prSet presAssocID="{7536F606-ED25-4E94-87C6-7BC181680A36}" presName="comp" presStyleCnt="0"/>
      <dgm:spPr/>
      <dgm:t>
        <a:bodyPr/>
        <a:lstStyle/>
        <a:p>
          <a:endParaRPr lang="en-US"/>
        </a:p>
      </dgm:t>
    </dgm:pt>
    <dgm:pt modelId="{EE7727CD-2BCF-47E5-A03B-F5547DE097DF}" type="pres">
      <dgm:prSet presAssocID="{7536F606-ED25-4E94-87C6-7BC181680A36}" presName="box" presStyleLbl="node1" presStyleIdx="1" presStyleCnt="4"/>
      <dgm:spPr/>
      <dgm:t>
        <a:bodyPr/>
        <a:lstStyle/>
        <a:p>
          <a:endParaRPr lang="en-US"/>
        </a:p>
      </dgm:t>
    </dgm:pt>
    <dgm:pt modelId="{36F078DF-159B-43D8-8779-4AA676264A4E}" type="pres">
      <dgm:prSet presAssocID="{7536F606-ED25-4E94-87C6-7BC181680A36}" presName="img" presStyleLbl="fgImgPlace1" presStyleIdx="1" presStyleCnt="4" custScaleX="78261" custScaleY="55922"/>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EBC8011D-BA9E-46A2-A540-D087E7FE72B0}" type="pres">
      <dgm:prSet presAssocID="{7536F606-ED25-4E94-87C6-7BC181680A36}" presName="text" presStyleLbl="node1" presStyleIdx="1" presStyleCnt="4">
        <dgm:presLayoutVars>
          <dgm:bulletEnabled val="1"/>
        </dgm:presLayoutVars>
      </dgm:prSet>
      <dgm:spPr/>
      <dgm:t>
        <a:bodyPr/>
        <a:lstStyle/>
        <a:p>
          <a:endParaRPr lang="en-US"/>
        </a:p>
      </dgm:t>
    </dgm:pt>
    <dgm:pt modelId="{694FFB2B-7880-432C-B449-A2E05C68CEC4}" type="pres">
      <dgm:prSet presAssocID="{0408F477-9F7D-4B54-8954-DAE4E3F548EF}" presName="spacer" presStyleCnt="0"/>
      <dgm:spPr/>
      <dgm:t>
        <a:bodyPr/>
        <a:lstStyle/>
        <a:p>
          <a:endParaRPr lang="en-US"/>
        </a:p>
      </dgm:t>
    </dgm:pt>
    <dgm:pt modelId="{A5C6C1FF-F2A2-470A-B54C-278B15A40FAF}" type="pres">
      <dgm:prSet presAssocID="{FCBFD353-9693-4974-ACDA-25ED32FBB4AD}" presName="comp" presStyleCnt="0"/>
      <dgm:spPr/>
      <dgm:t>
        <a:bodyPr/>
        <a:lstStyle/>
        <a:p>
          <a:endParaRPr lang="en-US"/>
        </a:p>
      </dgm:t>
    </dgm:pt>
    <dgm:pt modelId="{18B0D2B9-B494-472E-A938-0F0B551C5A21}" type="pres">
      <dgm:prSet presAssocID="{FCBFD353-9693-4974-ACDA-25ED32FBB4AD}" presName="box" presStyleLbl="node1" presStyleIdx="2" presStyleCnt="4"/>
      <dgm:spPr/>
      <dgm:t>
        <a:bodyPr/>
        <a:lstStyle/>
        <a:p>
          <a:endParaRPr lang="en-US"/>
        </a:p>
      </dgm:t>
    </dgm:pt>
    <dgm:pt modelId="{A10D9150-9322-4E2D-921E-6660F9118808}" type="pres">
      <dgm:prSet presAssocID="{FCBFD353-9693-4974-ACDA-25ED32FBB4AD}" presName="img" presStyleLbl="fgImgPlace1" presStyleIdx="2" presStyleCnt="4" custScaleX="78261" custScaleY="55922"/>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74FBD1A-215F-4A09-B08E-D0AFB6E8362A}" type="pres">
      <dgm:prSet presAssocID="{FCBFD353-9693-4974-ACDA-25ED32FBB4AD}" presName="text" presStyleLbl="node1" presStyleIdx="2" presStyleCnt="4">
        <dgm:presLayoutVars>
          <dgm:bulletEnabled val="1"/>
        </dgm:presLayoutVars>
      </dgm:prSet>
      <dgm:spPr/>
      <dgm:t>
        <a:bodyPr/>
        <a:lstStyle/>
        <a:p>
          <a:endParaRPr lang="en-US"/>
        </a:p>
      </dgm:t>
    </dgm:pt>
    <dgm:pt modelId="{346C9F75-823C-45BE-A6B1-3F137BE8E7F4}" type="pres">
      <dgm:prSet presAssocID="{2367E91E-68B1-4142-A3B0-17CC72B42B3B}" presName="spacer" presStyleCnt="0"/>
      <dgm:spPr/>
      <dgm:t>
        <a:bodyPr/>
        <a:lstStyle/>
        <a:p>
          <a:endParaRPr lang="en-US"/>
        </a:p>
      </dgm:t>
    </dgm:pt>
    <dgm:pt modelId="{4BEA2C9E-C6ED-4C4C-B528-0FC3848FFDF9}" type="pres">
      <dgm:prSet presAssocID="{A521541B-601D-44BB-9D14-BD17375D9126}" presName="comp" presStyleCnt="0"/>
      <dgm:spPr/>
      <dgm:t>
        <a:bodyPr/>
        <a:lstStyle/>
        <a:p>
          <a:endParaRPr lang="en-US"/>
        </a:p>
      </dgm:t>
    </dgm:pt>
    <dgm:pt modelId="{B27E131F-1393-4A75-97EB-93CC6CED4B46}" type="pres">
      <dgm:prSet presAssocID="{A521541B-601D-44BB-9D14-BD17375D9126}" presName="box" presStyleLbl="node1" presStyleIdx="3" presStyleCnt="4"/>
      <dgm:spPr/>
      <dgm:t>
        <a:bodyPr/>
        <a:lstStyle/>
        <a:p>
          <a:endParaRPr lang="en-US"/>
        </a:p>
      </dgm:t>
    </dgm:pt>
    <dgm:pt modelId="{EE3F9AF2-2579-40B9-AF32-7B7B5A5C2834}" type="pres">
      <dgm:prSet presAssocID="{A521541B-601D-44BB-9D14-BD17375D9126}" presName="img" presStyleLbl="fgImgPlace1" presStyleIdx="3" presStyleCnt="4" custScaleX="78261" custScaleY="55922"/>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27163B0-ABC8-43C4-8951-D3A7AA2FEB93}" type="pres">
      <dgm:prSet presAssocID="{A521541B-601D-44BB-9D14-BD17375D9126}" presName="text" presStyleLbl="node1" presStyleIdx="3" presStyleCnt="4">
        <dgm:presLayoutVars>
          <dgm:bulletEnabled val="1"/>
        </dgm:presLayoutVars>
      </dgm:prSet>
      <dgm:spPr/>
      <dgm:t>
        <a:bodyPr/>
        <a:lstStyle/>
        <a:p>
          <a:endParaRPr lang="en-US"/>
        </a:p>
      </dgm:t>
    </dgm:pt>
  </dgm:ptLst>
  <dgm:cxnLst>
    <dgm:cxn modelId="{2B05BCBC-0703-47B2-BB08-B2A36465A5A9}" type="presOf" srcId="{F952566E-93B1-4839-8156-E82577832907}" destId="{E798CB3D-C404-4F7C-B5E5-9C55348BE4E4}" srcOrd="0" destOrd="0" presId="urn:microsoft.com/office/officeart/2005/8/layout/vList4"/>
    <dgm:cxn modelId="{7C937681-ED8D-4EAA-AB6E-AB356A380B92}" type="presOf" srcId="{33C51D29-F083-466F-A3D3-4A69DE7D35AA}" destId="{145B13EC-8B97-446F-BBA6-BB193CA96837}" srcOrd="0" destOrd="0" presId="urn:microsoft.com/office/officeart/2005/8/layout/vList4"/>
    <dgm:cxn modelId="{52D74DD5-8A78-4229-ADE4-DE64A40CFB86}" type="presOf" srcId="{A521541B-601D-44BB-9D14-BD17375D9126}" destId="{527163B0-ABC8-43C4-8951-D3A7AA2FEB93}" srcOrd="1" destOrd="0" presId="urn:microsoft.com/office/officeart/2005/8/layout/vList4"/>
    <dgm:cxn modelId="{DECE1FCF-AED0-4D7B-AA68-B5C448107A9A}" srcId="{F952566E-93B1-4839-8156-E82577832907}" destId="{A521541B-601D-44BB-9D14-BD17375D9126}" srcOrd="3" destOrd="0" parTransId="{43868223-C1C8-46B3-95D7-0354A42388CB}" sibTransId="{4FA35C95-287F-4B23-A0BA-AA4FAA826788}"/>
    <dgm:cxn modelId="{188D8D0B-E0DB-40B8-A90D-816BA32B3334}" type="presOf" srcId="{7536F606-ED25-4E94-87C6-7BC181680A36}" destId="{EE7727CD-2BCF-47E5-A03B-F5547DE097DF}" srcOrd="0" destOrd="0" presId="urn:microsoft.com/office/officeart/2005/8/layout/vList4"/>
    <dgm:cxn modelId="{C229AE77-76F8-43D2-970D-A59D32F79B6F}" type="presOf" srcId="{FCBFD353-9693-4974-ACDA-25ED32FBB4AD}" destId="{18B0D2B9-B494-472E-A938-0F0B551C5A21}" srcOrd="0" destOrd="0" presId="urn:microsoft.com/office/officeart/2005/8/layout/vList4"/>
    <dgm:cxn modelId="{C6228894-1E90-47E3-9CD3-E6867456171E}" type="presOf" srcId="{33C51D29-F083-466F-A3D3-4A69DE7D35AA}" destId="{7871F278-1E51-42D5-AC45-7A5575FC0F94}" srcOrd="1" destOrd="0" presId="urn:microsoft.com/office/officeart/2005/8/layout/vList4"/>
    <dgm:cxn modelId="{EACEAA4E-E2B0-47DA-A9E7-69E4202CF2E2}" srcId="{F952566E-93B1-4839-8156-E82577832907}" destId="{7536F606-ED25-4E94-87C6-7BC181680A36}" srcOrd="1" destOrd="0" parTransId="{2A0DA4BC-FC11-4E97-982B-103172E9FDC8}" sibTransId="{0408F477-9F7D-4B54-8954-DAE4E3F548EF}"/>
    <dgm:cxn modelId="{4D0283FB-90DF-4D47-B27F-F8CB1A284D7F}" type="presOf" srcId="{7536F606-ED25-4E94-87C6-7BC181680A36}" destId="{EBC8011D-BA9E-46A2-A540-D087E7FE72B0}" srcOrd="1" destOrd="0" presId="urn:microsoft.com/office/officeart/2005/8/layout/vList4"/>
    <dgm:cxn modelId="{A3CC532C-4D47-4AEE-96CF-8782AD40F621}" srcId="{F952566E-93B1-4839-8156-E82577832907}" destId="{33C51D29-F083-466F-A3D3-4A69DE7D35AA}" srcOrd="0" destOrd="0" parTransId="{EAB746D9-D6AD-4132-AA8D-CE268F321607}" sibTransId="{99364FDF-4E87-4FA5-A827-B9B607A921C2}"/>
    <dgm:cxn modelId="{2E0B31F3-2E5F-4943-99B3-39823D7364AD}" type="presOf" srcId="{A521541B-601D-44BB-9D14-BD17375D9126}" destId="{B27E131F-1393-4A75-97EB-93CC6CED4B46}" srcOrd="0" destOrd="0" presId="urn:microsoft.com/office/officeart/2005/8/layout/vList4"/>
    <dgm:cxn modelId="{400CE233-166D-4F95-8949-C0D64D0575A4}" srcId="{F952566E-93B1-4839-8156-E82577832907}" destId="{FCBFD353-9693-4974-ACDA-25ED32FBB4AD}" srcOrd="2" destOrd="0" parTransId="{36BB6E9E-140D-42A3-8480-50A88DFA397A}" sibTransId="{2367E91E-68B1-4142-A3B0-17CC72B42B3B}"/>
    <dgm:cxn modelId="{B496E761-255C-4EEA-90FD-00995C0691DA}" type="presOf" srcId="{FCBFD353-9693-4974-ACDA-25ED32FBB4AD}" destId="{574FBD1A-215F-4A09-B08E-D0AFB6E8362A}" srcOrd="1" destOrd="0" presId="urn:microsoft.com/office/officeart/2005/8/layout/vList4"/>
    <dgm:cxn modelId="{17B85AC6-FCAA-4FA1-9AD4-6C2120F8049F}" type="presParOf" srcId="{E798CB3D-C404-4F7C-B5E5-9C55348BE4E4}" destId="{6893534C-E569-4B3A-8D8D-AC87898B986B}" srcOrd="0" destOrd="0" presId="urn:microsoft.com/office/officeart/2005/8/layout/vList4"/>
    <dgm:cxn modelId="{0D47D1AE-E991-4CC7-A783-6457B79E0B03}" type="presParOf" srcId="{6893534C-E569-4B3A-8D8D-AC87898B986B}" destId="{145B13EC-8B97-446F-BBA6-BB193CA96837}" srcOrd="0" destOrd="0" presId="urn:microsoft.com/office/officeart/2005/8/layout/vList4"/>
    <dgm:cxn modelId="{5B7F9B1F-52D5-46EE-ACBA-B84F8EE9B181}" type="presParOf" srcId="{6893534C-E569-4B3A-8D8D-AC87898B986B}" destId="{E8847417-7FA5-47E1-A7A4-F62F06F780EA}" srcOrd="1" destOrd="0" presId="urn:microsoft.com/office/officeart/2005/8/layout/vList4"/>
    <dgm:cxn modelId="{23D31F9C-B041-4589-8192-8E881FFAE935}" type="presParOf" srcId="{6893534C-E569-4B3A-8D8D-AC87898B986B}" destId="{7871F278-1E51-42D5-AC45-7A5575FC0F94}" srcOrd="2" destOrd="0" presId="urn:microsoft.com/office/officeart/2005/8/layout/vList4"/>
    <dgm:cxn modelId="{8E03B9D8-CB7B-4D06-B7FA-627FADE2E672}" type="presParOf" srcId="{E798CB3D-C404-4F7C-B5E5-9C55348BE4E4}" destId="{9ECD2227-7E78-40BB-A89F-CB694DCD8B98}" srcOrd="1" destOrd="0" presId="urn:microsoft.com/office/officeart/2005/8/layout/vList4"/>
    <dgm:cxn modelId="{552A1F0C-D2E8-4009-86F8-9EF8235095B2}" type="presParOf" srcId="{E798CB3D-C404-4F7C-B5E5-9C55348BE4E4}" destId="{467EEC6F-8CF0-45F2-ADE7-F682CDFC9D91}" srcOrd="2" destOrd="0" presId="urn:microsoft.com/office/officeart/2005/8/layout/vList4"/>
    <dgm:cxn modelId="{345282CF-73F8-499F-88E1-205D63BF1CED}" type="presParOf" srcId="{467EEC6F-8CF0-45F2-ADE7-F682CDFC9D91}" destId="{EE7727CD-2BCF-47E5-A03B-F5547DE097DF}" srcOrd="0" destOrd="0" presId="urn:microsoft.com/office/officeart/2005/8/layout/vList4"/>
    <dgm:cxn modelId="{56363343-27D2-4625-9958-19A29836D608}" type="presParOf" srcId="{467EEC6F-8CF0-45F2-ADE7-F682CDFC9D91}" destId="{36F078DF-159B-43D8-8779-4AA676264A4E}" srcOrd="1" destOrd="0" presId="urn:microsoft.com/office/officeart/2005/8/layout/vList4"/>
    <dgm:cxn modelId="{8185D645-164C-4AB6-B0E1-7C2DFFC7D496}" type="presParOf" srcId="{467EEC6F-8CF0-45F2-ADE7-F682CDFC9D91}" destId="{EBC8011D-BA9E-46A2-A540-D087E7FE72B0}" srcOrd="2" destOrd="0" presId="urn:microsoft.com/office/officeart/2005/8/layout/vList4"/>
    <dgm:cxn modelId="{4D1D3913-AB80-453B-81A2-A886E0509DC1}" type="presParOf" srcId="{E798CB3D-C404-4F7C-B5E5-9C55348BE4E4}" destId="{694FFB2B-7880-432C-B449-A2E05C68CEC4}" srcOrd="3" destOrd="0" presId="urn:microsoft.com/office/officeart/2005/8/layout/vList4"/>
    <dgm:cxn modelId="{AD84163B-A7E5-4B6D-ABEE-76E9C842924D}" type="presParOf" srcId="{E798CB3D-C404-4F7C-B5E5-9C55348BE4E4}" destId="{A5C6C1FF-F2A2-470A-B54C-278B15A40FAF}" srcOrd="4" destOrd="0" presId="urn:microsoft.com/office/officeart/2005/8/layout/vList4"/>
    <dgm:cxn modelId="{95C866AB-F6B5-4E5D-8774-4F4EEE9AA6F3}" type="presParOf" srcId="{A5C6C1FF-F2A2-470A-B54C-278B15A40FAF}" destId="{18B0D2B9-B494-472E-A938-0F0B551C5A21}" srcOrd="0" destOrd="0" presId="urn:microsoft.com/office/officeart/2005/8/layout/vList4"/>
    <dgm:cxn modelId="{F684F61A-9A83-46FC-9CFD-EE4E13312F54}" type="presParOf" srcId="{A5C6C1FF-F2A2-470A-B54C-278B15A40FAF}" destId="{A10D9150-9322-4E2D-921E-6660F9118808}" srcOrd="1" destOrd="0" presId="urn:microsoft.com/office/officeart/2005/8/layout/vList4"/>
    <dgm:cxn modelId="{2BD1C4F6-FB8B-455E-ABB4-53103222F1E4}" type="presParOf" srcId="{A5C6C1FF-F2A2-470A-B54C-278B15A40FAF}" destId="{574FBD1A-215F-4A09-B08E-D0AFB6E8362A}" srcOrd="2" destOrd="0" presId="urn:microsoft.com/office/officeart/2005/8/layout/vList4"/>
    <dgm:cxn modelId="{E73136BD-2F9A-4D69-92F9-8E6AA5DF0B97}" type="presParOf" srcId="{E798CB3D-C404-4F7C-B5E5-9C55348BE4E4}" destId="{346C9F75-823C-45BE-A6B1-3F137BE8E7F4}" srcOrd="5" destOrd="0" presId="urn:microsoft.com/office/officeart/2005/8/layout/vList4"/>
    <dgm:cxn modelId="{DE49FF7D-8572-46C3-8616-28E4B699947D}" type="presParOf" srcId="{E798CB3D-C404-4F7C-B5E5-9C55348BE4E4}" destId="{4BEA2C9E-C6ED-4C4C-B528-0FC3848FFDF9}" srcOrd="6" destOrd="0" presId="urn:microsoft.com/office/officeart/2005/8/layout/vList4"/>
    <dgm:cxn modelId="{33228E9D-12FD-4FC7-920B-51DCE2795C51}" type="presParOf" srcId="{4BEA2C9E-C6ED-4C4C-B528-0FC3848FFDF9}" destId="{B27E131F-1393-4A75-97EB-93CC6CED4B46}" srcOrd="0" destOrd="0" presId="urn:microsoft.com/office/officeart/2005/8/layout/vList4"/>
    <dgm:cxn modelId="{4677D9C7-298C-452F-988B-3ECECC6FBE8D}" type="presParOf" srcId="{4BEA2C9E-C6ED-4C4C-B528-0FC3848FFDF9}" destId="{EE3F9AF2-2579-40B9-AF32-7B7B5A5C2834}" srcOrd="1" destOrd="0" presId="urn:microsoft.com/office/officeart/2005/8/layout/vList4"/>
    <dgm:cxn modelId="{63491420-51CD-43C8-AD19-732DF7E2C807}" type="presParOf" srcId="{4BEA2C9E-C6ED-4C4C-B528-0FC3848FFDF9}" destId="{527163B0-ABC8-43C4-8951-D3A7AA2FEB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13EC-8B97-446F-BBA6-BB193CA96837}">
      <dsp:nvSpPr>
        <dsp:cNvPr id="0" name=""/>
        <dsp:cNvSpPr/>
      </dsp:nvSpPr>
      <dsp:spPr>
        <a:xfrm>
          <a:off x="0" y="0"/>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Das Motto „We serve“ </a:t>
          </a:r>
        </a:p>
        <a:p>
          <a:pPr lvl="0" algn="l" defTabSz="1244600">
            <a:lnSpc>
              <a:spcPct val="90000"/>
            </a:lnSpc>
            <a:spcBef>
              <a:spcPct val="0"/>
            </a:spcBef>
            <a:spcAft>
              <a:spcPct val="35000"/>
            </a:spcAft>
          </a:pPr>
          <a:r>
            <a:rPr lang="en-US" sz="2800" kern="1200" dirty="0" err="1" smtClean="0"/>
            <a:t>wurde</a:t>
          </a:r>
          <a:r>
            <a:rPr lang="en-US" sz="2800" kern="1200" dirty="0" smtClean="0"/>
            <a:t> gewählt</a:t>
          </a:r>
        </a:p>
      </dsp:txBody>
      <dsp:txXfrm>
        <a:off x="1875235" y="0"/>
        <a:ext cx="6887764" cy="1226356"/>
      </dsp:txXfrm>
    </dsp:sp>
    <dsp:sp modelId="{E8847417-7FA5-47E1-A7A4-F62F06F780EA}">
      <dsp:nvSpPr>
        <dsp:cNvPr id="0" name=""/>
        <dsp:cNvSpPr/>
      </dsp:nvSpPr>
      <dsp:spPr>
        <a:xfrm>
          <a:off x="313134" y="338857"/>
          <a:ext cx="1371602" cy="548642"/>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7727CD-2BCF-47E5-A03B-F5547DE097DF}">
      <dsp:nvSpPr>
        <dsp:cNvPr id="0" name=""/>
        <dsp:cNvSpPr/>
      </dsp:nvSpPr>
      <dsp:spPr>
        <a:xfrm>
          <a:off x="0" y="1348992"/>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Der erste Leo-Club </a:t>
          </a:r>
          <a:r>
            <a:rPr lang="en-US" sz="2800" kern="1200" dirty="0" err="1" smtClean="0"/>
            <a:t>wird</a:t>
          </a:r>
          <a:r>
            <a:rPr lang="en-US" sz="2800" kern="1200" dirty="0" smtClean="0"/>
            <a:t> </a:t>
          </a:r>
        </a:p>
        <a:p>
          <a:pPr lvl="0" algn="l" defTabSz="1244600">
            <a:lnSpc>
              <a:spcPct val="90000"/>
            </a:lnSpc>
            <a:spcBef>
              <a:spcPct val="0"/>
            </a:spcBef>
            <a:spcAft>
              <a:spcPct val="35000"/>
            </a:spcAft>
          </a:pPr>
          <a:r>
            <a:rPr lang="en-US" sz="2800" kern="1200" dirty="0" err="1" smtClean="0"/>
            <a:t>gegründet</a:t>
          </a:r>
          <a:endParaRPr lang="de-DE" sz="2800" kern="1200" dirty="0"/>
        </a:p>
      </dsp:txBody>
      <dsp:txXfrm>
        <a:off x="1875235" y="1348992"/>
        <a:ext cx="6887764" cy="1226356"/>
      </dsp:txXfrm>
    </dsp:sp>
    <dsp:sp modelId="{36F078DF-159B-43D8-8779-4AA676264A4E}">
      <dsp:nvSpPr>
        <dsp:cNvPr id="0" name=""/>
        <dsp:cNvSpPr/>
      </dsp:nvSpPr>
      <dsp:spPr>
        <a:xfrm>
          <a:off x="313134" y="1687849"/>
          <a:ext cx="1371602" cy="548642"/>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B0D2B9-B494-472E-A938-0F0B551C5A21}">
      <dsp:nvSpPr>
        <dsp:cNvPr id="0" name=""/>
        <dsp:cNvSpPr/>
      </dsp:nvSpPr>
      <dsp:spPr>
        <a:xfrm>
          <a:off x="0" y="2697985"/>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Die Stiftung von LCI </a:t>
          </a:r>
        </a:p>
        <a:p>
          <a:pPr lvl="0" algn="l" defTabSz="1244600">
            <a:lnSpc>
              <a:spcPct val="90000"/>
            </a:lnSpc>
            <a:spcBef>
              <a:spcPct val="0"/>
            </a:spcBef>
            <a:spcAft>
              <a:spcPct val="35000"/>
            </a:spcAft>
          </a:pPr>
          <a:r>
            <a:rPr lang="en-US" sz="2800" kern="1200" dirty="0" err="1" smtClean="0"/>
            <a:t>entsteht</a:t>
          </a:r>
          <a:endParaRPr lang="de-DE" sz="2800" kern="1200" dirty="0"/>
        </a:p>
      </dsp:txBody>
      <dsp:txXfrm>
        <a:off x="1875235" y="2697985"/>
        <a:ext cx="6887764" cy="1226356"/>
      </dsp:txXfrm>
    </dsp:sp>
    <dsp:sp modelId="{A10D9150-9322-4E2D-921E-6660F9118808}">
      <dsp:nvSpPr>
        <dsp:cNvPr id="0" name=""/>
        <dsp:cNvSpPr/>
      </dsp:nvSpPr>
      <dsp:spPr>
        <a:xfrm>
          <a:off x="313134" y="3036842"/>
          <a:ext cx="1371602" cy="548642"/>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7E131F-1393-4A75-97EB-93CC6CED4B46}">
      <dsp:nvSpPr>
        <dsp:cNvPr id="0" name=""/>
        <dsp:cNvSpPr/>
      </dsp:nvSpPr>
      <dsp:spPr>
        <a:xfrm>
          <a:off x="0" y="4046977"/>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Die Mitgliedschaft </a:t>
          </a:r>
          <a:r>
            <a:rPr lang="en-US" sz="2800" kern="1200" dirty="0" err="1" smtClean="0"/>
            <a:t>wird</a:t>
          </a:r>
          <a:r>
            <a:rPr lang="en-US" sz="2800" kern="1200" dirty="0" smtClean="0"/>
            <a:t> </a:t>
          </a:r>
        </a:p>
        <a:p>
          <a:pPr lvl="0" algn="l" defTabSz="1244600">
            <a:lnSpc>
              <a:spcPct val="90000"/>
            </a:lnSpc>
            <a:spcBef>
              <a:spcPct val="0"/>
            </a:spcBef>
            <a:spcAft>
              <a:spcPct val="35000"/>
            </a:spcAft>
          </a:pPr>
          <a:r>
            <a:rPr lang="en-US" sz="2800" kern="1200" dirty="0" err="1" smtClean="0"/>
            <a:t>für</a:t>
          </a:r>
          <a:r>
            <a:rPr lang="en-US" sz="2800" kern="1200" dirty="0" smtClean="0"/>
            <a:t> Frauen geöffnet</a:t>
          </a:r>
          <a:endParaRPr lang="de-DE" sz="2800" kern="1200" dirty="0"/>
        </a:p>
      </dsp:txBody>
      <dsp:txXfrm>
        <a:off x="1875235" y="4046977"/>
        <a:ext cx="6887764" cy="1226356"/>
      </dsp:txXfrm>
    </dsp:sp>
    <dsp:sp modelId="{EE3F9AF2-2579-40B9-AF32-7B7B5A5C2834}">
      <dsp:nvSpPr>
        <dsp:cNvPr id="0" name=""/>
        <dsp:cNvSpPr/>
      </dsp:nvSpPr>
      <dsp:spPr>
        <a:xfrm>
          <a:off x="313134" y="4385834"/>
          <a:ext cx="1371602" cy="548642"/>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32" tIns="46216" rIns="92432" bIns="46216" rtlCol="0"/>
          <a:lstStyle>
            <a:lvl1pPr algn="r">
              <a:defRPr sz="1200"/>
            </a:lvl1pPr>
          </a:lstStyle>
          <a:p>
            <a:fld id="{F16237B8-F686-4A79-B760-1F646242695D}" type="datetimeFigureOut">
              <a:rPr lang="en-US" smtClean="0"/>
              <a:pPr/>
              <a:t>9/7/2016</a:t>
            </a:fld>
            <a:endParaRPr lang="de-DE"/>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32" tIns="46216" rIns="92432" bIns="46216" rtlCol="0" anchor="b"/>
          <a:lstStyle>
            <a:lvl1pPr algn="r">
              <a:defRPr sz="1200"/>
            </a:lvl1pPr>
          </a:lstStyle>
          <a:p>
            <a:fld id="{B1D9524D-4B94-4155-B81D-62EDD81CF9D7}" type="slidenum">
              <a:rPr lang="en-US" smtClean="0"/>
              <a:pPr/>
              <a:t>‹#›</a:t>
            </a:fld>
            <a:endParaRPr lang="de-DE"/>
          </a:p>
        </p:txBody>
      </p:sp>
    </p:spTree>
    <p:extLst>
      <p:ext uri="{BB962C8B-B14F-4D97-AF65-F5344CB8AC3E}">
        <p14:creationId xmlns:p14="http://schemas.microsoft.com/office/powerpoint/2010/main" val="212569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solidFill>
                  <a:srgbClr val="FF0000"/>
                </a:solidFill>
              </a:rPr>
              <a:t>Als Teil unserer Centennial-Feier möchte ich Ihnen die Geschichte von Lions Clubs International mitteilen. </a:t>
            </a:r>
          </a:p>
        </p:txBody>
      </p:sp>
      <p:sp>
        <p:nvSpPr>
          <p:cNvPr id="4" name="Slide Number Placeholder 3"/>
          <p:cNvSpPr>
            <a:spLocks noGrp="1"/>
          </p:cNvSpPr>
          <p:nvPr>
            <p:ph type="sldNum" sz="quarter" idx="10"/>
          </p:nvPr>
        </p:nvSpPr>
        <p:spPr/>
        <p:txBody>
          <a:bodyPr/>
          <a:lstStyle/>
          <a:p>
            <a:pPr>
              <a:defRPr/>
            </a:pPr>
            <a:fld id="{820269D6-CC65-4552-AC2E-E537D43B0085}" type="slidenum">
              <a:rPr lang="en-US" smtClean="0">
                <a:solidFill>
                  <a:prstClr val="black"/>
                </a:solidFill>
              </a:rPr>
              <a:pPr>
                <a:defRPr/>
              </a:pPr>
              <a:t>1</a:t>
            </a:fld>
            <a:endParaRPr lang="de-DE">
              <a:solidFill>
                <a:prstClr val="black"/>
              </a:solidFill>
            </a:endParaRPr>
          </a:p>
        </p:txBody>
      </p:sp>
    </p:spTree>
    <p:extLst>
      <p:ext uri="{BB962C8B-B14F-4D97-AF65-F5344CB8AC3E}">
        <p14:creationId xmlns:p14="http://schemas.microsoft.com/office/powerpoint/2010/main" val="222959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Das 100-jährige Jubiläum von Lions Clubs rückt immer näher und alle Lions sind dazu aufgerufen, dieses zu feiern, indem sie: </a:t>
            </a:r>
          </a:p>
          <a:p>
            <a:endParaRPr lang="de-DE" baseline="0" dirty="0" smtClean="0"/>
          </a:p>
          <a:p>
            <a:r>
              <a:rPr lang="de-DE" b="1" baseline="0" dirty="0" smtClean="0"/>
              <a:t>Führen durch Helfen: </a:t>
            </a:r>
            <a:r>
              <a:rPr lang="de-DE" smtClean="0"/>
              <a:t>Sie helfen über 100 Millionen Menschen durch Projekte im Rahmen der Centennial Service Challenge in den Bereichen Jugend, Sehkraft, Hunger und Umwelt.</a:t>
            </a:r>
          </a:p>
          <a:p>
            <a:pPr marL="0" indent="0">
              <a:buNone/>
            </a:pPr>
            <a:endParaRPr lang="de-DE" baseline="0" dirty="0" smtClean="0"/>
          </a:p>
          <a:p>
            <a:pPr marL="0" indent="0">
              <a:buNone/>
            </a:pPr>
            <a:r>
              <a:rPr lang="de-DE" b="1" baseline="0" dirty="0" smtClean="0"/>
              <a:t>Einladen zur Erweiterung unseres Wirkungsbereichs:</a:t>
            </a:r>
            <a:r>
              <a:rPr lang="de-DE" b="0" baseline="0" dirty="0" smtClean="0"/>
              <a:t> Ein Lionsmitglied hilft durchschnittlich 50 Menschen pro Jahr. </a:t>
            </a:r>
            <a:r>
              <a:rPr lang="de-DE" smtClean="0"/>
              <a:t>Die Gewinnung neuer Mitglieder und die Gründung neuer Clubs bedeutet, dass mehr Menschen denn je zuvor geholfen werden kann. </a:t>
            </a:r>
          </a:p>
          <a:p>
            <a:pPr marL="0" indent="0">
              <a:buNone/>
            </a:pPr>
            <a:endParaRPr lang="de-DE" baseline="0" dirty="0" smtClean="0"/>
          </a:p>
          <a:p>
            <a:pPr marL="0" indent="0">
              <a:buNone/>
            </a:pPr>
            <a:r>
              <a:rPr lang="de-DE" b="1" baseline="0" dirty="0" smtClean="0"/>
              <a:t>Kontaktaufnahme mit der Gemeinschaft: </a:t>
            </a:r>
            <a:r>
              <a:rPr lang="de-DE" b="0" baseline="0" dirty="0" smtClean="0"/>
              <a:t>Ihr Club kann durch Activities wie Parkbänke spenden, einen Gemeinschaftsgarten anlegen oder eine Klinik bauen als „Community Legacy-Projekt“ bleibende Auswirkungen in Ihrer Gemeinschaft hinterlassen.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10</a:t>
            </a:fld>
            <a:endParaRPr lang="de-DE"/>
          </a:p>
        </p:txBody>
      </p:sp>
    </p:spTree>
    <p:extLst>
      <p:ext uri="{BB962C8B-B14F-4D97-AF65-F5344CB8AC3E}">
        <p14:creationId xmlns:p14="http://schemas.microsoft.com/office/powerpoint/2010/main" val="40586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mtClean="0"/>
              <a:t>Melvin Jones hat das Lions-Logo einst so beschrieben: Es </a:t>
            </a:r>
            <a:r>
              <a:rPr lang="de-DE" sz="1200" kern="1200" dirty="0" smtClean="0">
                <a:solidFill>
                  <a:schemeClr val="tx1"/>
                </a:solidFill>
                <a:effectLst/>
                <a:latin typeface="+mn-lt"/>
              </a:rPr>
              <a:t>„Stellt einen Löwen dar, der stolz in die Vergangenheit und vertrauensvoll in die Zukunft blickt, in alle Richtungen schauend, um Hilfe zu leisten”.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rPr>
              <a:t>Das Vermächtnis von Lions Clubs sind die vielen Millionen Menschen, die von der Hilfe, die Lions auf der ganzen Welt geleistet haben, profitiert haben. </a:t>
            </a:r>
            <a:endParaRPr lang="de-DE" sz="1200" kern="1200" dirty="0" smtClean="0">
              <a:solidFill>
                <a:schemeClr val="tx1"/>
              </a:solidFill>
              <a:effectLst/>
              <a:latin typeface="+mn-lt"/>
              <a:ea typeface="+mn-ea"/>
              <a:cs typeface="+mn-cs"/>
            </a:endParaRPr>
          </a:p>
          <a:p>
            <a:endParaRPr lang="de-DE" dirty="0" smtClean="0"/>
          </a:p>
          <a:p>
            <a:r>
              <a:rPr lang="de-DE" smtClean="0"/>
              <a:t>{Klicken Sie}</a:t>
            </a:r>
          </a:p>
          <a:p>
            <a:endParaRPr lang="de-DE" dirty="0" smtClean="0"/>
          </a:p>
          <a:p>
            <a:r>
              <a:rPr lang="de-DE" smtClean="0"/>
              <a:t> Ich hoffe, Ihnen hat die Geschichte von Lions Clubs International gefallen und Sie möchten mit mir gemeinsam unsere Hilfeleistungen in den nächsten 100 Jahren ausweiten!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11</a:t>
            </a:fld>
            <a:endParaRPr lang="de-DE"/>
          </a:p>
        </p:txBody>
      </p:sp>
    </p:spTree>
    <p:extLst>
      <p:ext uri="{BB962C8B-B14F-4D97-AF65-F5344CB8AC3E}">
        <p14:creationId xmlns:p14="http://schemas.microsoft.com/office/powerpoint/2010/main" val="28524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1917 war Melvin Jones ein erfolgreicher Besitzer einer Versicherungsagentur und Mitglied des „Business Circle of Chicago“. </a:t>
            </a:r>
          </a:p>
          <a:p>
            <a:endParaRPr lang="de-DE" baseline="0" dirty="0" smtClean="0"/>
          </a:p>
          <a:p>
            <a:r>
              <a:rPr lang="de-DE" dirty="0" smtClean="0"/>
              <a:t>Er regte die anderen Mitglieder dazu an, sich über ihre Geschäftsinteressen hinaus zu engagieren und sich um die Verbesserung der Gemeinschaft zu bemühen, und sagte: „Man kommt nicht sehr weit, bis man anfängt, etwas für andere zu tun“.</a:t>
            </a:r>
          </a:p>
          <a:p>
            <a:endParaRPr lang="de-DE" baseline="0" dirty="0" smtClean="0"/>
          </a:p>
          <a:p>
            <a:r>
              <a:rPr lang="de-DE" dirty="0" smtClean="0"/>
              <a:t>Er wandte sich auch an gleichgesinnte Gruppen und lud sie ein, sich zu treffen und eine neue Organisation zu gründen.</a:t>
            </a:r>
            <a:r>
              <a:rPr lang="de-DE" baseline="0" dirty="0" smtClean="0">
                <a:solidFill>
                  <a:schemeClr val="tx1"/>
                </a:solidFill>
              </a:rPr>
              <a: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2</a:t>
            </a:fld>
            <a:endParaRPr lang="de-DE"/>
          </a:p>
        </p:txBody>
      </p:sp>
    </p:spTree>
    <p:extLst>
      <p:ext uri="{BB962C8B-B14F-4D97-AF65-F5344CB8AC3E}">
        <p14:creationId xmlns:p14="http://schemas.microsoft.com/office/powerpoint/2010/main" val="142886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Das Gründungstreffen fand am 7. Juni 1917 in Chicago, Illinois (USA) statt.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mtClean="0"/>
              <a:t>Aufgrund des Erfolgs dieses Treffens fand die erste Lions Clubs Convention im Oktober dieses Jahres in Dallas, Texas, statt, auf der Dr. William Woods aus Evansville, Indiana, zum ersten Präsidenten gewählt wurde. </a:t>
            </a:r>
          </a:p>
          <a:p>
            <a:endParaRPr lang="de-DE" baseline="0" dirty="0" smtClean="0"/>
          </a:p>
          <a:p>
            <a:r>
              <a:rPr lang="de-DE" smtClean="0"/>
              <a:t>Melvin Jones wurde zum Sekretär/Schatzmeister ernannt und erhielt die Genehmigung, einen Hauptsitz in Chicago zu gründen. </a:t>
            </a:r>
            <a:endParaRPr lang="de-DE"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3</a:t>
            </a:fld>
            <a:endParaRPr lang="de-DE"/>
          </a:p>
        </p:txBody>
      </p:sp>
    </p:spTree>
    <p:extLst>
      <p:ext uri="{BB962C8B-B14F-4D97-AF65-F5344CB8AC3E}">
        <p14:creationId xmlns:p14="http://schemas.microsoft.com/office/powerpoint/2010/main" val="392742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Unsere neue Vereinigung weitete sich rapide aus und wurde 1920 mit der Gründung eines Clubs in Windsor, Kanada, international. </a:t>
            </a:r>
          </a:p>
          <a:p>
            <a:endParaRPr lang="de-DE" baseline="0" dirty="0" smtClean="0"/>
          </a:p>
          <a:p>
            <a:r>
              <a:rPr lang="de-DE" dirty="0" smtClean="0"/>
              <a:t>1927 wurde der Lions Club Nuevo Laredo in Mexiko gegründet und eine Anzahl weiterer Clubs in Lateinamerika folgten kurz darauf.</a:t>
            </a:r>
          </a:p>
          <a:p>
            <a:endParaRPr lang="de-DE" baseline="0" dirty="0" smtClean="0"/>
          </a:p>
          <a:p>
            <a:r>
              <a:rPr lang="de-DE" dirty="0" smtClean="0"/>
              <a:t>Mit der Gründung von Lions Clubs in </a:t>
            </a:r>
            <a:r>
              <a:rPr lang="de-DE" dirty="0" err="1" smtClean="0"/>
              <a:t>Lismore</a:t>
            </a:r>
            <a:r>
              <a:rPr lang="de-DE" dirty="0" smtClean="0"/>
              <a:t>, Australien; Stockholm, Schweden; und Manila, Philippinen in den 40er Jahren waren Lions auf dem Weg zu weltweiten Präsenz. </a:t>
            </a:r>
          </a:p>
          <a:p>
            <a:endParaRPr lang="de-DE" baseline="0" dirty="0" smtClean="0"/>
          </a:p>
          <a:p>
            <a:r>
              <a:rPr lang="de-DE" dirty="0" smtClean="0"/>
              <a:t>Bis 1950 gab es über 400.000 Lions in 31 Ländern und kurz darauf, mit der Gründung eines Clubs in Casablanca, Marokko, im Jahr 1953 und einem Club, der 1957 von Antarktis </a:t>
            </a:r>
            <a:r>
              <a:rPr lang="de-DE" dirty="0" err="1" smtClean="0"/>
              <a:t>Forschungswissenschaflern</a:t>
            </a:r>
            <a:r>
              <a:rPr lang="de-DE" dirty="0" smtClean="0"/>
              <a:t> gegründet wurde, auf jedem Kontinent.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4</a:t>
            </a:fld>
            <a:endParaRPr lang="de-DE"/>
          </a:p>
        </p:txBody>
      </p:sp>
    </p:spTree>
    <p:extLst>
      <p:ext uri="{BB962C8B-B14F-4D97-AF65-F5344CB8AC3E}">
        <p14:creationId xmlns:p14="http://schemas.microsoft.com/office/powerpoint/2010/main" val="329917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1925 sprach Helen Keller auf der Lions Convention und forderte die Lionsmitglieder dazu auf, sich als „Ritter der Blinden“ zu engagieren. Lions nahmen diese Herausforderung begeistert an und weiteten ihre Hilfeleistungen auf Menschen mit Sehbehinderungen aus. </a:t>
            </a:r>
            <a:endParaRPr lang="de-DE" baseline="0" dirty="0" smtClean="0"/>
          </a:p>
          <a:p>
            <a:endParaRPr lang="de-DE" baseline="0" dirty="0" smtClean="0"/>
          </a:p>
          <a:p>
            <a:r>
              <a:rPr lang="de-DE" smtClean="0"/>
              <a:t>Um es blinden Menschen zu erleichtern, sich auf den Straßen sicherer zu bewegen, strich Lion George Bonham 1930 einen Stock weiß mit einer roten Banderole, eine Innovation, die bis heute genutzt wird.</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mtClean="0"/>
              <a:t>1939 wandelte der Lions Club Detroit Uptown ein Bauernhaus in eine Schule für Begleithunde um, was die Idee des Einsatzes von Begleithunden bekannter machte. </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mtClean="0"/>
              <a:t>Viele Clubs bieten weiterhin die Hilfe von Begleithunden und andere sehkraftbezogene Hilfeleistungen an, wie z.B. Brillenrecycling, Sehtests und die Unterstützung von Hornhautbanken. Aufgrund dieser Bemühungen haben Lions weltweite Anerkennung für die Verbesserung des Lebens von blinden und sehbehinderten Menschen erhalten.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5</a:t>
            </a:fld>
            <a:endParaRPr lang="de-DE"/>
          </a:p>
        </p:txBody>
      </p:sp>
    </p:spTree>
    <p:extLst>
      <p:ext uri="{BB962C8B-B14F-4D97-AF65-F5344CB8AC3E}">
        <p14:creationId xmlns:p14="http://schemas.microsoft.com/office/powerpoint/2010/main" val="36211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Zu den bemerkenswerten Hilfeleistungen weiterer Lions gehören: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Admiral Richard E. Byrd, Lionsmitglied und Forscher, der Lions auf seinen Reisen zum Nord- und Südpol publik machte, schrieb „Wir trugen die Lions Club Fahne mit uns bis ans Ende der Welt und empfanden dies als die größtmögliche Ehre“.</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1977 wurde Jimmy Carter Präsident der Vereinigten Staaten. Seine Verbindung mit Lions besteht weiter und 1999 gehen Lions Clubs und das Carter Center eine Partnerschaft ein, um vermeidbare Blindheit in Afrika und Lateinamerika zu bekämpfen.</a:t>
            </a:r>
          </a:p>
        </p:txBody>
      </p:sp>
      <p:sp>
        <p:nvSpPr>
          <p:cNvPr id="4" name="Slide Number Placeholder 3"/>
          <p:cNvSpPr>
            <a:spLocks noGrp="1"/>
          </p:cNvSpPr>
          <p:nvPr>
            <p:ph type="sldNum" sz="quarter" idx="10"/>
          </p:nvPr>
        </p:nvSpPr>
        <p:spPr/>
        <p:txBody>
          <a:bodyPr/>
          <a:lstStyle/>
          <a:p>
            <a:fld id="{B1D9524D-4B94-4155-B81D-62EDD81CF9D7}" type="slidenum">
              <a:rPr lang="en-US" smtClean="0"/>
              <a:pPr/>
              <a:t>6</a:t>
            </a:fld>
            <a:endParaRPr lang="de-DE"/>
          </a:p>
        </p:txBody>
      </p:sp>
    </p:spTree>
    <p:extLst>
      <p:ext uri="{BB962C8B-B14F-4D97-AF65-F5344CB8AC3E}">
        <p14:creationId xmlns:p14="http://schemas.microsoft.com/office/powerpoint/2010/main" val="143014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Zu weiteren Meilensteinen in der Entwicklung von Lions Clubs gehören: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{Klicken Sie} 1954 wurde das Motto „We Serve” gewählt.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{Klicken Sie} 1957, wurde der erste Leo Club gegründet, was jungen Menschen die Gelegenheit, sich ehrenamtlich zu betätigen gibt. Heute gibt es weltweit über 6700 Leo-Clubs in über 140 Ländern.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{Klicken Sie} 1968, wurde die Lions Clubs International Foundation gegründet.   </a:t>
            </a:r>
            <a:r>
              <a:rPr lang="de-DE" dirty="0" err="1" smtClean="0"/>
              <a:t>Stiftung,die</a:t>
            </a:r>
            <a:r>
              <a:rPr lang="de-DE" dirty="0" smtClean="0"/>
              <a:t> Finanzierung für Katastrophenhilfe, Jugend, Sehkraft und andere humanitäre Projekte bietet, gewährt nun jedes Jahr Millionen von Dollar an Zuschüssen, größtenteils aufgrund der Großzügigkeit von Lions.</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{Klicken Sie} Seit 1987 werden Frauen als Mitglieder aufgenommen.  Heute beträgt der Anteil von Frauen an der Mitgliederzahl 30% und ist die am schnellsten wachsende Mitgliedergruppe.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7</a:t>
            </a:fld>
            <a:endParaRPr lang="de-DE"/>
          </a:p>
        </p:txBody>
      </p:sp>
    </p:spTree>
    <p:extLst>
      <p:ext uri="{BB962C8B-B14F-4D97-AF65-F5344CB8AC3E}">
        <p14:creationId xmlns:p14="http://schemas.microsoft.com/office/powerpoint/2010/main" val="3175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Eines der Ziele von Lions Clubs International lautet: „Den Geist gegenseitiger Verständigung unter den Völkern der Welt zu wecken und zu erhalten“.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Zusätzlich zu dem globalen Wirkungsbereich unserer Hilfsmission leisten Lions Clubs Folgendes: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 Förderung der </a:t>
            </a:r>
            <a:r>
              <a:rPr lang="de-DE" sz="1200" b="1" baseline="0" dirty="0" smtClean="0"/>
              <a:t>Jumelage</a:t>
            </a:r>
            <a:r>
              <a:rPr lang="de-DE" sz="1200" baseline="0" dirty="0" smtClean="0"/>
              <a:t> zwischen Clubs, um Freundschaften zwischen Clubs in anderen Ländern zu formalisieren, Unterschiede in den Kulturen kennenzulernen und Erfahrungen und Ideen darüber auszutauschen, was es bedeutet, Lion zu sein.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kern="1200" baseline="0" dirty="0" smtClean="0">
                <a:solidFill>
                  <a:schemeClr val="tx1"/>
                </a:solidFill>
                <a:effectLst/>
                <a:latin typeface="+mn-lt"/>
              </a:rPr>
              <a:t>- Führt </a:t>
            </a:r>
            <a:r>
              <a:rPr lang="de-DE" sz="1200" b="1" i="0" kern="1200" baseline="0" dirty="0" smtClean="0">
                <a:solidFill>
                  <a:schemeClr val="tx1"/>
                </a:solidFill>
                <a:effectLst/>
                <a:latin typeface="+mn-lt"/>
              </a:rPr>
              <a:t>Jugendlager und Austauschprogramme </a:t>
            </a:r>
            <a:r>
              <a:rPr lang="de-DE" sz="1200" b="0" i="0" kern="1200" baseline="0" dirty="0" smtClean="0">
                <a:solidFill>
                  <a:schemeClr val="tx1"/>
                </a:solidFill>
                <a:effectLst/>
                <a:latin typeface="+mn-lt"/>
              </a:rPr>
              <a:t>durch, um </a:t>
            </a:r>
            <a:r>
              <a:rPr lang="de-DE" sz="1200" kern="1200" dirty="0" smtClean="0">
                <a:solidFill>
                  <a:schemeClr val="tx1"/>
                </a:solidFill>
                <a:effectLst/>
                <a:latin typeface="+mn-lt"/>
              </a:rPr>
              <a:t>Tausende von jungen globalen Bürgern durch die Förderung von Frieden und Völkerverständigung zu entwickeln.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Haben die </a:t>
            </a:r>
            <a:r>
              <a:rPr lang="de-DE" b="1" dirty="0" smtClean="0"/>
              <a:t>Vereinten Nationen </a:t>
            </a:r>
            <a:r>
              <a:rPr lang="de-DE" dirty="0" smtClean="0"/>
              <a:t>seit ihrer Gründung unterstützt und hat weiterhin Partnerschaften mit UN-Behörden. Jedes Jahr haben Lions-Mitglieder am Lions-Tag mit den Vereinten Nationen die Gelegenheit, zu zeigen, wie die beiden Organisationen auch in Zukunft Not leidenden Menschen auf der ganzen Welt helfen können.</a:t>
            </a:r>
            <a:endParaRPr lang="de-DE"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Wir haben auch den Friedensplakat und Aufsatzwettbewerb geschaffen, die eine Plattform für Millionen junger Menschen auf der ganzen Welt bieten, um ihre Ansicht von Frieden auszudrücken.</a:t>
            </a:r>
          </a:p>
        </p:txBody>
      </p:sp>
      <p:sp>
        <p:nvSpPr>
          <p:cNvPr id="4" name="Slide Number Placeholder 3"/>
          <p:cNvSpPr>
            <a:spLocks noGrp="1"/>
          </p:cNvSpPr>
          <p:nvPr>
            <p:ph type="sldNum" sz="quarter" idx="10"/>
          </p:nvPr>
        </p:nvSpPr>
        <p:spPr/>
        <p:txBody>
          <a:bodyPr/>
          <a:lstStyle/>
          <a:p>
            <a:fld id="{B1D9524D-4B94-4155-B81D-62EDD81CF9D7}" type="slidenum">
              <a:rPr lang="en-US" smtClean="0"/>
              <a:pPr/>
              <a:t>8</a:t>
            </a:fld>
            <a:endParaRPr lang="de-DE"/>
          </a:p>
        </p:txBody>
      </p:sp>
    </p:spTree>
    <p:extLst>
      <p:ext uri="{BB962C8B-B14F-4D97-AF65-F5344CB8AC3E}">
        <p14:creationId xmlns:p14="http://schemas.microsoft.com/office/powerpoint/2010/main" val="143014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mtClean="0"/>
              <a:t>Heute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mtClean="0"/>
              <a:t>{Klicken Sie} gibt es über 1,4 Millionen Lions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mtClean="0"/>
              <a:t>{Klicken Sie} in über 46.000 Clubs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mtClean="0"/>
              <a:t>{Klicken Sie} in über 200 Ländern und geografischen Gebieten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mtClean="0"/>
              <a:t>{Klicken Sie} Und alle sind vereint durch einen Gedanken: We Serve/Wir dienen</a:t>
            </a:r>
            <a:endParaRPr lang="de-DE" dirty="0" smtClean="0"/>
          </a:p>
        </p:txBody>
      </p:sp>
      <p:sp>
        <p:nvSpPr>
          <p:cNvPr id="4" name="Slide Number Placeholder 3"/>
          <p:cNvSpPr>
            <a:spLocks noGrp="1"/>
          </p:cNvSpPr>
          <p:nvPr>
            <p:ph type="sldNum" sz="quarter" idx="10"/>
          </p:nvPr>
        </p:nvSpPr>
        <p:spPr/>
        <p:txBody>
          <a:bodyPr/>
          <a:lstStyle/>
          <a:p>
            <a:fld id="{B1D9524D-4B94-4155-B81D-62EDD81CF9D7}" type="slidenum">
              <a:rPr lang="en-US" smtClean="0"/>
              <a:pPr/>
              <a:t>9</a:t>
            </a:fld>
            <a:endParaRPr lang="de-DE"/>
          </a:p>
        </p:txBody>
      </p:sp>
    </p:spTree>
    <p:extLst>
      <p:ext uri="{BB962C8B-B14F-4D97-AF65-F5344CB8AC3E}">
        <p14:creationId xmlns:p14="http://schemas.microsoft.com/office/powerpoint/2010/main" val="286811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Lion PPT bkg Titl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7" name="Title 1"/>
          <p:cNvSpPr>
            <a:spLocks noGrp="1"/>
          </p:cNvSpPr>
          <p:nvPr>
            <p:ph type="title" hasCustomPrompt="1"/>
          </p:nvPr>
        </p:nvSpPr>
        <p:spPr>
          <a:xfrm>
            <a:off x="722313" y="2485726"/>
            <a:ext cx="7772400" cy="1781474"/>
          </a:xfrm>
        </p:spPr>
        <p:txBody>
          <a:bodyPr anchor="ctr">
            <a:normAutofit/>
          </a:bodyPr>
          <a:lstStyle>
            <a:lvl1pPr algn="ctr">
              <a:defRPr sz="4400" b="1" i="0" cap="none">
                <a:solidFill>
                  <a:srgbClr val="09519E"/>
                </a:solidFill>
                <a:latin typeface="Calibri"/>
                <a:cs typeface="Calibri"/>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410028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2"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53874"/>
            <a:ext cx="82296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05DF77-0E5E-4F38-8A8F-5D0D056193C8}"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fontAlgn="base">
              <a:spcBef>
                <a:spcPct val="0"/>
              </a:spcBef>
              <a:spcAft>
                <a:spcPct val="0"/>
              </a:spcAft>
            </a:pPr>
            <a:fld id="{345397C3-0AF4-4CB8-9EFB-9D18150E9527}" type="slidenum">
              <a:rPr lang="en-US" smtClean="0">
                <a:solidFill>
                  <a:prstClr val="black">
                    <a:lumMod val="50000"/>
                    <a:lumOff val="50000"/>
                  </a:prstClr>
                </a:solidFill>
              </a:rPr>
              <a:t>‹#›</a:t>
            </a:fld>
            <a:endParaRPr lang="en-US" dirty="0">
              <a:solidFill>
                <a:prstClr val="black">
                  <a:lumMod val="50000"/>
                  <a:lumOff val="50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5822"/>
            <a:ext cx="1412715" cy="917178"/>
          </a:xfrm>
          <a:prstGeom prst="rect">
            <a:avLst/>
          </a:prstGeom>
        </p:spPr>
      </p:pic>
    </p:spTree>
    <p:extLst>
      <p:ext uri="{BB962C8B-B14F-4D97-AF65-F5344CB8AC3E}">
        <p14:creationId xmlns:p14="http://schemas.microsoft.com/office/powerpoint/2010/main" val="2852664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12D35-ED17-4359-A03B-CDC428B3EA0D}" type="datetime1">
              <a:rPr lang="en-US" smtClean="0">
                <a:solidFill>
                  <a:prstClr val="black">
                    <a:tint val="75000"/>
                  </a:prstClr>
                </a:solidFill>
              </a:rPr>
              <a:t>9/7/2016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345AA-F236-384F-9F42-A11ADC3D4BD0}"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76200"/>
            <a:ext cx="1219200" cy="1045244"/>
          </a:xfrm>
          <a:prstGeom prst="rect">
            <a:avLst/>
          </a:prstGeom>
        </p:spPr>
      </p:pic>
    </p:spTree>
    <p:extLst>
      <p:ext uri="{BB962C8B-B14F-4D97-AF65-F5344CB8AC3E}">
        <p14:creationId xmlns:p14="http://schemas.microsoft.com/office/powerpoint/2010/main" val="14572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descr="Centennial PPT bkg 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1" y="0"/>
            <a:ext cx="2358139" cy="6858000"/>
          </a:xfrm>
          <a:prstGeom prst="rect">
            <a:avLst/>
          </a:prstGeom>
        </p:spPr>
      </p:pic>
      <p:sp>
        <p:nvSpPr>
          <p:cNvPr id="2" name="Title 1"/>
          <p:cNvSpPr>
            <a:spLocks noGrp="1"/>
          </p:cNvSpPr>
          <p:nvPr>
            <p:ph type="title"/>
          </p:nvPr>
        </p:nvSpPr>
        <p:spPr>
          <a:xfrm>
            <a:off x="1905001" y="274638"/>
            <a:ext cx="6781800" cy="1143000"/>
          </a:xfrm>
        </p:spPr>
        <p:txBody>
          <a:bodyPr>
            <a:noAutofit/>
          </a:bodyPr>
          <a:lstStyle>
            <a:lvl1pPr>
              <a:defRPr sz="3600" b="1">
                <a:solidFill>
                  <a:srgbClr val="09519E"/>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145F55D1-5552-4924-AC22-EFB538F5ACB0}" type="datetime1">
              <a:rPr lang="en-US" smtClean="0">
                <a:solidFill>
                  <a:prstClr val="black"/>
                </a:solidFill>
              </a:rPr>
              <a:t>9/7/2016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AC9345AA-F236-384F-9F42-A11ADC3D4BD0}" type="slidenum">
              <a:rPr lang="en-US">
                <a:solidFill>
                  <a:prstClr val="black"/>
                </a:solidFill>
              </a:rPr>
              <a:pPr fontAlgn="base">
                <a:spcBef>
                  <a:spcPct val="0"/>
                </a:spcBef>
                <a:spcAft>
                  <a:spcPct val="0"/>
                </a:spcAft>
              </a:pPr>
              <a:t>‹#›</a:t>
            </a:fld>
            <a:endParaRPr lang="en-US" dirty="0">
              <a:solidFill>
                <a:prstClr val="black"/>
              </a:solidFill>
            </a:endParaRPr>
          </a:p>
        </p:txBody>
      </p:sp>
      <p:sp>
        <p:nvSpPr>
          <p:cNvPr id="10" name="Content Placeholder 2"/>
          <p:cNvSpPr>
            <a:spLocks noGrp="1"/>
          </p:cNvSpPr>
          <p:nvPr>
            <p:ph idx="1"/>
          </p:nvPr>
        </p:nvSpPr>
        <p:spPr>
          <a:xfrm>
            <a:off x="1905000" y="1653874"/>
            <a:ext cx="67818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80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pic>
        <p:nvPicPr>
          <p:cNvPr id="10" name="Picture 9" descr="Centennial PPT bkg blan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flipV="1">
            <a:off x="0" y="0"/>
            <a:ext cx="9144000" cy="1371600"/>
          </a:xfrm>
          <a:prstGeom prst="rect">
            <a:avLst/>
          </a:prstGeom>
        </p:spPr>
      </p:pic>
      <p:sp>
        <p:nvSpPr>
          <p:cNvPr id="2" name="Title 1"/>
          <p:cNvSpPr>
            <a:spLocks noGrp="1"/>
          </p:cNvSpPr>
          <p:nvPr>
            <p:ph type="title"/>
          </p:nvPr>
        </p:nvSpPr>
        <p:spPr>
          <a:xfrm>
            <a:off x="457200" y="152400"/>
            <a:ext cx="8229600" cy="935863"/>
          </a:xfrm>
        </p:spPr>
        <p:txBody>
          <a:bodyPr>
            <a:normAutofit/>
          </a:bodyPr>
          <a:lstStyle>
            <a:lvl1pPr algn="l">
              <a:defRPr sz="3600" b="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b="1">
                <a:solidFill>
                  <a:schemeClr val="bg1"/>
                </a:solidFill>
              </a:defRPr>
            </a:lvl1pPr>
          </a:lstStyle>
          <a:p>
            <a:pPr fontAlgn="base">
              <a:spcBef>
                <a:spcPct val="0"/>
              </a:spcBef>
              <a:spcAft>
                <a:spcPct val="0"/>
              </a:spcAft>
            </a:pPr>
            <a:fld id="{AC9345AA-F236-384F-9F42-A11ADC3D4BD0}" type="slidenum">
              <a:rPr lang="en-US" smtClean="0">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011084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sp>
        <p:nvSpPr>
          <p:cNvPr id="2" name="Title 1"/>
          <p:cNvSpPr>
            <a:spLocks noGrp="1"/>
          </p:cNvSpPr>
          <p:nvPr>
            <p:ph type="title"/>
          </p:nvPr>
        </p:nvSpPr>
        <p:spPr>
          <a:xfrm>
            <a:off x="457200" y="275874"/>
            <a:ext cx="7010400" cy="935863"/>
          </a:xfrm>
        </p:spPr>
        <p:txBody>
          <a:bodyPr>
            <a:normAutofit/>
          </a:bodyPr>
          <a:lstStyle>
            <a:lvl1pPr algn="l">
              <a:defRPr sz="3600">
                <a:solidFill>
                  <a:srgbClr val="09519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76763951-87E1-444E-A9DB-AB1CDFF92BAE}"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fontAlgn="base">
              <a:spcBef>
                <a:spcPct val="0"/>
              </a:spcBef>
              <a:spcAft>
                <a:spcPct val="0"/>
              </a:spcAft>
            </a:pPr>
            <a:fld id="{AC9345AA-F236-384F-9F42-A11ADC3D4BD0}" type="slidenum">
              <a:rPr lang="en-US" smtClean="0"/>
              <a:pPr fontAlgn="base">
                <a:spcBef>
                  <a:spcPct val="0"/>
                </a:spcBef>
                <a:spcAft>
                  <a:spcPct val="0"/>
                </a:spcAft>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8600"/>
            <a:ext cx="1219200" cy="1045244"/>
          </a:xfrm>
          <a:prstGeom prst="rect">
            <a:avLst/>
          </a:prstGeom>
        </p:spPr>
      </p:pic>
    </p:spTree>
    <p:extLst>
      <p:ext uri="{BB962C8B-B14F-4D97-AF65-F5344CB8AC3E}">
        <p14:creationId xmlns:p14="http://schemas.microsoft.com/office/powerpoint/2010/main" val="23132761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4DC58F86-E146-48AB-A7D5-63276C7B83D2}" type="datetime1">
              <a:rPr lang="en-US" smtClean="0">
                <a:solidFill>
                  <a:prstClr val="black">
                    <a:tint val="75000"/>
                  </a:prstClr>
                </a:solidFill>
                <a:latin typeface="Arial" pitchFamily="34" charset="0"/>
              </a:rPr>
              <a:t>9/7/2016</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9345AA-F236-384F-9F42-A11ADC3D4BD0}"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500366823"/>
      </p:ext>
    </p:extLst>
  </p:cSld>
  <p:clrMap bg1="lt1" tx1="dk1" bg2="lt2" tx2="dk2" accent1="accent1" accent2="accent2" accent3="accent3" accent4="accent4" accent5="accent5" accent6="accent6" hlink="hlink" folHlink="folHlink"/>
  <p:sldLayoutIdLst>
    <p:sldLayoutId id="2147483664" r:id="rId1"/>
    <p:sldLayoutId id="2147483705" r:id="rId2"/>
    <p:sldLayoutId id="2147483666" r:id="rId3"/>
    <p:sldLayoutId id="2147483706" r:id="rId4"/>
    <p:sldLayoutId id="2147483713" r:id="rId5"/>
    <p:sldLayoutId id="2147483707" r:id="rId6"/>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114800"/>
            <a:ext cx="7772400" cy="1447800"/>
          </a:xfrm>
        </p:spPr>
        <p:txBody>
          <a:bodyPr>
            <a:noAutofit/>
          </a:bodyPr>
          <a:lstStyle/>
          <a:p>
            <a:r>
              <a:rPr lang="de-DE" sz="4800" b="0" dirty="0" smtClean="0"/>
              <a:t>Die Geschichte von Lions Clubs International</a:t>
            </a:r>
            <a:endParaRPr lang="de-DE" sz="4800" b="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7206" y="762000"/>
            <a:ext cx="7349589" cy="3369522"/>
          </a:xfrm>
          <a:prstGeom prst="rect">
            <a:avLst/>
          </a:prstGeom>
        </p:spPr>
      </p:pic>
    </p:spTree>
    <p:extLst>
      <p:ext uri="{BB962C8B-B14F-4D97-AF65-F5344CB8AC3E}">
        <p14:creationId xmlns:p14="http://schemas.microsoft.com/office/powerpoint/2010/main" val="229734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Die Feier unseres hundertjährigen Jubiläums</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10</a:t>
            </a:fld>
            <a:endParaRPr lang="de-DE" dirty="0">
              <a:solidFill>
                <a:prstClr val="black">
                  <a:lumMod val="50000"/>
                  <a:lumOff val="50000"/>
                </a:prstClr>
              </a:solidFill>
            </a:endParaRPr>
          </a:p>
        </p:txBody>
      </p:sp>
      <p:sp>
        <p:nvSpPr>
          <p:cNvPr id="5" name="Content Placeholder 1"/>
          <p:cNvSpPr txBox="1">
            <a:spLocks/>
          </p:cNvSpPr>
          <p:nvPr/>
        </p:nvSpPr>
        <p:spPr>
          <a:xfrm>
            <a:off x="6172200" y="1771650"/>
            <a:ext cx="2971800" cy="110490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de-DE" b="1" dirty="0" smtClean="0">
                <a:solidFill>
                  <a:schemeClr val="tx2">
                    <a:lumMod val="75000"/>
                  </a:schemeClr>
                </a:solidFill>
              </a:rPr>
              <a:t>Kontaktaufnahme mit der Gemeinschaft</a:t>
            </a:r>
            <a:endParaRPr lang="de-DE" b="1" dirty="0">
              <a:solidFill>
                <a:schemeClr val="tx2">
                  <a:lumMod val="75000"/>
                </a:schemeClr>
              </a:solidFill>
            </a:endParaRPr>
          </a:p>
        </p:txBody>
      </p:sp>
      <p:sp>
        <p:nvSpPr>
          <p:cNvPr id="6" name="Content Placeholder 1"/>
          <p:cNvSpPr txBox="1">
            <a:spLocks/>
          </p:cNvSpPr>
          <p:nvPr/>
        </p:nvSpPr>
        <p:spPr>
          <a:xfrm>
            <a:off x="3203863" y="1771650"/>
            <a:ext cx="2743200" cy="11049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de-DE" b="1" dirty="0" smtClean="0">
                <a:solidFill>
                  <a:schemeClr val="tx2">
                    <a:lumMod val="75000"/>
                  </a:schemeClr>
                </a:solidFill>
              </a:rPr>
              <a:t>Einladen zur Erweiterung unseres Wirkungsbereichs</a:t>
            </a:r>
            <a:endParaRPr lang="de-DE" b="1" dirty="0">
              <a:solidFill>
                <a:schemeClr val="tx2">
                  <a:lumMod val="75000"/>
                </a:schemeClr>
              </a:solidFill>
            </a:endParaRPr>
          </a:p>
        </p:txBody>
      </p:sp>
      <p:sp>
        <p:nvSpPr>
          <p:cNvPr id="7" name="Content Placeholder 1"/>
          <p:cNvSpPr txBox="1">
            <a:spLocks/>
          </p:cNvSpPr>
          <p:nvPr/>
        </p:nvSpPr>
        <p:spPr>
          <a:xfrm>
            <a:off x="235527"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de-DE" b="1" dirty="0" smtClean="0">
                <a:solidFill>
                  <a:schemeClr val="tx2">
                    <a:lumMod val="75000"/>
                  </a:schemeClr>
                </a:solidFill>
              </a:rPr>
              <a:t>Führen durch Helfen</a:t>
            </a:r>
            <a:endParaRPr lang="de-DE" b="1" dirty="0">
              <a:solidFill>
                <a:schemeClr val="tx2">
                  <a:lumMod val="75000"/>
                </a:schemeClr>
              </a:solidFill>
            </a:endParaRPr>
          </a:p>
        </p:txBody>
      </p:sp>
      <p:pic>
        <p:nvPicPr>
          <p:cNvPr id="8" name="Picture 5" descr="O:\Public Relations &amp; Communications\Common\Graphics Work Orders\Marketing\New Centennial Icons\Legecy icon.jp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1344" y="314235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O:\Public Relations &amp; Communications\Common\Graphics Work Orders\Marketing\New Centennial Icons\Membership awards icon.jp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3863" y="3232404"/>
            <a:ext cx="2606040" cy="260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O:\Public Relations &amp; Communications\Common\Graphics Work Orders\Marketing\New Centennial Icons\centennial service icon.jpg"/>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5527" y="3250692"/>
            <a:ext cx="260604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0126"/>
            <a:ext cx="7772400" cy="1781474"/>
          </a:xfrm>
        </p:spPr>
        <p:txBody>
          <a:bodyPr>
            <a:normAutofit/>
          </a:bodyPr>
          <a:lstStyle/>
          <a:p>
            <a:r>
              <a:rPr lang="de-DE" sz="3600" b="0" dirty="0" smtClean="0"/>
              <a:t>Die Geschichte von Lions </a:t>
            </a:r>
            <a:br>
              <a:rPr lang="de-DE" sz="3600" b="0" dirty="0" smtClean="0"/>
            </a:br>
            <a:r>
              <a:rPr lang="de-DE" sz="3600" b="0" dirty="0" smtClean="0"/>
              <a:t>Clubs International</a:t>
            </a:r>
            <a:endParaRPr lang="de-DE" sz="3600" b="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52600" y="1324159"/>
            <a:ext cx="5638800" cy="258518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57400" y="1143000"/>
            <a:ext cx="5029200" cy="4666882"/>
          </a:xfrm>
          <a:prstGeom prst="rect">
            <a:avLst/>
          </a:prstGeom>
        </p:spPr>
      </p:pic>
    </p:spTree>
    <p:extLst>
      <p:ext uri="{BB962C8B-B14F-4D97-AF65-F5344CB8AC3E}">
        <p14:creationId xmlns:p14="http://schemas.microsoft.com/office/powerpoint/2010/main" val="405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3000" y="5776118"/>
            <a:ext cx="3200400" cy="487363"/>
          </a:xfrm>
        </p:spPr>
        <p:txBody>
          <a:bodyPr>
            <a:normAutofit/>
          </a:bodyPr>
          <a:lstStyle/>
          <a:p>
            <a:pPr marL="0" indent="0" algn="ctr">
              <a:buNone/>
            </a:pPr>
            <a:r>
              <a:rPr lang="de-DE" sz="2400" dirty="0"/>
              <a:t>Melvin Jones, Gründer</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2</a:t>
            </a:fld>
            <a:endParaRPr lang="de-DE" dirty="0">
              <a:solidFill>
                <a:prstClr val="black">
                  <a:lumMod val="50000"/>
                  <a:lumOff val="50000"/>
                </a:prstClr>
              </a:solidFill>
            </a:endParaRPr>
          </a:p>
        </p:txBody>
      </p:sp>
      <p:sp>
        <p:nvSpPr>
          <p:cNvPr id="2" name="Title 1"/>
          <p:cNvSpPr>
            <a:spLocks noGrp="1"/>
          </p:cNvSpPr>
          <p:nvPr>
            <p:ph type="title"/>
          </p:nvPr>
        </p:nvSpPr>
        <p:spPr/>
        <p:txBody>
          <a:bodyPr>
            <a:normAutofit/>
          </a:bodyPr>
          <a:lstStyle/>
          <a:p>
            <a:r>
              <a:rPr lang="de-DE" dirty="0">
                <a:solidFill>
                  <a:schemeClr val="bg1"/>
                </a:solidFill>
              </a:rPr>
              <a:t>Die Gründung von Lions Clubs</a:t>
            </a:r>
            <a:endParaRPr lang="de-DE" dirty="0"/>
          </a:p>
        </p:txBody>
      </p:sp>
      <p:sp>
        <p:nvSpPr>
          <p:cNvPr id="7" name="TextBox 6"/>
          <p:cNvSpPr txBox="1"/>
          <p:nvPr/>
        </p:nvSpPr>
        <p:spPr>
          <a:xfrm>
            <a:off x="457200" y="1772483"/>
            <a:ext cx="3962400" cy="4247317"/>
          </a:xfrm>
          <a:prstGeom prst="rect">
            <a:avLst/>
          </a:prstGeom>
          <a:noFill/>
        </p:spPr>
        <p:txBody>
          <a:bodyPr wrap="square" rtlCol="0">
            <a:spAutoFit/>
          </a:bodyPr>
          <a:lstStyle/>
          <a:p>
            <a:pPr algn="ctr"/>
            <a:r>
              <a:rPr lang="de-DE" sz="5400" dirty="0" smtClean="0">
                <a:latin typeface="Rage Italic" panose="03070502040507070304" pitchFamily="66" charset="0"/>
              </a:rPr>
              <a:t>„Man kommt nicht sehr weit, bis man anfängt, etwas für andere zu tun” </a:t>
            </a:r>
          </a:p>
        </p:txBody>
      </p:sp>
      <p:pic>
        <p:nvPicPr>
          <p:cNvPr id="9" name="Content Placeholder 4" descr="Melvin Jones, founder and Secretary-General of Lions Clubs International."/>
          <p:cNvPicPr>
            <a:picLocks noGrp="1"/>
          </p:cNvPicPr>
          <p:nvPr>
            <p:ph idx="1"/>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73458" y="1752599"/>
            <a:ext cx="3027542" cy="3853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585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solidFill>
                  <a:schemeClr val="bg1"/>
                </a:solidFill>
              </a:rPr>
              <a:t>Die Ersten von Lions Clubs </a:t>
            </a:r>
            <a:endParaRPr lang="de-DE" dirty="0"/>
          </a:p>
        </p:txBody>
      </p:sp>
      <p:sp>
        <p:nvSpPr>
          <p:cNvPr id="3" name="Content Placeholder 2"/>
          <p:cNvSpPr>
            <a:spLocks noGrp="1"/>
          </p:cNvSpPr>
          <p:nvPr>
            <p:ph idx="1"/>
          </p:nvPr>
        </p:nvSpPr>
        <p:spPr>
          <a:xfrm>
            <a:off x="381000" y="5100472"/>
            <a:ext cx="2741915" cy="1300227"/>
          </a:xfrm>
        </p:spPr>
        <p:txBody>
          <a:bodyPr>
            <a:noAutofit/>
          </a:bodyPr>
          <a:lstStyle/>
          <a:p>
            <a:pPr marL="0" indent="0" algn="ctr" defTabSz="914400">
              <a:spcBef>
                <a:spcPts val="0"/>
              </a:spcBef>
              <a:buNone/>
            </a:pPr>
            <a:r>
              <a:rPr lang="de-DE" sz="2400" dirty="0" smtClean="0">
                <a:solidFill>
                  <a:prstClr val="black"/>
                </a:solidFill>
              </a:rPr>
              <a:t>Erste Convention: </a:t>
            </a:r>
            <a:r>
              <a:t/>
            </a:r>
            <a:br/>
            <a:r>
              <a:rPr lang="de-DE" sz="2400" dirty="0" smtClean="0">
                <a:solidFill>
                  <a:prstClr val="black"/>
                </a:solidFill>
              </a:rPr>
              <a:t>8.-10. Oktober 1917</a:t>
            </a:r>
          </a:p>
          <a:p>
            <a:pPr marL="0" lvl="0" indent="0" algn="ctr" defTabSz="914400">
              <a:spcBef>
                <a:spcPts val="0"/>
              </a:spcBef>
              <a:buNone/>
            </a:pPr>
            <a:r>
              <a:rPr lang="de-DE" sz="2400" dirty="0" smtClean="0">
                <a:solidFill>
                  <a:prstClr val="black"/>
                </a:solidFill>
              </a:rPr>
              <a:t>Dallas, Texas (USA) </a:t>
            </a:r>
            <a:endParaRPr lang="de-DE" sz="2400" dirty="0">
              <a:solidFill>
                <a:prstClr val="black"/>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3</a:t>
            </a:fld>
            <a:endParaRPr lang="de-DE" dirty="0">
              <a:solidFill>
                <a:prstClr val="black">
                  <a:lumMod val="50000"/>
                  <a:lumOff val="50000"/>
                </a:prstClr>
              </a:solidFill>
            </a:endParaRPr>
          </a:p>
        </p:txBody>
      </p:sp>
      <p:grpSp>
        <p:nvGrpSpPr>
          <p:cNvPr id="7" name="Group 6"/>
          <p:cNvGrpSpPr/>
          <p:nvPr/>
        </p:nvGrpSpPr>
        <p:grpSpPr>
          <a:xfrm>
            <a:off x="284728" y="1478280"/>
            <a:ext cx="4168140" cy="3162717"/>
            <a:chOff x="284728" y="1478280"/>
            <a:chExt cx="4168140" cy="3162717"/>
          </a:xfrm>
        </p:grpSpPr>
        <p:sp>
          <p:nvSpPr>
            <p:cNvPr id="6" name="TextBox 5"/>
            <p:cNvSpPr txBox="1"/>
            <p:nvPr/>
          </p:nvSpPr>
          <p:spPr>
            <a:xfrm>
              <a:off x="284728" y="3810000"/>
              <a:ext cx="4168140" cy="830997"/>
            </a:xfrm>
            <a:prstGeom prst="rect">
              <a:avLst/>
            </a:prstGeom>
            <a:noFill/>
          </p:spPr>
          <p:txBody>
            <a:bodyPr wrap="square" rtlCol="0">
              <a:spAutoFit/>
            </a:bodyPr>
            <a:lstStyle/>
            <a:p>
              <a:pPr algn="ctr"/>
              <a:r>
                <a:rPr lang="de-DE" sz="2400" dirty="0" smtClean="0"/>
                <a:t>Erstes Treffen: 7. Juni 1917</a:t>
              </a:r>
            </a:p>
            <a:p>
              <a:pPr algn="ctr"/>
              <a:r>
                <a:rPr lang="de-DE" sz="2400" dirty="0" smtClean="0"/>
                <a:t>Chicago, Illinois (USA)</a:t>
              </a:r>
              <a:endParaRPr lang="de-DE" sz="2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728" y="1478280"/>
              <a:ext cx="4168140" cy="2255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8" name="Group 7"/>
          <p:cNvGrpSpPr/>
          <p:nvPr/>
        </p:nvGrpSpPr>
        <p:grpSpPr>
          <a:xfrm>
            <a:off x="5245289" y="1437180"/>
            <a:ext cx="2514600" cy="3203817"/>
            <a:chOff x="5245289" y="1437180"/>
            <a:chExt cx="2514600" cy="3203817"/>
          </a:xfrm>
        </p:grpSpPr>
        <p:pic>
          <p:nvPicPr>
            <p:cNvPr id="10" name="Content Placeholder 7" descr="Dr. W.P. Woods was elected the first president of Lions Clubs International in 1917."/>
            <p:cNvPicPr>
              <a:picLocks/>
            </p:cNvPicPr>
            <p:nvPr/>
          </p:nvPicPr>
          <p:blipFill>
            <a:blip r:embed="rId4" cstate="screen">
              <a:grayscl/>
              <a:extLst>
                <a:ext uri="{BEBA8EAE-BF5A-486C-A8C5-ECC9F3942E4B}">
                  <a14:imgProps xmlns:a14="http://schemas.microsoft.com/office/drawing/2010/main">
                    <a14:imgLayer r:embed="rId5">
                      <a14:imgEffect>
                        <a14:brightnessContrast bright="13000" contrast="4000"/>
                      </a14:imgEffect>
                    </a14:imgLayer>
                  </a14:imgProps>
                </a:ext>
                <a:ext uri="{28A0092B-C50C-407E-A947-70E740481C1C}">
                  <a14:useLocalDpi xmlns:a14="http://schemas.microsoft.com/office/drawing/2010/main" val="0"/>
                </a:ext>
              </a:extLst>
            </a:blip>
            <a:srcRect/>
            <a:stretch>
              <a:fillRect/>
            </a:stretch>
          </p:blipFill>
          <p:spPr bwMode="auto">
            <a:xfrm>
              <a:off x="5638800" y="1437180"/>
              <a:ext cx="1727578" cy="2296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245289" y="3810000"/>
              <a:ext cx="2514600" cy="830997"/>
            </a:xfrm>
            <a:prstGeom prst="rect">
              <a:avLst/>
            </a:prstGeom>
            <a:noFill/>
          </p:spPr>
          <p:txBody>
            <a:bodyPr wrap="square" rtlCol="0">
              <a:spAutoFit/>
            </a:bodyPr>
            <a:lstStyle/>
            <a:p>
              <a:pPr algn="ctr"/>
              <a:r>
                <a:rPr lang="de-DE" sz="2400" dirty="0" smtClean="0"/>
                <a:t>Erster Präsident: </a:t>
              </a:r>
              <a:r>
                <a:t/>
              </a:r>
              <a:br/>
              <a:r>
                <a:rPr lang="de-DE" sz="2400" dirty="0" smtClean="0"/>
                <a:t>Dr. William Woods </a:t>
              </a:r>
              <a:endParaRPr lang="de-DE" sz="2400" dirty="0"/>
            </a:p>
          </p:txBody>
        </p:sp>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38885"/>
          <a:stretch/>
        </p:blipFill>
        <p:spPr>
          <a:xfrm>
            <a:off x="3229290" y="4953000"/>
            <a:ext cx="5305110" cy="159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45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7086600" cy="803638"/>
          </a:xfrm>
        </p:spPr>
        <p:txBody>
          <a:bodyPr/>
          <a:lstStyle/>
          <a:p>
            <a:r>
              <a:rPr lang="de-DE" smtClean="0"/>
              <a:t>Internationale Ausweitung</a:t>
            </a:r>
            <a:endParaRPr lang="de-DE"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12711" y="1676401"/>
            <a:ext cx="6831289" cy="4431340"/>
          </a:xfrm>
        </p:spPr>
      </p:pic>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4</a:t>
            </a:fld>
            <a:endParaRPr lang="de-DE" dirty="0">
              <a:solidFill>
                <a:prstClr val="black">
                  <a:lumMod val="50000"/>
                  <a:lumOff val="50000"/>
                </a:prstClr>
              </a:solidFill>
            </a:endParaRPr>
          </a:p>
        </p:txBody>
      </p:sp>
      <p:sp>
        <p:nvSpPr>
          <p:cNvPr id="8" name="Content Placeholder 2"/>
          <p:cNvSpPr txBox="1">
            <a:spLocks/>
          </p:cNvSpPr>
          <p:nvPr/>
        </p:nvSpPr>
        <p:spPr>
          <a:xfrm>
            <a:off x="76200" y="1676400"/>
            <a:ext cx="23622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Font typeface="Arial"/>
              <a:buNone/>
            </a:pPr>
            <a:r>
              <a:rPr lang="de-DE" sz="2400" dirty="0" smtClean="0"/>
              <a:t>1920: Kanada</a:t>
            </a:r>
          </a:p>
          <a:p>
            <a:pPr marL="0" indent="0">
              <a:spcBef>
                <a:spcPts val="1200"/>
              </a:spcBef>
              <a:spcAft>
                <a:spcPts val="1200"/>
              </a:spcAft>
              <a:buFont typeface="Arial"/>
              <a:buNone/>
            </a:pPr>
            <a:r>
              <a:rPr lang="de-DE" sz="2400" dirty="0" smtClean="0"/>
              <a:t>1927: Mexiko</a:t>
            </a:r>
          </a:p>
          <a:p>
            <a:pPr marL="0" indent="0">
              <a:spcBef>
                <a:spcPts val="1200"/>
              </a:spcBef>
              <a:spcAft>
                <a:spcPts val="1200"/>
              </a:spcAft>
              <a:buNone/>
            </a:pPr>
            <a:r>
              <a:rPr lang="de-DE" sz="2400" dirty="0"/>
              <a:t>1947: Australien</a:t>
            </a:r>
          </a:p>
          <a:p>
            <a:pPr marL="0" indent="0">
              <a:spcBef>
                <a:spcPts val="1200"/>
              </a:spcBef>
              <a:spcAft>
                <a:spcPts val="1200"/>
              </a:spcAft>
              <a:buFont typeface="Arial"/>
              <a:buNone/>
            </a:pPr>
            <a:r>
              <a:rPr lang="de-DE" sz="2400" dirty="0" smtClean="0"/>
              <a:t>1948: Schweden</a:t>
            </a:r>
          </a:p>
          <a:p>
            <a:pPr marL="0" indent="0">
              <a:spcBef>
                <a:spcPts val="1200"/>
              </a:spcBef>
              <a:spcAft>
                <a:spcPts val="1200"/>
              </a:spcAft>
              <a:buFont typeface="Arial"/>
              <a:buNone/>
            </a:pPr>
            <a:r>
              <a:rPr lang="de-DE" sz="2400" dirty="0" smtClean="0"/>
              <a:t>1949: Philippinen</a:t>
            </a:r>
          </a:p>
          <a:p>
            <a:pPr marL="0" indent="0">
              <a:spcBef>
                <a:spcPts val="1200"/>
              </a:spcBef>
              <a:spcAft>
                <a:spcPts val="1200"/>
              </a:spcAft>
              <a:buFont typeface="Arial"/>
              <a:buNone/>
            </a:pPr>
            <a:r>
              <a:rPr lang="de-DE" sz="2400" dirty="0" smtClean="0"/>
              <a:t>1953: Marokko</a:t>
            </a:r>
          </a:p>
          <a:p>
            <a:pPr marL="0" indent="0">
              <a:spcBef>
                <a:spcPts val="1200"/>
              </a:spcBef>
              <a:spcAft>
                <a:spcPts val="1200"/>
              </a:spcAft>
              <a:buFont typeface="Arial"/>
              <a:buNone/>
            </a:pPr>
            <a:r>
              <a:rPr lang="de-DE" sz="2400" dirty="0" smtClean="0"/>
              <a:t>1957: Antarktis</a:t>
            </a:r>
          </a:p>
        </p:txBody>
      </p:sp>
    </p:spTree>
    <p:extLst>
      <p:ext uri="{BB962C8B-B14F-4D97-AF65-F5344CB8AC3E}">
        <p14:creationId xmlns:p14="http://schemas.microsoft.com/office/powerpoint/2010/main" val="1400892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solidFill>
                  <a:schemeClr val="bg1"/>
                </a:solidFill>
              </a:rPr>
              <a:t>Lions werden „Ritter der Blinden“</a:t>
            </a:r>
            <a:endParaRPr lang="de-DE" dirty="0"/>
          </a:p>
        </p:txBody>
      </p:sp>
      <p:sp>
        <p:nvSpPr>
          <p:cNvPr id="3" name="Content Placeholder 2"/>
          <p:cNvSpPr>
            <a:spLocks noGrp="1"/>
          </p:cNvSpPr>
          <p:nvPr>
            <p:ph idx="1"/>
          </p:nvPr>
        </p:nvSpPr>
        <p:spPr>
          <a:xfrm>
            <a:off x="304800" y="4478724"/>
            <a:ext cx="8546224" cy="1998276"/>
          </a:xfrm>
        </p:spPr>
        <p:txBody>
          <a:bodyPr>
            <a:noAutofit/>
          </a:bodyPr>
          <a:lstStyle/>
          <a:p>
            <a:pPr marL="0" indent="0">
              <a:spcBef>
                <a:spcPts val="600"/>
              </a:spcBef>
              <a:spcAft>
                <a:spcPts val="1200"/>
              </a:spcAft>
              <a:buNone/>
            </a:pPr>
            <a:r>
              <a:rPr lang="de-DE" sz="2400" dirty="0" smtClean="0"/>
              <a:t>1925: Helen Keller appellierte an die Lions, sich als „Ritter der Blinden“ zu engagieren</a:t>
            </a:r>
          </a:p>
          <a:p>
            <a:pPr marL="0" indent="0">
              <a:spcBef>
                <a:spcPts val="600"/>
              </a:spcBef>
              <a:spcAft>
                <a:spcPts val="1200"/>
              </a:spcAft>
              <a:buNone/>
            </a:pPr>
            <a:r>
              <a:rPr lang="de-DE" sz="2400" dirty="0"/>
              <a:t>1930: Lion George Bonham strich einen Stock weiß, mit roter Banderole  </a:t>
            </a:r>
          </a:p>
          <a:p>
            <a:pPr marL="0" indent="0">
              <a:spcBef>
                <a:spcPts val="600"/>
              </a:spcBef>
              <a:spcAft>
                <a:spcPts val="1200"/>
              </a:spcAft>
              <a:buNone/>
            </a:pPr>
            <a:r>
              <a:rPr lang="de-DE" sz="2400" dirty="0"/>
              <a:t>1939: Der Lions Club Detroit Uptown startete eine </a:t>
            </a:r>
            <a:r>
              <a:rPr lang="de-DE" sz="2400" dirty="0" smtClean="0"/>
              <a:t>Hundeschule</a:t>
            </a:r>
            <a:endParaRPr lang="de-DE"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5</a:t>
            </a:fld>
            <a:endParaRPr lang="de-DE" dirty="0">
              <a:solidFill>
                <a:prstClr val="black">
                  <a:lumMod val="50000"/>
                  <a:lumOff val="50000"/>
                </a:prstClr>
              </a:solidFill>
            </a:endParaRPr>
          </a:p>
        </p:txBody>
      </p:sp>
      <p:pic>
        <p:nvPicPr>
          <p:cNvPr id="5" name="Picture 4" descr="Helen Keller challenged Lions to become &quot;knights of the blind in the crusade against darkness.&quot;"/>
          <p:cNvPicPr/>
          <p:nvPr/>
        </p:nvPicPr>
        <p:blipFill rotWithShape="1">
          <a:blip r:embed="rId3" cstate="screen">
            <a:extLst>
              <a:ext uri="{28A0092B-C50C-407E-A947-70E740481C1C}">
                <a14:useLocalDpi xmlns:a14="http://schemas.microsoft.com/office/drawing/2010/main" val="0"/>
              </a:ext>
            </a:extLst>
          </a:blip>
          <a:srcRect/>
          <a:stretch/>
        </p:blipFill>
        <p:spPr bwMode="auto">
          <a:xfrm>
            <a:off x="480060" y="1219200"/>
            <a:ext cx="2373173" cy="304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4" descr="http://www.lionsclubs.org/cs-assets/_files/images/page-images/lions100/timeline/White-Cane-lg.jpg"/>
          <p:cNvPicPr>
            <a:picLocks/>
          </p:cNvPicPr>
          <p:nvPr/>
        </p:nvPicPr>
        <p:blipFill>
          <a:blip r:embed="rId4" cstate="email">
            <a:extLst>
              <a:ext uri="{BEBA8EAE-BF5A-486C-A8C5-ECC9F3942E4B}">
                <a14:imgProps xmlns:a14="http://schemas.microsoft.com/office/drawing/2010/main">
                  <a14:imgLayer r:embed="rId5">
                    <a14:imgEffect>
                      <a14:brightnessContrast bright="12000" contrast="3000"/>
                    </a14:imgEffect>
                  </a14:imgLayer>
                </a14:imgProps>
              </a:ext>
              <a:ext uri="{28A0092B-C50C-407E-A947-70E740481C1C}">
                <a14:useLocalDpi xmlns:a14="http://schemas.microsoft.com/office/drawing/2010/main" val="0"/>
              </a:ext>
            </a:extLst>
          </a:blip>
          <a:srcRect/>
          <a:stretch>
            <a:fillRect/>
          </a:stretch>
        </p:blipFill>
        <p:spPr bwMode="auto">
          <a:xfrm>
            <a:off x="3505200" y="1232604"/>
            <a:ext cx="20574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lionsclubs\data\drive-home\home\greilly\Profile\Desktop\leading the way.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10000" contrast="2000"/>
                    </a14:imgEffect>
                  </a14:imgLayer>
                </a14:imgProps>
              </a:ext>
              <a:ext uri="{28A0092B-C50C-407E-A947-70E740481C1C}">
                <a14:useLocalDpi xmlns:a14="http://schemas.microsoft.com/office/drawing/2010/main" val="0"/>
              </a:ext>
            </a:extLst>
          </a:blip>
          <a:srcRect/>
          <a:stretch/>
        </p:blipFill>
        <p:spPr bwMode="auto">
          <a:xfrm>
            <a:off x="6153544" y="1268314"/>
            <a:ext cx="2274176" cy="3012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195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solidFill>
                  <a:schemeClr val="bg1"/>
                </a:solidFill>
              </a:rPr>
              <a:t>Weitere bemerkenswerte Beiträge</a:t>
            </a:r>
            <a:endParaRPr lang="de-DE" dirty="0"/>
          </a:p>
        </p:txBody>
      </p:sp>
      <p:sp>
        <p:nvSpPr>
          <p:cNvPr id="3" name="Content Placeholder 2"/>
          <p:cNvSpPr>
            <a:spLocks noGrp="1"/>
          </p:cNvSpPr>
          <p:nvPr>
            <p:ph idx="1"/>
          </p:nvPr>
        </p:nvSpPr>
        <p:spPr>
          <a:xfrm>
            <a:off x="527468" y="1981200"/>
            <a:ext cx="4044532" cy="1144270"/>
          </a:xfrm>
        </p:spPr>
        <p:txBody>
          <a:bodyPr>
            <a:noAutofit/>
          </a:bodyPr>
          <a:lstStyle/>
          <a:p>
            <a:pPr marL="0" indent="0">
              <a:spcBef>
                <a:spcPts val="600"/>
              </a:spcBef>
              <a:spcAft>
                <a:spcPts val="600"/>
              </a:spcAft>
              <a:buNone/>
            </a:pPr>
            <a:r>
              <a:rPr lang="de-DE" sz="2400" dirty="0" smtClean="0"/>
              <a:t>1926: Admiral Richard E. Byrd, </a:t>
            </a:r>
            <a:r>
              <a:t/>
            </a:r>
            <a:br/>
            <a:r>
              <a:rPr lang="de-DE" sz="2400" dirty="0" smtClean="0"/>
              <a:t>           Lion, Forscher, Publizist</a:t>
            </a:r>
            <a:endParaRPr lang="de-DE"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6</a:t>
            </a:fld>
            <a:endParaRPr lang="de-DE" dirty="0">
              <a:solidFill>
                <a:prstClr val="black">
                  <a:lumMod val="50000"/>
                  <a:lumOff val="50000"/>
                </a:prstClr>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371475" y="3505200"/>
            <a:ext cx="3743325"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5000" contrast="25000"/>
                    </a14:imgEffect>
                  </a14:imgLayer>
                </a14:imgProps>
              </a:ext>
              <a:ext uri="{28A0092B-C50C-407E-A947-70E740481C1C}">
                <a14:useLocalDpi xmlns:a14="http://schemas.microsoft.com/office/drawing/2010/main" val="0"/>
              </a:ext>
            </a:extLst>
          </a:blip>
          <a:srcRect/>
          <a:stretch/>
        </p:blipFill>
        <p:spPr>
          <a:xfrm>
            <a:off x="4686738" y="1371600"/>
            <a:ext cx="374332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2"/>
          <p:cNvSpPr txBox="1">
            <a:spLocks/>
          </p:cNvSpPr>
          <p:nvPr/>
        </p:nvSpPr>
        <p:spPr>
          <a:xfrm>
            <a:off x="4374528" y="4495800"/>
            <a:ext cx="4769472" cy="2133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de-DE" sz="2400" dirty="0" smtClean="0"/>
              <a:t>1977: Lion Jimmy Carter (links)</a:t>
            </a:r>
            <a:r>
              <a:rPr dirty="0"/>
              <a:t/>
            </a:r>
            <a:br>
              <a:rPr dirty="0"/>
            </a:br>
            <a:r>
              <a:rPr lang="de-DE" sz="2400" dirty="0" smtClean="0"/>
              <a:t>            wird U.S. Präsident</a:t>
            </a:r>
          </a:p>
          <a:p>
            <a:pPr marL="0" indent="0">
              <a:spcBef>
                <a:spcPts val="600"/>
              </a:spcBef>
              <a:spcAft>
                <a:spcPts val="600"/>
              </a:spcAft>
              <a:buNone/>
            </a:pPr>
            <a:r>
              <a:rPr lang="de-DE" sz="2400" dirty="0" smtClean="0"/>
              <a:t>1999: Lions geht eine Partnerschaft mit dem Carter Center ein, um vermeidbare Blindheit zu bekämpfen</a:t>
            </a:r>
            <a:endParaRPr lang="de-DE" sz="2400" dirty="0"/>
          </a:p>
        </p:txBody>
      </p:sp>
    </p:spTree>
    <p:extLst>
      <p:ext uri="{BB962C8B-B14F-4D97-AF65-F5344CB8AC3E}">
        <p14:creationId xmlns:p14="http://schemas.microsoft.com/office/powerpoint/2010/main" val="428325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mtClean="0"/>
              <a:t>Entwicklungsmeilensteine</a:t>
            </a:r>
            <a:endParaRPr lang="de-DE"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7</a:t>
            </a:fld>
            <a:endParaRPr lang="de-DE" dirty="0">
              <a:solidFill>
                <a:prstClr val="black">
                  <a:lumMod val="50000"/>
                  <a:lumOff val="50000"/>
                </a:prstClr>
              </a:solidFill>
            </a:endParaRPr>
          </a:p>
        </p:txBody>
      </p:sp>
      <p:graphicFrame>
        <p:nvGraphicFramePr>
          <p:cNvPr id="5" name="Diagram 4"/>
          <p:cNvGraphicFramePr/>
          <p:nvPr>
            <p:extLst>
              <p:ext uri="{D42A27DB-BD31-4B8C-83A1-F6EECF244321}">
                <p14:modId xmlns:p14="http://schemas.microsoft.com/office/powerpoint/2010/main" val="3553455976"/>
              </p:ext>
            </p:extLst>
          </p:nvPr>
        </p:nvGraphicFramePr>
        <p:xfrm>
          <a:off x="152400" y="1371600"/>
          <a:ext cx="8763000" cy="5276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7613" y="2667001"/>
            <a:ext cx="1261241" cy="1219200"/>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33385"/>
          <a:stretch/>
        </p:blipFill>
        <p:spPr>
          <a:xfrm>
            <a:off x="6141637" y="4077265"/>
            <a:ext cx="2693192" cy="1180535"/>
          </a:xfrm>
          <a:prstGeom prst="rect">
            <a:avLst/>
          </a:prstGeom>
        </p:spPr>
      </p:pic>
      <p:pic>
        <p:nvPicPr>
          <p:cNvPr id="8" name="Picture 7"/>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6978037" y="5334000"/>
            <a:ext cx="1239045" cy="1295400"/>
          </a:xfrm>
          <a:prstGeom prst="rect">
            <a:avLst/>
          </a:prstGeom>
        </p:spPr>
      </p:pic>
      <p:pic>
        <p:nvPicPr>
          <p:cNvPr id="9" name="Picture 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952182" y="1371600"/>
            <a:ext cx="1072103" cy="1195394"/>
          </a:xfrm>
          <a:prstGeom prst="rect">
            <a:avLst/>
          </a:prstGeom>
        </p:spPr>
      </p:pic>
    </p:spTree>
    <p:extLst>
      <p:ext uri="{BB962C8B-B14F-4D97-AF65-F5344CB8AC3E}">
        <p14:creationId xmlns:p14="http://schemas.microsoft.com/office/powerpoint/2010/main" val="20507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8847417-7FA5-47E1-A7A4-F62F06F780EA}"/>
                                            </p:graphicEl>
                                          </p:spTgt>
                                        </p:tgtEl>
                                        <p:attrNameLst>
                                          <p:attrName>style.visibility</p:attrName>
                                        </p:attrNameLst>
                                      </p:cBhvr>
                                      <p:to>
                                        <p:strVal val="visible"/>
                                      </p:to>
                                    </p:set>
                                    <p:animEffect transition="in" filter="fade">
                                      <p:cBhvr>
                                        <p:cTn id="7" dur="500"/>
                                        <p:tgtEl>
                                          <p:spTgt spid="5">
                                            <p:graphicEl>
                                              <a:dgm id="{E8847417-7FA5-47E1-A7A4-F62F06F780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45B13EC-8B97-446F-BBA6-BB193CA96837}"/>
                                            </p:graphicEl>
                                          </p:spTgt>
                                        </p:tgtEl>
                                        <p:attrNameLst>
                                          <p:attrName>style.visibility</p:attrName>
                                        </p:attrNameLst>
                                      </p:cBhvr>
                                      <p:to>
                                        <p:strVal val="visible"/>
                                      </p:to>
                                    </p:set>
                                    <p:animEffect transition="in" filter="fade">
                                      <p:cBhvr>
                                        <p:cTn id="10" dur="500"/>
                                        <p:tgtEl>
                                          <p:spTgt spid="5">
                                            <p:graphicEl>
                                              <a:dgm id="{145B13EC-8B97-446F-BBA6-BB193CA96837}"/>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36F078DF-159B-43D8-8779-4AA676264A4E}"/>
                                            </p:graphicEl>
                                          </p:spTgt>
                                        </p:tgtEl>
                                        <p:attrNameLst>
                                          <p:attrName>style.visibility</p:attrName>
                                        </p:attrNameLst>
                                      </p:cBhvr>
                                      <p:to>
                                        <p:strVal val="visible"/>
                                      </p:to>
                                    </p:set>
                                    <p:animEffect transition="in" filter="fade">
                                      <p:cBhvr>
                                        <p:cTn id="18" dur="500"/>
                                        <p:tgtEl>
                                          <p:spTgt spid="5">
                                            <p:graphicEl>
                                              <a:dgm id="{36F078DF-159B-43D8-8779-4AA676264A4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E7727CD-2BCF-47E5-A03B-F5547DE097DF}"/>
                                            </p:graphicEl>
                                          </p:spTgt>
                                        </p:tgtEl>
                                        <p:attrNameLst>
                                          <p:attrName>style.visibility</p:attrName>
                                        </p:attrNameLst>
                                      </p:cBhvr>
                                      <p:to>
                                        <p:strVal val="visible"/>
                                      </p:to>
                                    </p:set>
                                    <p:animEffect transition="in" filter="fade">
                                      <p:cBhvr>
                                        <p:cTn id="21" dur="500"/>
                                        <p:tgtEl>
                                          <p:spTgt spid="5">
                                            <p:graphicEl>
                                              <a:dgm id="{EE7727CD-2BCF-47E5-A03B-F5547DE097DF}"/>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A10D9150-9322-4E2D-921E-6660F9118808}"/>
                                            </p:graphicEl>
                                          </p:spTgt>
                                        </p:tgtEl>
                                        <p:attrNameLst>
                                          <p:attrName>style.visibility</p:attrName>
                                        </p:attrNameLst>
                                      </p:cBhvr>
                                      <p:to>
                                        <p:strVal val="visible"/>
                                      </p:to>
                                    </p:set>
                                    <p:animEffect transition="in" filter="fade">
                                      <p:cBhvr>
                                        <p:cTn id="29" dur="500"/>
                                        <p:tgtEl>
                                          <p:spTgt spid="5">
                                            <p:graphicEl>
                                              <a:dgm id="{A10D9150-9322-4E2D-921E-6660F911880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8B0D2B9-B494-472E-A938-0F0B551C5A21}"/>
                                            </p:graphicEl>
                                          </p:spTgt>
                                        </p:tgtEl>
                                        <p:attrNameLst>
                                          <p:attrName>style.visibility</p:attrName>
                                        </p:attrNameLst>
                                      </p:cBhvr>
                                      <p:to>
                                        <p:strVal val="visible"/>
                                      </p:to>
                                    </p:set>
                                    <p:animEffect transition="in" filter="fade">
                                      <p:cBhvr>
                                        <p:cTn id="32" dur="500"/>
                                        <p:tgtEl>
                                          <p:spTgt spid="5">
                                            <p:graphicEl>
                                              <a:dgm id="{18B0D2B9-B494-472E-A938-0F0B551C5A21}"/>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EE3F9AF2-2579-40B9-AF32-7B7B5A5C2834}"/>
                                            </p:graphicEl>
                                          </p:spTgt>
                                        </p:tgtEl>
                                        <p:attrNameLst>
                                          <p:attrName>style.visibility</p:attrName>
                                        </p:attrNameLst>
                                      </p:cBhvr>
                                      <p:to>
                                        <p:strVal val="visible"/>
                                      </p:to>
                                    </p:set>
                                    <p:animEffect transition="in" filter="fade">
                                      <p:cBhvr>
                                        <p:cTn id="40" dur="500"/>
                                        <p:tgtEl>
                                          <p:spTgt spid="5">
                                            <p:graphicEl>
                                              <a:dgm id="{EE3F9AF2-2579-40B9-AF32-7B7B5A5C2834}"/>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B27E131F-1393-4A75-97EB-93CC6CED4B46}"/>
                                            </p:graphicEl>
                                          </p:spTgt>
                                        </p:tgtEl>
                                        <p:attrNameLst>
                                          <p:attrName>style.visibility</p:attrName>
                                        </p:attrNameLst>
                                      </p:cBhvr>
                                      <p:to>
                                        <p:strVal val="visible"/>
                                      </p:to>
                                    </p:set>
                                    <p:animEffect transition="in" filter="fade">
                                      <p:cBhvr>
                                        <p:cTn id="43" dur="500"/>
                                        <p:tgtEl>
                                          <p:spTgt spid="5">
                                            <p:graphicEl>
                                              <a:dgm id="{B27E131F-1393-4A75-97EB-93CC6CED4B46}"/>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solidFill>
                  <a:schemeClr val="bg1"/>
                </a:solidFill>
              </a:rPr>
              <a:t>Ein Geist der gegenseitigen Verständigung</a:t>
            </a:r>
            <a:endParaRPr lang="de-DE" dirty="0"/>
          </a:p>
        </p:txBody>
      </p:sp>
      <p:sp>
        <p:nvSpPr>
          <p:cNvPr id="3" name="Content Placeholder 2"/>
          <p:cNvSpPr>
            <a:spLocks noGrp="1"/>
          </p:cNvSpPr>
          <p:nvPr>
            <p:ph idx="1"/>
          </p:nvPr>
        </p:nvSpPr>
        <p:spPr>
          <a:xfrm>
            <a:off x="3429000" y="5810458"/>
            <a:ext cx="2743200" cy="666542"/>
          </a:xfrm>
        </p:spPr>
        <p:txBody>
          <a:bodyPr>
            <a:noAutofit/>
          </a:bodyPr>
          <a:lstStyle/>
          <a:p>
            <a:pPr marL="0" indent="0" algn="ctr">
              <a:spcBef>
                <a:spcPts val="600"/>
              </a:spcBef>
              <a:spcAft>
                <a:spcPts val="600"/>
              </a:spcAft>
              <a:buNone/>
            </a:pPr>
            <a:r>
              <a:rPr lang="de-DE" sz="2400" dirty="0" smtClean="0"/>
              <a:t>UN-Partnerschaft</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8</a:t>
            </a:fld>
            <a:endParaRPr lang="de-DE" dirty="0">
              <a:solidFill>
                <a:prstClr val="black">
                  <a:lumMod val="50000"/>
                  <a:lumOff val="50000"/>
                </a:prstClr>
              </a:solidFill>
            </a:endParaRPr>
          </a:p>
        </p:txBody>
      </p:sp>
      <p:pic>
        <p:nvPicPr>
          <p:cNvPr id="9" name="Picture 8"/>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73810" y="1079382"/>
            <a:ext cx="7408190" cy="2578218"/>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445738" y="3733800"/>
            <a:ext cx="2726462" cy="1783898"/>
          </a:xfrm>
          <a:prstGeom prst="rect">
            <a:avLst/>
          </a:prstGeom>
        </p:spPr>
      </p:pic>
      <p:grpSp>
        <p:nvGrpSpPr>
          <p:cNvPr id="16" name="Group 15"/>
          <p:cNvGrpSpPr/>
          <p:nvPr/>
        </p:nvGrpSpPr>
        <p:grpSpPr>
          <a:xfrm>
            <a:off x="117970" y="3652505"/>
            <a:ext cx="3082430" cy="2923555"/>
            <a:chOff x="117970" y="3652505"/>
            <a:chExt cx="3082430" cy="2923555"/>
          </a:xfrm>
        </p:grpSpPr>
        <p:pic>
          <p:nvPicPr>
            <p:cNvPr id="1026" name="Picture 2" descr="HIROCHIKA KITAYAMA"/>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10000"/>
                      </a14:imgEffect>
                    </a14:imgLayer>
                  </a14:imgProps>
                </a:ext>
                <a:ext uri="{28A0092B-C50C-407E-A947-70E740481C1C}">
                  <a14:useLocalDpi xmlns:a14="http://schemas.microsoft.com/office/drawing/2010/main" val="0"/>
                </a:ext>
              </a:extLst>
            </a:blip>
            <a:srcRect/>
            <a:stretch/>
          </p:blipFill>
          <p:spPr bwMode="auto">
            <a:xfrm>
              <a:off x="117970" y="3652505"/>
              <a:ext cx="3006230" cy="1849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Content Placeholder 2"/>
            <p:cNvSpPr txBox="1">
              <a:spLocks/>
            </p:cNvSpPr>
            <p:nvPr/>
          </p:nvSpPr>
          <p:spPr>
            <a:xfrm>
              <a:off x="117970" y="5699760"/>
              <a:ext cx="3082430"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de-DE" sz="2400" dirty="0" smtClean="0"/>
                <a:t>Club-Jumelage &amp; Jugendaustausch-programme</a:t>
              </a:r>
              <a:endParaRPr lang="de-DE" sz="2400" dirty="0"/>
            </a:p>
          </p:txBody>
        </p:sp>
      </p:gr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41858" y="3735175"/>
            <a:ext cx="2221142" cy="1827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2"/>
          <p:cNvSpPr txBox="1">
            <a:spLocks/>
          </p:cNvSpPr>
          <p:nvPr/>
        </p:nvSpPr>
        <p:spPr>
          <a:xfrm>
            <a:off x="6324600" y="5699760"/>
            <a:ext cx="2667000"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de-DE" sz="2400" dirty="0"/>
              <a:t>Friedensplakat- und Aufsatzwettbewerb</a:t>
            </a:r>
          </a:p>
        </p:txBody>
      </p:sp>
    </p:spTree>
    <p:extLst>
      <p:ext uri="{BB962C8B-B14F-4D97-AF65-F5344CB8AC3E}">
        <p14:creationId xmlns:p14="http://schemas.microsoft.com/office/powerpoint/2010/main" val="425179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Lions Clubs Heute</a:t>
            </a:r>
          </a:p>
        </p:txBody>
      </p:sp>
      <p:sp>
        <p:nvSpPr>
          <p:cNvPr id="3" name="Content Placeholder 2"/>
          <p:cNvSpPr>
            <a:spLocks noGrp="1"/>
          </p:cNvSpPr>
          <p:nvPr>
            <p:ph idx="1"/>
          </p:nvPr>
        </p:nvSpPr>
        <p:spPr/>
        <p:txBody>
          <a:bodyPr>
            <a:noAutofit/>
          </a:bodyPr>
          <a:lstStyle/>
          <a:p>
            <a:pPr marL="0" indent="0">
              <a:spcBef>
                <a:spcPts val="1800"/>
              </a:spcBef>
              <a:spcAft>
                <a:spcPts val="2400"/>
              </a:spcAft>
              <a:buNone/>
            </a:pPr>
            <a:r>
              <a:rPr lang="de-DE" dirty="0"/>
              <a:t>1,4 Millionen Lions</a:t>
            </a:r>
          </a:p>
          <a:p>
            <a:pPr marL="0" indent="0">
              <a:spcBef>
                <a:spcPts val="1800"/>
              </a:spcBef>
              <a:spcAft>
                <a:spcPts val="2400"/>
              </a:spcAft>
              <a:buNone/>
            </a:pPr>
            <a:r>
              <a:rPr lang="de-DE" dirty="0"/>
              <a:t>46.000 Clubs</a:t>
            </a:r>
          </a:p>
          <a:p>
            <a:pPr marL="0" indent="0">
              <a:spcBef>
                <a:spcPts val="1800"/>
              </a:spcBef>
              <a:spcAft>
                <a:spcPts val="2400"/>
              </a:spcAft>
              <a:buNone/>
            </a:pPr>
            <a:r>
              <a:rPr lang="de-DE" dirty="0" smtClean="0"/>
              <a:t>200 Länder </a:t>
            </a:r>
            <a:r>
              <a:rPr lang="de-DE" dirty="0" smtClean="0"/>
              <a:t>und </a:t>
            </a:r>
            <a:br>
              <a:rPr lang="de-DE" dirty="0" smtClean="0"/>
            </a:br>
            <a:r>
              <a:rPr lang="de-DE" dirty="0" smtClean="0"/>
              <a:t>geografische </a:t>
            </a:r>
            <a:r>
              <a:rPr lang="de-DE" dirty="0" smtClean="0"/>
              <a:t>Gebiete</a:t>
            </a:r>
            <a:endParaRPr lang="de-DE" dirty="0"/>
          </a:p>
          <a:p>
            <a:pPr marL="0" indent="0">
              <a:spcBef>
                <a:spcPts val="1800"/>
              </a:spcBef>
              <a:spcAft>
                <a:spcPts val="2400"/>
              </a:spcAft>
              <a:buNone/>
            </a:pPr>
            <a:r>
              <a:rPr lang="de-DE" dirty="0" smtClean="0"/>
              <a:t>Vereint durch 1 Idee</a:t>
            </a:r>
            <a:endParaRPr lang="de-DE" dirty="0"/>
          </a:p>
        </p:txBody>
      </p:sp>
      <p:sp>
        <p:nvSpPr>
          <p:cNvPr id="4" name="Slide Number Placeholder 3"/>
          <p:cNvSpPr>
            <a:spLocks noGrp="1"/>
          </p:cNvSpPr>
          <p:nvPr>
            <p:ph type="sldNum" sz="quarter" idx="12"/>
          </p:nvPr>
        </p:nvSpPr>
        <p:spPr>
          <a:xfrm>
            <a:off x="5471160" y="4099878"/>
            <a:ext cx="2133600" cy="365125"/>
          </a:xfrm>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9</a:t>
            </a:fld>
            <a:endParaRPr lang="de-DE" dirty="0">
              <a:solidFill>
                <a:prstClr val="black">
                  <a:lumMod val="50000"/>
                  <a:lumOff val="50000"/>
                </a:prstClr>
              </a:solidFill>
            </a:endParaRPr>
          </a:p>
        </p:txBody>
      </p:sp>
      <p:pic>
        <p:nvPicPr>
          <p:cNvPr id="5" name="Picture 5" descr="\\lionsclubs\data\drive-home\home\greilly\Profile\Desktop\service photos\Hunger.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6136" y="2221992"/>
            <a:ext cx="4803648" cy="4120896"/>
          </a:xfrm>
          <a:prstGeom prst="rect">
            <a:avLst/>
          </a:prstGeom>
        </p:spPr>
      </p:pic>
      <p:pic>
        <p:nvPicPr>
          <p:cNvPr id="14" name="Picture 6" descr="\\lionsclubs\data\drive-home\home\greilly\Profile\Desktop\service photos\Environment.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1" name="Group 10"/>
          <p:cNvGrpSpPr/>
          <p:nvPr/>
        </p:nvGrpSpPr>
        <p:grpSpPr>
          <a:xfrm>
            <a:off x="4114800" y="1859280"/>
            <a:ext cx="4846320" cy="4846320"/>
            <a:chOff x="3962400" y="1752600"/>
            <a:chExt cx="4846320" cy="4846320"/>
          </a:xfrm>
        </p:grpSpPr>
        <p:sp>
          <p:nvSpPr>
            <p:cNvPr id="12" name="Rectangle 11"/>
            <p:cNvSpPr/>
            <p:nvPr/>
          </p:nvSpPr>
          <p:spPr>
            <a:xfrm>
              <a:off x="3962400" y="1752600"/>
              <a:ext cx="4846320" cy="4846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p:cNvPicPr>
            <p:nvPr/>
          </p:nvPicPr>
          <p:blipFill>
            <a:blip r:embed="rId6" cstate="screen">
              <a:extLst>
                <a:ext uri="{28A0092B-C50C-407E-A947-70E740481C1C}">
                  <a14:useLocalDpi xmlns:a14="http://schemas.microsoft.com/office/drawing/2010/main" val="0"/>
                </a:ext>
              </a:extLst>
            </a:blip>
            <a:stretch>
              <a:fillRect/>
            </a:stretch>
          </p:blipFill>
          <p:spPr>
            <a:xfrm>
              <a:off x="4077789" y="1867989"/>
              <a:ext cx="4615543" cy="4615543"/>
            </a:xfrm>
            <a:prstGeom prst="rect">
              <a:avLst/>
            </a:prstGeom>
            <a:ln>
              <a:noFill/>
            </a:ln>
          </p:spPr>
        </p:pic>
      </p:grpSp>
    </p:spTree>
    <p:extLst>
      <p:ext uri="{BB962C8B-B14F-4D97-AF65-F5344CB8AC3E}">
        <p14:creationId xmlns:p14="http://schemas.microsoft.com/office/powerpoint/2010/main" val="28320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1344</Words>
  <Application>Microsoft Office PowerPoint</Application>
  <PresentationFormat>On-screen Show (4:3)</PresentationFormat>
  <Paragraphs>142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Die Geschichte von Lions Clubs International</vt:lpstr>
      <vt:lpstr>Die Gründung von Lions Clubs</vt:lpstr>
      <vt:lpstr>Die Ersten von Lions Clubs </vt:lpstr>
      <vt:lpstr>Internationale Ausweitung</vt:lpstr>
      <vt:lpstr>Lions werden „Ritter der Blinden“</vt:lpstr>
      <vt:lpstr>Weitere bemerkenswerte Beiträge</vt:lpstr>
      <vt:lpstr>Entwicklungsmeilensteine</vt:lpstr>
      <vt:lpstr>Ein Geist der gegenseitigen Verständigung</vt:lpstr>
      <vt:lpstr>Lions Clubs Heute</vt:lpstr>
      <vt:lpstr>Die Feier unseres hundertjährigen Jubiläums</vt:lpstr>
      <vt:lpstr>Die Geschichte von Lions  Clubs International</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Jurczynski, Crystal</dc:creator>
  <cp:lastModifiedBy>Jurczynski, Crystal</cp:lastModifiedBy>
  <cp:revision>440</cp:revision>
  <cp:lastPrinted>2016-01-26T16:51:57Z</cp:lastPrinted>
  <dcterms:created xsi:type="dcterms:W3CDTF">2015-03-05T14:31:36Z</dcterms:created>
  <dcterms:modified xsi:type="dcterms:W3CDTF">2016-09-08T03:27:22Z</dcterms:modified>
</cp:coreProperties>
</file>