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1" autoAdjust="0"/>
    <p:restoredTop sz="74131" autoAdjust="0"/>
  </p:normalViewPr>
  <p:slideViewPr>
    <p:cSldViewPr>
      <p:cViewPr>
        <p:scale>
          <a:sx n="73" d="100"/>
          <a:sy n="73" d="100"/>
        </p:scale>
        <p:origin x="-20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26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de-DE"/>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de-DE"/>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de-DE"/>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de-D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de-DE"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de-DE"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de-DE"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de-DE"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de-DE"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Sehen Sie sich die Landkarte hier an: http://www.cfr.org/interactives/GH_Vaccine_Map/#map</a:t>
            </a:r>
          </a:p>
          <a:p>
            <a:pPr eaLnBrk="1" hangingPunct="1">
              <a:lnSpc>
                <a:spcPct val="95000"/>
              </a:lnSpc>
              <a:spcBef>
                <a:spcPct val="0"/>
              </a:spcBef>
            </a:pPr>
            <a:endParaRPr lang="de-DE" altLang="en-US" dirty="0" smtClean="0"/>
          </a:p>
          <a:p>
            <a:pPr eaLnBrk="1" hangingPunct="1">
              <a:lnSpc>
                <a:spcPct val="95000"/>
              </a:lnSpc>
              <a:spcBef>
                <a:spcPct val="0"/>
              </a:spcBef>
            </a:pPr>
            <a:r>
              <a:rPr lang="en-US" altLang="en-US" dirty="0" smtClean="0"/>
              <a:t>Die Punkte auf dieser Karte zeigen alle Gebiete an, die letztes Jahr einen großen Masernausbruch erlitten. Wie Sie sehen können, ist die gesamte Welt von Masern betroffen. </a:t>
            </a:r>
            <a:r>
              <a:rPr lang="en-US" altLang="en-US" dirty="0" err="1" smtClean="0"/>
              <a:t>Selbst</a:t>
            </a:r>
            <a:r>
              <a:rPr lang="en-US" altLang="en-US" dirty="0" smtClean="0"/>
              <a:t> </a:t>
            </a:r>
            <a:r>
              <a:rPr lang="en-US" altLang="en-US" dirty="0" err="1" smtClean="0"/>
              <a:t>Gebiete</a:t>
            </a:r>
            <a:r>
              <a:rPr lang="en-US" altLang="en-US" dirty="0" smtClean="0"/>
              <a:t> (wie z.B. Nord-, </a:t>
            </a:r>
            <a:r>
              <a:rPr lang="en-US" altLang="en-US" dirty="0" err="1" smtClean="0"/>
              <a:t>Mittel</a:t>
            </a:r>
            <a:r>
              <a:rPr lang="en-US" altLang="en-US" dirty="0" smtClean="0"/>
              <a:t>-</a:t>
            </a:r>
            <a:r>
              <a:rPr lang="en-US" altLang="en-US" baseline="0" dirty="0" smtClean="0"/>
              <a:t> und </a:t>
            </a:r>
            <a:r>
              <a:rPr lang="en-US" altLang="en-US" baseline="0" dirty="0" err="1" smtClean="0"/>
              <a:t>Süda</a:t>
            </a:r>
            <a:r>
              <a:rPr lang="en-US" altLang="en-US" dirty="0" err="1" smtClean="0"/>
              <a:t>merika</a:t>
            </a:r>
            <a:r>
              <a:rPr lang="en-US" altLang="en-US" dirty="0" smtClean="0"/>
              <a:t> und Europa), von denen man denkt, dass sie Masern unter Kontrolle haben, können einen signifikanten Ausbruch der Krankheit erleben, wenn die Bevölkerung nicht weitgehend geimpft wird.</a:t>
            </a:r>
          </a:p>
          <a:p>
            <a:pPr eaLnBrk="1" hangingPunct="1">
              <a:lnSpc>
                <a:spcPct val="95000"/>
              </a:lnSpc>
              <a:spcBef>
                <a:spcPct val="0"/>
              </a:spcBef>
            </a:pPr>
            <a:endParaRPr lang="de-DE"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Masern wurden im Jahr 2000 in den USA als ausgemerzt erklärt, die Krankheit wird jedoch weiterhin importiert und verbreitet sich in </a:t>
            </a:r>
            <a:r>
              <a:rPr lang="en-US" altLang="en-US" dirty="0" err="1" smtClean="0">
                <a:solidFill>
                  <a:srgbClr val="000000"/>
                </a:solidFill>
              </a:rPr>
              <a:t>Gebieten</a:t>
            </a:r>
            <a:r>
              <a:rPr lang="en-US" altLang="en-US" dirty="0" smtClean="0">
                <a:solidFill>
                  <a:srgbClr val="000000"/>
                </a:solidFill>
              </a:rPr>
              <a:t> mit einer ungeimpften Bevölkerung durch Einwohner, die aus dem Ausland heimkehren oder durch Besucher. Ca. die Hälfte der im letzten Jahr in den USA aufgetretenen Masernfälle hatten ihren Ursprung in Europa. Wenn Ihre Familie ins Ausland reist und mit jemand in Kontakt kommt, der den Masernvirus hat, passiert Ihnen nichts, da Sie gegen Masern geimpft worden sind. Aber was passiert, wenn Ihr Kind oder Enkelkind, das jünger als 1 Jahr und zu jung für die Impfung ist, mit jemandem in Kontakt kommt, der den Masernvirus hat? Es kann tödlich ausgehen. </a:t>
            </a:r>
            <a:r>
              <a:rPr lang="en-US" altLang="en-US" dirty="0" err="1" smtClean="0">
                <a:solidFill>
                  <a:srgbClr val="000000"/>
                </a:solidFill>
              </a:rPr>
              <a:t>Aus</a:t>
            </a:r>
            <a:r>
              <a:rPr lang="en-US" altLang="en-US" dirty="0" smtClean="0">
                <a:solidFill>
                  <a:srgbClr val="000000"/>
                </a:solidFill>
              </a:rPr>
              <a:t> diesem Grund haben sich die Lions am Kampf zur Ausmerzung von Masern beteiligt. </a:t>
            </a:r>
            <a:endParaRPr lang="de-DE"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de-DE"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de-DE"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Diese Komplikationen sind in den Gegenden der Welt am gefährlichsten, in denen Kinder keine ausreichende medizinische Versorgung erhalten oder in denen der Gesundheitszustand der Kinder aufgrund schlechter Ernährung, verschmutztem Trinkwasser oder anderer Krankheiten bereits schlecht 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de-D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de-D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Mehr als 1 Million Kinder im Jahr erleben aufgrund einer Krankheit, die durch Impfung vermeidbar gewesen wäre, ihren 5. Geburtstag nicht. Impfungen verhindern Krankheit, Behinderung und Tod aufgrund von Krankheiten, u.a. Masern und Röteln. LCIF und unsere Partner setzen sich voll ein, um </a:t>
            </a:r>
            <a:r>
              <a:rPr lang="en-US" noProof="0" dirty="0" err="1" smtClean="0"/>
              <a:t>Masern</a:t>
            </a:r>
            <a:r>
              <a:rPr lang="en-US" noProof="0" dirty="0" smtClean="0"/>
              <a:t> </a:t>
            </a:r>
            <a:r>
              <a:rPr lang="en-US" noProof="0" dirty="0" err="1" smtClean="0"/>
              <a:t>auszumerzen</a:t>
            </a:r>
            <a:r>
              <a:rPr lang="en-US" noProof="0" dirty="0" smtClean="0"/>
              <a:t>.</a:t>
            </a:r>
            <a:r>
              <a:rPr lang="en-US" baseline="0" noProof="0" dirty="0" smtClean="0"/>
              <a:t> </a:t>
            </a:r>
            <a:r>
              <a:rPr lang="en-US" noProof="0" dirty="0" err="1" smtClean="0"/>
              <a:t>Hierzu</a:t>
            </a:r>
            <a:r>
              <a:rPr lang="en-US" noProof="0" dirty="0" smtClean="0"/>
              <a:t> zählen unsere Bemühungen im Rahmen der weltweiten Impfwoche vom 24.-30. April 2014. Sie können dazu beitragen, dass ein Kind seinen 5. Geburtstag erlebt, indem Sie heute eine Spende leisten.</a:t>
            </a:r>
            <a:endParaRPr lang="de-DE"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de-DE"/>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de-DE"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de-DE"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de-DE"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Quelle: http://www.measlesrubellainitiative.org/measles-news/measles-deaths-reach-record-lows-fragile-gains-toward-global-elimination/</a:t>
            </a:r>
            <a:endParaRPr lang="de-DE"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de-DE"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de-DE"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dirty="0" smtClean="0"/>
              <a:t>http://www.gatesfoundation.org/Media-Center/Speeches/2011/07/Lions-Club-Convention</a:t>
            </a:r>
          </a:p>
          <a:p>
            <a:pPr eaLnBrk="1" hangingPunct="1"/>
            <a:endParaRPr lang="de-DE" dirty="0" smtClean="0"/>
          </a:p>
          <a:p>
            <a:pPr eaLnBrk="1" hangingPunct="1"/>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de-D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de-D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Wofür werden die Spenden der Lions an die Initiative „Eine Impfung, ein Leben“ eingesetzt? Wie werden diese Spenden in andere Aspekte der Lions-Bemühungen um Masernbekämpfung integriert, z.B. in Befürwortung und soziale Mobilisierung?</a:t>
            </a:r>
          </a:p>
          <a:p>
            <a:pPr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Großzügige Clubs und Lionsmitglieder unterstützen die Initiative „Eine Impfung, ein Leben“ durch Geldspenden an LCIF.  </a:t>
            </a:r>
          </a:p>
          <a:p>
            <a:pPr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Die Lions </a:t>
            </a:r>
            <a:r>
              <a:rPr lang="en-US" altLang="en-US" dirty="0" err="1" smtClean="0">
                <a:solidFill>
                  <a:srgbClr val="000000"/>
                </a:solidFill>
              </a:rPr>
              <a:t>befürworten</a:t>
            </a:r>
            <a:r>
              <a:rPr lang="en-US" altLang="en-US" dirty="0" smtClean="0">
                <a:solidFill>
                  <a:srgbClr val="000000"/>
                </a:solidFill>
              </a:rPr>
              <a:t> </a:t>
            </a:r>
            <a:r>
              <a:rPr lang="en-US" altLang="en-US" dirty="0" err="1" smtClean="0">
                <a:solidFill>
                  <a:srgbClr val="000000"/>
                </a:solidFill>
              </a:rPr>
              <a:t>auch</a:t>
            </a:r>
            <a:r>
              <a:rPr lang="en-US" altLang="en-US" dirty="0" smtClean="0">
                <a:solidFill>
                  <a:srgbClr val="000000"/>
                </a:solidFill>
              </a:rPr>
              <a:t> auf </a:t>
            </a:r>
            <a:r>
              <a:rPr lang="en-US" altLang="en-US" dirty="0" err="1" smtClean="0">
                <a:solidFill>
                  <a:srgbClr val="000000"/>
                </a:solidFill>
              </a:rPr>
              <a:t>nationaler</a:t>
            </a:r>
            <a:r>
              <a:rPr lang="en-US" altLang="en-US" dirty="0" smtClean="0">
                <a:solidFill>
                  <a:srgbClr val="000000"/>
                </a:solidFill>
              </a:rPr>
              <a:t> und </a:t>
            </a:r>
            <a:r>
              <a:rPr lang="en-US" altLang="en-US" dirty="0" err="1" smtClean="0">
                <a:solidFill>
                  <a:srgbClr val="000000"/>
                </a:solidFill>
              </a:rPr>
              <a:t>lokaler</a:t>
            </a:r>
            <a:r>
              <a:rPr lang="en-US" altLang="en-US" dirty="0" smtClean="0">
                <a:solidFill>
                  <a:srgbClr val="000000"/>
                </a:solidFill>
              </a:rPr>
              <a:t> </a:t>
            </a:r>
            <a:r>
              <a:rPr lang="en-US" altLang="en-US" dirty="0" err="1" smtClean="0">
                <a:solidFill>
                  <a:srgbClr val="000000"/>
                </a:solidFill>
              </a:rPr>
              <a:t>Ebene</a:t>
            </a:r>
            <a:r>
              <a:rPr lang="en-US" altLang="en-US" dirty="0" smtClean="0">
                <a:solidFill>
                  <a:srgbClr val="000000"/>
                </a:solidFill>
              </a:rPr>
              <a:t> </a:t>
            </a:r>
            <a:r>
              <a:rPr lang="en-US" altLang="en-US" dirty="0" err="1" smtClean="0">
                <a:solidFill>
                  <a:srgbClr val="000000"/>
                </a:solidFill>
              </a:rPr>
              <a:t>staatliche</a:t>
            </a:r>
            <a:r>
              <a:rPr lang="en-US" altLang="en-US" dirty="0" smtClean="0">
                <a:solidFill>
                  <a:srgbClr val="000000"/>
                </a:solidFill>
              </a:rPr>
              <a:t> </a:t>
            </a:r>
            <a:r>
              <a:rPr lang="en-US" altLang="en-US" dirty="0" err="1" smtClean="0">
                <a:solidFill>
                  <a:srgbClr val="000000"/>
                </a:solidFill>
              </a:rPr>
              <a:t>Investitionen</a:t>
            </a:r>
            <a:r>
              <a:rPr lang="en-US" altLang="en-US" dirty="0" smtClean="0">
                <a:solidFill>
                  <a:srgbClr val="000000"/>
                </a:solidFill>
              </a:rPr>
              <a:t> in Impfleistungen. GAVI nutzt die breitgefächerte weltweite finanzielle Unterstützung von Lions und anderen Spendern für den Kauf von Impfstoffen zum geringstmöglichen Preis. </a:t>
            </a:r>
            <a:r>
              <a:rPr lang="en-US" altLang="en-US" dirty="0" err="1" smtClean="0">
                <a:solidFill>
                  <a:srgbClr val="000000"/>
                </a:solidFill>
              </a:rPr>
              <a:t>Diese</a:t>
            </a:r>
            <a:r>
              <a:rPr lang="en-US" altLang="en-US" dirty="0" smtClean="0">
                <a:solidFill>
                  <a:srgbClr val="000000"/>
                </a:solidFill>
              </a:rPr>
              <a:t> Impfstoffe werden an Prioritätsländer verteilt, die Impfaktionen planen, um auf zahlreiche Masernausbrüche einzugehen und Familien besseren Zugang zu Impfleistungen zu ermöglichen.  </a:t>
            </a:r>
          </a:p>
          <a:p>
            <a:pPr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Sobald die Impfaktionen geplant sind, wird das Gesundheitspersonal im gesamten Land geschult. Die Lions setzen sich unermüdlich dafür ein, Familien dazu anzuregen, ihre Kinder impfen zu lassen. Sie veröffentlichen Flugblätter, gehen von Tür zu Tür, organisieren die Beförderung von Familien zu den Impfaktionen und leisten an Impftagen Freiwilligenarbeit. </a:t>
            </a:r>
          </a:p>
          <a:p>
            <a:pPr eaLnBrk="1" hangingPunct="1">
              <a:lnSpc>
                <a:spcPct val="95000"/>
              </a:lnSpc>
              <a:spcBef>
                <a:spcPct val="0"/>
              </a:spcBef>
              <a:buFont typeface="Arial" panose="020B0604020202020204" pitchFamily="34" charset="0"/>
              <a:buNone/>
              <a:defRPr/>
            </a:pPr>
            <a:endParaRPr lang="de-D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Das Endresultat von Lions-Engagement, eifrigen Bemühungen und Großzügigkeit ist erstaunlich. Millionen Kinderleben werden gerettet!</a:t>
            </a:r>
            <a:endParaRPr lang="de-DE"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de-D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de-D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de-DE"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de-DE"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de-DE"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de-DE"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de-D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de-D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de-D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de-D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de-D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de-D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de-DE"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de-D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de-DE"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de-D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de-DE"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de-D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de-D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de-DE"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EN/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GE/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rPr>
              <a:t>LIONS CLUBS INTERNATIONAL FOUNDATION</a:t>
            </a:r>
          </a:p>
        </p:txBody>
      </p:sp>
      <p:sp>
        <p:nvSpPr>
          <p:cNvPr id="6" name="Text Box 8"/>
          <p:cNvSpPr txBox="1">
            <a:spLocks noChangeArrowheads="1"/>
          </p:cNvSpPr>
          <p:nvPr/>
        </p:nvSpPr>
        <p:spPr bwMode="auto">
          <a:xfrm>
            <a:off x="3879056" y="4926013"/>
            <a:ext cx="6211888" cy="187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Kalinga" pitchFamily="34" charset="0"/>
              </a:rPr>
              <a:t>Geschichte machen </a:t>
            </a:r>
            <a:r>
              <a:rPr lang="en-US" altLang="en-US" dirty="0" err="1" smtClean="0">
                <a:solidFill>
                  <a:srgbClr val="FFFFFF"/>
                </a:solidFill>
                <a:latin typeface="Kalinga" pitchFamily="34" charset="0"/>
              </a:rPr>
              <a:t>im</a:t>
            </a:r>
            <a:r>
              <a:rPr lang="en-US" altLang="en-US" dirty="0" smtClean="0">
                <a:solidFill>
                  <a:srgbClr val="FFFFFF"/>
                </a:solidFill>
                <a:latin typeface="Kalinga" pitchFamily="34" charset="0"/>
              </a:rPr>
              <a:t> </a:t>
            </a:r>
            <a:br>
              <a:rPr lang="en-US" altLang="en-US" dirty="0" smtClean="0">
                <a:solidFill>
                  <a:srgbClr val="FFFFFF"/>
                </a:solidFill>
                <a:latin typeface="Kalinga" pitchFamily="34" charset="0"/>
              </a:rPr>
            </a:br>
            <a:r>
              <a:rPr lang="en-US" altLang="en-US" dirty="0" err="1" smtClean="0">
                <a:solidFill>
                  <a:srgbClr val="FFFFFF"/>
                </a:solidFill>
                <a:latin typeface="Kalinga" pitchFamily="34" charset="0"/>
              </a:rPr>
              <a:t>Kampf</a:t>
            </a:r>
            <a:r>
              <a:rPr lang="en-US" altLang="en-US" dirty="0" smtClean="0">
                <a:solidFill>
                  <a:srgbClr val="FFFFFF"/>
                </a:solidFill>
                <a:latin typeface="Kalinga" pitchFamily="34" charset="0"/>
              </a:rPr>
              <a:t> gegen Masern:</a:t>
            </a:r>
            <a:r>
              <a:rPr dirty="0"/>
              <a:t/>
            </a:r>
            <a:br>
              <a:rPr dirty="0"/>
            </a:br>
            <a:r>
              <a:rPr lang="en-US" altLang="en-US" dirty="0" smtClean="0">
                <a:solidFill>
                  <a:srgbClr val="FFFFFF"/>
                </a:solidFill>
                <a:latin typeface="Kalinga" pitchFamily="34" charset="0"/>
              </a:rPr>
              <a:t>Orientierung für LCIF-Koordinatoren</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089400" y="3962400"/>
            <a:ext cx="16033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Warum Masern bekämpfen?</a:t>
            </a:r>
            <a:endParaRPr lang="de-DE"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de-DE"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a:solidFill>
                  <a:srgbClr val="FFFFFF"/>
                </a:solidFill>
                <a:latin typeface="Kalinga" pitchFamily="34" charset="0"/>
              </a:rPr>
              <a:t>Warum Masern bekämpfen?</a:t>
            </a:r>
            <a:endParaRPr lang="de-DE"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Kalinga" pitchFamily="34" charset="0"/>
              </a:rPr>
              <a:t>Masern sind...</a:t>
            </a:r>
          </a:p>
          <a:p>
            <a:pPr eaLnBrk="1" hangingPunct="1">
              <a:lnSpc>
                <a:spcPct val="95000"/>
              </a:lnSpc>
              <a:spcBef>
                <a:spcPct val="0"/>
              </a:spcBef>
              <a:buFontTx/>
              <a:buNone/>
              <a:defRPr/>
            </a:pPr>
            <a:endParaRPr lang="de-DE"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a:solidFill>
                  <a:srgbClr val="000000"/>
                </a:solidFill>
                <a:latin typeface="Kalinga" pitchFamily="34" charset="0"/>
              </a:rPr>
              <a:t>eine der fünf häufigsten Todesursachen auf der Welt, die durch eine Schutzimpfung verhindert werden könnten.</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Eine der ansteckendsten Krankheiten; </a:t>
            </a:r>
            <a:br>
              <a:rPr lang="en-US" altLang="en-US" sz="2400" dirty="0" smtClean="0">
                <a:solidFill>
                  <a:srgbClr val="000000"/>
                </a:solidFill>
                <a:latin typeface="Kalinga" pitchFamily="34" charset="0"/>
              </a:rPr>
            </a:br>
            <a:r>
              <a:rPr lang="en-US" altLang="en-US" sz="2400" dirty="0" smtClean="0">
                <a:solidFill>
                  <a:srgbClr val="000000"/>
                </a:solidFill>
                <a:latin typeface="Kalinga" pitchFamily="34" charset="0"/>
              </a:rPr>
              <a:t>90% ungeimpfter Menschen stecken sich mit Masern an, wenn sie dem Virus ausgesetzt sind.   </a:t>
            </a:r>
            <a:endParaRPr lang="de-DE"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Einfach zu verhindern - die Impfung kostet weniger als 1 US-Dollar.   </a:t>
            </a:r>
            <a:endParaRPr lang="de-DE"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a:solidFill>
                  <a:srgbClr val="365436"/>
                </a:solidFill>
                <a:latin typeface="Arial" charset="0"/>
              </a:rPr>
              <a:t>VIDEO</a:t>
            </a:r>
            <a:endParaRPr lang="de-DE">
              <a:solidFill>
                <a:srgbClr val="000000"/>
              </a:solidFill>
              <a:cs typeface="+mn-cs"/>
            </a:endParaRPr>
          </a:p>
          <a:p>
            <a:pPr>
              <a:lnSpc>
                <a:spcPct val="95000"/>
              </a:lnSpc>
            </a:pPr>
            <a:r>
              <a:rPr lang="en-US" sz="4000">
                <a:solidFill>
                  <a:srgbClr val="365436"/>
                </a:solidFill>
                <a:latin typeface="Arial" charset="0"/>
              </a:rPr>
              <a:t>Was sind Masern?</a:t>
            </a:r>
            <a:endParaRPr lang="de-DE" sz="320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rPr>
              <a:t>Dr. Samuel Katz, der Entwickler des Masernimpfstoffs, spricht über Masern.</a:t>
            </a:r>
          </a:p>
          <a:p>
            <a:endParaRPr lang="de-DE" dirty="0">
              <a:solidFill>
                <a:srgbClr val="000000"/>
              </a:solidFill>
              <a:latin typeface="Arial" charset="0"/>
              <a:cs typeface="+mn-cs"/>
            </a:endParaRPr>
          </a:p>
          <a:p>
            <a:r>
              <a:rPr lang="en-US" dirty="0" smtClean="0">
                <a:solidFill>
                  <a:srgbClr val="000000"/>
                </a:solidFill>
                <a:latin typeface="Arial" charset="0"/>
              </a:rPr>
              <a:t>Sehen Sie sich dieses Video hier an: </a:t>
            </a:r>
            <a:r>
              <a:rPr lang="en-US" dirty="0">
                <a:hlinkClick r:id="rId7"/>
              </a:rPr>
              <a:t>https://www.youtube.com/watch?v=ad_zjxsFUec</a:t>
            </a:r>
            <a:endParaRPr lang="de-DE" dirty="0">
              <a:solidFill>
                <a:srgbClr val="000000"/>
              </a:solidFill>
              <a:latin typeface="Arial" charset="0"/>
              <a:cs typeface="+mn-cs"/>
            </a:endParaRPr>
          </a:p>
          <a:p>
            <a:endParaRPr lang="de-DE"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de-DE">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Warum Masern bekämpfen?</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6096000" cy="5262979"/>
          </a:xfrm>
          <a:prstGeom prst="rect">
            <a:avLst/>
          </a:prstGeom>
          <a:noFill/>
        </p:spPr>
        <p:txBody>
          <a:bodyPr>
            <a:spAutoFit/>
          </a:bodyPr>
          <a:lstStyle/>
          <a:p>
            <a:pPr marL="342900" indent="-342900">
              <a:buFont typeface="Wingdings" pitchFamily="2" charset="2"/>
              <a:buChar char="ü"/>
              <a:defRPr/>
            </a:pPr>
            <a:r>
              <a:rPr lang="en-US" dirty="0">
                <a:latin typeface="Kalinga" pitchFamily="34" charset="0"/>
              </a:rPr>
              <a:t>Medizinische </a:t>
            </a:r>
            <a:r>
              <a:rPr lang="en-US" dirty="0" err="1">
                <a:latin typeface="Kalinga" pitchFamily="34" charset="0"/>
              </a:rPr>
              <a:t>Grundversorgung</a:t>
            </a:r>
            <a:r>
              <a:rPr lang="en-US" dirty="0">
                <a:latin typeface="Kalinga" pitchFamily="34" charset="0"/>
              </a:rPr>
              <a:t> </a:t>
            </a:r>
            <a:r>
              <a:rPr lang="en-US" dirty="0" smtClean="0">
                <a:latin typeface="Kalinga" pitchFamily="34" charset="0"/>
              </a:rPr>
              <a:t/>
            </a:r>
            <a:br>
              <a:rPr lang="en-US" dirty="0" smtClean="0">
                <a:latin typeface="Kalinga" pitchFamily="34" charset="0"/>
              </a:rPr>
            </a:br>
            <a:r>
              <a:rPr lang="en-US" dirty="0" smtClean="0">
                <a:latin typeface="Kalinga" pitchFamily="34" charset="0"/>
              </a:rPr>
              <a:t>und </a:t>
            </a:r>
            <a:r>
              <a:rPr lang="en-US" dirty="0">
                <a:latin typeface="Kalinga" pitchFamily="34" charset="0"/>
              </a:rPr>
              <a:t>routinemäßige Impfung, </a:t>
            </a:r>
            <a:r>
              <a:rPr lang="en-US" dirty="0" smtClean="0">
                <a:latin typeface="Kalinga" pitchFamily="34" charset="0"/>
              </a:rPr>
              <a:t/>
            </a:r>
            <a:br>
              <a:rPr lang="en-US" dirty="0" smtClean="0">
                <a:latin typeface="Kalinga" pitchFamily="34" charset="0"/>
              </a:rPr>
            </a:br>
            <a:r>
              <a:rPr lang="en-US" dirty="0" err="1" smtClean="0">
                <a:latin typeface="Kalinga" pitchFamily="34" charset="0"/>
              </a:rPr>
              <a:t>gestärkt</a:t>
            </a:r>
            <a:r>
              <a:rPr lang="en-US" dirty="0">
                <a:latin typeface="Kalinga" pitchFamily="34" charset="0"/>
              </a:rPr>
              <a:t> </a:t>
            </a:r>
            <a:r>
              <a:rPr lang="en-US" dirty="0" err="1" smtClean="0">
                <a:latin typeface="Kalinga" pitchFamily="34" charset="0"/>
              </a:rPr>
              <a:t>durch</a:t>
            </a:r>
            <a:r>
              <a:rPr lang="en-US" dirty="0" smtClean="0">
                <a:latin typeface="Kalinga" pitchFamily="34" charset="0"/>
              </a:rPr>
              <a:t> </a:t>
            </a:r>
            <a:r>
              <a:rPr lang="en-US" dirty="0">
                <a:latin typeface="Kalinga" pitchFamily="34" charset="0"/>
              </a:rPr>
              <a:t>Investitionen in Masernimpfkampagnen.</a:t>
            </a:r>
          </a:p>
          <a:p>
            <a:pPr marL="342900" indent="-342900">
              <a:buFont typeface="Wingdings" pitchFamily="2" charset="2"/>
              <a:buChar char="ü"/>
              <a:defRPr/>
            </a:pPr>
            <a:endParaRPr lang="de-DE"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Maserninfektion hat </a:t>
            </a:r>
            <a:r>
              <a:rPr lang="en-US" dirty="0" err="1" smtClean="0">
                <a:latin typeface="Kalinga" pitchFamily="34" charset="0"/>
              </a:rPr>
              <a:t>eine</a:t>
            </a:r>
            <a:r>
              <a:rPr lang="en-US" dirty="0" smtClean="0">
                <a:latin typeface="Kalinga" pitchFamily="34" charset="0"/>
              </a:rPr>
              <a:t> </a:t>
            </a:r>
            <a:r>
              <a:rPr lang="en-US" dirty="0" err="1" smtClean="0">
                <a:latin typeface="Kalinga" pitchFamily="34" charset="0"/>
              </a:rPr>
              <a:t>signifi</a:t>
            </a:r>
            <a:r>
              <a:rPr lang="en-US" dirty="0" smtClean="0">
                <a:latin typeface="Kalinga" pitchFamily="34" charset="0"/>
              </a:rPr>
              <a:t>-</a:t>
            </a:r>
            <a:br>
              <a:rPr lang="en-US" dirty="0" smtClean="0">
                <a:latin typeface="Kalinga" pitchFamily="34" charset="0"/>
              </a:rPr>
            </a:br>
            <a:r>
              <a:rPr lang="en-US" dirty="0" err="1" smtClean="0">
                <a:latin typeface="Kalinga" pitchFamily="34" charset="0"/>
              </a:rPr>
              <a:t>kante</a:t>
            </a:r>
            <a:r>
              <a:rPr lang="en-US" dirty="0" smtClean="0">
                <a:latin typeface="Kalinga" pitchFamily="34" charset="0"/>
              </a:rPr>
              <a:t> Auswirkung auf Familien, </a:t>
            </a:r>
            <a:br>
              <a:rPr lang="en-US" dirty="0" smtClean="0">
                <a:latin typeface="Kalinga" pitchFamily="34" charset="0"/>
              </a:rPr>
            </a:br>
            <a:r>
              <a:rPr lang="en-US" dirty="0" smtClean="0">
                <a:latin typeface="Kalinga" pitchFamily="34" charset="0"/>
              </a:rPr>
              <a:t>z. B. Kinderbetreuung, Krankenhauseinweisung, Arbeitsverlust etc. </a:t>
            </a:r>
            <a:endParaRPr lang="de-DE" dirty="0" smtClean="0">
              <a:latin typeface="Kalinga" pitchFamily="34" charset="0"/>
              <a:cs typeface="Kalinga" pitchFamily="34" charset="0"/>
            </a:endParaRPr>
          </a:p>
          <a:p>
            <a:pPr marL="342900" indent="-342900">
              <a:buFont typeface="Wingdings" pitchFamily="2" charset="2"/>
              <a:buChar char="ü"/>
              <a:defRPr/>
            </a:pPr>
            <a:endParaRPr lang="de-DE"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Ausmerzung ist in greifbarer Nähe.</a:t>
            </a:r>
          </a:p>
          <a:p>
            <a:pPr marL="514350" indent="-514350">
              <a:buFont typeface="+mj-lt"/>
              <a:buAutoNum type="arabicPeriod" startAt="7"/>
              <a:defRPr/>
            </a:pPr>
            <a:endParaRPr lang="de-DE" dirty="0">
              <a:latin typeface="Kalinga" pitchFamily="34" charset="0"/>
              <a:cs typeface="Kalinga" pitchFamily="34" charset="0"/>
            </a:endParaRPr>
          </a:p>
          <a:p>
            <a:pPr>
              <a:defRPr/>
            </a:pPr>
            <a:endParaRPr lang="de-DE"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de-DE"/>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Kalinga" pitchFamily="34" charset="0"/>
              </a:rPr>
              <a:t>Welche Gebiete auf der Welt sind derzeit von Masern betroffen?</a:t>
            </a:r>
          </a:p>
          <a:p>
            <a:pPr marL="514350" lvl="1" indent="-514350">
              <a:lnSpc>
                <a:spcPct val="95000"/>
              </a:lnSpc>
              <a:defRPr/>
            </a:pPr>
            <a:endParaRPr lang="de-DE" sz="3000" dirty="0">
              <a:latin typeface="Kalinga" pitchFamily="34" charset="0"/>
              <a:cs typeface="Kalinga" pitchFamily="34" charset="0"/>
            </a:endParaRPr>
          </a:p>
          <a:p>
            <a:pPr marL="971550" lvl="2" indent="-514350">
              <a:lnSpc>
                <a:spcPct val="95000"/>
              </a:lnSpc>
              <a:buFontTx/>
              <a:buAutoNum type="alphaUcPeriod"/>
              <a:defRPr/>
            </a:pPr>
            <a:r>
              <a:rPr lang="en-US" sz="3000" dirty="0">
                <a:latin typeface="Kalinga" pitchFamily="34" charset="0"/>
              </a:rPr>
              <a:t>Entwicklungsländer </a:t>
            </a:r>
          </a:p>
          <a:p>
            <a:pPr marL="971550" lvl="2" indent="-514350">
              <a:lnSpc>
                <a:spcPct val="95000"/>
              </a:lnSpc>
              <a:buFontTx/>
              <a:buAutoNum type="alphaUcPeriod"/>
              <a:defRPr/>
            </a:pPr>
            <a:r>
              <a:rPr lang="en-US" sz="3000" dirty="0">
                <a:latin typeface="Kalinga" pitchFamily="34" charset="0"/>
              </a:rPr>
              <a:t>Afrika </a:t>
            </a:r>
          </a:p>
          <a:p>
            <a:pPr marL="971550" lvl="2" indent="-514350">
              <a:lnSpc>
                <a:spcPct val="95000"/>
              </a:lnSpc>
              <a:buFontTx/>
              <a:buAutoNum type="alphaUcPeriod"/>
              <a:defRPr/>
            </a:pPr>
            <a:r>
              <a:rPr lang="en-US" sz="3000" dirty="0">
                <a:latin typeface="Kalinga" pitchFamily="34" charset="0"/>
              </a:rPr>
              <a:t>Afrika, Asien und Europa</a:t>
            </a:r>
          </a:p>
          <a:p>
            <a:pPr marL="971550" lvl="2" indent="-514350">
              <a:lnSpc>
                <a:spcPct val="95000"/>
              </a:lnSpc>
              <a:buFontTx/>
              <a:buAutoNum type="alphaUcPeriod"/>
              <a:defRPr/>
            </a:pPr>
            <a:r>
              <a:rPr lang="en-US" sz="3000" dirty="0">
                <a:latin typeface="Kalinga" pitchFamily="34" charset="0"/>
              </a:rPr>
              <a:t>Die gesamte Welt ist von Masern betroffen</a:t>
            </a:r>
            <a:endParaRPr lang="de-DE"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de-DE"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47244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rPr>
              <a:t>D. Die gesamte Welt ist von Masern betroffen</a:t>
            </a:r>
          </a:p>
          <a:p>
            <a:pPr eaLnBrk="1" hangingPunct="1">
              <a:lnSpc>
                <a:spcPct val="95000"/>
              </a:lnSpc>
              <a:spcBef>
                <a:spcPct val="0"/>
              </a:spcBef>
              <a:buFontTx/>
              <a:buNone/>
              <a:defRPr/>
            </a:pPr>
            <a:endParaRPr lang="de-DE"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Krankheitsausbrüche im Jahr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5262979"/>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Welche dieser </a:t>
            </a:r>
            <a:r>
              <a:rPr lang="en-US" sz="3000" dirty="0" err="1">
                <a:latin typeface="Kalinga" pitchFamily="34" charset="0"/>
              </a:rPr>
              <a:t>ernsthaften</a:t>
            </a:r>
            <a:r>
              <a:rPr lang="en-US" sz="3000" dirty="0">
                <a:latin typeface="Kalinga" pitchFamily="34" charset="0"/>
              </a:rPr>
              <a:t> </a:t>
            </a:r>
            <a:r>
              <a:rPr lang="en-US" sz="3000" dirty="0" err="1" smtClean="0">
                <a:latin typeface="Kalinga" pitchFamily="34" charset="0"/>
              </a:rPr>
              <a:t>Begleit</a:t>
            </a:r>
            <a:r>
              <a:rPr lang="en-US" sz="3000" dirty="0" err="1">
                <a:latin typeface="Kalinga" pitchFamily="34" charset="0"/>
              </a:rPr>
              <a:t>-</a:t>
            </a:r>
            <a:r>
              <a:rPr lang="en-US" sz="3000" dirty="0" err="1" smtClean="0">
                <a:latin typeface="Kalinga" pitchFamily="34" charset="0"/>
              </a:rPr>
              <a:t>erscheinungen</a:t>
            </a:r>
            <a:r>
              <a:rPr lang="en-US" sz="3000" dirty="0" smtClean="0">
                <a:latin typeface="Kalinga" pitchFamily="34" charset="0"/>
              </a:rPr>
              <a:t> </a:t>
            </a:r>
            <a:r>
              <a:rPr lang="en-US" sz="3000" dirty="0">
                <a:latin typeface="Kalinga" pitchFamily="34" charset="0"/>
              </a:rPr>
              <a:t>können von einer Masernerkrankung herrühren und bei Kindern zu lebenslangen gesundheitlichen Komplikationen oder zum Tod führen?</a:t>
            </a:r>
          </a:p>
          <a:p>
            <a:pPr marL="514350" indent="-514350">
              <a:lnSpc>
                <a:spcPct val="95000"/>
              </a:lnSpc>
              <a:defRPr/>
            </a:pPr>
            <a:endParaRPr lang="de-DE" sz="3000" dirty="0">
              <a:latin typeface="Kalinga" pitchFamily="34" charset="0"/>
              <a:cs typeface="Kalinga" pitchFamily="34" charset="0"/>
            </a:endParaRPr>
          </a:p>
          <a:p>
            <a:pPr marL="971550" lvl="1" indent="-514350">
              <a:lnSpc>
                <a:spcPct val="95000"/>
              </a:lnSpc>
              <a:buFontTx/>
              <a:buAutoNum type="alphaUcPeriod"/>
              <a:defRPr/>
            </a:pPr>
            <a:r>
              <a:rPr lang="en-US" sz="3000" dirty="0">
                <a:latin typeface="Kalinga" pitchFamily="34" charset="0"/>
              </a:rPr>
              <a:t>Erblindung durch Vernarbung der Hornhaut</a:t>
            </a:r>
          </a:p>
          <a:p>
            <a:pPr marL="971550" lvl="1" indent="-514350">
              <a:lnSpc>
                <a:spcPct val="95000"/>
              </a:lnSpc>
              <a:buFontTx/>
              <a:buAutoNum type="alphaUcPeriod"/>
              <a:defRPr/>
            </a:pPr>
            <a:r>
              <a:rPr lang="en-US" sz="3000" dirty="0">
                <a:latin typeface="Kalinga" pitchFamily="34" charset="0"/>
              </a:rPr>
              <a:t>Enzephalitis</a:t>
            </a:r>
          </a:p>
          <a:p>
            <a:pPr marL="971550" lvl="1" indent="-514350">
              <a:lnSpc>
                <a:spcPct val="95000"/>
              </a:lnSpc>
              <a:buFontTx/>
              <a:buAutoNum type="alphaUcPeriod"/>
              <a:defRPr/>
            </a:pPr>
            <a:r>
              <a:rPr lang="en-US" sz="3000" dirty="0">
                <a:latin typeface="Kalinga" pitchFamily="34" charset="0"/>
              </a:rPr>
              <a:t>Lungenentzündung</a:t>
            </a:r>
          </a:p>
          <a:p>
            <a:pPr marL="971550" lvl="1" indent="-514350">
              <a:lnSpc>
                <a:spcPct val="95000"/>
              </a:lnSpc>
              <a:buFontTx/>
              <a:buAutoNum type="alphaUcPeriod"/>
              <a:defRPr/>
            </a:pPr>
            <a:r>
              <a:rPr lang="en-US" sz="3000" dirty="0">
                <a:latin typeface="Kalinga" pitchFamily="34" charset="0"/>
              </a:rPr>
              <a:t>Schwerer Durchfall</a:t>
            </a:r>
          </a:p>
          <a:p>
            <a:pPr marL="971550" lvl="1" indent="-514350">
              <a:lnSpc>
                <a:spcPct val="95000"/>
              </a:lnSpc>
              <a:buFontTx/>
              <a:buAutoNum type="alphaUcPeriod"/>
              <a:defRPr/>
            </a:pPr>
            <a:r>
              <a:rPr lang="en-US" sz="3000" dirty="0">
                <a:latin typeface="Kalinga" pitchFamily="34" charset="0"/>
              </a:rPr>
              <a:t>Alle oben Genannten</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de-DE"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E: Alle oben Genannten</a:t>
            </a:r>
            <a:endParaRPr lang="de-DE" sz="3000" dirty="0">
              <a:latin typeface="Kalinga" pitchFamily="34" charset="0"/>
              <a:cs typeface="Kalinga" pitchFamily="34" charset="0"/>
            </a:endParaRPr>
          </a:p>
          <a:p>
            <a:pPr marL="514350" indent="-514350">
              <a:lnSpc>
                <a:spcPct val="95000"/>
              </a:lnSpc>
              <a:defRPr/>
            </a:pPr>
            <a:endParaRPr lang="de-DE"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de-DE"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41"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de-DE" altLang="en-US" sz="1400" smtClean="0"/>
          </a:p>
        </p:txBody>
      </p:sp>
      <p:sp>
        <p:nvSpPr>
          <p:cNvPr id="2" name="TextBox 1"/>
          <p:cNvSpPr txBox="1"/>
          <p:nvPr/>
        </p:nvSpPr>
        <p:spPr>
          <a:xfrm>
            <a:off x="584200" y="1613529"/>
            <a:ext cx="8839200" cy="1200329"/>
          </a:xfrm>
          <a:prstGeom prst="rect">
            <a:avLst/>
          </a:prstGeom>
          <a:noFill/>
        </p:spPr>
        <p:txBody>
          <a:bodyPr wrap="square" rtlCol="0">
            <a:spAutoFit/>
          </a:bodyPr>
          <a:lstStyle/>
          <a:p>
            <a:r>
              <a:rPr lang="es-ES" dirty="0" smtClean="0">
                <a:latin typeface="Kalinga" pitchFamily="34" charset="0"/>
              </a:rPr>
              <a:t>Richtig oder Falsch:</a:t>
            </a:r>
          </a:p>
          <a:p>
            <a:r>
              <a:rPr lang="es-ES" dirty="0" smtClean="0">
                <a:latin typeface="Kalinga" pitchFamily="34" charset="0"/>
              </a:rPr>
              <a:t>Durch Masern verursachte Todesfälle sind seit 2000 </a:t>
            </a:r>
            <a:br>
              <a:rPr lang="es-ES" dirty="0" smtClean="0">
                <a:latin typeface="Kalinga" pitchFamily="34" charset="0"/>
              </a:rPr>
            </a:br>
            <a:r>
              <a:rPr lang="es-ES" dirty="0" err="1" smtClean="0">
                <a:latin typeface="Kalinga" pitchFamily="34" charset="0"/>
              </a:rPr>
              <a:t>um</a:t>
            </a:r>
            <a:r>
              <a:rPr lang="es-ES" dirty="0" smtClean="0">
                <a:latin typeface="Kalinga" pitchFamily="34" charset="0"/>
              </a:rPr>
              <a:t> 78% zurückgegangen.</a:t>
            </a:r>
            <a:endParaRPr lang="de-DE"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4" y="2962275"/>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Wir kümmern uns. Wir dienen. Wir erreichen etwas.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de-DE"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2297350705"/>
              </p:ext>
            </p:extLst>
          </p:nvPr>
        </p:nvGraphicFramePr>
        <p:xfrm>
          <a:off x="1727199" y="2665413"/>
          <a:ext cx="6875463" cy="4616450"/>
        </p:xfrm>
        <a:graphic>
          <a:graphicData uri="http://schemas.openxmlformats.org/presentationml/2006/ole">
            <mc:AlternateContent xmlns:mc="http://schemas.openxmlformats.org/markup-compatibility/2006">
              <mc:Choice xmlns:v="urn:schemas-microsoft-com:vml" Requires="v">
                <p:oleObj spid="_x0000_s27715"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199" y="2665413"/>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Richtig!  Weltweite Bemühungen zur Impfung gegen Masern, die im Jahr 2000 begannen, haben dazu geführt, dass über 1 Milliarde Kinder geimpft und Millionen Menschenleben gerettet wurden. </a:t>
            </a:r>
            <a:endParaRPr lang="de-DE"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16476"/>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Wie viele Todesfälle konnten seit 2001 durch  Masernschutzimpfungen verhindert werden?</a:t>
            </a:r>
          </a:p>
          <a:p>
            <a:pPr eaLnBrk="1" hangingPunct="1">
              <a:lnSpc>
                <a:spcPct val="95000"/>
              </a:lnSpc>
              <a:spcBef>
                <a:spcPct val="0"/>
              </a:spcBef>
              <a:buFontTx/>
              <a:buNone/>
              <a:defRPr/>
            </a:pPr>
            <a:endParaRPr lang="de-DE"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en-US" altLang="en-US" sz="3000" dirty="0" smtClean="0">
                <a:latin typeface="Kalinga" pitchFamily="34" charset="0"/>
              </a:rPr>
              <a:t>2 Millionen</a:t>
            </a:r>
          </a:p>
          <a:p>
            <a:pPr lvl="1" eaLnBrk="1" hangingPunct="1">
              <a:lnSpc>
                <a:spcPct val="95000"/>
              </a:lnSpc>
              <a:spcBef>
                <a:spcPct val="0"/>
              </a:spcBef>
              <a:buFontTx/>
              <a:buAutoNum type="alphaUcPeriod"/>
              <a:defRPr/>
            </a:pPr>
            <a:r>
              <a:rPr lang="en-US" altLang="en-US" sz="3000" dirty="0" smtClean="0">
                <a:latin typeface="Kalinga" pitchFamily="34" charset="0"/>
              </a:rPr>
              <a:t>3 Millionen</a:t>
            </a:r>
          </a:p>
          <a:p>
            <a:pPr lvl="1" eaLnBrk="1" hangingPunct="1">
              <a:lnSpc>
                <a:spcPct val="95000"/>
              </a:lnSpc>
              <a:spcBef>
                <a:spcPct val="0"/>
              </a:spcBef>
              <a:buFontTx/>
              <a:buAutoNum type="alphaUcPeriod"/>
              <a:defRPr/>
            </a:pPr>
            <a:r>
              <a:rPr lang="en-US" altLang="en-US" sz="3000" dirty="0" smtClean="0">
                <a:latin typeface="Kalinga" pitchFamily="34" charset="0"/>
              </a:rPr>
              <a:t>7 Millionen</a:t>
            </a:r>
          </a:p>
          <a:p>
            <a:pPr lvl="1" eaLnBrk="1" hangingPunct="1">
              <a:lnSpc>
                <a:spcPct val="95000"/>
              </a:lnSpc>
              <a:spcBef>
                <a:spcPct val="0"/>
              </a:spcBef>
              <a:buFontTx/>
              <a:buAutoNum type="alphaUcPeriod"/>
              <a:defRPr/>
            </a:pPr>
            <a:r>
              <a:rPr lang="en-US" altLang="en-US" sz="3000" dirty="0" smtClean="0">
                <a:latin typeface="Kalinga" pitchFamily="34" charset="0"/>
              </a:rPr>
              <a:t>13,8 Millionen</a:t>
            </a:r>
          </a:p>
          <a:p>
            <a:pPr lvl="1" eaLnBrk="1" hangingPunct="1">
              <a:lnSpc>
                <a:spcPct val="95000"/>
              </a:lnSpc>
              <a:spcBef>
                <a:spcPct val="0"/>
              </a:spcBef>
              <a:buFontTx/>
              <a:buAutoNum type="alphaUcPeriod"/>
              <a:defRPr/>
            </a:pPr>
            <a:r>
              <a:rPr lang="en-US" altLang="en-US" sz="3000" dirty="0" smtClean="0">
                <a:latin typeface="Kalinga" pitchFamily="34" charset="0"/>
              </a:rPr>
              <a:t>20 Millionen</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de-DE"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D. 13,8 Millionen Todesfälle konnten verhindert werden!</a:t>
            </a:r>
          </a:p>
          <a:p>
            <a:pPr eaLnBrk="1" hangingPunct="1">
              <a:lnSpc>
                <a:spcPct val="95000"/>
              </a:lnSpc>
              <a:spcBef>
                <a:spcPct val="0"/>
              </a:spcBef>
              <a:buFontTx/>
              <a:buNone/>
              <a:defRPr/>
            </a:pPr>
            <a:endParaRPr lang="de-D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de-D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de-D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de-DE"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de-DE"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Warum müssen wir in unseren Bemühungen um Masernbekämpfung wachsam bleiben?</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A) Einige </a:t>
            </a:r>
            <a:r>
              <a:rPr lang="en-US" dirty="0" err="1" smtClean="0">
                <a:solidFill>
                  <a:srgbClr val="000000"/>
                </a:solidFill>
                <a:latin typeface="Kalinga" pitchFamily="34" charset="0"/>
              </a:rPr>
              <a:t>große</a:t>
            </a:r>
            <a:r>
              <a:rPr lang="en-US" dirty="0" smtClean="0">
                <a:solidFill>
                  <a:srgbClr val="000000"/>
                </a:solidFill>
                <a:latin typeface="Kalinga" pitchFamily="34" charset="0"/>
              </a:rPr>
              <a:t> </a:t>
            </a:r>
            <a:r>
              <a:rPr lang="en-US" dirty="0" err="1" smtClean="0">
                <a:solidFill>
                  <a:srgbClr val="000000"/>
                </a:solidFill>
                <a:latin typeface="Kalinga" pitchFamily="34" charset="0"/>
              </a:rPr>
              <a:t>Bevölkerungsgruppen</a:t>
            </a:r>
            <a:r>
              <a:rPr lang="en-US" dirty="0" smtClean="0">
                <a:solidFill>
                  <a:srgbClr val="000000"/>
                </a:solidFill>
                <a:latin typeface="Kalinga" pitchFamily="34" charset="0"/>
              </a:rPr>
              <a:t> bleiben ungeimpft</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B) 5 von 6 größeren Regionen der Welt erlebten letztes Jahr große Ausbrüche </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C) In Nord-, Mittel- und Südamerika (wo Masern 2002 ausgemerzt wurden) werden weiterhin importierte Masernfälle verzeichnet   </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D) </a:t>
            </a:r>
            <a:r>
              <a:rPr lang="en-US" dirty="0" err="1" smtClean="0">
                <a:solidFill>
                  <a:srgbClr val="000000"/>
                </a:solidFill>
                <a:latin typeface="Kalinga" pitchFamily="34" charset="0"/>
              </a:rPr>
              <a:t>Im</a:t>
            </a:r>
            <a:r>
              <a:rPr lang="en-US" dirty="0" smtClean="0">
                <a:solidFill>
                  <a:srgbClr val="000000"/>
                </a:solidFill>
                <a:latin typeface="Kalinga" pitchFamily="34" charset="0"/>
              </a:rPr>
              <a:t> </a:t>
            </a:r>
            <a:r>
              <a:rPr lang="en-US" dirty="0" err="1" smtClean="0">
                <a:solidFill>
                  <a:srgbClr val="000000"/>
                </a:solidFill>
                <a:latin typeface="Kalinga" pitchFamily="34" charset="0"/>
              </a:rPr>
              <a:t>Jahr</a:t>
            </a:r>
            <a:r>
              <a:rPr lang="en-US" dirty="0" smtClean="0">
                <a:solidFill>
                  <a:srgbClr val="000000"/>
                </a:solidFill>
                <a:latin typeface="Kalinga" pitchFamily="34" charset="0"/>
              </a:rPr>
              <a:t> 2012 starben 122.000 Menschen an Masern</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Alle oben Genannten</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de-DE"/>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Alle oben Genannten</a:t>
            </a:r>
          </a:p>
          <a:p>
            <a:pPr lvl="2" indent="-342900" algn="l" eaLnBrk="1" hangingPunct="1">
              <a:lnSpc>
                <a:spcPct val="95000"/>
              </a:lnSpc>
              <a:spcBef>
                <a:spcPct val="0"/>
              </a:spcBef>
              <a:spcAft>
                <a:spcPts val="1200"/>
              </a:spcAft>
              <a:buClr>
                <a:srgbClr val="000000"/>
              </a:buClr>
            </a:pPr>
            <a:endParaRPr lang="de-DE"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„Eine der Herausforderungen im Kampf gegen Masern und bei Impfungen allgemein ist, dass man </a:t>
            </a:r>
            <a:r>
              <a:rPr lang="en-US" dirty="0" err="1" smtClean="0">
                <a:solidFill>
                  <a:srgbClr val="000000"/>
                </a:solidFill>
                <a:latin typeface="Kalinga" pitchFamily="34" charset="0"/>
              </a:rPr>
              <a:t>sie</a:t>
            </a:r>
            <a:r>
              <a:rPr lang="en-US" dirty="0" smtClean="0">
                <a:solidFill>
                  <a:srgbClr val="000000"/>
                </a:solidFill>
                <a:latin typeface="Kalinga" pitchFamily="34" charset="0"/>
              </a:rPr>
              <a:t> </a:t>
            </a:r>
            <a:r>
              <a:rPr lang="en-US" dirty="0" err="1" smtClean="0">
                <a:solidFill>
                  <a:srgbClr val="000000"/>
                </a:solidFill>
                <a:latin typeface="Kalinga" pitchFamily="34" charset="0"/>
              </a:rPr>
              <a:t>ständig</a:t>
            </a:r>
            <a:r>
              <a:rPr lang="en-US" dirty="0" smtClean="0">
                <a:solidFill>
                  <a:srgbClr val="000000"/>
                </a:solidFill>
                <a:latin typeface="Kalinga" pitchFamily="34" charset="0"/>
              </a:rPr>
              <a:t> </a:t>
            </a:r>
            <a:r>
              <a:rPr lang="en-US" dirty="0" err="1" smtClean="0">
                <a:solidFill>
                  <a:srgbClr val="000000"/>
                </a:solidFill>
                <a:latin typeface="Kalinga" pitchFamily="34" charset="0"/>
              </a:rPr>
              <a:t>fortsetzen</a:t>
            </a:r>
            <a:r>
              <a:rPr lang="en-US" dirty="0" smtClean="0">
                <a:solidFill>
                  <a:srgbClr val="000000"/>
                </a:solidFill>
                <a:latin typeface="Kalinga" pitchFamily="34" charset="0"/>
              </a:rPr>
              <a:t> muss. Sie müssen sich unermüdlich einsetzen, weil täglich Kinder geboren werden, die geschützt werden müssen. Sie impfen nicht nur einmal. Sie tun es Jahr für Jahr. Solange Sie es tun, sind Kinder geschützt. Aber wenn Sie aufhören, sterben Kinder.“ </a:t>
            </a:r>
            <a:r>
              <a:rPr dirty="0"/>
              <a:t/>
            </a:r>
            <a:br>
              <a:rPr dirty="0"/>
            </a:br>
            <a:endParaRPr lang="de-D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 William H. Gates, Sr., Co-Vorsitzender und Treuhänder der Bill &amp; Melinda Gates Foundation</a:t>
            </a:r>
            <a:endParaRPr lang="de-D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de-DE"/>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Masern-Quiz</a:t>
            </a:r>
            <a:endParaRPr lang="de-D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en-US" sz="4700" dirty="0" smtClean="0">
                <a:solidFill>
                  <a:srgbClr val="4E562B"/>
                </a:solidFill>
                <a:latin typeface="Kalinga" pitchFamily="34" charset="0"/>
              </a:rPr>
              <a:t>Geschichte machen im Kampf gegen Masern: Ansatz der Lions</a:t>
            </a:r>
            <a:endParaRPr lang="de-DE"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de-DE">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Weltweites Fundraising</a:t>
            </a:r>
            <a:endParaRPr lang="de-DE"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de-DE" altLang="en-US" sz="1400" smtClean="0"/>
          </a:p>
        </p:txBody>
      </p:sp>
      <p:sp>
        <p:nvSpPr>
          <p:cNvPr id="2" name="TextBox 1"/>
          <p:cNvSpPr txBox="1"/>
          <p:nvPr/>
        </p:nvSpPr>
        <p:spPr>
          <a:xfrm>
            <a:off x="507206" y="1622760"/>
            <a:ext cx="9315450" cy="2923877"/>
          </a:xfrm>
          <a:prstGeom prst="rect">
            <a:avLst/>
          </a:prstGeom>
          <a:noFill/>
        </p:spPr>
        <p:txBody>
          <a:bodyPr wrap="square" rtlCol="0">
            <a:spAutoFit/>
          </a:bodyPr>
          <a:lstStyle/>
          <a:p>
            <a:r>
              <a:rPr lang="en-US" sz="2600" dirty="0">
                <a:solidFill>
                  <a:srgbClr val="000000"/>
                </a:solidFill>
                <a:latin typeface="Kalinga" pitchFamily="34" charset="0"/>
              </a:rPr>
              <a:t>LCIF erhält außer der </a:t>
            </a:r>
            <a:r>
              <a:rPr lang="en-US" sz="2600" dirty="0" smtClean="0">
                <a:solidFill>
                  <a:srgbClr val="000000"/>
                </a:solidFill>
                <a:latin typeface="Kalinga" pitchFamily="34" charset="0"/>
              </a:rPr>
              <a:t>GAVI-</a:t>
            </a:r>
            <a:r>
              <a:rPr lang="en-US" sz="2600" dirty="0" err="1" smtClean="0">
                <a:solidFill>
                  <a:srgbClr val="000000"/>
                </a:solidFill>
                <a:latin typeface="Kalinga" pitchFamily="34" charset="0"/>
              </a:rPr>
              <a:t>Spendenzusage</a:t>
            </a:r>
            <a:r>
              <a:rPr lang="en-US" sz="2600" dirty="0" smtClean="0">
                <a:solidFill>
                  <a:srgbClr val="000000"/>
                </a:solidFill>
                <a:latin typeface="Kalinga" pitchFamily="34" charset="0"/>
              </a:rPr>
              <a:t> </a:t>
            </a:r>
            <a:r>
              <a:rPr lang="en-US" sz="2600" dirty="0" err="1" smtClean="0">
                <a:solidFill>
                  <a:srgbClr val="000000"/>
                </a:solidFill>
                <a:latin typeface="Kalinga" pitchFamily="34" charset="0"/>
              </a:rPr>
              <a:t>noch</a:t>
            </a:r>
            <a:r>
              <a:rPr lang="en-US" sz="2600" dirty="0" smtClean="0">
                <a:solidFill>
                  <a:srgbClr val="000000"/>
                </a:solidFill>
                <a:latin typeface="Kalinga" pitchFamily="34" charset="0"/>
              </a:rPr>
              <a:t> </a:t>
            </a:r>
            <a:r>
              <a:rPr lang="en-US" sz="2600" dirty="0">
                <a:solidFill>
                  <a:srgbClr val="000000"/>
                </a:solidFill>
                <a:latin typeface="Kalinga" pitchFamily="34" charset="0"/>
              </a:rPr>
              <a:t>weitere jährliche Spendenzusagen zur Unterstützung von: </a:t>
            </a:r>
          </a:p>
          <a:p>
            <a:pPr marL="457200" indent="-457200">
              <a:buFont typeface="Arial" pitchFamily="34" charset="0"/>
              <a:buChar char="•"/>
            </a:pPr>
            <a:r>
              <a:rPr lang="en-US" sz="2600" dirty="0" smtClean="0">
                <a:solidFill>
                  <a:srgbClr val="000000"/>
                </a:solidFill>
                <a:latin typeface="Kalinga" pitchFamily="34" charset="0"/>
              </a:rPr>
              <a:t>örtlichen Impfinitiativen durch Lions  </a:t>
            </a:r>
          </a:p>
          <a:p>
            <a:pPr marL="457200" indent="-457200">
              <a:buFont typeface="Arial" pitchFamily="34" charset="0"/>
              <a:buChar char="•"/>
            </a:pPr>
            <a:r>
              <a:rPr lang="en-US" sz="2600" dirty="0" smtClean="0">
                <a:solidFill>
                  <a:srgbClr val="000000"/>
                </a:solidFill>
                <a:latin typeface="Kalinga" pitchFamily="34" charset="0"/>
              </a:rPr>
              <a:t>Masern-/</a:t>
            </a:r>
            <a:r>
              <a:rPr lang="en-US" sz="2600" dirty="0" err="1" smtClean="0">
                <a:solidFill>
                  <a:srgbClr val="000000"/>
                </a:solidFill>
                <a:latin typeface="Kalinga" pitchFamily="34" charset="0"/>
              </a:rPr>
              <a:t>Rötelninitiativen</a:t>
            </a:r>
            <a:endParaRPr lang="en-US" sz="2600" dirty="0" smtClean="0">
              <a:solidFill>
                <a:srgbClr val="000000"/>
              </a:solidFill>
              <a:latin typeface="Kalinga" pitchFamily="34" charset="0"/>
            </a:endParaRPr>
          </a:p>
          <a:p>
            <a:endParaRPr lang="de-DE" sz="2600" dirty="0">
              <a:solidFill>
                <a:srgbClr val="000000"/>
              </a:solidFill>
              <a:latin typeface="Kalinga" pitchFamily="34" charset="0"/>
              <a:cs typeface="Kalinga" pitchFamily="34" charset="0"/>
            </a:endParaRPr>
          </a:p>
          <a:p>
            <a:r>
              <a:rPr lang="en-US" sz="2600" dirty="0" smtClean="0">
                <a:solidFill>
                  <a:srgbClr val="000000"/>
                </a:solidFill>
                <a:latin typeface="Kalinga" pitchFamily="34" charset="0"/>
              </a:rPr>
              <a:t>Diese Tabelle zeigt die </a:t>
            </a:r>
            <a:r>
              <a:rPr lang="en-US" sz="2600" dirty="0" err="1" smtClean="0">
                <a:solidFill>
                  <a:srgbClr val="000000"/>
                </a:solidFill>
                <a:latin typeface="Kalinga" pitchFamily="34" charset="0"/>
              </a:rPr>
              <a:t>jährliche</a:t>
            </a:r>
            <a:r>
              <a:rPr lang="en-US" sz="2600" dirty="0" smtClean="0">
                <a:solidFill>
                  <a:srgbClr val="000000"/>
                </a:solidFill>
                <a:latin typeface="Kalinga" pitchFamily="34" charset="0"/>
              </a:rPr>
              <a:t> </a:t>
            </a:r>
            <a:r>
              <a:rPr lang="en-US" sz="2600" dirty="0" err="1" smtClean="0">
                <a:solidFill>
                  <a:srgbClr val="000000"/>
                </a:solidFill>
                <a:latin typeface="Kalinga" pitchFamily="34" charset="0"/>
              </a:rPr>
              <a:t>Geldmittelzuweisung</a:t>
            </a:r>
            <a:r>
              <a:rPr lang="en-US" sz="2600" dirty="0" smtClean="0">
                <a:solidFill>
                  <a:srgbClr val="000000"/>
                </a:solidFill>
                <a:latin typeface="Kalinga" pitchFamily="34" charset="0"/>
              </a:rPr>
              <a:t> und die insgesamten Spendenzusagen:</a:t>
            </a:r>
            <a:endParaRPr lang="de-DE" sz="2600" dirty="0">
              <a:solidFill>
                <a:srgbClr val="000000"/>
              </a:solidFill>
              <a:latin typeface="Kalinga" pitchFamily="34" charset="0"/>
              <a:cs typeface="Kalinga" pitchFamily="34" charset="0"/>
            </a:endParaRPr>
          </a:p>
        </p:txBody>
      </p:sp>
      <p:grpSp>
        <p:nvGrpSpPr>
          <p:cNvPr id="3" name="Group 4"/>
          <p:cNvGrpSpPr>
            <a:grpSpLocks noChangeAspect="1"/>
          </p:cNvGrpSpPr>
          <p:nvPr/>
        </p:nvGrpSpPr>
        <p:grpSpPr bwMode="auto">
          <a:xfrm>
            <a:off x="911225" y="4714875"/>
            <a:ext cx="8910639" cy="2117725"/>
            <a:chOff x="574" y="2970"/>
            <a:chExt cx="5613" cy="1334"/>
          </a:xfrm>
        </p:grpSpPr>
        <p:sp>
          <p:nvSpPr>
            <p:cNvPr id="4" name="AutoShape 3"/>
            <p:cNvSpPr>
              <a:spLocks noChangeAspect="1" noChangeArrowheads="1" noTextEdit="1"/>
            </p:cNvSpPr>
            <p:nvPr/>
          </p:nvSpPr>
          <p:spPr bwMode="auto">
            <a:xfrm>
              <a:off x="574" y="2970"/>
              <a:ext cx="514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74" y="2970"/>
              <a:ext cx="5146" cy="26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574" y="3227"/>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74" y="3740"/>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1151" y="2996"/>
              <a:ext cx="17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FFFFFF"/>
                  </a:solidFill>
                  <a:effectLst/>
                  <a:latin typeface="Calibri" pitchFamily="34" charset="0"/>
                  <a:cs typeface="Arial" pitchFamily="34" charset="0"/>
                </a:rPr>
                <a:t>Zweck</a:t>
              </a:r>
              <a:r>
                <a:rPr kumimoji="0" lang="en-US" altLang="en-US" sz="2400" b="1" i="0" u="none" strike="noStrike" cap="none" normalizeH="0" baseline="0" dirty="0" smtClean="0">
                  <a:ln>
                    <a:noFill/>
                  </a:ln>
                  <a:solidFill>
                    <a:srgbClr val="FFFFFF"/>
                  </a:solidFill>
                  <a:effectLst/>
                  <a:latin typeface="Calibri" pitchFamily="34" charset="0"/>
                  <a:cs typeface="Arial" pitchFamily="34" charset="0"/>
                </a:rPr>
                <a:t> der </a:t>
              </a:r>
              <a:r>
                <a:rPr kumimoji="0" lang="en-US" altLang="en-US" sz="2400" b="1" i="0" u="none" strike="noStrike" cap="none" normalizeH="0" baseline="0" dirty="0" err="1" smtClean="0">
                  <a:ln>
                    <a:noFill/>
                  </a:ln>
                  <a:solidFill>
                    <a:srgbClr val="FFFFFF"/>
                  </a:solidFill>
                  <a:effectLst/>
                  <a:latin typeface="Calibri" pitchFamily="34" charset="0"/>
                  <a:cs typeface="Arial" pitchFamily="34" charset="0"/>
                </a:rPr>
                <a:t>Geldmittel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3423" y="2996"/>
              <a:ext cx="6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cs typeface="Arial" pitchFamily="34" charset="0"/>
                </a:rPr>
                <a:t>J</a:t>
              </a:r>
              <a:r>
                <a:rPr kumimoji="0" lang="de-DE" altLang="en-US" sz="2400" b="1" i="0" u="none" strike="noStrike" cap="none" normalizeH="0" baseline="0" dirty="0" err="1" smtClean="0">
                  <a:ln>
                    <a:noFill/>
                  </a:ln>
                  <a:solidFill>
                    <a:srgbClr val="FFFFFF"/>
                  </a:solidFill>
                  <a:effectLst/>
                  <a:latin typeface="Calibri" pitchFamily="34" charset="0"/>
                  <a:cs typeface="Arial" pitchFamily="34" charset="0"/>
                </a:rPr>
                <a:t>ährlich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4347" y="2996"/>
              <a:ext cx="18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FFFFFF"/>
                  </a:solidFill>
                  <a:effectLst/>
                  <a:latin typeface="Calibri" pitchFamily="34" charset="0"/>
                  <a:cs typeface="Arial" pitchFamily="34" charset="0"/>
                </a:rPr>
                <a:t>Insgesamt</a:t>
              </a:r>
              <a:r>
                <a:rPr kumimoji="0" lang="en-US" altLang="en-US" sz="2200" b="1" i="0" u="none" strike="noStrike" cap="none" normalizeH="0" baseline="0" dirty="0" smtClean="0">
                  <a:ln>
                    <a:noFill/>
                  </a:ln>
                  <a:solidFill>
                    <a:srgbClr val="FFFFFF"/>
                  </a:solidFill>
                  <a:effectLst/>
                  <a:latin typeface="Calibri" pitchFamily="34" charset="0"/>
                  <a:cs typeface="Arial" pitchFamily="34" charset="0"/>
                </a:rPr>
                <a:t> </a:t>
              </a:r>
              <a:r>
                <a:rPr kumimoji="0" lang="en-US" altLang="en-US" sz="2200" b="1" i="0" u="none" strike="noStrike" cap="none" normalizeH="0" baseline="0" dirty="0" err="1" smtClean="0">
                  <a:ln>
                    <a:noFill/>
                  </a:ln>
                  <a:solidFill>
                    <a:srgbClr val="FFFFFF"/>
                  </a:solidFill>
                  <a:effectLst/>
                  <a:latin typeface="Calibri" pitchFamily="34" charset="0"/>
                  <a:cs typeface="Arial" pitchFamily="34" charset="0"/>
                </a:rPr>
                <a:t>bis</a:t>
              </a:r>
              <a:r>
                <a:rPr kumimoji="0" lang="en-US" altLang="en-US" sz="2200" b="1" i="0" u="none" strike="noStrike" cap="none" normalizeH="0" baseline="0" dirty="0" smtClean="0">
                  <a:ln>
                    <a:noFill/>
                  </a:ln>
                  <a:solidFill>
                    <a:srgbClr val="FFFFFF"/>
                  </a:solidFill>
                  <a:effectLst/>
                  <a:latin typeface="Calibri" pitchFamily="34" charset="0"/>
                  <a:cs typeface="Arial" pitchFamily="34" charset="0"/>
                </a:rPr>
                <a:t> 2017</a:t>
              </a:r>
              <a:endParaRPr kumimoji="0" lang="en-US" altLang="en-US" sz="2200" b="0" i="0" u="none" strike="noStrike" cap="none" normalizeH="0" baseline="0" dirty="0" smtClean="0">
                <a:ln>
                  <a:noFill/>
                </a:ln>
                <a:solidFill>
                  <a:schemeClr val="tx1"/>
                </a:solidFill>
                <a:effectLst/>
                <a:cs typeface="Arial" pitchFamily="34" charset="0"/>
              </a:endParaRPr>
            </a:p>
          </p:txBody>
        </p:sp>
        <p:sp>
          <p:nvSpPr>
            <p:cNvPr id="11" name="Rectangle 11"/>
            <p:cNvSpPr>
              <a:spLocks noChangeArrowheads="1"/>
            </p:cNvSpPr>
            <p:nvPr/>
          </p:nvSpPr>
          <p:spPr bwMode="auto">
            <a:xfrm>
              <a:off x="612" y="3252"/>
              <a:ext cx="115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GAVI Alliance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3513" y="3252"/>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7,500.000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153"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3513"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796" y="3252"/>
              <a:ext cx="8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30,000.000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4437"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4796"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612" y="3509"/>
              <a:ext cx="1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Masern</a:t>
              </a: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a:t>
              </a: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Röteln</a:t>
              </a:r>
              <a:r>
                <a:rPr lang="en-US" altLang="en-US" dirty="0" err="1">
                  <a:solidFill>
                    <a:srgbClr val="000000"/>
                  </a:solidFill>
                  <a:latin typeface="Calibri" pitchFamily="34" charset="0"/>
                </a:rPr>
                <a:t>i</a:t>
              </a: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nitiative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3513" y="3509"/>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1,000.000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153" y="3509"/>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351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886" y="3509"/>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4,000.000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4437" y="3509"/>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487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612" y="3766"/>
              <a:ext cx="15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Lions-</a:t>
              </a:r>
              <a:r>
                <a:rPr kumimoji="0" lang="en-US" altLang="en-US" sz="2400" b="0" i="0" u="none" strike="noStrike" cap="none" normalizeH="0" baseline="0" dirty="0" err="1" smtClean="0">
                  <a:ln>
                    <a:noFill/>
                  </a:ln>
                  <a:solidFill>
                    <a:srgbClr val="000000"/>
                  </a:solidFill>
                  <a:effectLst/>
                  <a:latin typeface="Calibri" pitchFamily="34" charset="0"/>
                  <a:cs typeface="Arial" pitchFamily="34" charset="0"/>
                </a:rPr>
                <a:t>Impfaktionen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3654" y="3766"/>
              <a:ext cx="6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750.000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153" y="3766"/>
              <a:ext cx="64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628"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4886" y="3766"/>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3,000.000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4437" y="3766"/>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4873"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2" name="Rectangle 32"/>
            <p:cNvSpPr>
              <a:spLocks noChangeArrowheads="1"/>
            </p:cNvSpPr>
            <p:nvPr/>
          </p:nvSpPr>
          <p:spPr bwMode="auto">
            <a:xfrm>
              <a:off x="612" y="4022"/>
              <a:ext cx="1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000000"/>
                  </a:solidFill>
                  <a:effectLst/>
                  <a:latin typeface="Calibri" pitchFamily="34" charset="0"/>
                  <a:cs typeface="Arial" pitchFamily="34" charset="0"/>
                </a:rPr>
                <a:t>Gesamtsumme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Rectangle 33"/>
            <p:cNvSpPr>
              <a:spLocks noChangeArrowheads="1"/>
            </p:cNvSpPr>
            <p:nvPr/>
          </p:nvSpPr>
          <p:spPr bwMode="auto">
            <a:xfrm>
              <a:off x="3513" y="4022"/>
              <a:ext cx="7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9,250.000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34"/>
            <p:cNvSpPr>
              <a:spLocks noChangeArrowheads="1"/>
            </p:cNvSpPr>
            <p:nvPr/>
          </p:nvSpPr>
          <p:spPr bwMode="auto">
            <a:xfrm>
              <a:off x="3153"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6" name="Rectangle 35"/>
            <p:cNvSpPr>
              <a:spLocks noChangeArrowheads="1"/>
            </p:cNvSpPr>
            <p:nvPr/>
          </p:nvSpPr>
          <p:spPr bwMode="auto">
            <a:xfrm>
              <a:off x="3513"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36"/>
            <p:cNvSpPr>
              <a:spLocks noChangeArrowheads="1"/>
            </p:cNvSpPr>
            <p:nvPr/>
          </p:nvSpPr>
          <p:spPr bwMode="auto">
            <a:xfrm>
              <a:off x="4796" y="4022"/>
              <a:ext cx="8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37,000.000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8" name="Rectangle 37"/>
            <p:cNvSpPr>
              <a:spLocks noChangeArrowheads="1"/>
            </p:cNvSpPr>
            <p:nvPr/>
          </p:nvSpPr>
          <p:spPr bwMode="auto">
            <a:xfrm>
              <a:off x="4437"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9" name="Rectangle 38"/>
            <p:cNvSpPr>
              <a:spLocks noChangeArrowheads="1"/>
            </p:cNvSpPr>
            <p:nvPr/>
          </p:nvSpPr>
          <p:spPr bwMode="auto">
            <a:xfrm>
              <a:off x="4796"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39"/>
            <p:cNvSpPr>
              <a:spLocks noChangeArrowheads="1"/>
            </p:cNvSpPr>
            <p:nvPr/>
          </p:nvSpPr>
          <p:spPr bwMode="auto">
            <a:xfrm>
              <a:off x="57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1" name="Rectangle 40"/>
            <p:cNvSpPr>
              <a:spLocks noChangeArrowheads="1"/>
            </p:cNvSpPr>
            <p:nvPr/>
          </p:nvSpPr>
          <p:spPr bwMode="auto">
            <a:xfrm>
              <a:off x="3051"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Rectangle 41"/>
            <p:cNvSpPr>
              <a:spLocks noChangeArrowheads="1"/>
            </p:cNvSpPr>
            <p:nvPr/>
          </p:nvSpPr>
          <p:spPr bwMode="auto">
            <a:xfrm>
              <a:off x="433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Line 42"/>
            <p:cNvSpPr>
              <a:spLocks noChangeShapeType="1"/>
            </p:cNvSpPr>
            <p:nvPr/>
          </p:nvSpPr>
          <p:spPr bwMode="auto">
            <a:xfrm>
              <a:off x="587" y="297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4" name="Rectangle 43"/>
            <p:cNvSpPr>
              <a:spLocks noChangeArrowheads="1"/>
            </p:cNvSpPr>
            <p:nvPr/>
          </p:nvSpPr>
          <p:spPr bwMode="auto">
            <a:xfrm>
              <a:off x="587" y="297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Rectangle 44"/>
            <p:cNvSpPr>
              <a:spLocks noChangeArrowheads="1"/>
            </p:cNvSpPr>
            <p:nvPr/>
          </p:nvSpPr>
          <p:spPr bwMode="auto">
            <a:xfrm>
              <a:off x="5707"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Line 45"/>
            <p:cNvSpPr>
              <a:spLocks noChangeShapeType="1"/>
            </p:cNvSpPr>
            <p:nvPr/>
          </p:nvSpPr>
          <p:spPr bwMode="auto">
            <a:xfrm>
              <a:off x="587" y="322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7" name="Rectangle 46"/>
            <p:cNvSpPr>
              <a:spLocks noChangeArrowheads="1"/>
            </p:cNvSpPr>
            <p:nvPr/>
          </p:nvSpPr>
          <p:spPr bwMode="auto">
            <a:xfrm>
              <a:off x="587" y="322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Line 47"/>
            <p:cNvSpPr>
              <a:spLocks noChangeShapeType="1"/>
            </p:cNvSpPr>
            <p:nvPr/>
          </p:nvSpPr>
          <p:spPr bwMode="auto">
            <a:xfrm>
              <a:off x="587" y="348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8"/>
            <p:cNvSpPr>
              <a:spLocks noChangeArrowheads="1"/>
            </p:cNvSpPr>
            <p:nvPr/>
          </p:nvSpPr>
          <p:spPr bwMode="auto">
            <a:xfrm>
              <a:off x="587" y="348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Line 49"/>
            <p:cNvSpPr>
              <a:spLocks noChangeShapeType="1"/>
            </p:cNvSpPr>
            <p:nvPr/>
          </p:nvSpPr>
          <p:spPr bwMode="auto">
            <a:xfrm>
              <a:off x="3051"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50"/>
            <p:cNvSpPr>
              <a:spLocks noChangeArrowheads="1"/>
            </p:cNvSpPr>
            <p:nvPr/>
          </p:nvSpPr>
          <p:spPr bwMode="auto">
            <a:xfrm>
              <a:off x="3051"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Line 51"/>
            <p:cNvSpPr>
              <a:spLocks noChangeShapeType="1"/>
            </p:cNvSpPr>
            <p:nvPr/>
          </p:nvSpPr>
          <p:spPr bwMode="auto">
            <a:xfrm>
              <a:off x="4334"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3" name="Rectangle 52"/>
            <p:cNvSpPr>
              <a:spLocks noChangeArrowheads="1"/>
            </p:cNvSpPr>
            <p:nvPr/>
          </p:nvSpPr>
          <p:spPr bwMode="auto">
            <a:xfrm>
              <a:off x="4334"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Line 53"/>
            <p:cNvSpPr>
              <a:spLocks noChangeShapeType="1"/>
            </p:cNvSpPr>
            <p:nvPr/>
          </p:nvSpPr>
          <p:spPr bwMode="auto">
            <a:xfrm>
              <a:off x="587" y="374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5" name="Rectangle 54"/>
            <p:cNvSpPr>
              <a:spLocks noChangeArrowheads="1"/>
            </p:cNvSpPr>
            <p:nvPr/>
          </p:nvSpPr>
          <p:spPr bwMode="auto">
            <a:xfrm>
              <a:off x="587" y="374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6" name="Line 55"/>
            <p:cNvSpPr>
              <a:spLocks noChangeShapeType="1"/>
            </p:cNvSpPr>
            <p:nvPr/>
          </p:nvSpPr>
          <p:spPr bwMode="auto">
            <a:xfrm>
              <a:off x="587" y="399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7" name="Rectangle 56"/>
            <p:cNvSpPr>
              <a:spLocks noChangeArrowheads="1"/>
            </p:cNvSpPr>
            <p:nvPr/>
          </p:nvSpPr>
          <p:spPr bwMode="auto">
            <a:xfrm>
              <a:off x="587" y="399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8" name="Line 57"/>
            <p:cNvSpPr>
              <a:spLocks noChangeShapeType="1"/>
            </p:cNvSpPr>
            <p:nvPr/>
          </p:nvSpPr>
          <p:spPr bwMode="auto">
            <a:xfrm>
              <a:off x="574" y="2970"/>
              <a:ext cx="0" cy="1296"/>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9" name="Rectangle 58"/>
            <p:cNvSpPr>
              <a:spLocks noChangeArrowheads="1"/>
            </p:cNvSpPr>
            <p:nvPr/>
          </p:nvSpPr>
          <p:spPr bwMode="auto">
            <a:xfrm>
              <a:off x="574" y="2970"/>
              <a:ext cx="13" cy="1296"/>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0" name="Line 59"/>
            <p:cNvSpPr>
              <a:spLocks noChangeShapeType="1"/>
            </p:cNvSpPr>
            <p:nvPr/>
          </p:nvSpPr>
          <p:spPr bwMode="auto">
            <a:xfrm>
              <a:off x="3051"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1" name="Rectangle 60"/>
            <p:cNvSpPr>
              <a:spLocks noChangeArrowheads="1"/>
            </p:cNvSpPr>
            <p:nvPr/>
          </p:nvSpPr>
          <p:spPr bwMode="auto">
            <a:xfrm>
              <a:off x="3051"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2" name="Line 61"/>
            <p:cNvSpPr>
              <a:spLocks noChangeShapeType="1"/>
            </p:cNvSpPr>
            <p:nvPr/>
          </p:nvSpPr>
          <p:spPr bwMode="auto">
            <a:xfrm>
              <a:off x="4334"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3" name="Rectangle 62"/>
            <p:cNvSpPr>
              <a:spLocks noChangeArrowheads="1"/>
            </p:cNvSpPr>
            <p:nvPr/>
          </p:nvSpPr>
          <p:spPr bwMode="auto">
            <a:xfrm>
              <a:off x="4334"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6" name="Line 63"/>
            <p:cNvSpPr>
              <a:spLocks noChangeShapeType="1"/>
            </p:cNvSpPr>
            <p:nvPr/>
          </p:nvSpPr>
          <p:spPr bwMode="auto">
            <a:xfrm>
              <a:off x="587" y="425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7" name="Rectangle 64"/>
            <p:cNvSpPr>
              <a:spLocks noChangeArrowheads="1"/>
            </p:cNvSpPr>
            <p:nvPr/>
          </p:nvSpPr>
          <p:spPr bwMode="auto">
            <a:xfrm>
              <a:off x="587" y="425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2" name="Line 65"/>
            <p:cNvSpPr>
              <a:spLocks noChangeShapeType="1"/>
            </p:cNvSpPr>
            <p:nvPr/>
          </p:nvSpPr>
          <p:spPr bwMode="auto">
            <a:xfrm>
              <a:off x="5707" y="2983"/>
              <a:ext cx="0" cy="1283"/>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3" name="Rectangle 66"/>
            <p:cNvSpPr>
              <a:spLocks noChangeArrowheads="1"/>
            </p:cNvSpPr>
            <p:nvPr/>
          </p:nvSpPr>
          <p:spPr bwMode="auto">
            <a:xfrm>
              <a:off x="5707" y="2983"/>
              <a:ext cx="13" cy="128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4" name="Line 67"/>
            <p:cNvSpPr>
              <a:spLocks noChangeShapeType="1"/>
            </p:cNvSpPr>
            <p:nvPr/>
          </p:nvSpPr>
          <p:spPr bwMode="auto">
            <a:xfrm>
              <a:off x="57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5" name="Rectangle 68"/>
            <p:cNvSpPr>
              <a:spLocks noChangeArrowheads="1"/>
            </p:cNvSpPr>
            <p:nvPr/>
          </p:nvSpPr>
          <p:spPr bwMode="auto">
            <a:xfrm>
              <a:off x="57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6" name="Line 69"/>
            <p:cNvSpPr>
              <a:spLocks noChangeShapeType="1"/>
            </p:cNvSpPr>
            <p:nvPr/>
          </p:nvSpPr>
          <p:spPr bwMode="auto">
            <a:xfrm>
              <a:off x="3051"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7" name="Rectangle 70"/>
            <p:cNvSpPr>
              <a:spLocks noChangeArrowheads="1"/>
            </p:cNvSpPr>
            <p:nvPr/>
          </p:nvSpPr>
          <p:spPr bwMode="auto">
            <a:xfrm>
              <a:off x="3051"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8" name="Line 71"/>
            <p:cNvSpPr>
              <a:spLocks noChangeShapeType="1"/>
            </p:cNvSpPr>
            <p:nvPr/>
          </p:nvSpPr>
          <p:spPr bwMode="auto">
            <a:xfrm>
              <a:off x="433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9" name="Rectangle 72"/>
            <p:cNvSpPr>
              <a:spLocks noChangeArrowheads="1"/>
            </p:cNvSpPr>
            <p:nvPr/>
          </p:nvSpPr>
          <p:spPr bwMode="auto">
            <a:xfrm>
              <a:off x="433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0" name="Line 73"/>
            <p:cNvSpPr>
              <a:spLocks noChangeShapeType="1"/>
            </p:cNvSpPr>
            <p:nvPr/>
          </p:nvSpPr>
          <p:spPr bwMode="auto">
            <a:xfrm>
              <a:off x="5707"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1" name="Rectangle 74"/>
            <p:cNvSpPr>
              <a:spLocks noChangeArrowheads="1"/>
            </p:cNvSpPr>
            <p:nvPr/>
          </p:nvSpPr>
          <p:spPr bwMode="auto">
            <a:xfrm>
              <a:off x="5707"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2" name="Line 75"/>
            <p:cNvSpPr>
              <a:spLocks noChangeShapeType="1"/>
            </p:cNvSpPr>
            <p:nvPr/>
          </p:nvSpPr>
          <p:spPr bwMode="auto">
            <a:xfrm>
              <a:off x="5720" y="297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3" name="Rectangle 76"/>
            <p:cNvSpPr>
              <a:spLocks noChangeArrowheads="1"/>
            </p:cNvSpPr>
            <p:nvPr/>
          </p:nvSpPr>
          <p:spPr bwMode="auto">
            <a:xfrm>
              <a:off x="5720" y="297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4" name="Line 77"/>
            <p:cNvSpPr>
              <a:spLocks noChangeShapeType="1"/>
            </p:cNvSpPr>
            <p:nvPr/>
          </p:nvSpPr>
          <p:spPr bwMode="auto">
            <a:xfrm>
              <a:off x="5720" y="322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5" name="Rectangle 78"/>
            <p:cNvSpPr>
              <a:spLocks noChangeArrowheads="1"/>
            </p:cNvSpPr>
            <p:nvPr/>
          </p:nvSpPr>
          <p:spPr bwMode="auto">
            <a:xfrm>
              <a:off x="5720" y="322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6" name="Line 79"/>
            <p:cNvSpPr>
              <a:spLocks noChangeShapeType="1"/>
            </p:cNvSpPr>
            <p:nvPr/>
          </p:nvSpPr>
          <p:spPr bwMode="auto">
            <a:xfrm>
              <a:off x="5720" y="34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7" name="Rectangle 80"/>
            <p:cNvSpPr>
              <a:spLocks noChangeArrowheads="1"/>
            </p:cNvSpPr>
            <p:nvPr/>
          </p:nvSpPr>
          <p:spPr bwMode="auto">
            <a:xfrm>
              <a:off x="5720" y="348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8" name="Line 81"/>
            <p:cNvSpPr>
              <a:spLocks noChangeShapeType="1"/>
            </p:cNvSpPr>
            <p:nvPr/>
          </p:nvSpPr>
          <p:spPr bwMode="auto">
            <a:xfrm>
              <a:off x="5720" y="37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Rectangle 82"/>
            <p:cNvSpPr>
              <a:spLocks noChangeArrowheads="1"/>
            </p:cNvSpPr>
            <p:nvPr/>
          </p:nvSpPr>
          <p:spPr bwMode="auto">
            <a:xfrm>
              <a:off x="5720" y="374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0" name="Line 83"/>
            <p:cNvSpPr>
              <a:spLocks noChangeShapeType="1"/>
            </p:cNvSpPr>
            <p:nvPr/>
          </p:nvSpPr>
          <p:spPr bwMode="auto">
            <a:xfrm>
              <a:off x="5720" y="399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Rectangle 84"/>
            <p:cNvSpPr>
              <a:spLocks noChangeArrowheads="1"/>
            </p:cNvSpPr>
            <p:nvPr/>
          </p:nvSpPr>
          <p:spPr bwMode="auto">
            <a:xfrm>
              <a:off x="5720" y="399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2" name="Line 85"/>
            <p:cNvSpPr>
              <a:spLocks noChangeShapeType="1"/>
            </p:cNvSpPr>
            <p:nvPr/>
          </p:nvSpPr>
          <p:spPr bwMode="auto">
            <a:xfrm>
              <a:off x="5720" y="425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3" name="Rectangle 86"/>
            <p:cNvSpPr>
              <a:spLocks noChangeArrowheads="1"/>
            </p:cNvSpPr>
            <p:nvPr/>
          </p:nvSpPr>
          <p:spPr bwMode="auto">
            <a:xfrm>
              <a:off x="5720" y="425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4" name="Rectangle 87"/>
            <p:cNvSpPr>
              <a:spLocks noChangeArrowheads="1"/>
            </p:cNvSpPr>
            <p:nvPr/>
          </p:nvSpPr>
          <p:spPr bwMode="auto">
            <a:xfrm>
              <a:off x="5682" y="4228"/>
              <a:ext cx="25"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5" name="Rectangle 88"/>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6" name="Rectangle 89"/>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7" name="Rectangle 90"/>
            <p:cNvSpPr>
              <a:spLocks noChangeArrowheads="1"/>
            </p:cNvSpPr>
            <p:nvPr/>
          </p:nvSpPr>
          <p:spPr bwMode="auto">
            <a:xfrm>
              <a:off x="5656" y="4228"/>
              <a:ext cx="26"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8" name="Rectangle 91"/>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9" name="Rectangle 92"/>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0" name="Rectangle 93"/>
            <p:cNvSpPr>
              <a:spLocks noChangeArrowheads="1"/>
            </p:cNvSpPr>
            <p:nvPr/>
          </p:nvSpPr>
          <p:spPr bwMode="auto">
            <a:xfrm>
              <a:off x="5682" y="4202"/>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1" name="Rectangle 94"/>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2" name="Rectangle 95"/>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de-DE"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Lions-Spenden</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150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dirty="0" err="1"/>
              <a:t>Impfstoffe</a:t>
            </a:r>
            <a:r>
              <a:rPr lang="en-US" sz="1200" b="1" dirty="0"/>
              <a:t> an </a:t>
            </a:r>
            <a:r>
              <a:rPr lang="en-US" sz="1200" b="1" dirty="0" err="1"/>
              <a:t>Länder</a:t>
            </a:r>
            <a:r>
              <a:rPr lang="en-US"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dirty="0" err="1"/>
              <a:t>Geschulte</a:t>
            </a:r>
            <a:r>
              <a:rPr lang="en-US" sz="1100" b="1" dirty="0"/>
              <a:t> </a:t>
            </a:r>
            <a:r>
              <a:rPr lang="en-US" sz="1100" b="1" dirty="0" err="1" smtClean="0"/>
              <a:t>Gesundheits-pfleger</a:t>
            </a:r>
            <a:endParaRPr lang="en-US" sz="1100" b="1" dirty="0"/>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mobilisieren Gemeinden</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Geimpfte Kinder – gerettete Leben!</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Weltweites Fundraising</a:t>
            </a:r>
            <a:endParaRPr lang="de-D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Befürwortung</a:t>
            </a:r>
            <a:endParaRPr lang="de-DE"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en-US" dirty="0" smtClean="0">
                <a:solidFill>
                  <a:srgbClr val="000000"/>
                </a:solidFill>
                <a:latin typeface="Kalinga" pitchFamily="34" charset="0"/>
              </a:rPr>
              <a:t>Die Lions </a:t>
            </a:r>
            <a:r>
              <a:rPr lang="en-US" dirty="0" err="1" smtClean="0">
                <a:solidFill>
                  <a:srgbClr val="000000"/>
                </a:solidFill>
                <a:latin typeface="Kalinga" pitchFamily="34" charset="0"/>
              </a:rPr>
              <a:t>ersuchen</a:t>
            </a:r>
            <a:r>
              <a:rPr lang="en-US" dirty="0" smtClean="0">
                <a:solidFill>
                  <a:srgbClr val="000000"/>
                </a:solidFill>
                <a:latin typeface="Kalinga" pitchFamily="34" charset="0"/>
              </a:rPr>
              <a:t> </a:t>
            </a:r>
            <a:r>
              <a:rPr lang="en-US" dirty="0" err="1" smtClean="0">
                <a:solidFill>
                  <a:srgbClr val="000000"/>
                </a:solidFill>
                <a:latin typeface="Kalinga" pitchFamily="34" charset="0"/>
              </a:rPr>
              <a:t>leitende</a:t>
            </a:r>
            <a:r>
              <a:rPr lang="en-US" dirty="0" smtClean="0">
                <a:solidFill>
                  <a:srgbClr val="000000"/>
                </a:solidFill>
                <a:latin typeface="Kalinga" pitchFamily="34" charset="0"/>
              </a:rPr>
              <a:t> Persönlichkeiten auf örtlicher und Landesebene um </a:t>
            </a:r>
            <a:r>
              <a:rPr lang="en-US" dirty="0" err="1" smtClean="0">
                <a:solidFill>
                  <a:srgbClr val="000000"/>
                </a:solidFill>
                <a:latin typeface="Kalinga" pitchFamily="34" charset="0"/>
              </a:rPr>
              <a:t>Unterstützung</a:t>
            </a:r>
            <a:r>
              <a:rPr lang="en-US" dirty="0">
                <a:solidFill>
                  <a:srgbClr val="000000"/>
                </a:solidFill>
                <a:latin typeface="Kalinga" pitchFamily="34" charset="0"/>
              </a:rPr>
              <a:t> </a:t>
            </a:r>
            <a:r>
              <a:rPr lang="en-US" dirty="0" err="1" smtClean="0">
                <a:solidFill>
                  <a:srgbClr val="000000"/>
                </a:solidFill>
                <a:latin typeface="Kalinga" pitchFamily="34" charset="0"/>
              </a:rPr>
              <a:t>für</a:t>
            </a:r>
            <a:r>
              <a:rPr lang="en-US" dirty="0" smtClean="0">
                <a:solidFill>
                  <a:srgbClr val="000000"/>
                </a:solidFill>
                <a:latin typeface="Kalinga" pitchFamily="34" charset="0"/>
              </a:rPr>
              <a:t>:</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Impfungen durch Kampagenen in zuvor vernachlässigten Gegenden</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die Erstellung eines </a:t>
            </a:r>
            <a:r>
              <a:rPr lang="en-US" dirty="0" err="1" smtClean="0">
                <a:solidFill>
                  <a:srgbClr val="000000"/>
                </a:solidFill>
                <a:latin typeface="Kalinga" pitchFamily="34" charset="0"/>
              </a:rPr>
              <a:t>routinemäßigen</a:t>
            </a:r>
            <a:r>
              <a:rPr lang="en-US" dirty="0" smtClean="0">
                <a:solidFill>
                  <a:srgbClr val="000000"/>
                </a:solidFill>
                <a:latin typeface="Kalinga" pitchFamily="34" charset="0"/>
              </a:rPr>
              <a:t> Impf-</a:t>
            </a:r>
            <a:r>
              <a:rPr lang="en-US" dirty="0" err="1" smtClean="0">
                <a:solidFill>
                  <a:srgbClr val="000000"/>
                </a:solidFill>
                <a:latin typeface="Kalinga" pitchFamily="34" charset="0"/>
              </a:rPr>
              <a:t>bereitstellungssystems</a:t>
            </a:r>
            <a:endParaRPr lang="en-US" dirty="0" smtClean="0">
              <a:solidFill>
                <a:srgbClr val="000000"/>
              </a:solidFill>
              <a:latin typeface="Kalinga" pitchFamily="34" charset="0"/>
            </a:endParaRP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eine verbesserte Gesundheitsinfrastruktur </a:t>
            </a:r>
          </a:p>
          <a:p>
            <a:pPr lvl="1" indent="-342900" algn="l" eaLnBrk="1" hangingPunct="1">
              <a:lnSpc>
                <a:spcPct val="95000"/>
              </a:lnSpc>
              <a:spcBef>
                <a:spcPct val="0"/>
              </a:spcBef>
              <a:spcAft>
                <a:spcPts val="1200"/>
              </a:spcAft>
              <a:buClr>
                <a:srgbClr val="000000"/>
              </a:buClr>
              <a:buFontTx/>
              <a:buChar char="•"/>
              <a:defRPr/>
            </a:pPr>
            <a:endParaRPr lang="de-DE"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de-DE"/>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a:solidFill>
                  <a:srgbClr val="FFFFFF"/>
                </a:solidFill>
                <a:latin typeface="Kalinga" pitchFamily="34" charset="0"/>
              </a:rPr>
              <a:t>Lions machen Geschichte im Kampf </a:t>
            </a:r>
            <a:r>
              <a:rPr lang="en-US" sz="3300" dirty="0" err="1">
                <a:solidFill>
                  <a:srgbClr val="FFFFFF"/>
                </a:solidFill>
                <a:latin typeface="Kalinga" pitchFamily="34" charset="0"/>
              </a:rPr>
              <a:t>gegen</a:t>
            </a:r>
            <a:r>
              <a:rPr lang="en-US" sz="3300" dirty="0">
                <a:solidFill>
                  <a:srgbClr val="FFFFFF"/>
                </a:solidFill>
                <a:latin typeface="Kalinga" pitchFamily="34" charset="0"/>
              </a:rPr>
              <a:t> </a:t>
            </a:r>
            <a:r>
              <a:rPr lang="en-US" sz="3300" dirty="0" err="1" smtClean="0">
                <a:solidFill>
                  <a:srgbClr val="FFFFFF"/>
                </a:solidFill>
                <a:latin typeface="Kalinga" pitchFamily="34" charset="0"/>
              </a:rPr>
              <a:t>Masern</a:t>
            </a:r>
            <a:r>
              <a:rPr lang="en-US" sz="3300" dirty="0" smtClean="0">
                <a:solidFill>
                  <a:srgbClr val="FFFFFF"/>
                </a:solidFill>
                <a:latin typeface="Kalinga" pitchFamily="34" charset="0"/>
              </a:rPr>
              <a:t>: </a:t>
            </a:r>
            <a:r>
              <a:rPr lang="en-US" sz="3300" dirty="0">
                <a:solidFill>
                  <a:srgbClr val="FFFFFF"/>
                </a:solidFill>
                <a:latin typeface="Kalinga" pitchFamily="34" charset="0"/>
              </a:rPr>
              <a:t>Malawi</a:t>
            </a:r>
            <a:endParaRPr lang="de-DE"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Landesweite Impfkampagne</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Über 2.000.000 Mitglieder geimpft</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Lions und Leos aus 5 Clubs spielten eine wichtige Rolle bei Outreach-Bemühungen</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Radiowerbespots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Festwägen zogen durch Stadtgebiete, um die Kampagnen anzukündigen</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Leisteten Freiwilligendienste in Impfzentren</a:t>
            </a:r>
            <a:endParaRPr lang="de-DE"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de-DE"/>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en-US" sz="1400" dirty="0">
                <a:latin typeface="Kalinga" pitchFamily="34" charset="0"/>
              </a:rPr>
              <a:t>Gesundheitsministerin Hon. Gotani Hara (in Rot) wohnte der </a:t>
            </a:r>
            <a:r>
              <a:rPr lang="en-US" sz="1400" dirty="0" err="1">
                <a:latin typeface="Kalinga" pitchFamily="34" charset="0"/>
              </a:rPr>
              <a:t>ersten</a:t>
            </a:r>
            <a:r>
              <a:rPr lang="en-US" sz="1400" dirty="0">
                <a:latin typeface="Kalinga" pitchFamily="34" charset="0"/>
              </a:rPr>
              <a:t> </a:t>
            </a:r>
            <a:r>
              <a:rPr lang="en-US" sz="1400" dirty="0" err="1" smtClean="0">
                <a:latin typeface="Kalinga" pitchFamily="34" charset="0"/>
              </a:rPr>
              <a:t>verabreichten</a:t>
            </a:r>
            <a:r>
              <a:rPr lang="en-US" sz="1400" dirty="0" smtClean="0">
                <a:latin typeface="Kalinga" pitchFamily="34" charset="0"/>
              </a:rPr>
              <a:t> </a:t>
            </a:r>
            <a:r>
              <a:rPr lang="en-US" sz="1400" dirty="0">
                <a:latin typeface="Kalinga" pitchFamily="34" charset="0"/>
              </a:rPr>
              <a:t>Impfung bei. </a:t>
            </a:r>
            <a:r>
              <a:rPr lang="en-US" sz="1400" dirty="0" smtClean="0">
                <a:latin typeface="Kalinga" pitchFamily="34" charset="0"/>
              </a:rPr>
              <a:t/>
            </a:r>
            <a:br>
              <a:rPr lang="en-US" sz="1400" dirty="0" smtClean="0">
                <a:latin typeface="Kalinga" pitchFamily="34" charset="0"/>
              </a:rPr>
            </a:br>
            <a:r>
              <a:rPr lang="en-US" sz="1400" dirty="0" err="1" smtClean="0">
                <a:latin typeface="Kalinga" pitchFamily="34" charset="0"/>
              </a:rPr>
              <a:t>Lesen</a:t>
            </a:r>
            <a:r>
              <a:rPr lang="en-US" sz="1400" dirty="0" smtClean="0">
                <a:latin typeface="Kalinga" pitchFamily="34" charset="0"/>
              </a:rPr>
              <a:t> </a:t>
            </a:r>
            <a:r>
              <a:rPr lang="en-US" sz="1400" dirty="0">
                <a:latin typeface="Kalinga" pitchFamily="34" charset="0"/>
              </a:rPr>
              <a:t>Sie mehr zum LCIF-Blog: http://www.lcif.org/blog/2014/01/15/lcif-week-lions-of-malawi-mobilize-for-measles/#.UyDClPldV8F</a:t>
            </a:r>
            <a:endParaRPr lang="de-DE"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Soziale Mobilisierung</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a:solidFill>
                  <a:srgbClr val="000000"/>
                </a:solidFill>
                <a:latin typeface="Kalinga" pitchFamily="34" charset="0"/>
              </a:rPr>
              <a:t>Massenimpfkampagnen</a:t>
            </a:r>
          </a:p>
          <a:p>
            <a:pPr>
              <a:lnSpc>
                <a:spcPct val="95000"/>
              </a:lnSpc>
            </a:pPr>
            <a:endParaRPr lang="de-DE" sz="2000" dirty="0">
              <a:solidFill>
                <a:srgbClr val="000000"/>
              </a:solidFill>
              <a:latin typeface="Kalinga" pitchFamily="34" charset="0"/>
              <a:cs typeface="Kalinga" pitchFamily="34" charset="0"/>
            </a:endParaRPr>
          </a:p>
          <a:p>
            <a:pPr>
              <a:lnSpc>
                <a:spcPct val="95000"/>
              </a:lnSpc>
            </a:pPr>
            <a:r>
              <a:rPr lang="en-US" sz="2000" dirty="0">
                <a:solidFill>
                  <a:srgbClr val="000000"/>
                </a:solidFill>
                <a:latin typeface="Kalinga" pitchFamily="34" charset="0"/>
              </a:rPr>
              <a:t>Der Prozess, alle Kinder einer bestimmten Altersgruppe in einem kurzen Zeitrahmen, oft innerhalb weniger Tage oder Wochen, zu impfen:</a:t>
            </a:r>
          </a:p>
          <a:p>
            <a:pPr>
              <a:lnSpc>
                <a:spcPct val="95000"/>
              </a:lnSpc>
            </a:pPr>
            <a:endParaRPr lang="de-DE" sz="2000" dirty="0">
              <a:solidFill>
                <a:srgbClr val="000000"/>
              </a:solidFill>
              <a:latin typeface="Kalinga" pitchFamily="34" charset="0"/>
              <a:cs typeface="Kalinga" pitchFamily="34" charset="0"/>
            </a:endParaRPr>
          </a:p>
          <a:p>
            <a:pPr lvl="2">
              <a:lnSpc>
                <a:spcPct val="95000"/>
              </a:lnSpc>
              <a:buFont typeface="Arial" charset="0"/>
              <a:buChar char="•"/>
            </a:pPr>
            <a:r>
              <a:rPr lang="en-US" sz="2000" dirty="0">
                <a:solidFill>
                  <a:srgbClr val="000000"/>
                </a:solidFill>
                <a:latin typeface="Kalinga" pitchFamily="34" charset="0"/>
              </a:rPr>
              <a:t>Meist landesweit</a:t>
            </a:r>
          </a:p>
          <a:p>
            <a:pPr lvl="2">
              <a:lnSpc>
                <a:spcPct val="95000"/>
              </a:lnSpc>
              <a:buFont typeface="Arial" charset="0"/>
              <a:buChar char="•"/>
            </a:pPr>
            <a:r>
              <a:rPr lang="en-US" sz="2000" dirty="0">
                <a:solidFill>
                  <a:srgbClr val="000000"/>
                </a:solidFill>
                <a:latin typeface="Kalinga" pitchFamily="34" charset="0"/>
              </a:rPr>
              <a:t>Erfolgreiche Kampagnen erreichen 90% der angezielten Kinder</a:t>
            </a:r>
          </a:p>
          <a:p>
            <a:pPr lvl="2">
              <a:lnSpc>
                <a:spcPct val="95000"/>
              </a:lnSpc>
              <a:buFont typeface="Arial" charset="0"/>
              <a:buChar char="•"/>
            </a:pPr>
            <a:r>
              <a:rPr lang="en-US" sz="2000" dirty="0">
                <a:solidFill>
                  <a:srgbClr val="000000"/>
                </a:solidFill>
                <a:latin typeface="Kalinga" pitchFamily="34" charset="0"/>
              </a:rPr>
              <a:t>Örtliche Gesundheitsministerien müssen Kampagnen mit der technischen und finanziellen Unterstützung der Maserninitiative-Partner durchführen </a:t>
            </a:r>
          </a:p>
          <a:p>
            <a:pPr lvl="2">
              <a:lnSpc>
                <a:spcPct val="95000"/>
              </a:lnSpc>
              <a:buFont typeface="Arial" charset="0"/>
              <a:buChar char="•"/>
            </a:pPr>
            <a:r>
              <a:rPr lang="en-US" sz="2000" dirty="0">
                <a:solidFill>
                  <a:srgbClr val="000000"/>
                </a:solidFill>
                <a:latin typeface="Kalinga" pitchFamily="34" charset="0"/>
              </a:rPr>
              <a:t>Kampagnen eignen sich ausgezeichnet für das Erzielen von Massenimmunität in Gegenden, wo routinemäßige Impfsysteme noch nicht implementiert wurden</a:t>
            </a: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de-DE"/>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rPr>
              <a:t>Eine Impfung, ein Leben</a:t>
            </a:r>
            <a:endParaRPr lang="de-DE"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rPr>
              <a:t>Übersicht</a:t>
            </a:r>
            <a:endParaRPr lang="de-DE"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de-DE"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Soziale Mobilisierung</a:t>
            </a:r>
            <a:endParaRPr lang="de-DE"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en-US" dirty="0" smtClean="0">
                <a:solidFill>
                  <a:srgbClr val="000000"/>
                </a:solidFill>
                <a:latin typeface="Kalinga" pitchFamily="34" charset="0"/>
              </a:rPr>
              <a:t>Häufige Herausforderungen in </a:t>
            </a:r>
            <a:r>
              <a:rPr lang="en-US" dirty="0" err="1" smtClean="0">
                <a:solidFill>
                  <a:srgbClr val="000000"/>
                </a:solidFill>
                <a:latin typeface="Kalinga" pitchFamily="34" charset="0"/>
              </a:rPr>
              <a:t>kommunalen</a:t>
            </a:r>
            <a:r>
              <a:rPr lang="en-US" dirty="0" smtClean="0">
                <a:solidFill>
                  <a:srgbClr val="000000"/>
                </a:solidFill>
                <a:latin typeface="Kalinga" pitchFamily="34" charset="0"/>
              </a:rPr>
              <a:t> </a:t>
            </a:r>
            <a:r>
              <a:rPr lang="en-US" dirty="0" err="1" smtClean="0">
                <a:solidFill>
                  <a:srgbClr val="000000"/>
                </a:solidFill>
                <a:latin typeface="Kalinga" pitchFamily="34" charset="0"/>
              </a:rPr>
              <a:t>Randgruppen</a:t>
            </a:r>
            <a:r>
              <a:rPr lang="en-US" dirty="0" smtClean="0">
                <a:solidFill>
                  <a:srgbClr val="000000"/>
                </a:solidFill>
                <a:latin typeface="Kalinga" pitchFamily="34" charset="0"/>
              </a:rPr>
              <a:t>:</a:t>
            </a:r>
          </a:p>
          <a:p>
            <a:pPr lvl="1" indent="-342900" algn="l" eaLnBrk="1" hangingPunct="1">
              <a:lnSpc>
                <a:spcPct val="95000"/>
              </a:lnSpc>
              <a:spcBef>
                <a:spcPct val="0"/>
              </a:spcBef>
              <a:spcAft>
                <a:spcPts val="600"/>
              </a:spcAft>
              <a:buClr>
                <a:srgbClr val="000000"/>
              </a:buClr>
            </a:pPr>
            <a:endParaRPr lang="de-D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Niedrige Alphabetisierungsraten (25 – 50%)</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Ländliche Gebiete haben eingeschränkten Zugang zu Elektrizität (für  TV, Radio)</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Eingeschränkter Zugang zu Gesundheitsleistungen</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Eingeschränkte Regierungsressourcen</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Eingeschränkte Beförderung</a:t>
            </a:r>
            <a:endParaRPr lang="de-D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de-DE"/>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Soziale Mobilisierung</a:t>
            </a:r>
            <a:endParaRPr lang="de-DE"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en-US" dirty="0" smtClean="0">
                <a:solidFill>
                  <a:srgbClr val="000000"/>
                </a:solidFill>
                <a:latin typeface="Kalinga" pitchFamily="34" charset="0"/>
              </a:rPr>
              <a:t>Die Lions sind durch ihre Investition in soziale Mobilisierung entscheidend für den Erfolg von Impfaktionen:</a:t>
            </a:r>
          </a:p>
          <a:p>
            <a:pPr marL="0" lvl="1" algn="l" eaLnBrk="1" hangingPunct="1">
              <a:lnSpc>
                <a:spcPct val="95000"/>
              </a:lnSpc>
              <a:spcBef>
                <a:spcPct val="0"/>
              </a:spcBef>
              <a:spcAft>
                <a:spcPts val="600"/>
              </a:spcAft>
              <a:buClr>
                <a:srgbClr val="000000"/>
              </a:buClr>
              <a:defRPr/>
            </a:pPr>
            <a:endParaRPr lang="de-DE"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Fernseh- und Radio-Werbespots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Flugblätter und Ankündigungen über mobile Beschallungsanlagen</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Outreach-Initiativen durch Schulen, Kirchen und Zivilgesellschaftsgruppen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Kampagnen-Auftaktveranstaltungen mit Aktivitäten für Familien</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Schaffung eines Umfelds von Vertrauen und Feierlichkeit, um Familien ein Willkommensgefühl zu vermitteln  </a:t>
            </a:r>
          </a:p>
          <a:p>
            <a:pPr marL="0" lvl="1" algn="l" eaLnBrk="1" hangingPunct="1">
              <a:lnSpc>
                <a:spcPct val="95000"/>
              </a:lnSpc>
              <a:spcBef>
                <a:spcPct val="0"/>
              </a:spcBef>
              <a:spcAft>
                <a:spcPts val="600"/>
              </a:spcAft>
              <a:buClr>
                <a:srgbClr val="000000"/>
              </a:buClr>
              <a:defRPr/>
            </a:pPr>
            <a:endParaRPr lang="de-D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de-D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de-DE"/>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294180"/>
            <a:ext cx="9936163" cy="9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Lions machen Geschichte im Kampf </a:t>
            </a:r>
            <a:r>
              <a:rPr lang="en-US" altLang="en-US" dirty="0" err="1" smtClean="0">
                <a:solidFill>
                  <a:srgbClr val="FFFFFF"/>
                </a:solidFill>
                <a:latin typeface="Kalinga" pitchFamily="34" charset="0"/>
              </a:rPr>
              <a:t>gegen</a:t>
            </a:r>
            <a:r>
              <a:rPr lang="en-US" altLang="en-US" dirty="0" smtClean="0">
                <a:solidFill>
                  <a:srgbClr val="FFFFFF"/>
                </a:solidFill>
                <a:latin typeface="Kalinga" pitchFamily="34" charset="0"/>
              </a:rPr>
              <a:t> </a:t>
            </a:r>
            <a:r>
              <a:rPr lang="en-US" altLang="en-US" dirty="0" err="1" smtClean="0">
                <a:solidFill>
                  <a:srgbClr val="FFFFFF"/>
                </a:solidFill>
                <a:latin typeface="Kalinga" pitchFamily="34" charset="0"/>
              </a:rPr>
              <a:t>Masern</a:t>
            </a:r>
            <a:r>
              <a:rPr lang="en-US" altLang="en-US" dirty="0" smtClean="0">
                <a:solidFill>
                  <a:srgbClr val="FFFFFF"/>
                </a:solidFill>
                <a:latin typeface="Kalinga" pitchFamily="34" charset="0"/>
              </a:rPr>
              <a:t>: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de-DE"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a:latin typeface="Kalinga" pitchFamily="34" charset="0"/>
              </a:rPr>
              <a:t>Landesweite Impfkampagne</a:t>
            </a:r>
          </a:p>
          <a:p>
            <a:pPr marL="342900" indent="-342900">
              <a:lnSpc>
                <a:spcPct val="150000"/>
              </a:lnSpc>
              <a:buFont typeface="Wingdings" pitchFamily="2" charset="2"/>
              <a:buChar char="ü"/>
            </a:pPr>
            <a:r>
              <a:rPr lang="en-US" altLang="en-US" sz="2400" dirty="0">
                <a:latin typeface="Kalinga" pitchFamily="34" charset="0"/>
              </a:rPr>
              <a:t>Nahezu 200.000 Kinder geimpft</a:t>
            </a:r>
          </a:p>
          <a:p>
            <a:pPr marL="342900" indent="-342900">
              <a:lnSpc>
                <a:spcPct val="150000"/>
              </a:lnSpc>
              <a:buFont typeface="Wingdings" pitchFamily="2" charset="2"/>
              <a:buChar char="ü"/>
            </a:pPr>
            <a:r>
              <a:rPr lang="en-US" altLang="en-US" sz="2400" dirty="0">
                <a:latin typeface="Kalinga" pitchFamily="34" charset="0"/>
              </a:rPr>
              <a:t>Lions </a:t>
            </a:r>
            <a:r>
              <a:rPr lang="en-US" altLang="en-US" sz="2400" dirty="0" err="1" smtClean="0">
                <a:latin typeface="Kalinga" pitchFamily="34" charset="0"/>
              </a:rPr>
              <a:t>spielten</a:t>
            </a:r>
            <a:r>
              <a:rPr lang="en-US" altLang="en-US" sz="2400" dirty="0" smtClean="0">
                <a:latin typeface="Kalinga" pitchFamily="34" charset="0"/>
              </a:rPr>
              <a:t> </a:t>
            </a:r>
            <a:r>
              <a:rPr lang="en-US" altLang="en-US" sz="2400" dirty="0">
                <a:latin typeface="Kalinga" pitchFamily="34" charset="0"/>
              </a:rPr>
              <a:t>eine wichtige Rolle bei Outreach-Bemühungen</a:t>
            </a:r>
          </a:p>
          <a:p>
            <a:pPr lvl="1">
              <a:lnSpc>
                <a:spcPct val="150000"/>
              </a:lnSpc>
              <a:buFont typeface="Wingdings" pitchFamily="2" charset="2"/>
              <a:buChar char="ü"/>
            </a:pPr>
            <a:r>
              <a:rPr lang="en-US" altLang="en-US" sz="2400" dirty="0">
                <a:latin typeface="Kalinga" pitchFamily="34" charset="0"/>
              </a:rPr>
              <a:t>Führten Bühnenshows auf</a:t>
            </a:r>
          </a:p>
          <a:p>
            <a:pPr lvl="1">
              <a:lnSpc>
                <a:spcPct val="150000"/>
              </a:lnSpc>
              <a:buFont typeface="Wingdings" pitchFamily="2" charset="2"/>
              <a:buChar char="ü"/>
            </a:pPr>
            <a:r>
              <a:rPr lang="en-US" altLang="en-US" sz="2400" dirty="0">
                <a:latin typeface="Kalinga" pitchFamily="34" charset="0"/>
              </a:rPr>
              <a:t>Gingen von Tür zu Tür</a:t>
            </a:r>
          </a:p>
          <a:p>
            <a:pPr lvl="1">
              <a:lnSpc>
                <a:spcPct val="150000"/>
              </a:lnSpc>
              <a:buFont typeface="Wingdings" pitchFamily="2" charset="2"/>
              <a:buChar char="ü"/>
            </a:pPr>
            <a:r>
              <a:rPr lang="en-US" altLang="en-US" sz="2400" dirty="0">
                <a:latin typeface="Kalinga" pitchFamily="34" charset="0"/>
              </a:rPr>
              <a:t>Transportierten Familien</a:t>
            </a:r>
          </a:p>
          <a:p>
            <a:pPr lvl="1">
              <a:lnSpc>
                <a:spcPct val="150000"/>
              </a:lnSpc>
              <a:buFont typeface="Wingdings" pitchFamily="2" charset="2"/>
              <a:buChar char="ü"/>
            </a:pPr>
            <a:r>
              <a:rPr lang="en-US" altLang="en-US" sz="2400" dirty="0">
                <a:latin typeface="Kalinga" pitchFamily="34" charset="0"/>
              </a:rPr>
              <a:t>Organisierten eine Outreach-Kolonne</a:t>
            </a:r>
          </a:p>
          <a:p>
            <a:pPr marL="342900" indent="-342900">
              <a:buFontTx/>
              <a:buChar char="•"/>
            </a:pPr>
            <a:endParaRPr lang="de-DE" altLang="en-US" sz="2400" dirty="0">
              <a:latin typeface="Kalinga" pitchFamily="34" charset="0"/>
              <a:cs typeface="Kalinga" pitchFamily="34" charset="0"/>
            </a:endParaRPr>
          </a:p>
          <a:p>
            <a:pPr lvl="1">
              <a:buFont typeface="Arial" charset="0"/>
              <a:buChar char="•"/>
            </a:pPr>
            <a:endParaRPr lang="de-DE" altLang="en-US" sz="2400" dirty="0">
              <a:latin typeface="Kalinga" pitchFamily="34" charset="0"/>
              <a:cs typeface="Kalinga" pitchFamily="34" charset="0"/>
            </a:endParaRPr>
          </a:p>
          <a:p>
            <a:pPr lvl="1">
              <a:buFont typeface="Arial" charset="0"/>
              <a:buChar char="•"/>
            </a:pPr>
            <a:endParaRPr lang="de-DE"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Rolle des Koordinators und Hilfsmittel</a:t>
            </a:r>
            <a:endParaRPr lang="de-DE"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de-DE"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Werbung und Fundraising</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Betonen Sie den Lions gegenüber:</a:t>
            </a:r>
            <a:endParaRPr lang="de-DE"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de-DE"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en-US" sz="2000" dirty="0">
                <a:solidFill>
                  <a:srgbClr val="000000"/>
                </a:solidFill>
                <a:latin typeface="Kalinga" pitchFamily="34" charset="0"/>
              </a:rPr>
              <a:t>Die Leben von Kindern werden gerettet und ihre Gesundheitsversorgung verbessert</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Die Wichtigkeit der Unterstützung weltweiter Masernkontrolle</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Unsere weltweite Führungsrolle mit der GAVI Alliance</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Unsere fortdauernde </a:t>
            </a:r>
            <a:r>
              <a:rPr lang="en-US" sz="2000" dirty="0" err="1" smtClean="0">
                <a:solidFill>
                  <a:srgbClr val="000000"/>
                </a:solidFill>
                <a:latin typeface="Kalinga" pitchFamily="34" charset="0"/>
              </a:rPr>
              <a:t>Beziehung</a:t>
            </a:r>
            <a:r>
              <a:rPr lang="en-US" sz="2000" dirty="0" smtClean="0">
                <a:solidFill>
                  <a:srgbClr val="000000"/>
                </a:solidFill>
                <a:latin typeface="Kalinga" pitchFamily="34" charset="0"/>
              </a:rPr>
              <a:t> </a:t>
            </a:r>
            <a:r>
              <a:rPr lang="en-US" sz="2000" dirty="0" err="1" smtClean="0">
                <a:solidFill>
                  <a:srgbClr val="000000"/>
                </a:solidFill>
                <a:latin typeface="Kalinga" pitchFamily="34" charset="0"/>
              </a:rPr>
              <a:t>zur</a:t>
            </a:r>
            <a:r>
              <a:rPr lang="en-US" sz="2000" dirty="0" smtClean="0">
                <a:solidFill>
                  <a:srgbClr val="000000"/>
                </a:solidFill>
                <a:latin typeface="Kalinga" pitchFamily="34" charset="0"/>
              </a:rPr>
              <a:t> Gates Foundation</a:t>
            </a:r>
          </a:p>
          <a:p>
            <a:pPr lvl="2" indent="-342900" algn="l" eaLnBrk="1" hangingPunct="1">
              <a:lnSpc>
                <a:spcPct val="95000"/>
              </a:lnSpc>
              <a:spcBef>
                <a:spcPct val="0"/>
              </a:spcBef>
              <a:buClr>
                <a:srgbClr val="000000"/>
              </a:buClr>
              <a:buFont typeface="Wingdings" pitchFamily="2" charset="2"/>
              <a:buChar char="ü"/>
            </a:pPr>
            <a:r>
              <a:rPr lang="en-US" sz="2000" b="1" dirty="0" smtClean="0">
                <a:solidFill>
                  <a:srgbClr val="000000"/>
                </a:solidFill>
                <a:latin typeface="Kalinga" pitchFamily="34" charset="0"/>
              </a:rPr>
              <a:t>Wie </a:t>
            </a:r>
            <a:r>
              <a:rPr lang="en-US" sz="2000" b="1" dirty="0" err="1" smtClean="0">
                <a:solidFill>
                  <a:srgbClr val="000000"/>
                </a:solidFill>
                <a:latin typeface="Kalinga" pitchFamily="34" charset="0"/>
              </a:rPr>
              <a:t>wichtig</a:t>
            </a:r>
            <a:r>
              <a:rPr lang="en-US" sz="2000" b="1" dirty="0" smtClean="0">
                <a:solidFill>
                  <a:srgbClr val="000000"/>
                </a:solidFill>
                <a:latin typeface="Kalinga" pitchFamily="34" charset="0"/>
              </a:rPr>
              <a:t> </a:t>
            </a:r>
            <a:r>
              <a:rPr lang="en-US" sz="2000" b="1" dirty="0" err="1" smtClean="0">
                <a:solidFill>
                  <a:srgbClr val="000000"/>
                </a:solidFill>
                <a:latin typeface="Kalinga" pitchFamily="34" charset="0"/>
              </a:rPr>
              <a:t>jede</a:t>
            </a:r>
            <a:r>
              <a:rPr lang="en-US" sz="2000" b="1" dirty="0" smtClean="0">
                <a:solidFill>
                  <a:srgbClr val="000000"/>
                </a:solidFill>
                <a:latin typeface="Kalinga" pitchFamily="34" charset="0"/>
              </a:rPr>
              <a:t> Lions-</a:t>
            </a:r>
            <a:r>
              <a:rPr lang="en-US" sz="2000" b="1" dirty="0" err="1" smtClean="0">
                <a:solidFill>
                  <a:srgbClr val="000000"/>
                </a:solidFill>
                <a:latin typeface="Kalinga" pitchFamily="34" charset="0"/>
              </a:rPr>
              <a:t>Spende</a:t>
            </a:r>
            <a:r>
              <a:rPr lang="en-US" sz="2000" b="1" dirty="0" smtClean="0">
                <a:solidFill>
                  <a:srgbClr val="000000"/>
                </a:solidFill>
                <a:latin typeface="Kalinga" pitchFamily="34" charset="0"/>
              </a:rPr>
              <a:t> </a:t>
            </a:r>
            <a:r>
              <a:rPr lang="en-US" sz="2000" b="1" dirty="0" err="1" smtClean="0">
                <a:solidFill>
                  <a:srgbClr val="000000"/>
                </a:solidFill>
                <a:latin typeface="Kalinga" pitchFamily="34" charset="0"/>
              </a:rPr>
              <a:t>heutzutage</a:t>
            </a:r>
            <a:r>
              <a:rPr lang="en-US" sz="2000" b="1" dirty="0" smtClean="0">
                <a:solidFill>
                  <a:srgbClr val="000000"/>
                </a:solidFill>
                <a:latin typeface="Kalinga" pitchFamily="34" charset="0"/>
              </a:rPr>
              <a:t> </a:t>
            </a:r>
            <a:r>
              <a:rPr lang="en-US" sz="2000" b="1" dirty="0" err="1" smtClean="0">
                <a:solidFill>
                  <a:srgbClr val="000000"/>
                </a:solidFill>
                <a:latin typeface="Kalinga" pitchFamily="34" charset="0"/>
              </a:rPr>
              <a:t>für</a:t>
            </a:r>
            <a:r>
              <a:rPr lang="en-US" sz="2000" b="1" dirty="0" smtClean="0">
                <a:solidFill>
                  <a:srgbClr val="000000"/>
                </a:solidFill>
                <a:latin typeface="Kalinga" pitchFamily="34" charset="0"/>
              </a:rPr>
              <a:t> die Initiative „</a:t>
            </a:r>
            <a:r>
              <a:rPr lang="en-US" sz="2000" b="1" dirty="0" err="1" smtClean="0">
                <a:solidFill>
                  <a:srgbClr val="000000"/>
                </a:solidFill>
                <a:latin typeface="Kalinga" pitchFamily="34" charset="0"/>
              </a:rPr>
              <a:t>Eine</a:t>
            </a:r>
            <a:r>
              <a:rPr lang="en-US" sz="2000" b="1" dirty="0" smtClean="0">
                <a:solidFill>
                  <a:srgbClr val="000000"/>
                </a:solidFill>
                <a:latin typeface="Kalinga" pitchFamily="34" charset="0"/>
              </a:rPr>
              <a:t> Impfung, ein Leben“ ist</a:t>
            </a:r>
            <a:endParaRPr lang="de-DE" sz="2300" b="1" dirty="0" smtClean="0">
              <a:solidFill>
                <a:srgbClr val="000000"/>
              </a:solidFill>
              <a:latin typeface="Kalinga" pitchFamily="34" charset="0"/>
              <a:cs typeface="Kalinga" pitchFamily="34" charset="0"/>
            </a:endParaRPr>
          </a:p>
        </p:txBody>
      </p:sp>
      <p:pic>
        <p:nvPicPr>
          <p:cNvPr id="161799" name="Picture 15" descr="Measles Initiative logo cmy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de-DE"/>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de-DE" altLang="en-US" sz="1400" smtClean="0"/>
          </a:p>
        </p:txBody>
      </p:sp>
      <p:sp>
        <p:nvSpPr>
          <p:cNvPr id="28679" name="TextBox 1"/>
          <p:cNvSpPr txBox="1">
            <a:spLocks noChangeArrowheads="1"/>
          </p:cNvSpPr>
          <p:nvPr/>
        </p:nvSpPr>
        <p:spPr bwMode="auto">
          <a:xfrm>
            <a:off x="338138" y="61118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smtClean="0">
                <a:solidFill>
                  <a:schemeClr val="bg1"/>
                </a:solidFill>
                <a:latin typeface="Kalinga" pitchFamily="34" charset="0"/>
              </a:rPr>
              <a:t>Ausgeglichene Fundraising-Strategie</a:t>
            </a:r>
            <a:endParaRPr lang="de-DE"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5047536"/>
          </a:xfrm>
          <a:prstGeom prst="rect">
            <a:avLst/>
          </a:prstGeom>
          <a:noFill/>
        </p:spPr>
        <p:txBody>
          <a:bodyPr wrap="square" rtlCol="0">
            <a:spAutoFit/>
          </a:bodyPr>
          <a:lstStyle/>
          <a:p>
            <a:pPr marR="0" lvl="0">
              <a:lnSpc>
                <a:spcPct val="115000"/>
              </a:lnSpc>
              <a:spcBef>
                <a:spcPts val="0"/>
              </a:spcBef>
              <a:spcAft>
                <a:spcPts val="0"/>
              </a:spcAft>
            </a:pPr>
            <a:r>
              <a:rPr lang="en-US" sz="2000" dirty="0">
                <a:latin typeface="Kalinga" pitchFamily="34" charset="0"/>
              </a:rPr>
              <a:t>Die Aufrechterhaltung eines Ausgleichs zwischen unseren nicht zweckbestimmten Programmen und Sonderinitiativen wie „Eine Impfung, </a:t>
            </a:r>
            <a:r>
              <a:rPr lang="en-US" sz="2000" dirty="0" smtClean="0">
                <a:latin typeface="Kalinga" pitchFamily="34" charset="0"/>
              </a:rPr>
              <a:t/>
            </a:r>
            <a:br>
              <a:rPr lang="en-US" sz="2000" dirty="0" smtClean="0">
                <a:latin typeface="Kalinga" pitchFamily="34" charset="0"/>
              </a:rPr>
            </a:br>
            <a:r>
              <a:rPr lang="en-US" sz="2000" dirty="0" err="1" smtClean="0">
                <a:latin typeface="Kalinga" pitchFamily="34" charset="0"/>
              </a:rPr>
              <a:t>ein</a:t>
            </a:r>
            <a:r>
              <a:rPr lang="en-US" sz="2000" dirty="0" smtClean="0">
                <a:latin typeface="Kalinga" pitchFamily="34" charset="0"/>
              </a:rPr>
              <a:t> </a:t>
            </a:r>
            <a:r>
              <a:rPr lang="en-US" sz="2000" dirty="0">
                <a:latin typeface="Kalinga" pitchFamily="34" charset="0"/>
              </a:rPr>
              <a:t>Leben“ ist äußerst wichtig.</a:t>
            </a:r>
          </a:p>
          <a:p>
            <a:pPr marR="0" lvl="0">
              <a:lnSpc>
                <a:spcPct val="115000"/>
              </a:lnSpc>
              <a:spcBef>
                <a:spcPts val="0"/>
              </a:spcBef>
              <a:spcAft>
                <a:spcPts val="0"/>
              </a:spcAft>
            </a:pPr>
            <a:r>
              <a:rPr lang="en-US" sz="2000" dirty="0" err="1" smtClean="0">
                <a:latin typeface="Kalinga" pitchFamily="34" charset="0"/>
              </a:rPr>
              <a:t>Inwiefern</a:t>
            </a:r>
            <a:r>
              <a:rPr lang="en-US" sz="2000" dirty="0" smtClean="0">
                <a:latin typeface="Kalinga" pitchFamily="34" charset="0"/>
              </a:rPr>
              <a:t>? </a:t>
            </a:r>
            <a:r>
              <a:rPr lang="en-US" sz="2000" dirty="0" err="1" smtClean="0">
                <a:latin typeface="Kalinga" pitchFamily="34" charset="0"/>
              </a:rPr>
              <a:t>Zum</a:t>
            </a:r>
            <a:r>
              <a:rPr lang="en-US" sz="2000" dirty="0" smtClean="0">
                <a:latin typeface="Kalinga" pitchFamily="34" charset="0"/>
              </a:rPr>
              <a:t> Beispiel: </a:t>
            </a:r>
            <a:endParaRPr lang="de-DE" sz="20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Widmen Sie jedes Jahr einen Monat der Werbung für die Initiative </a:t>
            </a:r>
            <a:br>
              <a:rPr lang="en-US" sz="2000" dirty="0" smtClean="0">
                <a:latin typeface="Kalinga" pitchFamily="34" charset="0"/>
              </a:rPr>
            </a:br>
            <a:r>
              <a:rPr lang="en-US" sz="2000" dirty="0" smtClean="0">
                <a:latin typeface="Kalinga" pitchFamily="34" charset="0"/>
              </a:rPr>
              <a:t>„Eine Impfung, ein Leben“</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Ermitteln Sie bestimmte Clubs oder Lions, die die Initiative „Eine Impfung, </a:t>
            </a:r>
            <a:br>
              <a:rPr lang="en-US" sz="2000" dirty="0" smtClean="0">
                <a:latin typeface="Kalinga" pitchFamily="34" charset="0"/>
              </a:rPr>
            </a:br>
            <a:r>
              <a:rPr lang="en-US" sz="2000" dirty="0" err="1" smtClean="0">
                <a:latin typeface="Kalinga" pitchFamily="34" charset="0"/>
              </a:rPr>
              <a:t>ein</a:t>
            </a:r>
            <a:r>
              <a:rPr lang="en-US" sz="2000" dirty="0" smtClean="0">
                <a:latin typeface="Kalinga" pitchFamily="34" charset="0"/>
              </a:rPr>
              <a:t> Leben“ befürworten; regen Sie sie jährlich zu Spenden an</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Widmen Sie jährlich nur einen Teil aller im Distrikt aufgebrachten </a:t>
            </a:r>
            <a:r>
              <a:rPr lang="en-US" sz="2000" dirty="0" err="1" smtClean="0">
                <a:latin typeface="Kalinga" pitchFamily="34" charset="0"/>
              </a:rPr>
              <a:t>Gelder</a:t>
            </a:r>
            <a:r>
              <a:rPr lang="en-US" sz="2000" dirty="0" smtClean="0">
                <a:latin typeface="Kalinga" pitchFamily="34" charset="0"/>
              </a:rPr>
              <a:t> </a:t>
            </a:r>
            <a:br>
              <a:rPr lang="en-US" sz="2000" dirty="0" smtClean="0">
                <a:latin typeface="Kalinga" pitchFamily="34" charset="0"/>
              </a:rPr>
            </a:br>
            <a:r>
              <a:rPr lang="en-US" sz="2000" dirty="0" smtClean="0">
                <a:latin typeface="Kalinga" pitchFamily="34" charset="0"/>
              </a:rPr>
              <a:t>der Initiative „Eine Impfung, ein </a:t>
            </a:r>
            <a:r>
              <a:rPr lang="en-US" sz="2000" dirty="0" err="1" smtClean="0">
                <a:latin typeface="Kalinga" pitchFamily="34" charset="0"/>
              </a:rPr>
              <a:t>Leben</a:t>
            </a:r>
            <a:r>
              <a:rPr lang="en-US" sz="2000" dirty="0" smtClean="0">
                <a:latin typeface="Kalinga" pitchFamily="34" charset="0"/>
              </a:rPr>
              <a:t>“</a:t>
            </a:r>
            <a:endParaRPr lang="de-DE"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Setzen Sie sich ein Ziel für „Eine Impfung, ein Leben“ und entwickeln Sie einen Plan, der sich für die </a:t>
            </a:r>
            <a:r>
              <a:rPr lang="en-US" sz="2000" dirty="0" err="1" smtClean="0">
                <a:latin typeface="Kalinga" pitchFamily="34" charset="0"/>
              </a:rPr>
              <a:t>Verhältnisse</a:t>
            </a:r>
            <a:r>
              <a:rPr lang="en-US" sz="2000" dirty="0" smtClean="0">
                <a:latin typeface="Kalinga" pitchFamily="34" charset="0"/>
              </a:rPr>
              <a:t> in Ihrem Distrikt </a:t>
            </a:r>
            <a:r>
              <a:rPr lang="en-US" sz="2000" dirty="0" err="1" smtClean="0">
                <a:latin typeface="Kalinga" pitchFamily="34" charset="0"/>
              </a:rPr>
              <a:t>eignet</a:t>
            </a:r>
            <a:r>
              <a:rPr lang="en-US" sz="2000" dirty="0" smtClean="0">
                <a:latin typeface="Kalinga" pitchFamily="34" charset="0"/>
              </a:rPr>
              <a:t>.</a:t>
            </a:r>
            <a:endParaRPr lang="de-DE"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Sonderappelle von LCIF wie die Millionen-Dollar-Herausforderung diesen April sind darauf ausgelegt, Ihre Bemühungen zu unterstützen.</a:t>
            </a:r>
            <a:endParaRPr lang="de-DE" sz="20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LCIF-Millionen-Dollar-Herausforderung NUR IM APRIL</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Vervierfachung von Lions-Spenden:</a:t>
            </a:r>
          </a:p>
          <a:p>
            <a:pPr lvl="1" indent="-342900" algn="l" eaLnBrk="1" hangingPunct="1">
              <a:lnSpc>
                <a:spcPct val="95000"/>
              </a:lnSpc>
              <a:spcBef>
                <a:spcPct val="0"/>
              </a:spcBef>
              <a:buClr>
                <a:srgbClr val="000000"/>
              </a:buClr>
            </a:pPr>
            <a:endParaRPr lang="de-DE"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en-US" sz="2300" dirty="0" smtClean="0">
                <a:solidFill>
                  <a:srgbClr val="000000"/>
                </a:solidFill>
                <a:latin typeface="Kalinga" pitchFamily="34" charset="0"/>
              </a:rPr>
              <a:t>Zum Anlass der weltweiten Impfwoche werden alle im April von LCIF für die Initiative „Eine Impfung, ein Leben“ erhaltenen Spenden 1:1 von der Familie Oswal aufgestockt!  </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de-DE"/>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Werbematerialien</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en-US" sz="1800" dirty="0" smtClean="0">
                <a:solidFill>
                  <a:srgbClr val="000000"/>
                </a:solidFill>
                <a:latin typeface="Kalinga" pitchFamily="34" charset="0"/>
              </a:rPr>
              <a:t>Jetzt verfügbar:</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Video einer Impfkampagne in Äthiopien:  </a:t>
            </a:r>
            <a:r>
              <a:rPr lang="en-US" sz="1800" dirty="0">
                <a:solidFill>
                  <a:srgbClr val="000000"/>
                </a:solidFill>
                <a:latin typeface="Kalinga" pitchFamily="34" charset="0"/>
                <a:hlinkClick r:id="rId6"/>
              </a:rPr>
              <a:t>http://youtu.be/r3CKFOT-ruo</a:t>
            </a:r>
            <a:endParaRPr lang="de-DE"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en-US" sz="1800" dirty="0" err="1" smtClean="0">
                <a:solidFill>
                  <a:srgbClr val="000000"/>
                </a:solidFill>
                <a:latin typeface="Kalinga" pitchFamily="34" charset="0"/>
              </a:rPr>
              <a:t>Flugblatt</a:t>
            </a:r>
            <a:r>
              <a:rPr lang="en-US" sz="1800" dirty="0" smtClean="0">
                <a:solidFill>
                  <a:srgbClr val="000000"/>
                </a:solidFill>
                <a:latin typeface="Kalinga" pitchFamily="34" charset="0"/>
              </a:rPr>
              <a:t> zur Millionen-Dollar-Herausforderung</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Aktualisierte PowerPoint-Präsentation zur Verwendung bei Club- oder Distriktsveranstaltungen</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Aktualisierte Broschüre „Ein Leben, eine Impfung“</a:t>
            </a:r>
          </a:p>
          <a:p>
            <a:pPr lvl="2" indent="-342900" algn="l" eaLnBrk="1" hangingPunct="1">
              <a:lnSpc>
                <a:spcPct val="95000"/>
              </a:lnSpc>
              <a:spcBef>
                <a:spcPct val="0"/>
              </a:spcBef>
              <a:spcAft>
                <a:spcPts val="1200"/>
              </a:spcAft>
              <a:buClr>
                <a:srgbClr val="000000"/>
              </a:buClr>
              <a:buFont typeface="Arial" pitchFamily="34" charset="0"/>
              <a:buChar char="•"/>
            </a:pPr>
            <a:r>
              <a:rPr lang="en-US" sz="1400" dirty="0" smtClean="0">
                <a:solidFill>
                  <a:srgbClr val="000000"/>
                </a:solidFill>
                <a:latin typeface="Kalinga" pitchFamily="34" charset="0"/>
              </a:rPr>
              <a:t>Diese Artikel können heruntergeladen und vor Ort gedruckt werden (verwenden Sie bitte Ihr MD-Budget für diese Ausgaben) oder das Personal der Abteilung LCIF Development kann Ihnen Kopien zusenden.)</a:t>
            </a:r>
          </a:p>
          <a:p>
            <a:pPr algn="l" eaLnBrk="1" hangingPunct="1">
              <a:lnSpc>
                <a:spcPct val="95000"/>
              </a:lnSpc>
              <a:spcBef>
                <a:spcPct val="0"/>
              </a:spcBef>
              <a:spcAft>
                <a:spcPts val="1200"/>
              </a:spcAft>
              <a:buClr>
                <a:srgbClr val="000000"/>
              </a:buClr>
            </a:pPr>
            <a:r>
              <a:rPr lang="en-US" sz="2200" dirty="0" smtClean="0">
                <a:solidFill>
                  <a:srgbClr val="000000"/>
                </a:solidFill>
                <a:latin typeface="Kalinga" pitchFamily="34" charset="0"/>
              </a:rPr>
              <a:t>Im April geplant:</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Artikel </a:t>
            </a:r>
            <a:r>
              <a:rPr lang="en-US" sz="2200" dirty="0" err="1" smtClean="0">
                <a:solidFill>
                  <a:srgbClr val="000000"/>
                </a:solidFill>
                <a:latin typeface="Kalinga" pitchFamily="34" charset="0"/>
              </a:rPr>
              <a:t>im</a:t>
            </a:r>
            <a:r>
              <a:rPr lang="en-US" sz="2200" dirty="0" smtClean="0">
                <a:solidFill>
                  <a:srgbClr val="000000"/>
                </a:solidFill>
                <a:latin typeface="Kalinga" pitchFamily="34" charset="0"/>
              </a:rPr>
              <a:t> </a:t>
            </a:r>
            <a:r>
              <a:rPr lang="en-US" sz="2200" dirty="0" smtClean="0">
                <a:solidFill>
                  <a:srgbClr val="000000"/>
                </a:solidFill>
                <a:latin typeface="Kalinga" pitchFamily="34" charset="0"/>
                <a:hlinkClick r:id="rId7"/>
              </a:rPr>
              <a:t>Lion-</a:t>
            </a:r>
            <a:r>
              <a:rPr lang="en-US" sz="2200" dirty="0" err="1" smtClean="0">
                <a:solidFill>
                  <a:srgbClr val="000000"/>
                </a:solidFill>
                <a:latin typeface="Kalinga" pitchFamily="34" charset="0"/>
                <a:hlinkClick r:id="rId7"/>
              </a:rPr>
              <a:t>Magazin</a:t>
            </a:r>
            <a:r>
              <a:rPr lang="en-US" sz="2200" dirty="0" smtClean="0">
                <a:solidFill>
                  <a:srgbClr val="000000"/>
                </a:solidFill>
                <a:latin typeface="Kalinga" pitchFamily="34" charset="0"/>
              </a:rPr>
              <a:t> (viele internationale Ausgaben des Magazins werden den Artikel in künftigen Monaten aufnehmen)</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hlinkClick r:id="rId8"/>
              </a:rPr>
              <a:t>Newsletter</a:t>
            </a:r>
            <a:r>
              <a:rPr dirty="0" smtClean="0"/>
              <a:t> </a:t>
            </a:r>
            <a:r>
              <a:rPr lang="en-US" sz="2200" dirty="0" smtClean="0">
                <a:solidFill>
                  <a:srgbClr val="000000"/>
                </a:solidFill>
                <a:latin typeface="Kalinga" pitchFamily="34" charset="0"/>
              </a:rPr>
              <a:t>des LCIF-Vorsitzenden</a:t>
            </a:r>
            <a:r>
              <a:rPr lang="en-US" sz="2200" dirty="0" smtClean="0">
                <a:solidFill>
                  <a:srgbClr val="000000"/>
                </a:solidFill>
                <a:latin typeface="Kalinga" pitchFamily="34" charset="0"/>
                <a:hlinkClick r:id="rId8"/>
              </a:rPr>
              <a:t> </a:t>
            </a:r>
            <a:endParaRPr lang="de-DE"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LCIF-</a:t>
            </a:r>
            <a:r>
              <a:rPr lang="en-US" sz="2200" dirty="0" smtClean="0">
                <a:solidFill>
                  <a:srgbClr val="000000"/>
                </a:solidFill>
                <a:latin typeface="Kalinga" pitchFamily="34" charset="0"/>
                <a:hlinkClick r:id="rId9"/>
              </a:rPr>
              <a:t>Blog</a:t>
            </a:r>
            <a:r>
              <a:rPr lang="en-US" sz="2200" dirty="0" smtClean="0">
                <a:solidFill>
                  <a:srgbClr val="000000"/>
                </a:solidFill>
                <a:latin typeface="Kalinga" pitchFamily="34" charset="0"/>
              </a:rPr>
              <a:t>, </a:t>
            </a:r>
            <a:r>
              <a:rPr lang="en-US" sz="2200" dirty="0" smtClean="0">
                <a:solidFill>
                  <a:srgbClr val="000000"/>
                </a:solidFill>
                <a:latin typeface="Kalinga" pitchFamily="34" charset="0"/>
                <a:hlinkClick r:id="rId10"/>
              </a:rPr>
              <a:t>Facebook</a:t>
            </a:r>
            <a:r>
              <a:rPr lang="en-US" sz="2200" dirty="0" smtClean="0">
                <a:solidFill>
                  <a:srgbClr val="000000"/>
                </a:solidFill>
                <a:latin typeface="Kalinga" pitchFamily="34" charset="0"/>
              </a:rPr>
              <a:t> und </a:t>
            </a:r>
            <a:r>
              <a:rPr lang="en-US" sz="2200" dirty="0" smtClean="0">
                <a:solidFill>
                  <a:srgbClr val="000000"/>
                </a:solidFill>
                <a:latin typeface="Kalinga" pitchFamily="34" charset="0"/>
                <a:hlinkClick r:id="rId11"/>
              </a:rPr>
              <a:t>Twitter</a:t>
            </a:r>
            <a:r>
              <a:rPr lang="en-US" sz="2200" dirty="0" smtClean="0">
                <a:solidFill>
                  <a:srgbClr val="000000"/>
                </a:solidFill>
                <a:latin typeface="Kalinga" pitchFamily="34" charset="0"/>
              </a:rPr>
              <a:t>-</a:t>
            </a:r>
            <a:r>
              <a:rPr lang="en-US" sz="2200" dirty="0" err="1" smtClean="0">
                <a:solidFill>
                  <a:srgbClr val="000000"/>
                </a:solidFill>
                <a:latin typeface="Kalinga" pitchFamily="34" charset="0"/>
              </a:rPr>
              <a:t>Veröffentlichungen</a:t>
            </a:r>
            <a:r>
              <a:rPr lang="en-US" sz="2200" dirty="0" smtClean="0">
                <a:solidFill>
                  <a:srgbClr val="000000"/>
                </a:solidFill>
                <a:latin typeface="Kalinga" pitchFamily="34" charset="0"/>
              </a:rPr>
              <a:t> den ganzen April über</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de-DE"/>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Fragen?</a:t>
            </a:r>
            <a:endParaRPr lang="de-DE"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000" dirty="0" smtClean="0">
                <a:solidFill>
                  <a:srgbClr val="766A62"/>
                </a:solidFill>
                <a:latin typeface="Kalinga" pitchFamily="34" charset="0"/>
              </a:rPr>
              <a:t>Kontakt: </a:t>
            </a:r>
            <a:r>
              <a:rPr lang="en-US" altLang="en-US" sz="2000" dirty="0" smtClean="0">
                <a:solidFill>
                  <a:srgbClr val="766A62"/>
                </a:solidFill>
                <a:latin typeface="Kalinga" pitchFamily="34" charset="0"/>
                <a:hlinkClick r:id="rId4"/>
              </a:rPr>
              <a:t>lcifdevelopment@lionsclubs.org</a:t>
            </a:r>
            <a:endParaRPr lang="de-D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Oder rufen Sie </a:t>
            </a:r>
            <a:r>
              <a:rPr lang="en-US" altLang="en-US" sz="2000" dirty="0" err="1" smtClean="0">
                <a:solidFill>
                  <a:srgbClr val="766A62"/>
                </a:solidFill>
                <a:latin typeface="Kalinga" pitchFamily="34" charset="0"/>
              </a:rPr>
              <a:t>Ihre</a:t>
            </a:r>
            <a:r>
              <a:rPr lang="en-US" altLang="en-US" sz="2000" dirty="0" smtClean="0">
                <a:solidFill>
                  <a:srgbClr val="766A62"/>
                </a:solidFill>
                <a:latin typeface="Kalinga" pitchFamily="34" charset="0"/>
              </a:rPr>
              <a:t> </a:t>
            </a:r>
            <a:r>
              <a:rPr lang="en-US" altLang="en-US" sz="2000" dirty="0" err="1" smtClean="0">
                <a:solidFill>
                  <a:srgbClr val="766A62"/>
                </a:solidFill>
                <a:latin typeface="Kalinga" pitchFamily="34" charset="0"/>
              </a:rPr>
              <a:t>Kontakt</a:t>
            </a:r>
            <a:r>
              <a:rPr lang="en-US" altLang="en-US" sz="2000" dirty="0" smtClean="0">
                <a:solidFill>
                  <a:srgbClr val="766A62"/>
                </a:solidFill>
                <a:latin typeface="Kalinga" pitchFamily="34" charset="0"/>
              </a:rPr>
              <a:t>-person bei der Abteilung LCIF Development an. </a:t>
            </a:r>
            <a:endParaRPr lang="de-D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de-D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(Kontaktinformationen finden Sie, indem Sie auf dieser Seite nach unten blättern: http://www.lcif.org/EN/about-us/contact-us.php)</a:t>
            </a:r>
            <a:endParaRPr lang="de-DE"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VIELEN DANK, LIONS!</a:t>
            </a:r>
            <a:endParaRPr lang="de-DE"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rPr>
              <a:t>Eine Impfung, </a:t>
            </a:r>
          </a:p>
          <a:p>
            <a:pPr eaLnBrk="1" hangingPunct="1">
              <a:lnSpc>
                <a:spcPct val="90000"/>
              </a:lnSpc>
              <a:spcBef>
                <a:spcPct val="0"/>
              </a:spcBef>
              <a:buFontTx/>
              <a:buNone/>
              <a:defRPr/>
            </a:pPr>
            <a:r>
              <a:rPr lang="en-US" altLang="en-US" sz="2900" dirty="0" smtClean="0">
                <a:solidFill>
                  <a:srgbClr val="766A62"/>
                </a:solidFill>
                <a:latin typeface="Kalinga" pitchFamily="34" charset="0"/>
              </a:rPr>
              <a:t>ein Leben</a:t>
            </a:r>
            <a:endParaRPr lang="de-DE"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rPr>
              <a:t>Aufruf zum Handeln!</a:t>
            </a:r>
            <a:endParaRPr lang="de-DE"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a:solidFill>
                  <a:srgbClr val="000000"/>
                </a:solidFill>
                <a:latin typeface="Kalinga" pitchFamily="34" charset="0"/>
              </a:rPr>
              <a:t>Masern rauben täglich das Leben von 335 Kindern – über 122.000 </a:t>
            </a:r>
            <a:r>
              <a:rPr lang="en-US" altLang="en-US" sz="2400" dirty="0" err="1" smtClean="0">
                <a:solidFill>
                  <a:srgbClr val="000000"/>
                </a:solidFill>
                <a:latin typeface="Kalinga" pitchFamily="34" charset="0"/>
              </a:rPr>
              <a:t>im</a:t>
            </a:r>
            <a:r>
              <a:rPr lang="en-US" altLang="en-US" sz="2400" dirty="0" smtClean="0">
                <a:solidFill>
                  <a:srgbClr val="000000"/>
                </a:solidFill>
                <a:latin typeface="Kalinga" pitchFamily="34" charset="0"/>
              </a:rPr>
              <a:t> </a:t>
            </a:r>
            <a:r>
              <a:rPr lang="en-US" altLang="en-US" sz="2400" dirty="0" err="1" smtClean="0">
                <a:solidFill>
                  <a:srgbClr val="000000"/>
                </a:solidFill>
                <a:latin typeface="Kalinga" pitchFamily="34" charset="0"/>
              </a:rPr>
              <a:t>Jahr</a:t>
            </a:r>
            <a:r>
              <a:rPr lang="en-US" altLang="en-US" sz="2400" dirty="0" smtClean="0">
                <a:solidFill>
                  <a:srgbClr val="000000"/>
                </a:solidFill>
                <a:latin typeface="Kalinga" pitchFamily="34" charset="0"/>
              </a:rPr>
              <a:t>.  </a:t>
            </a:r>
            <a:r>
              <a:rPr lang="en-US" altLang="en-US" sz="2400" dirty="0">
                <a:solidFill>
                  <a:srgbClr val="000000"/>
                </a:solidFill>
                <a:latin typeface="Kalinga" pitchFamily="34" charset="0"/>
              </a:rPr>
              <a:t>Und dabei könnte dies </a:t>
            </a:r>
            <a:r>
              <a:rPr lang="en-US" altLang="en-US" sz="2400" dirty="0" err="1">
                <a:solidFill>
                  <a:srgbClr val="000000"/>
                </a:solidFill>
                <a:latin typeface="Kalinga" pitchFamily="34" charset="0"/>
              </a:rPr>
              <a:t>ganz</a:t>
            </a:r>
            <a:r>
              <a:rPr lang="en-US" altLang="en-US" sz="2400" dirty="0">
                <a:solidFill>
                  <a:srgbClr val="000000"/>
                </a:solidFill>
                <a:latin typeface="Kalinga" pitchFamily="34" charset="0"/>
              </a:rPr>
              <a:t> </a:t>
            </a:r>
            <a:r>
              <a:rPr lang="en-US" altLang="en-US" sz="2400" dirty="0" smtClean="0">
                <a:solidFill>
                  <a:srgbClr val="000000"/>
                </a:solidFill>
                <a:latin typeface="Kalinga" pitchFamily="34" charset="0"/>
              </a:rPr>
              <a:t>und gar </a:t>
            </a:r>
            <a:r>
              <a:rPr lang="en-US" altLang="en-US" sz="2400" dirty="0" err="1" smtClean="0">
                <a:solidFill>
                  <a:srgbClr val="000000"/>
                </a:solidFill>
                <a:latin typeface="Kalinga" pitchFamily="34" charset="0"/>
              </a:rPr>
              <a:t>verhindert</a:t>
            </a:r>
            <a:r>
              <a:rPr lang="en-US" altLang="en-US" sz="2400" dirty="0" smtClean="0">
                <a:solidFill>
                  <a:srgbClr val="000000"/>
                </a:solidFill>
                <a:latin typeface="Kalinga" pitchFamily="34" charset="0"/>
              </a:rPr>
              <a:t> </a:t>
            </a:r>
            <a:r>
              <a:rPr lang="en-US" altLang="en-US" sz="2400" dirty="0">
                <a:solidFill>
                  <a:srgbClr val="000000"/>
                </a:solidFill>
                <a:latin typeface="Kalinga" pitchFamily="34" charset="0"/>
              </a:rPr>
              <a:t>werden.</a:t>
            </a:r>
          </a:p>
          <a:p>
            <a:pPr eaLnBrk="1" hangingPunct="1">
              <a:lnSpc>
                <a:spcPct val="95000"/>
              </a:lnSpc>
              <a:spcBef>
                <a:spcPct val="0"/>
              </a:spcBef>
              <a:buFontTx/>
              <a:buNone/>
              <a:defRPr/>
            </a:pPr>
            <a:endParaRPr lang="de-DE"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Als Lions haben </a:t>
            </a:r>
            <a:r>
              <a:rPr lang="en-US" altLang="en-US" sz="2400" dirty="0" err="1" smtClean="0">
                <a:solidFill>
                  <a:srgbClr val="000000"/>
                </a:solidFill>
                <a:latin typeface="Kalinga" pitchFamily="34" charset="0"/>
              </a:rPr>
              <a:t>wir</a:t>
            </a:r>
            <a:r>
              <a:rPr lang="en-US" altLang="en-US" sz="2400" dirty="0" smtClean="0">
                <a:solidFill>
                  <a:srgbClr val="000000"/>
                </a:solidFill>
                <a:latin typeface="Kalinga" pitchFamily="34" charset="0"/>
              </a:rPr>
              <a:t> den </a:t>
            </a:r>
            <a:r>
              <a:rPr lang="en-US" altLang="en-US" sz="2400" dirty="0" err="1" smtClean="0">
                <a:solidFill>
                  <a:srgbClr val="000000"/>
                </a:solidFill>
                <a:latin typeface="Kalinga" pitchFamily="34" charset="0"/>
              </a:rPr>
              <a:t>festen</a:t>
            </a:r>
            <a:r>
              <a:rPr lang="en-US" altLang="en-US" sz="2400" dirty="0" smtClean="0">
                <a:solidFill>
                  <a:srgbClr val="000000"/>
                </a:solidFill>
                <a:latin typeface="Kalinga" pitchFamily="34" charset="0"/>
              </a:rPr>
              <a:t> </a:t>
            </a:r>
            <a:r>
              <a:rPr lang="en-US" altLang="en-US" sz="2400" dirty="0" err="1" smtClean="0">
                <a:solidFill>
                  <a:srgbClr val="000000"/>
                </a:solidFill>
                <a:latin typeface="Kalinga" pitchFamily="34" charset="0"/>
              </a:rPr>
              <a:t>Vorsatz</a:t>
            </a:r>
            <a:r>
              <a:rPr lang="en-US" altLang="en-US" sz="2400" dirty="0" smtClean="0">
                <a:solidFill>
                  <a:srgbClr val="000000"/>
                </a:solidFill>
                <a:latin typeface="Kalinga" pitchFamily="34" charset="0"/>
              </a:rPr>
              <a:t>, den Kampf gegen Masern fortzusetzen.</a:t>
            </a:r>
          </a:p>
          <a:p>
            <a:pPr eaLnBrk="1" hangingPunct="1">
              <a:lnSpc>
                <a:spcPct val="95000"/>
              </a:lnSpc>
              <a:spcBef>
                <a:spcPct val="0"/>
              </a:spcBef>
              <a:buFontTx/>
              <a:buNone/>
              <a:defRPr/>
            </a:pPr>
            <a:endParaRPr lang="de-DE"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Kinder in Gemeinden auf der ganzen Welt brauchen Ihre Hilfe, um vor Maserninfektionen geschützt zu werden!</a:t>
            </a:r>
            <a:endParaRPr lang="de-DE"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de-DE"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rPr>
              <a:t>Kurzer Rückblick</a:t>
            </a:r>
            <a:endParaRPr lang="de-DE" sz="3600" dirty="0">
              <a:solidFill>
                <a:srgbClr val="FFFFFF"/>
              </a:solidFill>
              <a:latin typeface="Kalinga" pitchFamily="34" charset="0"/>
              <a:ea typeface="+mj-ea"/>
              <a:cs typeface="Kalinga" pitchFamily="34" charset="0"/>
            </a:endParaRPr>
          </a:p>
        </p:txBody>
      </p:sp>
      <p:sp>
        <p:nvSpPr>
          <p:cNvPr id="2" name="TextBox 1"/>
          <p:cNvSpPr txBox="1"/>
          <p:nvPr/>
        </p:nvSpPr>
        <p:spPr>
          <a:xfrm>
            <a:off x="508000" y="1640736"/>
            <a:ext cx="9372600" cy="5543056"/>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200" dirty="0">
                <a:latin typeface="Kalinga" pitchFamily="34" charset="0"/>
              </a:rPr>
              <a:t>2010: Partnerschaft mit der Masern- und Rötelninitiative und der Bill &amp; Melinda Gates Foundation, </a:t>
            </a:r>
            <a:r>
              <a:rPr lang="en-US" sz="2200" dirty="0" smtClean="0">
                <a:latin typeface="Kalinga" pitchFamily="34" charset="0"/>
              </a:rPr>
              <a:t>um in </a:t>
            </a:r>
            <a:r>
              <a:rPr lang="en-US" sz="2200" dirty="0">
                <a:latin typeface="Kalinga" pitchFamily="34" charset="0"/>
              </a:rPr>
              <a:t>afrikanischen Ländern Pilotprogramme durchzuführen und über 41 Millionen Kinder zu impfen. </a:t>
            </a:r>
            <a:endParaRPr lang="de-DE"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de-DE"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sz="2200" dirty="0" smtClean="0">
                <a:latin typeface="Kalinga" pitchFamily="34" charset="0"/>
              </a:rPr>
              <a:t>2011: Die Bill &amp; Melinda Gates Foundation stellt die Herausforderung, 10 Mio. USD für Masernbekämpfung aufzubringen.  </a:t>
            </a:r>
            <a:endParaRPr lang="de-DE"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de-DE"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sz="2200" dirty="0" smtClean="0">
                <a:latin typeface="Kalinga" pitchFamily="34" charset="0"/>
              </a:rPr>
              <a:t>2012: Die Lions erreichten und übertrafen ihr Ziel in Höhe von </a:t>
            </a:r>
            <a:br>
              <a:rPr lang="en-US" sz="2200" dirty="0" smtClean="0">
                <a:latin typeface="Kalinga" pitchFamily="34" charset="0"/>
              </a:rPr>
            </a:br>
            <a:r>
              <a:rPr lang="en-US" sz="2200" dirty="0" smtClean="0">
                <a:latin typeface="Kalinga" pitchFamily="34" charset="0"/>
              </a:rPr>
              <a:t>10 Mio. USD; die Gates Foundation steuerte 5 Mio. USD bei, so dass insgesamt 15 Mio. USD mobilisiert wurden. Dank dieser Gelder und anderweitiger Partnerunterstützung konnten Impfstoffe für über 200 Mio. Kinder gekauft werden!</a:t>
            </a:r>
            <a:endParaRPr lang="de-DE" sz="22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rPr>
              <a:t>Eine neue Herausforderung</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a:latin typeface="Kalinga" pitchFamily="34" charset="0"/>
              </a:rPr>
              <a:t>Neue Partnerschaft mit der GAVI Alliance </a:t>
            </a:r>
          </a:p>
          <a:p>
            <a:pPr marL="342900" indent="-342900">
              <a:buFontTx/>
              <a:buChar char="•"/>
            </a:pPr>
            <a:r>
              <a:rPr lang="en-US" altLang="en-US" sz="2400" dirty="0">
                <a:latin typeface="Kalinga" pitchFamily="34" charset="0"/>
              </a:rPr>
              <a:t>30 Mio. USD bis zum Jahr 2017</a:t>
            </a:r>
          </a:p>
          <a:p>
            <a:pPr marL="342900" indent="-342900">
              <a:buFontTx/>
              <a:buChar char="•"/>
            </a:pPr>
            <a:r>
              <a:rPr lang="en-US" altLang="en-US" sz="2400" dirty="0">
                <a:latin typeface="Kalinga" pitchFamily="34" charset="0"/>
              </a:rPr>
              <a:t>1:1-Aufstockung im Rahmen des GAVI Matching-Fonds</a:t>
            </a:r>
          </a:p>
          <a:p>
            <a:pPr marL="342900" indent="-342900">
              <a:buFontTx/>
              <a:buChar char="•"/>
            </a:pPr>
            <a:r>
              <a:rPr lang="en-US" altLang="en-US" sz="2400" dirty="0">
                <a:latin typeface="Kalinga" pitchFamily="34" charset="0"/>
              </a:rPr>
              <a:t>Fortsetzung der Lions-Bemühungen, Geschichte im Kampf gegen Masern zu machen</a:t>
            </a:r>
            <a:endParaRPr lang="de-DE"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62150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5200" dirty="0">
                <a:solidFill>
                  <a:srgbClr val="333399"/>
                </a:solidFill>
                <a:latin typeface="Berlin Sans FB" pitchFamily="34" charset="0"/>
              </a:rPr>
              <a:t>60 Mio. USD</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Partner des GAVI Matching-Fonds</a:t>
            </a:r>
            <a:endParaRPr lang="de-DE"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a:latin typeface="Kalinga" pitchFamily="34" charset="0"/>
              </a:rPr>
              <a:t>Global Alliance for Vaccines and Immunisation (GAVI) </a:t>
            </a:r>
            <a:endParaRPr lang="de-DE" altLang="en-US" sz="2400" dirty="0" smtClean="0">
              <a:latin typeface="Kalinga" pitchFamily="34" charset="0"/>
              <a:cs typeface="Kalinga" pitchFamily="34" charset="0"/>
            </a:endParaRPr>
          </a:p>
          <a:p>
            <a:endParaRPr lang="de-DE" altLang="en-US" sz="2400" dirty="0">
              <a:latin typeface="Kalinga" pitchFamily="34" charset="0"/>
              <a:cs typeface="Kalinga" pitchFamily="34" charset="0"/>
            </a:endParaRPr>
          </a:p>
          <a:p>
            <a:pPr lvl="1"/>
            <a:r>
              <a:rPr lang="en-US" altLang="en-US" sz="2000" dirty="0">
                <a:latin typeface="Kalinga" pitchFamily="34" charset="0"/>
              </a:rPr>
              <a:t>Mission: In den ärmsten Ländern der Welt durch verbesserten Zugang zu Impfungen Kinderleben zu retten und die Gesundheit von Menschen zu schützen.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Wir kümmern uns. Wir dienen. Wir erreichen etwas.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Lions-Partner im Kampf gegen Masern: </a:t>
            </a:r>
            <a:endParaRPr lang="de-DE" altLang="en-US" sz="2400" dirty="0" smtClean="0">
              <a:latin typeface="Kalinga" pitchFamily="34" charset="0"/>
              <a:cs typeface="Kalinga" pitchFamily="34" charset="0"/>
            </a:endParaRPr>
          </a:p>
          <a:p>
            <a:pPr marL="800100" lvl="1" indent="-342900">
              <a:buFontTx/>
              <a:buChar char="•"/>
            </a:pPr>
            <a:r>
              <a:rPr lang="en-US" altLang="en-US" sz="2000" dirty="0" smtClean="0">
                <a:latin typeface="Kalinga" pitchFamily="34" charset="0"/>
              </a:rPr>
              <a:t>Regierungen</a:t>
            </a:r>
          </a:p>
          <a:p>
            <a:pPr marL="800100" lvl="1" indent="-342900">
              <a:buFontTx/>
              <a:buChar char="•"/>
            </a:pPr>
            <a:r>
              <a:rPr lang="en-US" altLang="en-US" sz="2000" dirty="0" smtClean="0">
                <a:latin typeface="Kalinga" pitchFamily="34" charset="0"/>
              </a:rPr>
              <a:t>Weltgesundheitsorganisation (WHO), UNICEF, Weltbank</a:t>
            </a:r>
          </a:p>
          <a:p>
            <a:pPr marL="800100" lvl="1" indent="-342900">
              <a:buFontTx/>
              <a:buChar char="•"/>
            </a:pPr>
            <a:r>
              <a:rPr lang="en-US" altLang="en-US" sz="2000" dirty="0" smtClean="0">
                <a:latin typeface="Kalinga" pitchFamily="34" charset="0"/>
              </a:rPr>
              <a:t>Impfbranche</a:t>
            </a:r>
          </a:p>
          <a:p>
            <a:pPr marL="800100" lvl="1" indent="-342900">
              <a:buFontTx/>
              <a:buChar char="•"/>
            </a:pPr>
            <a:r>
              <a:rPr lang="en-US" altLang="en-US" sz="2000" dirty="0" smtClean="0">
                <a:latin typeface="Kalinga" pitchFamily="34" charset="0"/>
              </a:rPr>
              <a:t>Bill &amp; Melinda Gates Foundation</a:t>
            </a:r>
          </a:p>
          <a:p>
            <a:pPr marL="800100" lvl="1" indent="-342900">
              <a:buFontTx/>
              <a:buChar char="•"/>
            </a:pPr>
            <a:r>
              <a:rPr lang="en-US" altLang="en-US" sz="2000" dirty="0" smtClean="0">
                <a:latin typeface="Kalinga" pitchFamily="34" charset="0"/>
              </a:rPr>
              <a:t>Andere </a:t>
            </a:r>
            <a:r>
              <a:rPr lang="en-US" altLang="en-US" sz="2000" dirty="0" err="1" smtClean="0">
                <a:latin typeface="Kalinga" pitchFamily="34" charset="0"/>
              </a:rPr>
              <a:t>gemeinnützige</a:t>
            </a:r>
            <a:r>
              <a:rPr lang="en-US" altLang="en-US" sz="2000" dirty="0" smtClean="0">
                <a:latin typeface="Kalinga" pitchFamily="34" charset="0"/>
              </a:rPr>
              <a:t> F</a:t>
            </a:r>
            <a:r>
              <a:rPr lang="de-DE" altLang="en-US" sz="2000" dirty="0" err="1" smtClean="0">
                <a:latin typeface="Kalinga" pitchFamily="34" charset="0"/>
              </a:rPr>
              <a:t>örderstellen</a:t>
            </a:r>
            <a:r>
              <a:rPr lang="en-US" altLang="en-US" sz="2000" dirty="0" smtClean="0">
                <a:latin typeface="Kalinga" pitchFamily="34" charset="0"/>
              </a:rPr>
              <a:t> wie Comic Relief, la Caixa Foundation, Children’s Investment Fund</a:t>
            </a:r>
          </a:p>
          <a:p>
            <a:pPr marL="800100" lvl="1" indent="-342900">
              <a:buFontTx/>
              <a:buChar char="•"/>
            </a:pPr>
            <a:endParaRPr lang="de-DE" altLang="en-US" sz="2000" dirty="0">
              <a:latin typeface="Kalinga" pitchFamily="34" charset="0"/>
              <a:cs typeface="Kalinga" pitchFamily="34" charset="0"/>
            </a:endParaRPr>
          </a:p>
          <a:p>
            <a:r>
              <a:rPr lang="en-US" altLang="en-US" sz="2400" dirty="0" smtClean="0">
                <a:latin typeface="Kalinga" pitchFamily="34" charset="0"/>
              </a:rPr>
              <a:t>GAVI verwendet die von diesen Gruppen erhaltenen </a:t>
            </a:r>
            <a:r>
              <a:rPr lang="en-US" altLang="en-US" sz="2400" dirty="0" err="1" smtClean="0">
                <a:latin typeface="Kalinga" pitchFamily="34" charset="0"/>
              </a:rPr>
              <a:t>Mittel</a:t>
            </a:r>
            <a:r>
              <a:rPr lang="en-US" altLang="en-US" sz="2400" dirty="0" smtClean="0">
                <a:latin typeface="Kalinga" pitchFamily="34" charset="0"/>
              </a:rPr>
              <a:t> </a:t>
            </a:r>
            <a:r>
              <a:rPr lang="en-US" altLang="en-US" sz="2400" dirty="0" err="1" smtClean="0">
                <a:latin typeface="Kalinga" pitchFamily="34" charset="0"/>
              </a:rPr>
              <a:t>für</a:t>
            </a:r>
            <a:r>
              <a:rPr lang="en-US" altLang="en-US" sz="2400" dirty="0" smtClean="0">
                <a:latin typeface="Kalinga" pitchFamily="34" charset="0"/>
              </a:rPr>
              <a:t> </a:t>
            </a:r>
            <a:r>
              <a:rPr lang="en-US" altLang="en-US" sz="2400" dirty="0" err="1" smtClean="0">
                <a:latin typeface="Kalinga" pitchFamily="34" charset="0"/>
              </a:rPr>
              <a:t>Masseneinkäufe</a:t>
            </a:r>
            <a:r>
              <a:rPr lang="en-US" altLang="en-US" sz="2400" dirty="0" smtClean="0">
                <a:latin typeface="Kalinga" pitchFamily="34" charset="0"/>
              </a:rPr>
              <a:t> von Impfstoffen, um deren Preise niedrig zu halten und ihre Verteilung in Ländern zu ermöglichen, die Impfungen am meisten benötigen. </a:t>
            </a:r>
            <a:endParaRPr lang="de-DE"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a:solidFill>
                  <a:srgbClr val="365436"/>
                </a:solidFill>
                <a:latin typeface="Arial" charset="0"/>
              </a:rPr>
              <a:t>VIDEO</a:t>
            </a:r>
            <a:endParaRPr lang="de-DE" dirty="0">
              <a:solidFill>
                <a:srgbClr val="000000"/>
              </a:solidFill>
              <a:cs typeface="+mn-cs"/>
            </a:endParaRPr>
          </a:p>
          <a:p>
            <a:pPr>
              <a:lnSpc>
                <a:spcPct val="95000"/>
              </a:lnSpc>
            </a:pPr>
            <a:r>
              <a:rPr lang="en-US" sz="4000" dirty="0" smtClean="0">
                <a:solidFill>
                  <a:srgbClr val="365436"/>
                </a:solidFill>
                <a:latin typeface="Arial" charset="0"/>
              </a:rPr>
              <a:t>Lions und GAVI in </a:t>
            </a:r>
            <a:r>
              <a:rPr lang="en-US" sz="4000" dirty="0" err="1" smtClean="0">
                <a:solidFill>
                  <a:srgbClr val="365436"/>
                </a:solidFill>
                <a:latin typeface="Arial" charset="0"/>
              </a:rPr>
              <a:t>Äthiopien</a:t>
            </a:r>
            <a:endParaRPr lang="de-DE"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smtClean="0">
                <a:solidFill>
                  <a:srgbClr val="000000"/>
                </a:solidFill>
                <a:latin typeface="Arial" charset="0"/>
              </a:rPr>
              <a:t>Vorsitzender Wayne Madden nimmt an der Impfaktion in Äthiopien teil.</a:t>
            </a:r>
          </a:p>
          <a:p>
            <a:endParaRPr lang="de-DE" dirty="0">
              <a:solidFill>
                <a:srgbClr val="000000"/>
              </a:solidFill>
              <a:latin typeface="Arial" charset="0"/>
              <a:cs typeface="+mn-cs"/>
            </a:endParaRPr>
          </a:p>
          <a:p>
            <a:r>
              <a:rPr lang="en-US" dirty="0" smtClean="0">
                <a:solidFill>
                  <a:srgbClr val="000000"/>
                </a:solidFill>
                <a:latin typeface="Arial" charset="0"/>
              </a:rPr>
              <a:t>Sehen Sie sich dieses Video hier an: </a:t>
            </a:r>
            <a:r>
              <a:rPr lang="en-US" dirty="0">
                <a:solidFill>
                  <a:srgbClr val="000000"/>
                </a:solidFill>
                <a:latin typeface="Arial" charset="0"/>
                <a:hlinkClick r:id="rId7"/>
              </a:rPr>
              <a:t>http://www.youtube.com/watch?v=nDyo_mK3rwM</a:t>
            </a:r>
            <a:endParaRPr lang="de-DE" dirty="0">
              <a:solidFill>
                <a:srgbClr val="000000"/>
              </a:solidFill>
              <a:latin typeface="Arial" charset="0"/>
              <a:cs typeface="+mn-cs"/>
            </a:endParaRPr>
          </a:p>
          <a:p>
            <a:endParaRPr lang="de-DE"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de-DE">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2102</Words>
  <Application>Microsoft Office PowerPoint</Application>
  <PresentationFormat>Custom</PresentationFormat>
  <Paragraphs>342</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Slide 1 Plain</vt:lpstr>
      <vt:lpstr>1_Default Design</vt:lpstr>
      <vt:lpstr>Photo Editor Photo</vt:lpstr>
      <vt:lpstr>Microsoft Excel Chart</vt:lpstr>
      <vt:lpstr>PowerPoint Presentation</vt:lpstr>
      <vt:lpstr>PowerPoint Presentation</vt:lpstr>
      <vt:lpstr>PowerPoint Presentation</vt:lpstr>
      <vt:lpstr>Aufruf zum Handeln!</vt:lpstr>
      <vt:lpstr>PowerPoint Presentation</vt:lpstr>
      <vt:lpstr>Eine neue Herausforderung</vt:lpstr>
      <vt:lpstr>PowerPoint Presentation</vt:lpstr>
      <vt:lpstr>PowerPoint Presentation</vt:lpstr>
      <vt:lpstr>PowerPoint Presentation</vt:lpstr>
      <vt:lpstr>PowerPoint Presentation</vt:lpstr>
      <vt:lpstr>Warum Masern bekämpfen?</vt:lpstr>
      <vt:lpstr>PowerPoint Presentation</vt:lpstr>
      <vt:lpstr>Warum Masern bekämpfen?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Befürwortung</vt:lpstr>
      <vt:lpstr>Lions machen Geschichte im Kampf gegen Masern: Malawi</vt:lpstr>
      <vt:lpstr>Soziale Mobilisierung</vt:lpstr>
      <vt:lpstr>Soziale Mobilisierung</vt:lpstr>
      <vt:lpstr>Soziale Mobilisierung</vt:lpstr>
      <vt:lpstr>PowerPoint Presentation</vt:lpstr>
      <vt:lpstr>PowerPoint Presentation</vt:lpstr>
      <vt:lpstr>Werbung und Fundraising</vt:lpstr>
      <vt:lpstr>PowerPoint Presentation</vt:lpstr>
      <vt:lpstr>LCIF-Millionen-Dollar-Herausforderung NUR IM APRIL</vt:lpstr>
      <vt:lpstr>Werbematerialien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1829</cp:revision>
  <cp:lastPrinted>2014-03-12T21:12:53Z</cp:lastPrinted>
  <dcterms:created xsi:type="dcterms:W3CDTF">2004-05-06T09:28:21Z</dcterms:created>
  <dcterms:modified xsi:type="dcterms:W3CDTF">2014-03-26T14:32:43Z</dcterms:modified>
</cp:coreProperties>
</file>