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340B3B42-F56B-49C1-A09E-480D075ED328}" v="1" dt="2023-10-26T14:07:27.918"/>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54" autoAdjust="0"/>
  </p:normalViewPr>
  <p:slideViewPr>
    <p:cSldViewPr snapToGrid="0">
      <p:cViewPr varScale="1">
        <p:scale>
          <a:sx n="75" d="100"/>
          <a:sy n="75" d="100"/>
        </p:scale>
        <p:origin x="32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fi-FI" sz="1600">
              <a:latin typeface="Arial" panose="020B0604020202020204" pitchFamily="34" charset="0"/>
              <a:cs typeface="Arial" panose="020B0604020202020204" pitchFamily="34" charset="0"/>
            </a:rPr>
            <a:t>Leojen jäsenjohtaja</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fi-FI" sz="1600">
              <a:latin typeface="Arial" panose="020B0604020202020204" pitchFamily="34" charset="0"/>
              <a:cs typeface="Arial" panose="020B0604020202020204" pitchFamily="34" charset="0"/>
            </a:rPr>
            <a:t>Leojen luentosarja</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fi-FI" sz="1600">
              <a:latin typeface="Arial" panose="020B0604020202020204" pitchFamily="34" charset="0"/>
              <a:cs typeface="Arial" panose="020B0604020202020204" pitchFamily="34" charset="0"/>
            </a:rPr>
            <a:t>ELLI-apuraha leoille</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fi-FI" sz="1600">
              <a:latin typeface="Arial" panose="020B0604020202020204" pitchFamily="34" charset="0"/>
              <a:cs typeface="Arial" panose="020B0604020202020204" pitchFamily="34" charset="0"/>
            </a:rPr>
            <a:t>Leo- tai leo-lionedustaja Yhdistyneisiin kansakuntiin</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fi-FI" sz="1600">
              <a:latin typeface="Arial" panose="020B0604020202020204" pitchFamily="34" charset="0"/>
              <a:cs typeface="Arial" panose="020B0604020202020204" pitchFamily="34" charset="0"/>
            </a:rPr>
            <a:t>Leojen ja lionien yhteistyösivusto ja -resurssi</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i-FI" sz="1600" kern="1200">
              <a:latin typeface="Arial" panose="020B0604020202020204" pitchFamily="34" charset="0"/>
              <a:cs typeface="Arial" panose="020B0604020202020204" pitchFamily="34" charset="0"/>
            </a:rPr>
            <a:t>Leojen jäsenjohtaja</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i-FI" sz="1600" kern="1200">
              <a:latin typeface="Arial" panose="020B0604020202020204" pitchFamily="34" charset="0"/>
              <a:cs typeface="Arial" panose="020B0604020202020204" pitchFamily="34" charset="0"/>
            </a:rPr>
            <a:t>Leojen luentosarja</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i-FI" sz="1600" kern="1200">
              <a:latin typeface="Arial" panose="020B0604020202020204" pitchFamily="34" charset="0"/>
              <a:cs typeface="Arial" panose="020B0604020202020204" pitchFamily="34" charset="0"/>
            </a:rPr>
            <a:t>ELLI-apuraha leoille</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i-FI" sz="1600" kern="1200">
              <a:latin typeface="Arial" panose="020B0604020202020204" pitchFamily="34" charset="0"/>
              <a:cs typeface="Arial" panose="020B0604020202020204" pitchFamily="34" charset="0"/>
            </a:rPr>
            <a:t>Leo- tai leo-lionedustaja Yhdistyneisiin kansakuntiin</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fi-FI" sz="1600" kern="1200">
              <a:latin typeface="Arial" panose="020B0604020202020204" pitchFamily="34" charset="0"/>
              <a:cs typeface="Arial" panose="020B0604020202020204" pitchFamily="34" charset="0"/>
            </a:rPr>
            <a:t>Leojen ja lionien yhteistyösivusto ja -resurssi</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Leo-ohjelman strateginen suunnitelma edustaa Lions Internationalin yhteisiä ponnisteluja Leoklubiohjelman vahvistamiseksi ja sellaisen ympäristön luomiseksi Lions-perheeseen, joka tukee ja toivottaa nuoret tervetulleiksi. Leoilta ja lioneilta ympäri maailmaa saadun palautteen perusteella tässä suunnitelmassa esitetään sekä parannuksia että uusia aloitteita, joiden tarkoituksena on rakentaa entistäkin parempi Leoklubiohjelma.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i-FI" b="0" i="0" u="none" strike="noStrike" cap="none" normalizeH="0" baseline="0" noProof="0">
                <a:ln>
                  <a:noFill/>
                </a:ln>
                <a:effectLst/>
                <a:uLnTx/>
                <a:uFillTx/>
                <a:ea typeface="+mn-ea"/>
              </a:rPr>
              <a:t>Leo-ohjelman strategisen suunnitelman tavoite on </a:t>
            </a:r>
            <a:r>
              <a:rPr kumimoji="0" lang="fi-FI" b="1" i="0" u="none" strike="noStrike" cap="none" normalizeH="0" baseline="0" noProof="0">
                <a:ln>
                  <a:noFill/>
                </a:ln>
                <a:effectLst/>
                <a:uLnTx/>
                <a:uFillTx/>
                <a:ea typeface="+mn-ea"/>
              </a:rPr>
              <a:t>kasvu</a:t>
            </a:r>
            <a:r>
              <a:rPr kumimoji="0" lang="fi-FI" b="0" i="0" u="none" strike="noStrike" cap="none" normalizeH="0" baseline="0" noProof="0">
                <a:ln>
                  <a:noFill/>
                </a:ln>
                <a:effectLst/>
                <a:uLnTx/>
                <a:uFillTx/>
                <a:ea typeface="+mn-ea"/>
              </a:rPr>
              <a:t>. Leoklubien jäsenmäärä kasvaa </a:t>
            </a:r>
            <a:r>
              <a:rPr kumimoji="0" lang="fi-FI" b="1" i="0" u="none" strike="noStrike" cap="none" normalizeH="0" baseline="0" noProof="0">
                <a:ln>
                  <a:noFill/>
                </a:ln>
                <a:effectLst/>
                <a:uLnTx/>
                <a:uFillTx/>
                <a:ea typeface="ヒラギノ角ゴ Pro W3"/>
              </a:rPr>
              <a:t>kahteensataantuhanteen </a:t>
            </a:r>
            <a:r>
              <a:rPr kumimoji="0" lang="fi-FI" b="0" i="0" u="none" strike="noStrike" cap="none" normalizeH="0" baseline="0" noProof="0">
                <a:ln>
                  <a:noFill/>
                </a:ln>
                <a:effectLst/>
                <a:uLnTx/>
                <a:uFillTx/>
                <a:ea typeface="ヒラギノ角ゴ Pro W3"/>
              </a:rPr>
              <a:t>raportoituun leojäseneen ja </a:t>
            </a:r>
            <a:r>
              <a:rPr kumimoji="0" lang="fi-FI" b="1" i="0" u="none" strike="noStrike" cap="none" normalizeH="0" baseline="0" noProof="0">
                <a:ln>
                  <a:noFill/>
                </a:ln>
                <a:effectLst/>
                <a:uLnTx/>
                <a:uFillTx/>
                <a:ea typeface="ヒラギノ角ゴ Pro W3"/>
              </a:rPr>
              <a:t>kolmeentoistatuhanteen </a:t>
            </a:r>
            <a:r>
              <a:rPr kumimoji="0" lang="fi-FI" b="0" i="0" u="none" strike="noStrike" cap="none" normalizeH="0" baseline="0" noProof="0">
                <a:ln>
                  <a:noFill/>
                </a:ln>
                <a:effectLst/>
                <a:uLnTx/>
                <a:uFillTx/>
                <a:ea typeface="ヒラギノ角ゴ Pro W3"/>
              </a:rPr>
              <a:t>raportoituun leo-lioniin.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i-FI" b="0"/>
              <a:t>Lions International aloitti suunnitelman, kun ohjelmassa oli noin </a:t>
            </a:r>
            <a:r>
              <a:rPr lang="fi-FI" b="1"/>
              <a:t>sataviisikymmentäseitsemän tuhatta viisisataa </a:t>
            </a:r>
            <a:r>
              <a:rPr lang="fi-FI" b="0"/>
              <a:t>raportoitua leoa ja </a:t>
            </a:r>
            <a:r>
              <a:rPr lang="fi-FI" b="1"/>
              <a:t>neljä tuhatta seitsemänsataa </a:t>
            </a:r>
            <a:r>
              <a:rPr lang="fi-FI" b="0"/>
              <a:t>raportoitua leo-lionia, joten tämän tavoitteen saavuttaminen kuvastaa jännittävää kasvua molemmilla alueilla.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a:t>Nämä ovat strategisen suunnitelman neljä painopistealuetta ja tavoitteet jokaiselle niistä.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fi-FI" dirty="0"/>
              <a:t>Nämä ovat strategisen suunnitelman ensimmäisen vuoden (2021-2022) tärkeimmät aloitteet: </a:t>
            </a:r>
          </a:p>
          <a:p>
            <a:endParaRPr lang="en-US" dirty="0"/>
          </a:p>
          <a:p>
            <a:pPr marL="171450" indent="-171450">
              <a:buFont typeface="Arial" panose="020B0604020202020204" pitchFamily="34" charset="0"/>
              <a:buChar char="•"/>
            </a:pPr>
            <a:r>
              <a:rPr lang="fi-FI" b="1" dirty="0"/>
              <a:t>Rekrytoinnin </a:t>
            </a:r>
            <a:r>
              <a:rPr lang="fi-FI" dirty="0"/>
              <a:t>alla on uudet leoklubien johtajien sivut, uusi Pride -sivu ja leojen rekrytointivideo. Jos et ole vielä nähnyt videota, siinä näytetään leoja toiminnassa eri puolilla maailmaa, mikä kuvastaa leoklubiemme monimuotoisuutta. Video on tehokas resurssi, jota kaikki klubit voivat käyttää uusien leojäsenten hankkimiseen. </a:t>
            </a:r>
            <a:br>
              <a:rPr lang="fi-FI" dirty="0"/>
            </a:br>
            <a:endParaRPr lang="fi-FI" dirty="0"/>
          </a:p>
          <a:p>
            <a:pPr marL="171450" indent="-171450">
              <a:buFont typeface="Arial" panose="020B0604020202020204" pitchFamily="34" charset="0"/>
              <a:buChar char="•"/>
            </a:pPr>
            <a:r>
              <a:rPr lang="fi-FI" b="1" dirty="0"/>
              <a:t>Jäsenyyskokemuksen </a:t>
            </a:r>
            <a:r>
              <a:rPr lang="fi-FI" dirty="0"/>
              <a:t>sisällä on leopiirien virkailijoiden mahdollisuus raportoida verkossa, verkko-opintojakso vain leoille ja lisää raportointiresursseja.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fi-FI" b="1" dirty="0"/>
              <a:t>Siirryttäessä lioneihin</a:t>
            </a:r>
            <a:r>
              <a:rPr lang="fi-FI" dirty="0"/>
              <a:t>, johtajien parempi seuranta verkon raportointijärjestelmässä ja uusi esitys aiheesta "Jatketaan matkaa".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fi-FI" dirty="0"/>
              <a:t>LCIF:n kohdassa on </a:t>
            </a:r>
            <a:r>
              <a:rPr lang="fi-FI" b="1" dirty="0"/>
              <a:t>Lions Share</a:t>
            </a:r>
            <a:r>
              <a:rPr lang="fi-FI" dirty="0"/>
              <a:t> -rintaneula leoille. Tämä oli erään entisen hallituksen leo-lion -yhteyshenkilön ajatus, jonka tarkoituksena oli innostaa leoja osallistumaan säätiömme toimintaan. </a:t>
            </a:r>
            <a:r>
              <a:rPr lang="fi-FI" sz="1200" dirty="0">
                <a:solidFill>
                  <a:srgbClr val="55565A"/>
                </a:solidFill>
                <a:latin typeface="Arial"/>
                <a:cs typeface="Arial"/>
              </a:rPr>
              <a:t>Lions Share for Leos on vuosittainen ohjelma, joka antaa tunnustusta yksittäisille lahjoittajille, joiden vähimmäislahjoitus on </a:t>
            </a:r>
            <a:r>
              <a:rPr lang="fi-FI" sz="1200" b="1" dirty="0">
                <a:solidFill>
                  <a:srgbClr val="55565A"/>
                </a:solidFill>
                <a:latin typeface="Arial"/>
                <a:cs typeface="Arial"/>
              </a:rPr>
              <a:t>20 Yhdysvaltain dollaria</a:t>
            </a:r>
            <a:r>
              <a:rPr lang="fi-FI" sz="1200" dirty="0">
                <a:solidFill>
                  <a:srgbClr val="55565A"/>
                </a:solidFill>
                <a:latin typeface="Arial"/>
                <a:cs typeface="Arial"/>
              </a:rPr>
              <a:t>. Lahjoittamalla tähän ohjelmaan voit hankkia varoja apurahaohjelmiin, joiden avulla leot ja lionit voivat auttaa laajemmassa mittakaavassa.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fi-FI" dirty="0"/>
              <a:t>Vuonna 2022-2023 Lions International tarjosi tavoitteenasettamiseen liittyviä resursseja leovirkailijoille sekä virkailijoille tarkoitetun kurssin LLC:ssä. Leot voivat nyt tallentaa henkilökohtaiset koulutuksensa Learn-alustalla. Leojen tai leo-lionien edustaja YK:ssa hyväksyttiin, ja se otetaan käyttöön vuona 2023-2024; tämä virka vastaa lionien YK-edustajaa. Edellisen toimivuoden aikana luotiin useita leoista lioneiksi siirtymiseen liittyviä resursseja, ja järjestö tuki useita Special Olympics -tapahtumia.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a:t>Vuonna 3 hallitus hyväksyi leojen jäsenjohtajan viran lisäämisen klubi-, piiri- ja moninkertaispiiritasolle. Myös Leojen luentosarjan istunnot ja Leojen ELLI-leo-stipendi otettiin käyttöön. Myös leojen edustajat YK:ssa aloittivat uudet tehtävänsä. Leojen ja lionien Positiivinen yhteistyö -verkkosivu otettiin käyttöön.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fi-FI" b="0" dirty="0">
                <a:latin typeface="Helvetica"/>
                <a:cs typeface="Helvetica"/>
              </a:rPr>
              <a:t>Kuten lionien strategisessa suunnitelmassa, meillä on monia aloitteita käynnissä menestyksen varmistamiseksi. Leo-ohjelman strateginen suunnitelma viedään vahvasti päätökseen kahden viimeisen vuoden aikana jatkamalla kolmen ensimmäisen vuoden aikana saavutetun vauhdin hyödyntämistä. Leot saavat vielä enemmän tukea henkilökohtaisen tarinansa ja klubinsa tarinan kertomiseen asiantuntijoiden - muiden leojen - avulla. Edunvalvonta korostuu leojen tärkeänä asiana ja antaa useammille lioneille ja leoille mahdollisuuden puhua leojen mahdollisuuksista jatkaa palvelua osana Lions-perhettä. Lopuksi leot ja säätiö tulevat lähemmäs kuin koskaan </a:t>
            </a:r>
            <a:r>
              <a:rPr lang="fi-FI" dirty="0">
                <a:latin typeface="Helvetica"/>
                <a:cs typeface="Helvetica"/>
              </a:rPr>
              <a:t>aiemmin </a:t>
            </a:r>
            <a:r>
              <a:rPr lang="fi-FI" dirty="0">
                <a:latin typeface="Calibri"/>
                <a:cs typeface="Calibri"/>
              </a:rPr>
              <a:t>Special</a:t>
            </a:r>
            <a:r>
              <a:rPr lang="fi-FI" dirty="0"/>
              <a:t> Olympics -ohjelman Mission:</a:t>
            </a:r>
            <a:r>
              <a:rPr lang="fi-FI" b="0" dirty="0">
                <a:latin typeface="Helvetica"/>
                <a:cs typeface="Helvetica"/>
              </a:rPr>
              <a:t> Inclusion -aloitteen kautta ja kannustamalla Lions Questin osallistuvia liittymään leoiksi.</a:t>
            </a:r>
            <a:r>
              <a:rPr lang="fi-FI" dirty="0">
                <a:latin typeface="Helvetica"/>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fi-FI" dirty="0"/>
              <a:t>Näin pystyt tukemaan tätä suunnitelmaa. Leoille hyvä aloituspaikka on </a:t>
            </a:r>
            <a:r>
              <a:rPr lang="fi-FI" b="1" dirty="0"/>
              <a:t>lionsclubs.org/leopride</a:t>
            </a:r>
            <a:r>
              <a:rPr lang="fi-FI" dirty="0"/>
              <a:t>. Sieltä löydät vinkkejä ja resursseja, joiden avulla voit osoittaa ylpeytesi Leo-klubiohjelmasta, sosiaalisen median malleja ja viestejä sekä tapoja osallistua enemmän. </a:t>
            </a:r>
          </a:p>
          <a:p>
            <a:endParaRPr lang="en-US" dirty="0"/>
          </a:p>
          <a:p>
            <a:r>
              <a:rPr lang="fi-FI" dirty="0"/>
              <a:t>Toinen loistava resurssi on Leojen verkkosivu: </a:t>
            </a:r>
            <a:r>
              <a:rPr lang="fi-FI" b="1" dirty="0"/>
              <a:t>lionsclubs.org/leos</a:t>
            </a:r>
            <a:r>
              <a:rPr lang="fi-FI" dirty="0"/>
              <a:t>. Sieltä löydät kaikki tiedot leoklubien perustamisesta, leojen ja johtajien raportoinnista sekä palvelemisesta, oppimisesta ja juhlimisesta leojen kanssa.  </a:t>
            </a:r>
          </a:p>
          <a:p>
            <a:endParaRPr lang="en-US" dirty="0"/>
          </a:p>
          <a:p>
            <a:r>
              <a:rPr lang="fi-FI" dirty="0"/>
              <a:t>Ota yhteyttä Nuorten lionien ja leojen tiimiin lähettämällä sähköpostia osoitteeseen </a:t>
            </a:r>
            <a:r>
              <a:rPr lang="fi-FI" b="1" dirty="0"/>
              <a:t>leo@lionsclubs.org</a:t>
            </a:r>
            <a:r>
              <a:rPr lang="fi-FI" dirty="0"/>
              <a:t>.</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fi-FI" sz="3600" b="0" i="0" u="none" strike="noStrike" cap="none" normalizeH="0" baseline="0" noProof="0" dirty="0">
                <a:ln>
                  <a:noFill/>
                </a:ln>
                <a:solidFill>
                  <a:srgbClr val="00AC69"/>
                </a:solidFill>
                <a:effectLst/>
                <a:uLnTx/>
                <a:uFillTx/>
                <a:latin typeface="Arial" panose="020B0604020202020204" pitchFamily="34" charset="0"/>
                <a:ea typeface="ヒラギノ角ゴ Pro W3" charset="0"/>
                <a:cs typeface="Arial" panose="020B0604020202020204" pitchFamily="34" charset="0"/>
              </a:rPr>
              <a:t>LEOKLUBIOHJELMAN</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fi-FI" sz="6000" b="1" i="0" u="none" strike="noStrike" cap="none" normalizeH="0" baseline="0" noProof="0" dirty="0">
                <a:ln>
                  <a:noFill/>
                </a:ln>
                <a:solidFill>
                  <a:srgbClr val="55565A"/>
                </a:solidFill>
                <a:effectLst/>
                <a:uLnTx/>
                <a:uFillTx/>
                <a:latin typeface="Arial" panose="020B0604020202020204" pitchFamily="34" charset="0"/>
                <a:ea typeface="ヒラギノ角ゴ Pro W3" charset="0"/>
                <a:cs typeface="Arial" panose="020B0604020202020204" pitchFamily="34" charset="0"/>
              </a:rPr>
              <a:t>STRATEGINEN SUUNNITELMA</a:t>
            </a:r>
          </a:p>
          <a:p>
            <a:pPr>
              <a:spcBef>
                <a:spcPts val="0"/>
              </a:spcBef>
              <a:defRPr/>
            </a:pPr>
            <a:r>
              <a:rPr lang="fi-FI" sz="2400" dirty="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4"/>
            <a:ext cx="10326461" cy="5674789"/>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i-FI"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Leo-ohjelman strategisen suunnitelman </a:t>
            </a:r>
            <a:r>
              <a:rPr kumimoji="0" lang="fi-FI" sz="3200" b="1" i="0" u="none" strike="noStrike" cap="none"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TAVOITE</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fi-FI"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Vuoteen </a:t>
            </a:r>
            <a:r>
              <a:rPr kumimoji="0" lang="fi-FI" sz="2800" b="1"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fi-FI"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mennessä leoklubien jäsenyys kasvaa 200 000 raportoituun jäseneen, ja lioneihin siirtyvien leojen määrä kasvaa 13 000 raportoituun jäseneen. Tämä on seurausta lisääntyneestä rekrytoinnista ja työstä siirtymisen varmistamiseksi sekä paremmasta jäsenyyskokemuksesta.</a:t>
            </a:r>
            <a:r>
              <a:rPr kumimoji="0" lang="fi-FI"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44147" y="-154122"/>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769470" y="362484"/>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fi-FI" sz="3600" b="1" i="0" u="none" strike="noStrike" cap="none" normalizeH="0" baseline="0" noProof="0" dirty="0">
                <a:ln>
                  <a:noFill/>
                </a:ln>
                <a:solidFill>
                  <a:srgbClr val="55565A"/>
                </a:solidFill>
                <a:effectLst/>
                <a:uLnTx/>
                <a:uFillTx/>
                <a:latin typeface="Arial" charset="0"/>
                <a:ea typeface="Arial" charset="0"/>
                <a:cs typeface="Arial" charset="0"/>
              </a:rPr>
              <a:t>Kokonaisvaltainen lähestymistapa: Tavoitteet</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3831818"/>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i-FI" sz="2400" b="1" i="0" u="none" strike="noStrike" cap="none" normalizeH="0" baseline="0" noProof="0" dirty="0">
                <a:ln>
                  <a:noFill/>
                </a:ln>
                <a:solidFill>
                  <a:srgbClr val="00AC69"/>
                </a:solidFill>
                <a:effectLst/>
                <a:uLnTx/>
                <a:uFillTx/>
                <a:latin typeface="Arial"/>
                <a:ea typeface="ヒラギノ角ゴ Pro W3"/>
                <a:cs typeface="Arial"/>
              </a:rPr>
              <a:t>Rekrytointi: </a:t>
            </a:r>
            <a:r>
              <a:rPr kumimoji="0" lang="fi-FI" sz="2400" b="0" i="0" u="none" strike="noStrike" cap="none" normalizeH="0" baseline="0" noProof="0" dirty="0">
                <a:ln>
                  <a:noFill/>
                </a:ln>
                <a:solidFill>
                  <a:srgbClr val="424242"/>
                </a:solidFill>
                <a:effectLst/>
                <a:uLnTx/>
                <a:uFillTx/>
                <a:latin typeface="Arial"/>
                <a:ea typeface="ヒラギノ角ゴ Pro W3"/>
                <a:cs typeface="Arial"/>
              </a:rPr>
              <a:t>Tarjotaan jäsenille rekrytointiin tarvittavat työkalut ja parannetaan kasvuun keskittyvää jäsenyysrakennetta</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i-FI" sz="2400" b="1" i="0" u="none" strike="noStrike" cap="none" normalizeH="0" baseline="0" noProof="0" dirty="0">
                <a:ln>
                  <a:noFill/>
                </a:ln>
                <a:solidFill>
                  <a:srgbClr val="00AC69"/>
                </a:solidFill>
                <a:effectLst/>
                <a:uLnTx/>
                <a:uFillTx/>
                <a:latin typeface="Arial"/>
                <a:ea typeface="ヒラギノ角ゴ Pro W3"/>
                <a:cs typeface="Arial"/>
              </a:rPr>
              <a:t>Jäsenkokemus: </a:t>
            </a:r>
            <a:r>
              <a:rPr kumimoji="0" lang="fi-FI" sz="2400" b="0" i="0" u="none" strike="noStrike" cap="none" normalizeH="0" baseline="0" noProof="0" dirty="0">
                <a:ln>
                  <a:noFill/>
                </a:ln>
                <a:solidFill>
                  <a:srgbClr val="424242"/>
                </a:solidFill>
                <a:effectLst/>
                <a:uLnTx/>
                <a:uFillTx/>
                <a:latin typeface="Arial"/>
                <a:ea typeface="ヒラギノ角ゴ Pro W3"/>
                <a:cs typeface="Arial"/>
              </a:rPr>
              <a:t>Lisätään leojäsenyyden arvoa laajentamalla ainutlaatuisia mahdollisuuksia taitojen kehittämiseen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i-FI" sz="2400" b="1" i="0" u="none" strike="noStrike" cap="none" normalizeH="0" baseline="0" noProof="0" dirty="0">
                <a:ln>
                  <a:noFill/>
                </a:ln>
                <a:solidFill>
                  <a:srgbClr val="00AC69"/>
                </a:solidFill>
                <a:effectLst/>
                <a:uLnTx/>
                <a:uFillTx/>
                <a:latin typeface="Arial"/>
                <a:ea typeface="ヒラギノ角ゴ Pro W3"/>
                <a:cs typeface="Arial"/>
              </a:rPr>
              <a:t>Siirtyminen:</a:t>
            </a:r>
            <a:r>
              <a:rPr kumimoji="0" lang="fi-FI" sz="2400" b="0" i="0" u="none" strike="noStrike" cap="none" normalizeH="0" baseline="0" noProof="0" dirty="0">
                <a:ln>
                  <a:noFill/>
                </a:ln>
                <a:solidFill>
                  <a:srgbClr val="424242"/>
                </a:solidFill>
                <a:effectLst/>
                <a:uLnTx/>
                <a:uFillTx/>
                <a:latin typeface="Arial"/>
                <a:ea typeface="ヒラギノ角ゴ Pro W3"/>
                <a:cs typeface="Arial"/>
              </a:rPr>
              <a:t> Tarjotaan leoille myönteisiä kokemuksia ja polku jäsenyyteen sekä koulutetaan lioneita edistämään siirtymistä.</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fi-FI" sz="2400" b="1" i="0" u="none" strike="noStrike" cap="none" normalizeH="0" baseline="0" noProof="0" dirty="0">
                <a:ln>
                  <a:noFill/>
                </a:ln>
                <a:solidFill>
                  <a:srgbClr val="00B050"/>
                </a:solidFill>
                <a:effectLst/>
                <a:uLnTx/>
                <a:uFillTx/>
                <a:latin typeface="Arial"/>
                <a:ea typeface="ヒラギノ角ゴ Pro W3"/>
                <a:cs typeface="Arial"/>
              </a:rPr>
              <a:t>LCIF: </a:t>
            </a:r>
            <a:r>
              <a:rPr kumimoji="0" lang="fi-FI" sz="2400" b="0" i="0" u="none" strike="noStrike" cap="none" normalizeH="0" baseline="0" noProof="0" dirty="0">
                <a:ln>
                  <a:noFill/>
                </a:ln>
                <a:solidFill>
                  <a:srgbClr val="0D2240"/>
                </a:solidFill>
                <a:effectLst/>
                <a:uLnTx/>
                <a:uFillTx/>
                <a:latin typeface="Arial"/>
                <a:ea typeface="ヒラギノ角ゴ Pro W3"/>
                <a:cs typeface="Arial"/>
              </a:rPr>
              <a:t>Vahvistetaan leojen ja säätiön välistä yhteyttä</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040095"/>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i-FI"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i-FI"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i-FI"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fi-FI"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fi-FI"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1. vuosi – Tärkeimmät </a:t>
            </a:r>
            <a:r>
              <a:rPr kumimoji="0" lang="fi-FI"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SAAVUTUKSET</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429812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fi-FI" sz="2400" b="1">
                          <a:solidFill>
                            <a:srgbClr val="424242"/>
                          </a:solidFill>
                          <a:latin typeface="Arial" panose="020B0604020202020204" pitchFamily="34" charset="0"/>
                          <a:cs typeface="Arial" panose="020B0604020202020204" pitchFamily="34" charset="0"/>
                        </a:rPr>
                        <a:t>Rekrytointi</a:t>
                      </a:r>
                    </a:p>
                    <a:p>
                      <a:pPr marL="285750" indent="-285750">
                        <a:buFont typeface="Arial" panose="020B0604020202020204" pitchFamily="34" charset="0"/>
                        <a:buChar char="•"/>
                      </a:pPr>
                      <a:r>
                        <a:rPr lang="fi-FI" sz="2400">
                          <a:solidFill>
                            <a:srgbClr val="424242"/>
                          </a:solidFill>
                          <a:latin typeface="Arial" panose="020B0604020202020204" pitchFamily="34" charset="0"/>
                          <a:cs typeface="Arial" panose="020B0604020202020204" pitchFamily="34" charset="0"/>
                        </a:rPr>
                        <a:t>Leoklubien johtajien verkkosivut</a:t>
                      </a:r>
                    </a:p>
                    <a:p>
                      <a:pPr marL="285750" indent="-285750">
                        <a:buFont typeface="Arial" panose="020B0604020202020204" pitchFamily="34" charset="0"/>
                        <a:buChar char="•"/>
                      </a:pPr>
                      <a:r>
                        <a:rPr lang="fi-FI" sz="2400">
                          <a:solidFill>
                            <a:srgbClr val="424242"/>
                          </a:solidFill>
                          <a:latin typeface="Arial" panose="020B0604020202020204" pitchFamily="34" charset="0"/>
                          <a:cs typeface="Arial" panose="020B0604020202020204" pitchFamily="34" charset="0"/>
                        </a:rPr>
                        <a:t>Leo Pride -verkkosivut</a:t>
                      </a:r>
                    </a:p>
                    <a:p>
                      <a:pPr marL="285750" indent="-285750">
                        <a:buFont typeface="Arial" panose="020B0604020202020204" pitchFamily="34" charset="0"/>
                        <a:buChar char="•"/>
                      </a:pPr>
                      <a:r>
                        <a:rPr lang="fi-FI" sz="2400">
                          <a:solidFill>
                            <a:srgbClr val="424242"/>
                          </a:solidFill>
                          <a:latin typeface="Arial" panose="020B0604020202020204" pitchFamily="34" charset="0"/>
                          <a:cs typeface="Arial" panose="020B0604020202020204" pitchFamily="34" charset="0"/>
                        </a:rPr>
                        <a:t>Leojen rekrytointivideo</a:t>
                      </a:r>
                    </a:p>
                  </a:txBody>
                  <a:tcPr/>
                </a:tc>
                <a:tc>
                  <a:txBody>
                    <a:bodyPr/>
                    <a:lstStyle/>
                    <a:p>
                      <a:r>
                        <a:rPr lang="fi-FI" sz="2400" b="1">
                          <a:latin typeface="Arial" panose="020B0604020202020204" pitchFamily="34" charset="0"/>
                          <a:cs typeface="Arial" panose="020B0604020202020204" pitchFamily="34" charset="0"/>
                        </a:rPr>
                        <a:t>Jäsenkokemus</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Piirien leovirkailijat pääsevät käyttämäään verkossa toimivaa raportointia</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LLC-kurssit leoille</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Raportointiresurssit</a:t>
                      </a:r>
                    </a:p>
                  </a:txBody>
                  <a:tcPr/>
                </a:tc>
                <a:extLst>
                  <a:ext uri="{0D108BD9-81ED-4DB2-BD59-A6C34878D82A}">
                    <a16:rowId xmlns:a16="http://schemas.microsoft.com/office/drawing/2014/main" val="1761347545"/>
                  </a:ext>
                </a:extLst>
              </a:tr>
              <a:tr h="2012124">
                <a:tc>
                  <a:txBody>
                    <a:bodyPr/>
                    <a:lstStyle/>
                    <a:p>
                      <a:r>
                        <a:rPr lang="fi-FI" sz="2400" b="1">
                          <a:solidFill>
                            <a:srgbClr val="424242"/>
                          </a:solidFill>
                          <a:latin typeface="Arial" panose="020B0604020202020204" pitchFamily="34" charset="0"/>
                          <a:cs typeface="Arial" panose="020B0604020202020204" pitchFamily="34" charset="0"/>
                        </a:rPr>
                        <a:t>Siirtyminen</a:t>
                      </a:r>
                    </a:p>
                    <a:p>
                      <a:pPr marL="285750" indent="-285750">
                        <a:buFont typeface="Arial" panose="020B0604020202020204" pitchFamily="34" charset="0"/>
                        <a:buChar char="•"/>
                      </a:pPr>
                      <a:r>
                        <a:rPr lang="fi-FI" sz="2400">
                          <a:solidFill>
                            <a:srgbClr val="424242"/>
                          </a:solidFill>
                          <a:latin typeface="Arial" panose="020B0604020202020204" pitchFamily="34" charset="0"/>
                          <a:cs typeface="Arial" panose="020B0604020202020204" pitchFamily="34" charset="0"/>
                        </a:rPr>
                        <a:t>Hallituksen ja kuvernöörineuvoston yhteyshenkilöt MyLCI:ssä</a:t>
                      </a:r>
                    </a:p>
                    <a:p>
                      <a:pPr marL="285750" indent="-285750">
                        <a:buFont typeface="Arial" panose="020B0604020202020204" pitchFamily="34" charset="0"/>
                        <a:buChar char="•"/>
                      </a:pPr>
                      <a:r>
                        <a:rPr lang="fi-FI" sz="2400">
                          <a:solidFill>
                            <a:srgbClr val="424242"/>
                          </a:solidFill>
                          <a:latin typeface="Arial" panose="020B0604020202020204" pitchFamily="34" charset="0"/>
                          <a:cs typeface="Arial" panose="020B0604020202020204" pitchFamily="34" charset="0"/>
                        </a:rPr>
                        <a:t>Jatketaan matkaa -PowerPoint</a:t>
                      </a:r>
                    </a:p>
                  </a:txBody>
                  <a:tcPr/>
                </a:tc>
                <a:tc>
                  <a:txBody>
                    <a:bodyPr/>
                    <a:lstStyle/>
                    <a:p>
                      <a:r>
                        <a:rPr lang="fi-FI"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Lions Share -rintaneula leoille</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fi-FI"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2. vuosi – Tärkeimmät </a:t>
            </a:r>
            <a:r>
              <a:rPr kumimoji="0" lang="fi-FI"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SAAVUTUKSET</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2635025531"/>
              </p:ext>
            </p:extLst>
          </p:nvPr>
        </p:nvGraphicFramePr>
        <p:xfrm>
          <a:off x="899743" y="1243310"/>
          <a:ext cx="10098680" cy="530352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fi-FI" sz="2400" b="1">
                          <a:latin typeface="Arial" panose="020B0604020202020204" pitchFamily="34" charset="0"/>
                          <a:cs typeface="Arial" panose="020B0604020202020204" pitchFamily="34" charset="0"/>
                        </a:rPr>
                        <a:t>Rekrytointi</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Leovirkailijoiden käytettävissä olevat tavoitteiden asettamiseen liittyvät resurssit</a:t>
                      </a:r>
                    </a:p>
                  </a:txBody>
                  <a:tcPr/>
                </a:tc>
                <a:tc>
                  <a:txBody>
                    <a:bodyPr/>
                    <a:lstStyle/>
                    <a:p>
                      <a:r>
                        <a:rPr lang="fi-FI" sz="2400" b="1">
                          <a:latin typeface="Arial" panose="020B0604020202020204" pitchFamily="34" charset="0"/>
                          <a:cs typeface="Arial" panose="020B0604020202020204" pitchFamily="34" charset="0"/>
                        </a:rPr>
                        <a:t>Jäsenkokemus</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Leovirkailijan kurssi LLC:ssä</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Leotiedot raportoitu LEARN:issa</a:t>
                      </a:r>
                    </a:p>
                    <a:p>
                      <a:pPr marL="285750" indent="-285750">
                        <a:buFont typeface="Arial" panose="020B0604020202020204" pitchFamily="34" charset="0"/>
                        <a:buChar char="•"/>
                      </a:pPr>
                      <a:r>
                        <a:rPr lang="fi-FI" sz="2400">
                          <a:latin typeface="Arial" panose="020B0604020202020204" pitchFamily="34" charset="0"/>
                          <a:cs typeface="Arial" panose="020B0604020202020204" pitchFamily="34" charset="0"/>
                        </a:rPr>
                        <a:t>Leo- tai leo-lionedustaja hyväksytty Yhdistyneisiin kansakuntiin</a:t>
                      </a:r>
                    </a:p>
                  </a:txBody>
                  <a:tcPr/>
                </a:tc>
                <a:extLst>
                  <a:ext uri="{0D108BD9-81ED-4DB2-BD59-A6C34878D82A}">
                    <a16:rowId xmlns:a16="http://schemas.microsoft.com/office/drawing/2014/main" val="129263111"/>
                  </a:ext>
                </a:extLst>
              </a:tr>
              <a:tr h="370840">
                <a:tc>
                  <a:txBody>
                    <a:bodyPr/>
                    <a:lstStyle/>
                    <a:p>
                      <a:r>
                        <a:rPr lang="fi-FI" sz="2400" b="1" dirty="0">
                          <a:latin typeface="Arial" panose="020B0604020202020204" pitchFamily="34" charset="0"/>
                          <a:cs typeface="Arial" panose="020B0604020202020204" pitchFamily="34" charset="0"/>
                        </a:rPr>
                        <a:t>Siirtyminen</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Leo-lion -parhaat toimintatavat opas</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Siirtymän työkalut leoklubien virkailijoille</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Siirtymävastuiden ja -resurssien sisällyttäminen verkkosivulle</a:t>
                      </a:r>
                    </a:p>
                  </a:txBody>
                  <a:tcPr/>
                </a:tc>
                <a:tc>
                  <a:txBody>
                    <a:bodyPr/>
                    <a:lstStyle/>
                    <a:p>
                      <a:r>
                        <a:rPr lang="fi-FI"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Special Olympics Caribbean Youth Leadership Forum</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Special Olympics Global Youth Summit at Berlin World Games</a:t>
                      </a:r>
                    </a:p>
                    <a:p>
                      <a:pPr marL="285750" indent="-285750">
                        <a:buFont typeface="Arial" panose="020B0604020202020204" pitchFamily="34" charset="0"/>
                        <a:buChar char="•"/>
                      </a:pPr>
                      <a:r>
                        <a:rPr lang="fi-FI" sz="2400" dirty="0">
                          <a:latin typeface="Arial" panose="020B0604020202020204" pitchFamily="34" charset="0"/>
                          <a:cs typeface="Arial" panose="020B0604020202020204" pitchFamily="34" charset="0"/>
                        </a:rPr>
                        <a:t>Uusi Special Olympicsin henkilökunnan yhteyshenkilö Leo-ohjelmaa varten</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1" y="357538"/>
            <a:ext cx="10186611" cy="830997"/>
          </a:xfrm>
          <a:prstGeom prst="rect">
            <a:avLst/>
          </a:prstGeom>
          <a:noFill/>
        </p:spPr>
        <p:txBody>
          <a:bodyPr wrap="square" rtlCol="0">
            <a:spAutoFit/>
          </a:bodyPr>
          <a:lstStyle/>
          <a:p>
            <a:r>
              <a:rPr lang="fi-FI" sz="4800">
                <a:solidFill>
                  <a:schemeClr val="bg2">
                    <a:lumMod val="25000"/>
                  </a:schemeClr>
                </a:solidFill>
                <a:latin typeface="Arial Black" panose="020B0A04020102020204" pitchFamily="34" charset="0"/>
              </a:rPr>
              <a:t>3. vuoden</a:t>
            </a:r>
            <a:r>
              <a:rPr lang="fi-FI" sz="4000">
                <a:solidFill>
                  <a:srgbClr val="00B050"/>
                </a:solidFill>
              </a:rPr>
              <a:t> </a:t>
            </a:r>
            <a:r>
              <a:rPr lang="fi-FI" sz="4800" b="1">
                <a:solidFill>
                  <a:srgbClr val="00B050"/>
                </a:solidFill>
                <a:latin typeface="Arial Black" panose="020B0A04020102020204" pitchFamily="34" charset="0"/>
              </a:rPr>
              <a:t>Keskeiset aloitteet</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7354906"/>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fi-FI" sz="2400" b="1">
                <a:solidFill>
                  <a:schemeClr val="accent1"/>
                </a:solidFill>
                <a:latin typeface="Arial" panose="020B0604020202020204" pitchFamily="34" charset="0"/>
                <a:cs typeface="Arial" panose="020B0604020202020204" pitchFamily="34" charset="0"/>
              </a:rPr>
              <a:t>Rekrytointi</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fi-FI" sz="1800" b="0"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Sinun Leo-tarinasi</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fi-FI">
                <a:solidFill>
                  <a:srgbClr val="55565A"/>
                </a:solidFill>
                <a:latin typeface="Arial" panose="020B0604020202020204" pitchFamily="34" charset="0"/>
                <a:cs typeface="Arial" panose="020B0604020202020204" pitchFamily="34" charset="0"/>
              </a:rPr>
              <a:t>Tavoitteiden asettaminen</a:t>
            </a:r>
          </a:p>
          <a:p>
            <a:pPr marL="0" marR="0" lvl="0" indent="0" algn="l" defTabSz="914400" rtl="0" eaLnBrk="1" fontAlgn="auto" latinLnBrk="0" hangingPunct="1">
              <a:spcBef>
                <a:spcPts val="1800"/>
              </a:spcBef>
              <a:spcAft>
                <a:spcPts val="0"/>
              </a:spcAft>
              <a:buClrTx/>
              <a:buSzTx/>
              <a:buFontTx/>
              <a:buNone/>
              <a:tabLst/>
              <a:defRPr/>
            </a:pPr>
            <a:r>
              <a:rPr lang="fi-FI" sz="2400" b="1">
                <a:solidFill>
                  <a:srgbClr val="FFC000"/>
                </a:solidFill>
                <a:latin typeface="Arial" panose="020B0604020202020204" pitchFamily="34" charset="0"/>
                <a:cs typeface="Arial" panose="020B0604020202020204" pitchFamily="34" charset="0"/>
              </a:rPr>
              <a:t>Jäsenkokemus</a:t>
            </a:r>
          </a:p>
          <a:p>
            <a:pPr marL="285750" indent="-285750" fontAlgn="auto">
              <a:spcBef>
                <a:spcPts val="600"/>
              </a:spcBef>
              <a:spcAft>
                <a:spcPts val="0"/>
              </a:spcAft>
              <a:buClr>
                <a:srgbClr val="EBB700"/>
              </a:buClr>
              <a:buFont typeface="Wingdings 3" panose="05040102010807070707" pitchFamily="18" charset="2"/>
              <a:buChar char=""/>
              <a:defRPr/>
            </a:pPr>
            <a:r>
              <a:rPr lang="fi-FI">
                <a:solidFill>
                  <a:srgbClr val="55565A"/>
                </a:solidFill>
                <a:latin typeface="Arial" panose="020B0604020202020204" pitchFamily="34" charset="0"/>
                <a:cs typeface="Arial" panose="020B0604020202020204" pitchFamily="34" charset="0"/>
              </a:rPr>
              <a:t>Edunvalvonta palveluna</a:t>
            </a:r>
          </a:p>
          <a:p>
            <a:pPr marL="285750" indent="-285750" fontAlgn="auto">
              <a:spcBef>
                <a:spcPts val="600"/>
              </a:spcBef>
              <a:spcAft>
                <a:spcPts val="0"/>
              </a:spcAft>
              <a:buClr>
                <a:srgbClr val="EBB700"/>
              </a:buClr>
              <a:buFont typeface="Wingdings 3" panose="05040102010807070707" pitchFamily="18" charset="2"/>
              <a:buChar char=""/>
              <a:defRPr/>
            </a:pPr>
            <a:r>
              <a:rPr lang="fi-FI">
                <a:solidFill>
                  <a:srgbClr val="55565A"/>
                </a:solidFill>
                <a:latin typeface="Arial" panose="020B0604020202020204" pitchFamily="34" charset="0"/>
                <a:cs typeface="Arial" panose="020B0604020202020204" pitchFamily="34" charset="0"/>
              </a:rPr>
              <a:t>Taitojen kehittäminen</a:t>
            </a:r>
          </a:p>
          <a:p>
            <a:pPr fontAlgn="auto">
              <a:spcBef>
                <a:spcPts val="1800"/>
              </a:spcBef>
              <a:spcAft>
                <a:spcPts val="0"/>
              </a:spcAft>
              <a:defRPr/>
            </a:pPr>
            <a:r>
              <a:rPr kumimoji="0" lang="fi-FI" sz="2400" b="1" i="0" u="none" strike="noStrike" cap="none" normalizeH="0" baseline="0" noProof="0">
                <a:ln>
                  <a:noFill/>
                </a:ln>
                <a:solidFill>
                  <a:srgbClr val="00B050"/>
                </a:solidFill>
                <a:effectLst/>
                <a:uLnTx/>
                <a:uFillTx/>
                <a:latin typeface="Arial" panose="020B0604020202020204" pitchFamily="34" charset="0"/>
                <a:ea typeface="Arial" charset="0"/>
                <a:cs typeface="Arial" panose="020B0604020202020204" pitchFamily="34" charset="0"/>
              </a:rPr>
              <a:t>Siirtyminen lioneihin</a:t>
            </a:r>
          </a:p>
          <a:p>
            <a:pPr marL="285750" indent="-285750" fontAlgn="auto">
              <a:spcBef>
                <a:spcPts val="600"/>
              </a:spcBef>
              <a:spcAft>
                <a:spcPts val="0"/>
              </a:spcAft>
              <a:buClr>
                <a:srgbClr val="EBB700"/>
              </a:buClr>
              <a:buFont typeface="Wingdings 3" panose="05040102010807070707" pitchFamily="18" charset="2"/>
              <a:buChar char=""/>
              <a:defRPr/>
            </a:pPr>
            <a:r>
              <a:rPr lang="fi-FI">
                <a:solidFill>
                  <a:srgbClr val="55565A"/>
                </a:solidFill>
                <a:latin typeface="Arial" panose="020B0604020202020204" pitchFamily="34" charset="0"/>
                <a:ea typeface="ヒラギノ角ゴ Pro W3"/>
                <a:cs typeface="Arial" panose="020B0604020202020204" pitchFamily="34" charset="0"/>
              </a:rPr>
              <a:t>Lisätukea hallituksen ja kuvernöörineuvoston leo ja leo-lion - yhteyshenkilöille</a:t>
            </a:r>
          </a:p>
          <a:p>
            <a:pPr marL="285750" indent="-285750" fontAlgn="auto">
              <a:spcBef>
                <a:spcPts val="600"/>
              </a:spcBef>
              <a:spcAft>
                <a:spcPts val="0"/>
              </a:spcAft>
              <a:buClr>
                <a:srgbClr val="EBB700"/>
              </a:buClr>
              <a:buFont typeface="Wingdings 3" panose="05040102010807070707" pitchFamily="18" charset="2"/>
              <a:buChar char=""/>
              <a:defRPr/>
            </a:pPr>
            <a:r>
              <a:rPr lang="fi-FI">
                <a:solidFill>
                  <a:srgbClr val="55565A"/>
                </a:solidFill>
                <a:latin typeface="Arial" panose="020B0604020202020204" pitchFamily="34" charset="0"/>
                <a:ea typeface="ヒラギノ角ゴ Pro W3"/>
                <a:cs typeface="Arial" panose="020B0604020202020204" pitchFamily="34" charset="0"/>
              </a:rPr>
              <a:t>Uudet leo- ja lion-yhteistyöresurssit</a:t>
            </a:r>
          </a:p>
          <a:p>
            <a:pPr marL="0" marR="0" lvl="0" indent="0" algn="l" defTabSz="914400" rtl="0" eaLnBrk="1" fontAlgn="auto" latinLnBrk="0" hangingPunct="1">
              <a:spcBef>
                <a:spcPts val="600"/>
              </a:spcBef>
              <a:spcAft>
                <a:spcPts val="0"/>
              </a:spcAft>
              <a:buClrTx/>
              <a:buSzTx/>
              <a:buFontTx/>
              <a:buNone/>
              <a:tabLst/>
              <a:defRPr/>
            </a:pPr>
            <a:r>
              <a:rPr lang="fi-FI" sz="2400" b="1">
                <a:solidFill>
                  <a:schemeClr val="bg2">
                    <a:lumMod val="50000"/>
                  </a:schemeClr>
                </a:solidFill>
                <a:latin typeface="Arial" panose="020B0604020202020204" pitchFamily="34" charset="0"/>
                <a:cs typeface="Arial" panose="020B0604020202020204" pitchFamily="34" charset="0"/>
              </a:rPr>
              <a:t>Yhteistyö LCIF:n kanssa</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fi-FI" b="0" i="0" u="none" strike="noStrike" cap="none" normalizeH="0" baseline="0" noProof="0">
                <a:ln>
                  <a:noFill/>
                </a:ln>
                <a:solidFill>
                  <a:srgbClr val="55565A"/>
                </a:solidFill>
                <a:effectLst/>
                <a:uLnTx/>
                <a:uFillTx/>
                <a:latin typeface="Arial" panose="020B0604020202020204" pitchFamily="34" charset="0"/>
                <a:ea typeface="Arial" charset="0"/>
                <a:cs typeface="Arial" panose="020B0604020202020204" pitchFamily="34" charset="0"/>
              </a:rPr>
              <a:t>Special Olympics -tapahtumien edistäminen</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fi-FI" b="0" i="0" u="none" strike="noStrike" cap="none" normalizeH="0" baseline="0" noProof="0">
                <a:ln>
                  <a:noFill/>
                </a:ln>
                <a:solidFill>
                  <a:srgbClr val="55565A"/>
                </a:solidFill>
                <a:effectLst/>
                <a:uLnTx/>
                <a:uFillTx/>
                <a:latin typeface="Arial" panose="020B0604020202020204" pitchFamily="34" charset="0"/>
                <a:ea typeface="Arial" charset="0"/>
                <a:cs typeface="Arial" panose="020B0604020202020204" pitchFamily="34" charset="0"/>
              </a:rPr>
              <a:t>Parannetut Lions Quest </a:t>
            </a:r>
            <a:r>
              <a:rPr lang="fi-FI">
                <a:solidFill>
                  <a:srgbClr val="55565A"/>
                </a:solidFill>
                <a:latin typeface="Arial" panose="020B0604020202020204" pitchFamily="34" charset="0"/>
                <a:ea typeface="Arial" charset="0"/>
                <a:cs typeface="Arial" panose="020B0604020202020204" pitchFamily="34" charset="0"/>
              </a:rPr>
              <a:t>-yhteydet</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fi-FI" sz="32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Vahvasti </a:t>
            </a:r>
            <a:r>
              <a:rPr kumimoji="0" lang="fi-FI" sz="4000" b="1" i="0" u="none" strike="noStrike" cap="none" normalizeH="0" noProof="0">
                <a:ln>
                  <a:noFill/>
                </a:ln>
                <a:solidFill>
                  <a:srgbClr val="C00000"/>
                </a:solidFill>
                <a:effectLst/>
                <a:uLnTx/>
                <a:uFillTx/>
                <a:latin typeface="Arial" panose="020B0604020202020204" pitchFamily="34" charset="0"/>
                <a:ea typeface="ヒラギノ角ゴ Pro W3" charset="0"/>
                <a:cs typeface="Arial" panose="020B0604020202020204" pitchFamily="34" charset="0"/>
              </a:rPr>
              <a:t>loppuun</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1103" y="5181242"/>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fi-FI" sz="4400" b="1" i="0" u="none" strike="noStrike" cap="none" normalizeH="0" baseline="0" noProof="0">
                <a:ln>
                  <a:noFill/>
                </a:ln>
                <a:solidFill>
                  <a:srgbClr val="00AC69"/>
                </a:solidFill>
                <a:effectLst/>
                <a:uLnTx/>
                <a:uFillTx/>
                <a:latin typeface="Arial" charset="0"/>
                <a:ea typeface="Arial" charset="0"/>
                <a:cs typeface="Arial" charset="0"/>
              </a:rPr>
              <a:t>OSALLISTU</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3170099"/>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i-FI"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Perustakaa leoklubi</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i-FI"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Järjestäkää yhteisiä palvelu- ja oppimisaktiviteetteja</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fi-FI" sz="2000" dirty="0">
                <a:solidFill>
                  <a:prstClr val="black"/>
                </a:solidFill>
                <a:latin typeface="Arial" panose="020B0604020202020204" pitchFamily="34" charset="0"/>
                <a:cs typeface="Arial" panose="020B0604020202020204" pitchFamily="34" charset="0"/>
              </a:rPr>
              <a:t>Varmista, että leojäsenet ja virkailijat raportoidaan Lion Portal -alustalla</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fi-FI"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Kutsu leot siirtymään lioneiksi</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3477875"/>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fi-FI" sz="2000" dirty="0">
                <a:latin typeface="Arial" panose="020B0604020202020204" pitchFamily="34" charset="0"/>
                <a:cs typeface="Arial" panose="020B0604020202020204" pitchFamily="34" charset="0"/>
              </a:rPr>
              <a:t>Rekrytoi uusia jäseniä klubiisi</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i-FI" sz="2000" dirty="0">
                <a:latin typeface="Arial" panose="020B0604020202020204" pitchFamily="34" charset="0"/>
                <a:cs typeface="Arial" panose="020B0604020202020204" pitchFamily="34" charset="0"/>
              </a:rPr>
              <a:t>Pidä jäsenrekisteri ajan tasalla</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i-FI" sz="2000" dirty="0">
                <a:latin typeface="Arial" panose="020B0604020202020204" pitchFamily="34" charset="0"/>
                <a:cs typeface="Arial" panose="020B0604020202020204" pitchFamily="34" charset="0"/>
              </a:rPr>
              <a:t>Kutsu lionit palvelemaan kanssanne</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i-FI" sz="2000" dirty="0">
                <a:latin typeface="Arial" panose="020B0604020202020204" pitchFamily="34" charset="0"/>
                <a:cs typeface="Arial" panose="020B0604020202020204" pitchFamily="34" charset="0"/>
              </a:rPr>
              <a:t>Rekisteröidy Lion Account -tilin käyttäjäksi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fi-FI" sz="2000" dirty="0">
                <a:latin typeface="Arial" panose="020B0604020202020204" pitchFamily="34" charset="0"/>
                <a:cs typeface="Arial" panose="020B0604020202020204" pitchFamily="34" charset="0"/>
              </a:rPr>
              <a:t>Tutustu sivuun </a:t>
            </a:r>
            <a:r>
              <a:rPr lang="fi-FI" sz="2000" b="1" dirty="0">
                <a:solidFill>
                  <a:srgbClr val="00AC69"/>
                </a:solidFill>
                <a:latin typeface="Arial" panose="020B0604020202020204" pitchFamily="34" charset="0"/>
                <a:cs typeface="Arial" panose="020B0604020202020204" pitchFamily="34" charset="0"/>
              </a:rPr>
              <a:t>lionsclubs.org/leopride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774126" y="5910639"/>
            <a:ext cx="10819108" cy="400110"/>
          </a:xfrm>
          <a:prstGeom prst="rect">
            <a:avLst/>
          </a:prstGeom>
          <a:noFill/>
        </p:spPr>
        <p:txBody>
          <a:bodyPr wrap="square" rtlCol="0">
            <a:spAutoFit/>
          </a:bodyPr>
          <a:lstStyle/>
          <a:p>
            <a:r>
              <a:rPr lang="fi-FI" sz="2000" dirty="0">
                <a:solidFill>
                  <a:prstClr val="black"/>
                </a:solidFill>
                <a:latin typeface="Arial" panose="020B0604020202020204" pitchFamily="34" charset="0"/>
                <a:cs typeface="Arial" panose="020B0604020202020204" pitchFamily="34" charset="0"/>
              </a:rPr>
              <a:t>Jos haluat lisätietoja Leo-ohjelmasta, käy osoitteessa </a:t>
            </a:r>
            <a:r>
              <a:rPr lang="fi-FI" sz="2000" b="1" dirty="0">
                <a:solidFill>
                  <a:srgbClr val="00AC69"/>
                </a:solidFill>
                <a:latin typeface="Arial" panose="020B0604020202020204" pitchFamily="34" charset="0"/>
                <a:cs typeface="Arial" panose="020B0604020202020204" pitchFamily="34" charset="0"/>
              </a:rPr>
              <a:t>lionsclubs.org/leos </a:t>
            </a:r>
            <a:r>
              <a:rPr lang="fi-FI" sz="2000" b="1" dirty="0">
                <a:solidFill>
                  <a:srgbClr val="56565A"/>
                </a:solidFill>
                <a:latin typeface="Arial" panose="020B0604020202020204" pitchFamily="34" charset="0"/>
                <a:cs typeface="Arial" panose="020B0604020202020204" pitchFamily="34" charset="0"/>
              </a:rPr>
              <a:t>tai lähetä sähköpostia osoitteeseen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fi-FI" sz="3200" b="1">
                <a:solidFill>
                  <a:srgbClr val="407CCA"/>
                </a:solidFill>
                <a:latin typeface="Arial" panose="020B0604020202020204" pitchFamily="34" charset="0"/>
                <a:cs typeface="Arial" panose="020B0604020202020204" pitchFamily="34" charset="0"/>
              </a:rPr>
              <a:t>LEOT</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fi-FI" sz="3200" b="1">
                <a:solidFill>
                  <a:srgbClr val="407CCA"/>
                </a:solidFill>
                <a:latin typeface="Arial" panose="020B0604020202020204" pitchFamily="34" charset="0"/>
                <a:cs typeface="Arial" panose="020B0604020202020204" pitchFamily="34" charset="0"/>
              </a:rPr>
              <a:t>LIONIT</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fi-FI" sz="4800"/>
              <a:t>Kiitos</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fi-FI"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fi-FI" sz="1600" b="1">
                <a:solidFill>
                  <a:schemeClr val="bg1"/>
                </a:solidFill>
                <a:latin typeface="Arial" panose="020B0604020202020204" pitchFamily="34" charset="0"/>
                <a:cs typeface="Arial" panose="020B0604020202020204" pitchFamily="34" charset="0"/>
              </a:rPr>
              <a:t>2023 FI</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fi-FI" sz="2000">
                <a:solidFill>
                  <a:srgbClr val="F2F2F2"/>
                </a:solidFill>
                <a:latin typeface="Arial" panose="020B0604020202020204" pitchFamily="34" charset="0"/>
                <a:cs typeface="Arial" panose="020B0604020202020204" pitchFamily="34" charset="0"/>
              </a:rPr>
              <a:t>Leo@lionsclubs.org</a:t>
            </a:r>
          </a:p>
          <a:p>
            <a:pPr algn="ctr"/>
            <a:r>
              <a:rPr lang="fi-FI" sz="2000">
                <a:solidFill>
                  <a:srgbClr val="F2F2F2"/>
                </a:solidFill>
                <a:latin typeface="Arial" panose="020B0604020202020204" pitchFamily="34" charset="0"/>
                <a:cs typeface="Arial" panose="020B0604020202020204" pitchFamily="34" charset="0"/>
              </a:rPr>
              <a:t>Lionsclubs.org/leo  </a:t>
            </a:r>
          </a:p>
          <a:p>
            <a:pPr algn="ctr"/>
            <a:r>
              <a:rPr lang="fi-FI" sz="2400" b="1">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951</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42</cp:revision>
  <dcterms:created xsi:type="dcterms:W3CDTF">2023-08-10T19:35:54Z</dcterms:created>
  <dcterms:modified xsi:type="dcterms:W3CDTF">2023-11-07T16:51:30Z</dcterms:modified>
</cp:coreProperties>
</file>