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55543-21DC-44FF-A6E2-479424D46146}" v="11" dt="2023-09-20T19:13:51.067"/>
    <p1510:client id="{340B3B42-F56B-49C1-A09E-480D075ED328}" v="1" dt="2023-10-26T14:07:27.918"/>
    <p1510:client id="{E8581B9C-B9D5-2747-0528-22BD8D3D0AFD}" v="4" dt="2023-08-11T18:51:53.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72" autoAdjust="0"/>
  </p:normalViewPr>
  <p:slideViewPr>
    <p:cSldViewPr snapToGrid="0">
      <p:cViewPr varScale="1">
        <p:scale>
          <a:sx n="69" d="100"/>
          <a:sy n="69" d="100"/>
        </p:scale>
        <p:origin x="576"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ja-JP" sz="1600">
              <a:latin typeface="MS PGothic" panose="020B0600070205080204" pitchFamily="34" charset="-128"/>
              <a:ea typeface="MS PGothic" panose="020B0600070205080204" pitchFamily="34" charset="-128"/>
              <a:cs typeface="Arial" panose="020B0604020202020204" pitchFamily="34" charset="0"/>
            </a:rPr>
            <a:t>レオ会員委員長</a:t>
          </a:r>
        </a:p>
      </dgm:t>
    </dgm:pt>
    <dgm:pt modelId="{589A9CD0-7172-46AF-8432-7CDF2969F9A7}" type="parTrans" cxnId="{60A29906-8BAD-4275-ABE5-EFD9D9DD5730}">
      <dgm:prSet/>
      <dgm:spPr/>
      <dgm:t>
        <a:bodyPr/>
        <a:lstStyle/>
        <a:p>
          <a:endParaRPr lang="en-US" sz="1600">
            <a:latin typeface="MS PGothic" panose="020B0600070205080204" pitchFamily="34" charset="-128"/>
            <a:ea typeface="MS PGothic" panose="020B0600070205080204" pitchFamily="34" charset="-128"/>
          </a:endParaRPr>
        </a:p>
      </dgm:t>
    </dgm:pt>
    <dgm:pt modelId="{D1E74464-C04B-4EFE-9749-762C9D98F5DD}" type="sibTrans" cxnId="{60A29906-8BAD-4275-ABE5-EFD9D9DD5730}">
      <dgm:prSet/>
      <dgm:spPr/>
      <dgm:t>
        <a:bodyPr/>
        <a:lstStyle/>
        <a:p>
          <a:endParaRPr lang="en-US" sz="1600">
            <a:latin typeface="MS PGothic" panose="020B0600070205080204" pitchFamily="34" charset="-128"/>
            <a:ea typeface="MS PGothic" panose="020B0600070205080204" pitchFamily="34" charset="-128"/>
          </a:endParaRPr>
        </a:p>
      </dgm:t>
    </dgm:pt>
    <dgm:pt modelId="{3AD68227-C8FD-43B8-A9B5-6E69D6C021F3}">
      <dgm:prSet custT="1"/>
      <dgm:spPr/>
      <dgm:t>
        <a:bodyPr/>
        <a:lstStyle/>
        <a:p>
          <a:r>
            <a:rPr lang="ja-JP" sz="1600" dirty="0">
              <a:latin typeface="MS PGothic" panose="020B0600070205080204" pitchFamily="34" charset="-128"/>
              <a:ea typeface="MS PGothic" panose="020B0600070205080204" pitchFamily="34" charset="-128"/>
              <a:cs typeface="Arial" panose="020B0604020202020204" pitchFamily="34" charset="0"/>
            </a:rPr>
            <a:t>レオ・アドバンスメント・セッション</a:t>
          </a:r>
        </a:p>
      </dgm:t>
    </dgm:pt>
    <dgm:pt modelId="{D4070539-99A9-409A-8324-6FC4699EB3DB}" type="parTrans" cxnId="{FECBAF9C-058C-4401-A6C6-9F472FA7819F}">
      <dgm:prSet/>
      <dgm:spPr/>
      <dgm:t>
        <a:bodyPr/>
        <a:lstStyle/>
        <a:p>
          <a:endParaRPr lang="en-US" sz="1600">
            <a:latin typeface="MS PGothic" panose="020B0600070205080204" pitchFamily="34" charset="-128"/>
            <a:ea typeface="MS PGothic" panose="020B0600070205080204" pitchFamily="34" charset="-128"/>
          </a:endParaRPr>
        </a:p>
      </dgm:t>
    </dgm:pt>
    <dgm:pt modelId="{F840ED93-7FCF-433E-A72B-13C813C9E6AA}" type="sibTrans" cxnId="{FECBAF9C-058C-4401-A6C6-9F472FA7819F}">
      <dgm:prSet/>
      <dgm:spPr/>
      <dgm:t>
        <a:bodyPr/>
        <a:lstStyle/>
        <a:p>
          <a:endParaRPr lang="en-US" sz="1600">
            <a:latin typeface="MS PGothic" panose="020B0600070205080204" pitchFamily="34" charset="-128"/>
            <a:ea typeface="MS PGothic" panose="020B0600070205080204" pitchFamily="34" charset="-128"/>
          </a:endParaRPr>
        </a:p>
      </dgm:t>
    </dgm:pt>
    <dgm:pt modelId="{EC52A279-04F3-4BFD-91CE-458D44250834}">
      <dgm:prSet custT="1"/>
      <dgm:spPr/>
      <dgm:t>
        <a:bodyPr/>
        <a:lstStyle/>
        <a:p>
          <a:r>
            <a:rPr lang="ja-JP" sz="1600" dirty="0">
              <a:latin typeface="MS PGothic" panose="020B0600070205080204" pitchFamily="34" charset="-128"/>
              <a:ea typeface="MS PGothic" panose="020B0600070205080204" pitchFamily="34" charset="-128"/>
              <a:cs typeface="Arial" panose="020B0604020202020204" pitchFamily="34" charset="0"/>
            </a:rPr>
            <a:t>ELLI</a:t>
          </a:r>
          <a:r>
            <a:rPr lang="ja-JP" altLang="en-US" sz="1600" dirty="0">
              <a:latin typeface="MS PGothic" panose="020B0600070205080204" pitchFamily="34" charset="-128"/>
              <a:ea typeface="MS PGothic" panose="020B0600070205080204" pitchFamily="34" charset="-128"/>
              <a:cs typeface="Arial" panose="020B0604020202020204" pitchFamily="34" charset="0"/>
            </a:rPr>
            <a:t> </a:t>
          </a:r>
          <a:r>
            <a:rPr lang="ja-JP" sz="1600" dirty="0">
              <a:latin typeface="MS PGothic" panose="020B0600070205080204" pitchFamily="34" charset="-128"/>
              <a:ea typeface="MS PGothic" panose="020B0600070205080204" pitchFamily="34" charset="-128"/>
              <a:cs typeface="Arial" panose="020B0604020202020204" pitchFamily="34" charset="0"/>
            </a:rPr>
            <a:t>レオ補助金</a:t>
          </a:r>
        </a:p>
      </dgm:t>
    </dgm:pt>
    <dgm:pt modelId="{A6EE3A8C-90B6-4441-88D4-A2E1D9A7ABA3}" type="parTrans" cxnId="{8C4ED481-94D8-44B0-8D80-1B8617B9B297}">
      <dgm:prSet/>
      <dgm:spPr/>
      <dgm:t>
        <a:bodyPr/>
        <a:lstStyle/>
        <a:p>
          <a:endParaRPr lang="en-US" sz="1600">
            <a:latin typeface="MS PGothic" panose="020B0600070205080204" pitchFamily="34" charset="-128"/>
            <a:ea typeface="MS PGothic" panose="020B0600070205080204" pitchFamily="34" charset="-128"/>
          </a:endParaRPr>
        </a:p>
      </dgm:t>
    </dgm:pt>
    <dgm:pt modelId="{82C65E7A-CB12-4F06-94A7-C3B2478ED2F2}" type="sibTrans" cxnId="{8C4ED481-94D8-44B0-8D80-1B8617B9B297}">
      <dgm:prSet/>
      <dgm:spPr/>
      <dgm:t>
        <a:bodyPr/>
        <a:lstStyle/>
        <a:p>
          <a:endParaRPr lang="en-US" sz="1600">
            <a:latin typeface="MS PGothic" panose="020B0600070205080204" pitchFamily="34" charset="-128"/>
            <a:ea typeface="MS PGothic" panose="020B0600070205080204" pitchFamily="34" charset="-128"/>
          </a:endParaRPr>
        </a:p>
      </dgm:t>
    </dgm:pt>
    <dgm:pt modelId="{026240B3-8579-4C13-8FAB-94579BDBDFA3}">
      <dgm:prSet custT="1"/>
      <dgm:spPr/>
      <dgm:t>
        <a:bodyPr/>
        <a:lstStyle/>
        <a:p>
          <a:r>
            <a:rPr lang="ja-JP" sz="1600">
              <a:latin typeface="MS PGothic" panose="020B0600070205080204" pitchFamily="34" charset="-128"/>
              <a:ea typeface="MS PGothic" panose="020B0600070205080204" pitchFamily="34" charset="-128"/>
              <a:cs typeface="Arial" panose="020B0604020202020204" pitchFamily="34" charset="0"/>
            </a:rPr>
            <a:t>国連へのレオまたはレオライオン代表</a:t>
          </a:r>
        </a:p>
        <a:p>
          <a:endParaRPr lang="en-US" sz="1600" dirty="0">
            <a:latin typeface="MS PGothic" panose="020B0600070205080204" pitchFamily="34" charset="-128"/>
            <a:ea typeface="MS PGothic" panose="020B0600070205080204" pitchFamily="34" charset="-128"/>
          </a:endParaRPr>
        </a:p>
      </dgm:t>
    </dgm:pt>
    <dgm:pt modelId="{D6D0D39B-62D9-430F-9076-3A25042C870E}" type="parTrans" cxnId="{AA20108F-DF19-4AB5-BDE3-4159060107BC}">
      <dgm:prSet/>
      <dgm:spPr/>
      <dgm:t>
        <a:bodyPr/>
        <a:lstStyle/>
        <a:p>
          <a:endParaRPr lang="en-US" sz="1600">
            <a:latin typeface="MS PGothic" panose="020B0600070205080204" pitchFamily="34" charset="-128"/>
            <a:ea typeface="MS PGothic" panose="020B0600070205080204" pitchFamily="34" charset="-128"/>
          </a:endParaRPr>
        </a:p>
      </dgm:t>
    </dgm:pt>
    <dgm:pt modelId="{8C43B1BF-7C51-435A-9553-A994EE2AD960}" type="sibTrans" cxnId="{AA20108F-DF19-4AB5-BDE3-4159060107BC}">
      <dgm:prSet/>
      <dgm:spPr/>
      <dgm:t>
        <a:bodyPr/>
        <a:lstStyle/>
        <a:p>
          <a:endParaRPr lang="en-US" sz="1600">
            <a:latin typeface="MS PGothic" panose="020B0600070205080204" pitchFamily="34" charset="-128"/>
            <a:ea typeface="MS PGothic" panose="020B0600070205080204" pitchFamily="34" charset="-128"/>
          </a:endParaRPr>
        </a:p>
      </dgm:t>
    </dgm:pt>
    <dgm:pt modelId="{EBB69B5B-43AB-4E54-841D-B845E552503D}">
      <dgm:prSet custT="1"/>
      <dgm:spPr/>
      <dgm:t>
        <a:bodyPr/>
        <a:lstStyle/>
        <a:p>
          <a:r>
            <a:rPr lang="ja-JP" sz="1600" dirty="0">
              <a:latin typeface="MS PGothic" panose="020B0600070205080204" pitchFamily="34" charset="-128"/>
              <a:ea typeface="MS PGothic" panose="020B0600070205080204" pitchFamily="34" charset="-128"/>
              <a:cs typeface="Arial" panose="020B0604020202020204" pitchFamily="34" charset="0"/>
            </a:rPr>
            <a:t>「</a:t>
          </a:r>
          <a:r>
            <a:rPr lang="ja-JP" altLang="en-US" sz="1600" dirty="0">
              <a:latin typeface="MS PGothic" panose="020B0600070205080204" pitchFamily="34" charset="-128"/>
              <a:ea typeface="MS PGothic" panose="020B0600070205080204" pitchFamily="34" charset="-128"/>
              <a:cs typeface="Arial" panose="020B0604020202020204" pitchFamily="34" charset="0"/>
            </a:rPr>
            <a:t>ライオンズと</a:t>
          </a:r>
          <a:r>
            <a:rPr lang="ja-JP" sz="1600" dirty="0">
              <a:latin typeface="MS PGothic" panose="020B0600070205080204" pitchFamily="34" charset="-128"/>
              <a:ea typeface="MS PGothic" panose="020B0600070205080204" pitchFamily="34" charset="-128"/>
              <a:cs typeface="Arial" panose="020B0604020202020204" pitchFamily="34" charset="0"/>
            </a:rPr>
            <a:t>レオの</a:t>
          </a:r>
          <a:br>
            <a:rPr lang="en-US" altLang="ja-JP" sz="1600" dirty="0">
              <a:latin typeface="MS PGothic" panose="020B0600070205080204" pitchFamily="34" charset="-128"/>
              <a:ea typeface="MS PGothic" panose="020B0600070205080204" pitchFamily="34" charset="-128"/>
              <a:cs typeface="Arial" panose="020B0604020202020204" pitchFamily="34" charset="0"/>
            </a:rPr>
          </a:br>
          <a:r>
            <a:rPr lang="ja-JP" altLang="en-US" sz="1600" dirty="0">
              <a:latin typeface="MS PGothic" panose="020B0600070205080204" pitchFamily="34" charset="-128"/>
              <a:ea typeface="MS PGothic" panose="020B0600070205080204" pitchFamily="34" charset="-128"/>
              <a:cs typeface="Arial" panose="020B0604020202020204" pitchFamily="34" charset="0"/>
            </a:rPr>
            <a:t>有意義な</a:t>
          </a:r>
          <a:r>
            <a:rPr lang="ja-JP" sz="1600" dirty="0">
              <a:latin typeface="MS PGothic" panose="020B0600070205080204" pitchFamily="34" charset="-128"/>
              <a:ea typeface="MS PGothic" panose="020B0600070205080204" pitchFamily="34" charset="-128"/>
              <a:cs typeface="Arial" panose="020B0604020202020204" pitchFamily="34" charset="0"/>
            </a:rPr>
            <a:t>協力」</a:t>
          </a:r>
          <a:br>
            <a:rPr lang="en-US" altLang="ja-JP" sz="1600" dirty="0">
              <a:latin typeface="MS PGothic" panose="020B0600070205080204" pitchFamily="34" charset="-128"/>
              <a:ea typeface="MS PGothic" panose="020B0600070205080204" pitchFamily="34" charset="-128"/>
              <a:cs typeface="Arial" panose="020B0604020202020204" pitchFamily="34" charset="0"/>
            </a:rPr>
          </a:br>
          <a:r>
            <a:rPr lang="ja-JP" sz="1600" dirty="0">
              <a:latin typeface="MS PGothic" panose="020B0600070205080204" pitchFamily="34" charset="-128"/>
              <a:ea typeface="MS PGothic" panose="020B0600070205080204" pitchFamily="34" charset="-128"/>
              <a:cs typeface="Arial" panose="020B0604020202020204" pitchFamily="34" charset="0"/>
            </a:rPr>
            <a:t>ウェブページとリソース</a:t>
          </a:r>
        </a:p>
      </dgm:t>
    </dgm:pt>
    <dgm:pt modelId="{491CB255-5DFC-4F63-80A2-D08B499B3827}" type="parTrans" cxnId="{E3162086-6887-456D-BCD3-9E9C2F0B5090}">
      <dgm:prSet/>
      <dgm:spPr/>
      <dgm:t>
        <a:bodyPr/>
        <a:lstStyle/>
        <a:p>
          <a:endParaRPr lang="en-US" sz="1600">
            <a:latin typeface="MS PGothic" panose="020B0600070205080204" pitchFamily="34" charset="-128"/>
            <a:ea typeface="MS PGothic" panose="020B0600070205080204" pitchFamily="34" charset="-128"/>
          </a:endParaRPr>
        </a:p>
      </dgm:t>
    </dgm:pt>
    <dgm:pt modelId="{03736ED0-269F-456E-87B4-968E53910589}" type="sibTrans" cxnId="{E3162086-6887-456D-BCD3-9E9C2F0B5090}">
      <dgm:prSet/>
      <dgm:spPr/>
      <dgm:t>
        <a:bodyPr/>
        <a:lstStyle/>
        <a:p>
          <a:endParaRPr lang="en-US" sz="1600">
            <a:latin typeface="MS PGothic" panose="020B0600070205080204" pitchFamily="34" charset="-128"/>
            <a:ea typeface="MS PGothic" panose="020B0600070205080204" pitchFamily="34" charset="-128"/>
          </a:endParaRPr>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custScaleX="107410">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custScaleX="11683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086756"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086756"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ja-JP" altLang="en-US" sz="1600" kern="1200">
              <a:latin typeface="MS PGothic" panose="020B0600070205080204" pitchFamily="34" charset="-128"/>
              <a:ea typeface="MS PGothic" panose="020B0600070205080204" pitchFamily="34" charset="-128"/>
              <a:cs typeface="Arial" panose="020B0604020202020204" pitchFamily="34" charset="0"/>
            </a:rPr>
            <a:t>レオ会員委員長</a:t>
          </a:r>
        </a:p>
      </dsp:txBody>
      <dsp:txXfrm>
        <a:off x="1086756"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17967" y="1476143"/>
          <a:ext cx="2276234"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ja-JP" altLang="en-US" sz="1600" kern="1200" dirty="0">
              <a:latin typeface="MS PGothic" panose="020B0600070205080204" pitchFamily="34" charset="-128"/>
              <a:ea typeface="MS PGothic" panose="020B0600070205080204" pitchFamily="34" charset="-128"/>
              <a:cs typeface="Arial" panose="020B0604020202020204" pitchFamily="34" charset="0"/>
            </a:rPr>
            <a:t>レオ・アドバンスメント・セッション</a:t>
          </a:r>
        </a:p>
      </dsp:txBody>
      <dsp:txXfrm>
        <a:off x="3417967" y="1476143"/>
        <a:ext cx="2276234" cy="786223"/>
      </dsp:txXfrm>
    </dsp:sp>
    <dsp:sp modelId="{74BD9E97-BF6A-462A-AB78-93972689894A}">
      <dsp:nvSpPr>
        <dsp:cNvPr id="0" name=""/>
        <dsp:cNvSpPr/>
      </dsp:nvSpPr>
      <dsp:spPr>
        <a:xfrm>
          <a:off x="5906210"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906210"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n-US" altLang="ja-JP" sz="1600" kern="1200" dirty="0">
              <a:latin typeface="MS PGothic" panose="020B0600070205080204" pitchFamily="34" charset="-128"/>
              <a:ea typeface="MS PGothic" panose="020B0600070205080204" pitchFamily="34" charset="-128"/>
              <a:cs typeface="Arial" panose="020B0604020202020204" pitchFamily="34" charset="0"/>
            </a:rPr>
            <a:t>ELLI</a:t>
          </a:r>
          <a:r>
            <a:rPr lang="ja-JP" altLang="en-US" sz="1600" kern="1200" dirty="0">
              <a:latin typeface="MS PGothic" panose="020B0600070205080204" pitchFamily="34" charset="-128"/>
              <a:ea typeface="MS PGothic" panose="020B0600070205080204" pitchFamily="34" charset="-128"/>
              <a:cs typeface="Arial" panose="020B0604020202020204" pitchFamily="34" charset="0"/>
            </a:rPr>
            <a:t> レオ補助金</a:t>
          </a:r>
        </a:p>
      </dsp:txBody>
      <dsp:txXfrm>
        <a:off x="5906210" y="1468905"/>
        <a:ext cx="2119201" cy="786223"/>
      </dsp:txXfrm>
    </dsp:sp>
    <dsp:sp modelId="{33DF6AC5-EFE3-41B2-B18C-BA4EEC9CAEAC}">
      <dsp:nvSpPr>
        <dsp:cNvPr id="0" name=""/>
        <dsp:cNvSpPr/>
      </dsp:nvSpPr>
      <dsp:spPr>
        <a:xfrm>
          <a:off x="2442899"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152494"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ja-JP" sz="1600" kern="1200">
              <a:latin typeface="MS PGothic" panose="020B0600070205080204" pitchFamily="34" charset="-128"/>
              <a:ea typeface="MS PGothic" panose="020B0600070205080204" pitchFamily="34" charset="-128"/>
              <a:cs typeface="Arial" panose="020B0604020202020204" pitchFamily="34" charset="0"/>
            </a:rPr>
            <a:t>国連へのレオまたはレオライオン代表</a:t>
          </a:r>
        </a:p>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endParaRPr>
        </a:p>
      </dsp:txBody>
      <dsp:txXfrm>
        <a:off x="2152494"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483705" y="3990607"/>
          <a:ext cx="2475969"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ja-JP" sz="1600" kern="1200" dirty="0">
              <a:latin typeface="MS PGothic" panose="020B0600070205080204" pitchFamily="34" charset="-128"/>
              <a:ea typeface="MS PGothic" panose="020B0600070205080204" pitchFamily="34" charset="-128"/>
              <a:cs typeface="Arial" panose="020B0604020202020204" pitchFamily="34" charset="0"/>
            </a:rPr>
            <a:t>「</a:t>
          </a:r>
          <a:r>
            <a:rPr lang="ja-JP" altLang="en-US" sz="1600" kern="1200" dirty="0">
              <a:latin typeface="MS PGothic" panose="020B0600070205080204" pitchFamily="34" charset="-128"/>
              <a:ea typeface="MS PGothic" panose="020B0600070205080204" pitchFamily="34" charset="-128"/>
              <a:cs typeface="Arial" panose="020B0604020202020204" pitchFamily="34" charset="0"/>
            </a:rPr>
            <a:t>ライオンズと</a:t>
          </a:r>
          <a:r>
            <a:rPr lang="ja-JP" sz="1600" kern="1200" dirty="0">
              <a:latin typeface="MS PGothic" panose="020B0600070205080204" pitchFamily="34" charset="-128"/>
              <a:ea typeface="MS PGothic" panose="020B0600070205080204" pitchFamily="34" charset="-128"/>
              <a:cs typeface="Arial" panose="020B0604020202020204" pitchFamily="34" charset="0"/>
            </a:rPr>
            <a:t>レオの</a:t>
          </a:r>
          <a:br>
            <a:rPr lang="en-US" altLang="ja-JP" sz="1600" kern="1200" dirty="0">
              <a:latin typeface="MS PGothic" panose="020B0600070205080204" pitchFamily="34" charset="-128"/>
              <a:ea typeface="MS PGothic" panose="020B0600070205080204" pitchFamily="34" charset="-128"/>
              <a:cs typeface="Arial" panose="020B0604020202020204" pitchFamily="34" charset="0"/>
            </a:rPr>
          </a:br>
          <a:r>
            <a:rPr lang="ja-JP" altLang="en-US" sz="1600" kern="1200" dirty="0">
              <a:latin typeface="MS PGothic" panose="020B0600070205080204" pitchFamily="34" charset="-128"/>
              <a:ea typeface="MS PGothic" panose="020B0600070205080204" pitchFamily="34" charset="-128"/>
              <a:cs typeface="Arial" panose="020B0604020202020204" pitchFamily="34" charset="0"/>
            </a:rPr>
            <a:t>有意義な</a:t>
          </a:r>
          <a:r>
            <a:rPr lang="ja-JP" sz="1600" kern="1200" dirty="0">
              <a:latin typeface="MS PGothic" panose="020B0600070205080204" pitchFamily="34" charset="-128"/>
              <a:ea typeface="MS PGothic" panose="020B0600070205080204" pitchFamily="34" charset="-128"/>
              <a:cs typeface="Arial" panose="020B0604020202020204" pitchFamily="34" charset="0"/>
            </a:rPr>
            <a:t>協力」</a:t>
          </a:r>
          <a:br>
            <a:rPr lang="en-US" altLang="ja-JP" sz="1600" kern="1200" dirty="0">
              <a:latin typeface="MS PGothic" panose="020B0600070205080204" pitchFamily="34" charset="-128"/>
              <a:ea typeface="MS PGothic" panose="020B0600070205080204" pitchFamily="34" charset="-128"/>
              <a:cs typeface="Arial" panose="020B0604020202020204" pitchFamily="34" charset="0"/>
            </a:rPr>
          </a:br>
          <a:r>
            <a:rPr lang="ja-JP" sz="1600" kern="1200" dirty="0">
              <a:latin typeface="MS PGothic" panose="020B0600070205080204" pitchFamily="34" charset="-128"/>
              <a:ea typeface="MS PGothic" panose="020B0600070205080204" pitchFamily="34" charset="-128"/>
              <a:cs typeface="Arial" panose="020B0604020202020204" pitchFamily="34" charset="0"/>
            </a:rPr>
            <a:t>ウェブページとリソース</a:t>
          </a:r>
        </a:p>
      </dsp:txBody>
      <dsp:txXfrm>
        <a:off x="4483705" y="3990607"/>
        <a:ext cx="2475969"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レオ戦略計画はライオンズ・インターナショナルが総力を挙げてレオクラブ・プログラムを強化し、そして若者を支援して歓迎する環境をライオンズファミリー内に作り出す取り組みを示すものです。世界中のレオやライオンズからフィードバックを得て立案されたこの計画は、いっそう優れたレオクラブ・プログラムの構築を目的としており、強化すべき点と新たな取り組みを明らかにしています。</a:t>
            </a:r>
            <a:endParaRPr lang="ja-JP" dirty="0"/>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ja-JP" altLang="en-US" i="0" u="none" strike="noStrike" cap="none" normalizeH="0" baseline="0" noProof="0" dirty="0">
                <a:ln>
                  <a:noFill/>
                </a:ln>
                <a:effectLst/>
                <a:uLnTx/>
                <a:uFillTx/>
                <a:ea typeface="+mn-ea"/>
              </a:rPr>
              <a:t>レオ戦略計画の目標は</a:t>
            </a:r>
            <a:r>
              <a:rPr kumimoji="0" lang="ja-JP" altLang="en-US" b="1" i="0" u="none" strike="noStrike" cap="none" normalizeH="0" baseline="0" noProof="0" dirty="0">
                <a:ln>
                  <a:noFill/>
                </a:ln>
                <a:effectLst/>
                <a:uLnTx/>
                <a:uFillTx/>
                <a:ea typeface="+mn-ea"/>
              </a:rPr>
              <a:t>拡大</a:t>
            </a:r>
            <a:r>
              <a:rPr kumimoji="0" lang="ja-JP" altLang="en-US" i="0" u="none" strike="noStrike" cap="none" normalizeH="0" baseline="0" noProof="0" dirty="0">
                <a:ln>
                  <a:noFill/>
                </a:ln>
                <a:effectLst/>
                <a:uLnTx/>
                <a:uFillTx/>
                <a:ea typeface="+mn-ea"/>
              </a:rPr>
              <a:t>です。レオクラブの会員数は報告会員数で</a:t>
            </a:r>
            <a:r>
              <a:rPr kumimoji="0" lang="en-US" altLang="ja-JP" b="1" i="0" u="none" strike="noStrike" cap="none" normalizeH="0" baseline="0" noProof="0" dirty="0">
                <a:ln>
                  <a:noFill/>
                </a:ln>
                <a:effectLst/>
                <a:uLnTx/>
                <a:uFillTx/>
                <a:ea typeface="+mn-ea"/>
              </a:rPr>
              <a:t>20</a:t>
            </a:r>
            <a:r>
              <a:rPr kumimoji="0" lang="ja-JP" altLang="en-US" b="1" i="0" u="none" strike="noStrike" cap="none" normalizeH="0" baseline="0" noProof="0" dirty="0">
                <a:ln>
                  <a:noFill/>
                </a:ln>
                <a:effectLst/>
                <a:uLnTx/>
                <a:uFillTx/>
                <a:ea typeface="+mn-ea"/>
              </a:rPr>
              <a:t>万人</a:t>
            </a:r>
            <a:r>
              <a:rPr kumimoji="0" lang="ja-JP" altLang="en-US" i="0" u="none" strike="noStrike" cap="none" normalizeH="0" baseline="0" noProof="0" dirty="0">
                <a:ln>
                  <a:noFill/>
                </a:ln>
                <a:effectLst/>
                <a:uLnTx/>
                <a:uFillTx/>
                <a:ea typeface="+mn-ea"/>
              </a:rPr>
              <a:t>に、そしてレオライオンの報告会員数が</a:t>
            </a:r>
            <a:r>
              <a:rPr kumimoji="0" lang="en-US" altLang="ja-JP" b="1" i="0" u="none" strike="noStrike" cap="none" normalizeH="0" baseline="0" noProof="0" dirty="0">
                <a:ln>
                  <a:noFill/>
                </a:ln>
                <a:effectLst/>
                <a:uLnTx/>
                <a:uFillTx/>
                <a:ea typeface="+mn-ea"/>
              </a:rPr>
              <a:t>1</a:t>
            </a:r>
            <a:r>
              <a:rPr kumimoji="0" lang="ja-JP" altLang="en-US" b="1" i="0" u="none" strike="noStrike" cap="none" normalizeH="0" baseline="0" noProof="0" dirty="0">
                <a:ln>
                  <a:noFill/>
                </a:ln>
                <a:effectLst/>
                <a:uLnTx/>
                <a:uFillTx/>
                <a:ea typeface="+mn-ea"/>
              </a:rPr>
              <a:t>万</a:t>
            </a:r>
            <a:r>
              <a:rPr kumimoji="0" lang="en-US" altLang="ja-JP" b="1" i="0" u="none" strike="noStrike" cap="none" normalizeH="0" baseline="0" noProof="0" dirty="0">
                <a:ln>
                  <a:noFill/>
                </a:ln>
                <a:effectLst/>
                <a:uLnTx/>
                <a:uFillTx/>
                <a:ea typeface="+mn-ea"/>
              </a:rPr>
              <a:t>3,000</a:t>
            </a:r>
            <a:r>
              <a:rPr kumimoji="0" lang="ja-JP" altLang="en-US" b="1" i="0" u="none" strike="noStrike" cap="none" normalizeH="0" baseline="0" noProof="0" dirty="0">
                <a:ln>
                  <a:noFill/>
                </a:ln>
                <a:effectLst/>
                <a:uLnTx/>
                <a:uFillTx/>
                <a:ea typeface="+mn-ea"/>
              </a:rPr>
              <a:t>人</a:t>
            </a:r>
            <a:r>
              <a:rPr kumimoji="0" lang="ja-JP" altLang="en-US" i="0" u="none" strike="noStrike" cap="none" normalizeH="0" baseline="0" noProof="0" dirty="0">
                <a:ln>
                  <a:noFill/>
                </a:ln>
                <a:effectLst/>
                <a:uLnTx/>
                <a:uFillTx/>
                <a:ea typeface="+mn-ea"/>
              </a:rPr>
              <a:t>に増加するはずです。</a:t>
            </a:r>
            <a:endParaRPr kumimoji="0" lang="en-US" altLang="ja-JP" i="0" u="none" strike="noStrike" cap="none" normalizeH="0" baseline="0" noProof="0" dirty="0">
              <a:ln>
                <a:noFill/>
              </a:ln>
              <a:effectLst/>
              <a:uLnTx/>
              <a:uFillTx/>
              <a:ea typeface="+mn-ea"/>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ライオンズ・インターナショナルがこの計画を開始した当時、レオの報告会員数は約</a:t>
            </a:r>
            <a:r>
              <a:rPr lang="en-US" altLang="ja-JP" b="1" dirty="0"/>
              <a:t>15</a:t>
            </a:r>
            <a:r>
              <a:rPr lang="ja-JP" altLang="en-US" b="1" dirty="0"/>
              <a:t>万</a:t>
            </a:r>
            <a:r>
              <a:rPr lang="en-US" altLang="ja-JP" b="1" dirty="0"/>
              <a:t>7,500</a:t>
            </a:r>
            <a:r>
              <a:rPr lang="ja-JP" altLang="en-US" b="1" dirty="0"/>
              <a:t>人</a:t>
            </a:r>
            <a:r>
              <a:rPr lang="ja-JP" altLang="en-US" dirty="0"/>
              <a:t>、そしてレオライオンの報告会員数は約</a:t>
            </a:r>
            <a:r>
              <a:rPr lang="en-US" altLang="ja-JP" b="1" dirty="0"/>
              <a:t>4,700</a:t>
            </a:r>
            <a:r>
              <a:rPr lang="ja-JP" altLang="en-US" b="1" dirty="0"/>
              <a:t>人</a:t>
            </a:r>
            <a:r>
              <a:rPr lang="ja-JP" altLang="en-US" dirty="0"/>
              <a:t>でした。ですから、この目標の達成は両分野における飛躍的な拡大を反映することになるでしょう。</a:t>
            </a:r>
            <a:endParaRPr lang="ja-JP"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dirty="0"/>
              <a:t>これらは戦略計画の4つの重点分野であり、それぞれの</a:t>
            </a:r>
            <a:r>
              <a:rPr lang="ja-JP" altLang="en-US" dirty="0"/>
              <a:t>重点分野の目的となります。</a:t>
            </a:r>
            <a:endParaRPr lang="ja-JP"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fontScale="92500" lnSpcReduction="10000"/>
          </a:bodyPr>
          <a:lstStyle/>
          <a:p>
            <a:r>
              <a:rPr lang="ja-JP" dirty="0"/>
              <a:t>これらは戦略計画1年目（2021～2022年度）に行われた主な取り組みです。 </a:t>
            </a:r>
          </a:p>
          <a:p>
            <a:endParaRPr lang="en-US" dirty="0"/>
          </a:p>
          <a:p>
            <a:pPr marL="171450" indent="-171450">
              <a:buFont typeface="Arial" panose="020B0604020202020204" pitchFamily="34" charset="0"/>
              <a:buChar char="•"/>
            </a:pPr>
            <a:r>
              <a:rPr lang="ja-JP" altLang="en-US" b="1" dirty="0"/>
              <a:t>会員勧誘</a:t>
            </a:r>
            <a:r>
              <a:rPr lang="ja-JP" altLang="en-US" b="0" dirty="0"/>
              <a:t>においては「レオクラブのリーダーシップ」ウェブページ、「レオの誇り」ウェブページ、そしてレオ会員勧誘ビデオが新しく作られました。</a:t>
            </a:r>
            <a:r>
              <a:rPr lang="ja-JP" dirty="0"/>
              <a:t>まだご覧になっていない方のためにご説明しますが、ビデオは世界中で活躍するレオの姿を捉え、レオクラブの多様性を反映するものとなっています。</a:t>
            </a:r>
            <a:r>
              <a:rPr lang="ja-JP" altLang="en-US" dirty="0"/>
              <a:t>このビデオは、新しいレオ会員を取り込むためにあらゆるクラブが利用できる強力なリソースです。</a:t>
            </a:r>
            <a:br>
              <a:rPr lang="ja-JP" dirty="0"/>
            </a:br>
            <a:endParaRPr lang="ja-JP" dirty="0"/>
          </a:p>
          <a:p>
            <a:pPr marL="171450" indent="-171450">
              <a:buFont typeface="Arial" panose="020B0604020202020204" pitchFamily="34" charset="0"/>
              <a:buChar char="•"/>
            </a:pPr>
            <a:r>
              <a:rPr lang="ja-JP" altLang="en-US" b="1" dirty="0"/>
              <a:t>会員体験</a:t>
            </a:r>
            <a:r>
              <a:rPr lang="ja-JP" altLang="en-US" b="0" dirty="0"/>
              <a:t>においてはレオ地区役員に向けたオンライン報告アクセス、レオ専用のオンライン学習状況追跡、さらに充実した報告リソースとなっています。</a:t>
            </a:r>
            <a:endParaRPr lang="en-US" altLang="ja-JP" b="0" dirty="0"/>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ja-JP" altLang="en-US" b="1" dirty="0"/>
              <a:t>ライオンズへの移行</a:t>
            </a:r>
            <a:r>
              <a:rPr lang="ja-JP" altLang="en-US" b="0" dirty="0"/>
              <a:t>においてはオンライン報告システムで、より効果的にリーダー追跡ができるようになり、また「奉仕の道のりを続けるために」に関する新しいプレゼンテーションが作成されました。</a:t>
            </a:r>
            <a:endParaRPr lang="en-US" altLang="ja-JP" b="0" dirty="0"/>
          </a:p>
          <a:p>
            <a:pPr marL="0" indent="0">
              <a:buFont typeface="Arial" panose="020B0604020202020204" pitchFamily="34" charset="0"/>
              <a:buNone/>
            </a:pPr>
            <a:endParaRPr lang="en-US" dirty="0"/>
          </a:p>
          <a:p>
            <a:pPr marL="171450" indent="-171450">
              <a:buFont typeface="Arial" panose="020B0604020202020204" pitchFamily="34" charset="0"/>
              <a:buChar char="•"/>
              <a:defRPr/>
            </a:pPr>
            <a:r>
              <a:rPr lang="ja-JP" dirty="0"/>
              <a:t>LCIFに</a:t>
            </a:r>
            <a:r>
              <a:rPr lang="ja-JP" altLang="en-US" dirty="0"/>
              <a:t>おいては</a:t>
            </a:r>
            <a:r>
              <a:rPr lang="ja-JP" b="1" dirty="0"/>
              <a:t>レオ専用のライオンズ・サポーター・ピン</a:t>
            </a:r>
            <a:r>
              <a:rPr lang="ja-JP" dirty="0"/>
              <a:t>が設けられました。</a:t>
            </a:r>
            <a:r>
              <a:rPr lang="ja-JP" altLang="en-US" dirty="0"/>
              <a:t>これは私たちの財団に寄付しようという気持ちをレオに起こさせるために、元レオライオン理事会リエゾンから出されたアイデアでした。</a:t>
            </a:r>
            <a:r>
              <a:rPr lang="ja-JP" altLang="en-US" sz="1200" dirty="0">
                <a:solidFill>
                  <a:srgbClr val="55565A"/>
                </a:solidFill>
                <a:latin typeface="Arial"/>
                <a:ea typeface="MS Mincho"/>
                <a:cs typeface="Arial"/>
              </a:rPr>
              <a:t>レオ専用のライオンズ・サポーター・ピンは、最低</a:t>
            </a:r>
            <a:r>
              <a:rPr lang="en-US" altLang="ja-JP" sz="1200" b="1" dirty="0">
                <a:solidFill>
                  <a:srgbClr val="55565A"/>
                </a:solidFill>
                <a:latin typeface="Arial"/>
                <a:ea typeface="MS Mincho"/>
                <a:cs typeface="Arial"/>
              </a:rPr>
              <a:t>US$20</a:t>
            </a:r>
            <a:r>
              <a:rPr lang="ja-JP" altLang="en-US" sz="1200" dirty="0">
                <a:solidFill>
                  <a:srgbClr val="55565A"/>
                </a:solidFill>
                <a:latin typeface="Arial"/>
                <a:ea typeface="MS Mincho"/>
                <a:cs typeface="Arial"/>
              </a:rPr>
              <a:t>を寄付した個人を表彰する年次プログラムです。このプログラムへの寄付によって、レオやライオンズがより大規模な支援を行えるようにする交付金プログラムに対する資金提供が可能となります。</a:t>
            </a:r>
            <a:endParaRPr lang="ja-JP" sz="1200" dirty="0">
              <a:solidFill>
                <a:srgbClr val="55565A"/>
              </a:solidFill>
              <a:latin typeface="Arial"/>
              <a:ea typeface="MS Mincho"/>
              <a:cs typeface="Aria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en-US" altLang="ja-JP" dirty="0"/>
              <a:t>2022</a:t>
            </a:r>
            <a:r>
              <a:rPr lang="ja-JP" altLang="en-US" dirty="0"/>
              <a:t>～</a:t>
            </a:r>
            <a:r>
              <a:rPr lang="en-US" altLang="ja-JP" dirty="0"/>
              <a:t>2023</a:t>
            </a:r>
            <a:r>
              <a:rPr lang="ja-JP" altLang="en-US" dirty="0"/>
              <a:t>年度、ライオンズ・インターナショナルはレオ役員のための目標設定リソースと</a:t>
            </a:r>
            <a:r>
              <a:rPr lang="en-US" altLang="ja-JP" dirty="0"/>
              <a:t>LLC</a:t>
            </a:r>
            <a:r>
              <a:rPr lang="ja-JP" altLang="en-US" dirty="0"/>
              <a:t>における役員コースを提供しました。</a:t>
            </a:r>
            <a:r>
              <a:rPr lang="ja-JP" altLang="en-US" b="1" dirty="0"/>
              <a:t>現在レオは受講した対面研修を</a:t>
            </a:r>
            <a:r>
              <a:rPr lang="en-US" altLang="ja-JP" b="1" dirty="0"/>
              <a:t>Learn</a:t>
            </a:r>
            <a:r>
              <a:rPr lang="ja-JP" altLang="en-US" b="1" dirty="0"/>
              <a:t>に記録できるようになっています。</a:t>
            </a:r>
            <a:r>
              <a:rPr lang="ja-JP" dirty="0"/>
              <a:t>国連へのレオまたはレオライオン代表が承認され、2023～2024年度に導入が進められています。このポジションは国連へのライオンズ代表をそのまま反映するものです。昨年度、</a:t>
            </a:r>
            <a:r>
              <a:rPr lang="ja-JP" b="1" dirty="0"/>
              <a:t>レオからライオンへの移行に関するリソース</a:t>
            </a:r>
            <a:r>
              <a:rPr lang="ja-JP" dirty="0"/>
              <a:t>がいくつか作成されました。また、複数のスペシャルオリンピックス行事が協会によって支援されました。</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dirty="0"/>
              <a:t>3年目に、理事会はレオ会員委員長職をクラブ、地区、複合地区の各レベルに加えることを承認しました。レオ・アドバンスメント・セッションとELLIレオ奨学金も導入され、実行されています。国連への</a:t>
            </a:r>
            <a:r>
              <a:rPr lang="ja-JP" b="1" dirty="0"/>
              <a:t>レオ代表</a:t>
            </a:r>
            <a:r>
              <a:rPr lang="ja-JP" dirty="0"/>
              <a:t>もその新たな</a:t>
            </a:r>
            <a:r>
              <a:rPr lang="ja-JP" altLang="en-US" dirty="0"/>
              <a:t>役を務めはじめました</a:t>
            </a:r>
            <a:r>
              <a:rPr lang="ja-JP" dirty="0"/>
              <a:t>。「ライオンズとレオの有意義な協力」ウェブページも公開され、新しいリソースが</a:t>
            </a:r>
            <a:r>
              <a:rPr lang="ja-JP" altLang="en-US" dirty="0"/>
              <a:t>公開</a:t>
            </a:r>
            <a:r>
              <a:rPr lang="ja-JP" dirty="0"/>
              <a:t>されました。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ja-JP" altLang="en-US" b="0" dirty="0">
                <a:latin typeface="Helvetica"/>
                <a:ea typeface="MS Mincho"/>
                <a:cs typeface="Helvetica"/>
              </a:rPr>
              <a:t>ライオンズ戦略計画同様、確実に成功を収めるために進めている取り組みが数多くあります。レオ戦略計画は最初の</a:t>
            </a:r>
            <a:r>
              <a:rPr lang="en-US" altLang="ja-JP" b="0" dirty="0">
                <a:latin typeface="Helvetica"/>
                <a:ea typeface="MS Mincho"/>
                <a:cs typeface="Helvetica"/>
              </a:rPr>
              <a:t>3</a:t>
            </a:r>
            <a:r>
              <a:rPr lang="ja-JP" altLang="en-US" b="0" dirty="0">
                <a:latin typeface="Helvetica"/>
                <a:ea typeface="MS Mincho"/>
                <a:cs typeface="Helvetica"/>
              </a:rPr>
              <a:t>年間の勢いを強化しつづけることによって、最後の</a:t>
            </a:r>
            <a:r>
              <a:rPr lang="en-US" altLang="ja-JP" b="0" dirty="0">
                <a:latin typeface="Helvetica"/>
                <a:ea typeface="MS Mincho"/>
                <a:cs typeface="Helvetica"/>
              </a:rPr>
              <a:t>2</a:t>
            </a:r>
            <a:r>
              <a:rPr lang="ja-JP" altLang="en-US" b="0" dirty="0">
                <a:latin typeface="Helvetica"/>
                <a:ea typeface="MS Mincho"/>
                <a:cs typeface="Helvetica"/>
              </a:rPr>
              <a:t>年間を力強く締めくくります。レオは個人的な体験や所属クラブについてストーリーを語る上でエキスパート、つまり他のレオからの支援を得ることで、さらなるサポートを得られるようになります。アドボカシーがレオにとって重要な分野として強調され、レオがライオンズファミリーの一員として奉仕を続ける機会について、さらに多くのライオンズとレオが話し合うことができるようになります。</a:t>
            </a:r>
            <a:r>
              <a:rPr lang="ja-JP" b="1" dirty="0"/>
              <a:t>最後に、レオと財団の関係はスペシャルオリンピックスの「ミッション・インクルージョン」との結びつき</a:t>
            </a:r>
            <a:r>
              <a:rPr lang="ja-JP" dirty="0"/>
              <a:t>やライオンズクエスト参加者にレオになるよう呼びかけることを通じて、</a:t>
            </a:r>
            <a:r>
              <a:rPr lang="ja-JP" b="1" dirty="0"/>
              <a:t>これまで以上に緊密になるでしょう。</a:t>
            </a:r>
            <a:r>
              <a:rPr lang="ja-JP" b="1" dirty="0">
                <a:latin typeface="Helvetica"/>
                <a:ea typeface="MS Mincho"/>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ja-JP" dirty="0"/>
              <a:t>計画を支援するために、今すぐ行っていただけることがいくつかあります。レオにとって楽しい出発点となるのは</a:t>
            </a:r>
            <a:r>
              <a:rPr lang="ja-JP" b="1" dirty="0"/>
              <a:t>lionsclubs.org/leopride</a:t>
            </a:r>
            <a:r>
              <a:rPr lang="ja-JP" dirty="0"/>
              <a:t>です。</a:t>
            </a:r>
            <a:r>
              <a:rPr lang="ja-JP" altLang="en-US" dirty="0"/>
              <a:t>そちらにはレオクラブ・プログラムに参加することの誇りを示すのに役立つヒントやリソース、ソーシャルメディア用テンプレート、投稿、参加レベルを高める方法が掲載されています。</a:t>
            </a:r>
            <a:endParaRPr lang="ja-JP" dirty="0"/>
          </a:p>
          <a:p>
            <a:endParaRPr lang="en-US" dirty="0"/>
          </a:p>
          <a:p>
            <a:r>
              <a:rPr lang="ja-JP" altLang="en-US" dirty="0"/>
              <a:t>もう一つの素晴らしいリソースは「レオについて」のウェブページ（</a:t>
            </a:r>
            <a:r>
              <a:rPr lang="en-US" altLang="ja-JP" b="1" dirty="0"/>
              <a:t>lionsclubs.org/</a:t>
            </a:r>
            <a:r>
              <a:rPr lang="en-US" altLang="ja-JP" b="1" dirty="0" err="1"/>
              <a:t>leos</a:t>
            </a:r>
            <a:r>
              <a:rPr lang="ja-JP" altLang="en-US" dirty="0"/>
              <a:t>）です。こちらにはレオクラブの結成やレオと役員の報告に関する情報のほか、レオとともに奉仕し、学び、祝うことに関する情報がすべて掲載されています。</a:t>
            </a:r>
            <a:endParaRPr lang="ja-JP" dirty="0"/>
          </a:p>
          <a:p>
            <a:endParaRPr lang="en-US" dirty="0"/>
          </a:p>
          <a:p>
            <a:r>
              <a:rPr lang="ja-JP" altLang="en-US" dirty="0"/>
              <a:t>若手ライオン及びレオチームへのご連絡は</a:t>
            </a:r>
            <a:r>
              <a:rPr lang="en-US" altLang="ja-JP" b="1" dirty="0"/>
              <a:t>leo@lionsclubs.org</a:t>
            </a:r>
            <a:r>
              <a:rPr lang="ja-JP" altLang="en-US" dirty="0"/>
              <a:t>までお願いします。</a:t>
            </a:r>
            <a:endParaRPr lang="ja-JP" dirty="0"/>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11/7/2023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11/7/2023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ja-JP" sz="3600" b="0"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rPr>
              <a:t>レオクラブ・プログラム</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ja-JP" sz="60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rPr>
              <a:t>戦略計画</a:t>
            </a:r>
          </a:p>
          <a:p>
            <a:pPr>
              <a:spcBef>
                <a:spcPts val="0"/>
              </a:spcBef>
              <a:defRPr/>
            </a:pPr>
            <a:r>
              <a:rPr lang="ja-JP" sz="2400" dirty="0">
                <a:solidFill>
                  <a:srgbClr val="55565A"/>
                </a:solidFill>
                <a:latin typeface="MS PGothic" panose="020B0600070205080204" pitchFamily="34" charset="-128"/>
                <a:ea typeface="MS PGothic" panose="020B0600070205080204" pitchFamily="34" charset="-128"/>
                <a:cs typeface="Arial"/>
              </a:rPr>
              <a:t>2021～2026年度</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772511" y="842125"/>
            <a:ext cx="10486720"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レオ戦略計画の</a:t>
            </a:r>
            <a:r>
              <a:rPr kumimoji="0" lang="ja-JP" sz="3200" b="1"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panose="020B0604020202020204" pitchFamily="34" charset="0"/>
              </a:rPr>
              <a:t>目標</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ja-JP" sz="2800" b="1"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2026年</a:t>
            </a: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までに、会員勧誘と移行への取り組みが強化され、</a:t>
            </a:r>
            <a:endParaRPr kumimoji="0" lang="en-US" alt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会員としての体験がより充実したものにな</a:t>
            </a:r>
            <a:r>
              <a:rPr lang="ja-JP" altLang="en-US" sz="2800" dirty="0">
                <a:solidFill>
                  <a:srgbClr val="424242"/>
                </a:solidFill>
                <a:latin typeface="MS PGothic" panose="020B0600070205080204" pitchFamily="34" charset="-128"/>
                <a:ea typeface="MS PGothic" panose="020B0600070205080204" pitchFamily="34" charset="-128"/>
                <a:cs typeface="Arial" panose="020B0604020202020204" pitchFamily="34" charset="0"/>
              </a:rPr>
              <a:t>る</a:t>
            </a: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結果として、</a:t>
            </a:r>
            <a:endParaRPr kumimoji="0" lang="en-US" alt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レオクラブの会員数は報告会員数で20</a:t>
            </a:r>
            <a:r>
              <a:rPr kumimoji="0" lang="ja-JP" altLang="en-US"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万</a:t>
            </a: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人に、</a:t>
            </a:r>
            <a:endParaRPr kumimoji="0" lang="en-US" alt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ライオンズに移行するレオの会員数は</a:t>
            </a:r>
            <a:endParaRPr kumimoji="0" lang="en-US" alt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報告会員数で1</a:t>
            </a:r>
            <a:r>
              <a:rPr kumimoji="0" lang="ja-JP" altLang="en-US"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万</a:t>
            </a:r>
            <a:r>
              <a:rPr kumimoji="0" lang="ja-JP" sz="280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3,000人に増加する。</a:t>
            </a:r>
            <a:r>
              <a:rPr kumimoji="0" lang="ja-JP" sz="2800" b="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ja-JP" sz="36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charset="0"/>
              </a:rPr>
              <a:t>包括的アプローチ：</a:t>
            </a:r>
            <a:r>
              <a:rPr lang="ja-JP" altLang="en-US" sz="3600" b="1" dirty="0">
                <a:solidFill>
                  <a:srgbClr val="55565A"/>
                </a:solidFill>
                <a:latin typeface="MS PGothic" panose="020B0600070205080204" pitchFamily="34" charset="-128"/>
                <a:ea typeface="MS PGothic" panose="020B0600070205080204" pitchFamily="34" charset="-128"/>
                <a:cs typeface="Arial" charset="0"/>
              </a:rPr>
              <a:t>目的</a:t>
            </a:r>
            <a:endParaRPr kumimoji="0" lang="ja-JP" sz="36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charset="0"/>
            </a:endParaRP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3462486"/>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ja-JP" sz="2400" b="1"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a:rPr>
              <a:t>会員勧誘：</a:t>
            </a:r>
            <a:r>
              <a:rPr kumimoji="0" lang="ja-JP" sz="2400" b="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a:rPr>
              <a:t>勧誘ツールの整備と拡大に</a:t>
            </a:r>
            <a:r>
              <a:rPr lang="ja-JP" altLang="en-US" sz="2400" dirty="0">
                <a:solidFill>
                  <a:srgbClr val="424242"/>
                </a:solidFill>
                <a:latin typeface="MS PGothic" panose="020B0600070205080204" pitchFamily="34" charset="-128"/>
                <a:ea typeface="MS PGothic" panose="020B0600070205080204" pitchFamily="34" charset="-128"/>
                <a:cs typeface="Arial"/>
              </a:rPr>
              <a:t>焦点を絞った</a:t>
            </a:r>
            <a:r>
              <a:rPr kumimoji="0" lang="ja-JP" sz="2400" b="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a:rPr>
              <a:t>会員構成の改善</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ja-JP" sz="2400" b="1"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a:rPr>
              <a:t>会員体験：</a:t>
            </a:r>
            <a:r>
              <a:rPr kumimoji="0" lang="ja-JP" sz="2400" b="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a:rPr>
              <a:t>スキルアップのためのユニークな機会を拡大することで、レオ会員になることの価値を高める </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ja-JP" sz="2400" b="1"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a:rPr>
              <a:t>移行：</a:t>
            </a:r>
            <a:r>
              <a:rPr kumimoji="0" lang="ja-JP" sz="2400" b="0" i="0" u="none" strike="noStrike" cap="none" normalizeH="0" baseline="0" noProof="0" dirty="0">
                <a:ln>
                  <a:noFill/>
                </a:ln>
                <a:solidFill>
                  <a:srgbClr val="424242"/>
                </a:solidFill>
                <a:effectLst/>
                <a:uLnTx/>
                <a:uFillTx/>
                <a:latin typeface="MS PGothic" panose="020B0600070205080204" pitchFamily="34" charset="-128"/>
                <a:ea typeface="MS PGothic" panose="020B0600070205080204" pitchFamily="34" charset="-128"/>
                <a:cs typeface="Arial"/>
              </a:rPr>
              <a:t>レオに前向きな体験と会員への道を提供し、移行を促進する方法についてライオンズを研修する</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ja-JP" sz="2400" b="1" i="0" u="none" strike="noStrike" cap="none" normalizeH="0" baseline="0" noProof="0" dirty="0">
                <a:ln>
                  <a:noFill/>
                </a:ln>
                <a:solidFill>
                  <a:srgbClr val="00B050"/>
                </a:solidFill>
                <a:effectLst/>
                <a:uLnTx/>
                <a:uFillTx/>
                <a:latin typeface="MS PGothic" panose="020B0600070205080204" pitchFamily="34" charset="-128"/>
                <a:ea typeface="MS PGothic" panose="020B0600070205080204" pitchFamily="34" charset="-128"/>
                <a:cs typeface="Arial"/>
              </a:rPr>
              <a:t>LCIF：</a:t>
            </a:r>
            <a:r>
              <a:rPr kumimoji="0" lang="ja-JP" sz="2400" b="0" i="0" u="none" strike="noStrike" cap="none" normalizeH="0" baseline="0" noProof="0" dirty="0">
                <a:ln>
                  <a:noFill/>
                </a:ln>
                <a:solidFill>
                  <a:srgbClr val="0D2240"/>
                </a:solidFill>
                <a:effectLst/>
                <a:uLnTx/>
                <a:uFillTx/>
                <a:latin typeface="MS PGothic" panose="020B0600070205080204" pitchFamily="34" charset="-128"/>
                <a:ea typeface="MS PGothic" panose="020B0600070205080204" pitchFamily="34" charset="-128"/>
                <a:cs typeface="Arial"/>
              </a:rPr>
              <a:t>レオと財団のつながりを強化する</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608713"/>
            <a:ext cx="578262" cy="3535584"/>
            <a:chOff x="2686958" y="2738060"/>
            <a:chExt cx="454395" cy="3014398"/>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46812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ja-JP" sz="2000" b="1" i="0" u="none" strike="noStrike" cap="none" normalizeH="0" baseline="0" noProof="0" dirty="0">
                  <a:ln>
                    <a:noFill/>
                  </a:ln>
                  <a:solidFill>
                    <a:srgbClr val="FFFFFF"/>
                  </a:solidFill>
                  <a:effectLst/>
                  <a:uLnTx/>
                  <a:uFillTx/>
                  <a:latin typeface="Arial" panose="020B0604020202020204" pitchFamily="34" charset="0"/>
                  <a:ea typeface="MS Mincho"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38060"/>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ja-JP" sz="2000" b="1" i="0" u="none" strike="noStrike" cap="none" normalizeH="0" baseline="0" noProof="0" dirty="0">
                  <a:ln>
                    <a:noFill/>
                  </a:ln>
                  <a:solidFill>
                    <a:srgbClr val="FFFFFF"/>
                  </a:solidFill>
                  <a:effectLst/>
                  <a:uLnTx/>
                  <a:uFillTx/>
                  <a:latin typeface="Arial" panose="020B0604020202020204" pitchFamily="34" charset="0"/>
                  <a:ea typeface="MS Mincho"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37294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ja-JP" sz="2000" b="1" i="0" u="none" strike="noStrike" cap="none" normalizeH="0" baseline="0" noProof="0" dirty="0">
                  <a:ln>
                    <a:noFill/>
                  </a:ln>
                  <a:solidFill>
                    <a:srgbClr val="FFFFFF"/>
                  </a:solidFill>
                  <a:effectLst/>
                  <a:uLnTx/>
                  <a:uFillTx/>
                  <a:latin typeface="Arial" panose="020B0604020202020204" pitchFamily="34" charset="0"/>
                  <a:ea typeface="MS Mincho"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30135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ja-JP" sz="2000" b="1" i="0" u="none" strike="noStrike" cap="none" normalizeH="0" baseline="0" noProof="0" dirty="0">
                  <a:ln>
                    <a:noFill/>
                  </a:ln>
                  <a:solidFill>
                    <a:srgbClr val="FFFFFF"/>
                  </a:solidFill>
                  <a:effectLst/>
                  <a:uLnTx/>
                  <a:uFillTx/>
                  <a:latin typeface="Arial" panose="020B0604020202020204" pitchFamily="34" charset="0"/>
                  <a:ea typeface="MS Mincho"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1年目</a:t>
            </a:r>
            <a:r>
              <a:rPr kumimoji="0" lang="en-US" alt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 </a:t>
            </a:r>
            <a:r>
              <a:rPr kumimoji="0" 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 </a:t>
            </a:r>
            <a:r>
              <a:rPr lang="ja-JP" altLang="en-US" sz="3200" dirty="0">
                <a:solidFill>
                  <a:srgbClr val="00AC69"/>
                </a:solidFill>
                <a:latin typeface="MS PGothic" panose="020B0600070205080204" pitchFamily="34" charset="-128"/>
                <a:ea typeface="MS PGothic" panose="020B0600070205080204" pitchFamily="34" charset="-128"/>
                <a:cs typeface="Arial" panose="020B0604020202020204" pitchFamily="34" charset="0"/>
              </a:rPr>
              <a:t>主な成</a:t>
            </a:r>
            <a:r>
              <a:rPr kumimoji="0" lang="ja-JP" sz="3200" b="1"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panose="020B0604020202020204" pitchFamily="34" charset="0"/>
              </a:rPr>
              <a:t>果</a:t>
            </a: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4260360217"/>
              </p:ext>
            </p:extLst>
          </p:nvPr>
        </p:nvGraphicFramePr>
        <p:xfrm>
          <a:off x="1197935" y="1319729"/>
          <a:ext cx="9654364" cy="393236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ja-JP" altLang="en-US" sz="2400" b="1" dirty="0">
                          <a:solidFill>
                            <a:srgbClr val="424242"/>
                          </a:solidFill>
                          <a:latin typeface="MS PGothic" panose="020B0600070205080204" pitchFamily="34" charset="-128"/>
                          <a:ea typeface="MS PGothic" panose="020B0600070205080204" pitchFamily="34" charset="-128"/>
                          <a:cs typeface="Arial" panose="020B0604020202020204" pitchFamily="34" charset="0"/>
                        </a:rPr>
                        <a:t>会員</a:t>
                      </a:r>
                      <a:r>
                        <a:rPr lang="ja-JP" sz="2400" b="1" dirty="0">
                          <a:solidFill>
                            <a:srgbClr val="424242"/>
                          </a:solidFill>
                          <a:latin typeface="MS PGothic" panose="020B0600070205080204" pitchFamily="34" charset="-128"/>
                          <a:ea typeface="MS PGothic" panose="020B0600070205080204" pitchFamily="34" charset="-128"/>
                          <a:cs typeface="Arial" panose="020B0604020202020204" pitchFamily="34" charset="0"/>
                        </a:rPr>
                        <a:t>勧誘</a:t>
                      </a:r>
                    </a:p>
                    <a:p>
                      <a:pPr marL="285750" indent="-285750">
                        <a:buFont typeface="Arial" panose="020B0604020202020204" pitchFamily="34" charset="0"/>
                        <a:buChar char="•"/>
                      </a:pP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「レオクラブのリーダーシップ」</a:t>
                      </a:r>
                      <a:br>
                        <a:rPr lang="en-US" alt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b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ウェブページ</a:t>
                      </a:r>
                    </a:p>
                    <a:p>
                      <a:pPr marL="285750" indent="-285750">
                        <a:buFont typeface="Arial" panose="020B0604020202020204" pitchFamily="34" charset="0"/>
                        <a:buChar char="•"/>
                      </a:pP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「レオの誇り」ウェブページ</a:t>
                      </a:r>
                    </a:p>
                    <a:p>
                      <a:pPr marL="285750" indent="-285750">
                        <a:buFont typeface="Arial" panose="020B0604020202020204" pitchFamily="34" charset="0"/>
                        <a:buChar char="•"/>
                      </a:pP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レオ</a:t>
                      </a:r>
                      <a:r>
                        <a:rPr lang="ja-JP" altLang="en-US"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会員</a:t>
                      </a: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勧誘ビデオ</a:t>
                      </a:r>
                    </a:p>
                  </a:txBody>
                  <a:tcPr/>
                </a:tc>
                <a:tc>
                  <a:txBody>
                    <a:bodyPr/>
                    <a:lstStyle/>
                    <a:p>
                      <a:r>
                        <a:rPr lang="ja-JP" sz="2400" b="1" dirty="0">
                          <a:latin typeface="MS PGothic" panose="020B0600070205080204" pitchFamily="34" charset="-128"/>
                          <a:ea typeface="MS PGothic" panose="020B0600070205080204" pitchFamily="34" charset="-128"/>
                          <a:cs typeface="Arial" panose="020B0604020202020204" pitchFamily="34" charset="0"/>
                        </a:rPr>
                        <a:t>会員体験</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レオ地区役員</a:t>
                      </a:r>
                      <a:r>
                        <a:rPr lang="ja-JP" altLang="en-US" sz="2400" dirty="0">
                          <a:latin typeface="MS PGothic" panose="020B0600070205080204" pitchFamily="34" charset="-128"/>
                          <a:ea typeface="MS PGothic" panose="020B0600070205080204" pitchFamily="34" charset="-128"/>
                          <a:cs typeface="Arial" panose="020B0604020202020204" pitchFamily="34" charset="0"/>
                        </a:rPr>
                        <a:t>に向けた</a:t>
                      </a:r>
                      <a:r>
                        <a:rPr lang="ja-JP" sz="2400" dirty="0">
                          <a:latin typeface="MS PGothic" panose="020B0600070205080204" pitchFamily="34" charset="-128"/>
                          <a:ea typeface="MS PGothic" panose="020B0600070205080204" pitchFamily="34" charset="-128"/>
                          <a:cs typeface="Arial" panose="020B0604020202020204" pitchFamily="34" charset="0"/>
                        </a:rPr>
                        <a:t>オンライン報告アクセス</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レオ</a:t>
                      </a:r>
                      <a:r>
                        <a:rPr lang="ja-JP" altLang="en-US" sz="2400" dirty="0">
                          <a:latin typeface="MS PGothic" panose="020B0600070205080204" pitchFamily="34" charset="-128"/>
                          <a:ea typeface="MS PGothic" panose="020B0600070205080204" pitchFamily="34" charset="-128"/>
                          <a:cs typeface="Arial" panose="020B0604020202020204" pitchFamily="34" charset="0"/>
                        </a:rPr>
                        <a:t>専用</a:t>
                      </a:r>
                      <a:r>
                        <a:rPr lang="ja-JP" sz="2400" dirty="0">
                          <a:latin typeface="MS PGothic" panose="020B0600070205080204" pitchFamily="34" charset="-128"/>
                          <a:ea typeface="MS PGothic" panose="020B0600070205080204" pitchFamily="34" charset="-128"/>
                          <a:cs typeface="Arial" panose="020B0604020202020204" pitchFamily="34" charset="0"/>
                        </a:rPr>
                        <a:t>LLCコース受講履歴追跡</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報告</a:t>
                      </a:r>
                      <a:r>
                        <a:rPr lang="ja-JP" altLang="en-US" sz="2400" dirty="0">
                          <a:latin typeface="MS PGothic" panose="020B0600070205080204" pitchFamily="34" charset="-128"/>
                          <a:ea typeface="MS PGothic" panose="020B0600070205080204" pitchFamily="34" charset="-128"/>
                          <a:cs typeface="Arial" panose="020B0604020202020204" pitchFamily="34" charset="0"/>
                        </a:rPr>
                        <a:t>に関する</a:t>
                      </a:r>
                      <a:r>
                        <a:rPr lang="ja-JP" sz="2400" dirty="0">
                          <a:latin typeface="MS PGothic" panose="020B0600070205080204" pitchFamily="34" charset="-128"/>
                          <a:ea typeface="MS PGothic" panose="020B0600070205080204" pitchFamily="34" charset="-128"/>
                          <a:cs typeface="Arial" panose="020B0604020202020204" pitchFamily="34" charset="0"/>
                        </a:rPr>
                        <a:t>リソース</a:t>
                      </a:r>
                    </a:p>
                  </a:txBody>
                  <a:tcPr/>
                </a:tc>
                <a:extLst>
                  <a:ext uri="{0D108BD9-81ED-4DB2-BD59-A6C34878D82A}">
                    <a16:rowId xmlns:a16="http://schemas.microsoft.com/office/drawing/2014/main" val="1761347545"/>
                  </a:ext>
                </a:extLst>
              </a:tr>
              <a:tr h="2012124">
                <a:tc>
                  <a:txBody>
                    <a:bodyPr/>
                    <a:lstStyle/>
                    <a:p>
                      <a:r>
                        <a:rPr lang="ja-JP" sz="2400" b="1" dirty="0">
                          <a:solidFill>
                            <a:srgbClr val="424242"/>
                          </a:solidFill>
                          <a:latin typeface="MS PGothic" panose="020B0600070205080204" pitchFamily="34" charset="-128"/>
                          <a:ea typeface="MS PGothic" panose="020B0600070205080204" pitchFamily="34" charset="-128"/>
                          <a:cs typeface="Arial" panose="020B0604020202020204" pitchFamily="34" charset="0"/>
                        </a:rPr>
                        <a:t>移行</a:t>
                      </a:r>
                    </a:p>
                    <a:p>
                      <a:pPr marL="285750" indent="-285750">
                        <a:buFont typeface="Arial" panose="020B0604020202020204" pitchFamily="34" charset="0"/>
                        <a:buChar char="•"/>
                      </a:pPr>
                      <a:r>
                        <a:rPr lang="en-US" alt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MyLCI</a:t>
                      </a:r>
                      <a:r>
                        <a:rPr lang="ja-JP" altLang="en-US"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でのキャビネットおよび協議会リエゾンの追跡確認</a:t>
                      </a:r>
                      <a:endParaRPr lang="en-US" alt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endParaRPr>
                    </a:p>
                    <a:p>
                      <a:pPr marL="285750" indent="-285750">
                        <a:buFont typeface="Arial" panose="020B0604020202020204" pitchFamily="34" charset="0"/>
                        <a:buChar char="•"/>
                      </a:pP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a:t>
                      </a:r>
                      <a:r>
                        <a:rPr lang="ja-JP" altLang="en-US"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奉仕の</a:t>
                      </a: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道のりを続けるために」</a:t>
                      </a:r>
                      <a:br>
                        <a:rPr lang="en-US" alt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br>
                      <a:r>
                        <a:rPr lang="ja-JP" sz="2400" dirty="0">
                          <a:solidFill>
                            <a:srgbClr val="424242"/>
                          </a:solidFill>
                          <a:latin typeface="MS PGothic" panose="020B0600070205080204" pitchFamily="34" charset="-128"/>
                          <a:ea typeface="MS PGothic" panose="020B0600070205080204" pitchFamily="34" charset="-128"/>
                          <a:cs typeface="Arial" panose="020B0604020202020204" pitchFamily="34" charset="0"/>
                        </a:rPr>
                        <a:t>パワーポイント</a:t>
                      </a:r>
                    </a:p>
                  </a:txBody>
                  <a:tcPr/>
                </a:tc>
                <a:tc>
                  <a:txBody>
                    <a:bodyPr/>
                    <a:lstStyle/>
                    <a:p>
                      <a:r>
                        <a:rPr lang="ja-JP" sz="2400" b="1" dirty="0">
                          <a:latin typeface="MS PGothic" panose="020B0600070205080204" pitchFamily="34" charset="-128"/>
                          <a:ea typeface="MS PGothic" panose="020B0600070205080204" pitchFamily="34" charset="-128"/>
                          <a:cs typeface="Arial" panose="020B0604020202020204" pitchFamily="34" charset="0"/>
                        </a:rPr>
                        <a:t>LCIF</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レオ</a:t>
                      </a:r>
                      <a:r>
                        <a:rPr lang="ja-JP" altLang="en-US" sz="2400" dirty="0">
                          <a:latin typeface="MS PGothic" panose="020B0600070205080204" pitchFamily="34" charset="-128"/>
                          <a:ea typeface="MS PGothic" panose="020B0600070205080204" pitchFamily="34" charset="-128"/>
                          <a:cs typeface="Arial" panose="020B0604020202020204" pitchFamily="34" charset="0"/>
                        </a:rPr>
                        <a:t>専用</a:t>
                      </a:r>
                      <a:r>
                        <a:rPr lang="ja-JP" sz="2400" dirty="0">
                          <a:latin typeface="MS PGothic" panose="020B0600070205080204" pitchFamily="34" charset="-128"/>
                          <a:ea typeface="MS PGothic" panose="020B0600070205080204" pitchFamily="34" charset="-128"/>
                          <a:cs typeface="Arial" panose="020B0604020202020204" pitchFamily="34" charset="0"/>
                        </a:rPr>
                        <a:t>ライオンズ・サポーター・ピン</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2年目</a:t>
            </a:r>
            <a:r>
              <a:rPr kumimoji="0" lang="en-US" alt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 </a:t>
            </a:r>
            <a:r>
              <a:rPr kumimoji="0" 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a:t>
            </a:r>
            <a:r>
              <a:rPr lang="ja-JP" altLang="en-US" sz="3200" dirty="0">
                <a:solidFill>
                  <a:srgbClr val="55565A"/>
                </a:solidFill>
                <a:latin typeface="MS PGothic" panose="020B0600070205080204" pitchFamily="34" charset="-128"/>
                <a:ea typeface="MS PGothic" panose="020B0600070205080204" pitchFamily="34" charset="-128"/>
                <a:cs typeface="Arial" panose="020B0604020202020204" pitchFamily="34" charset="0"/>
              </a:rPr>
              <a:t> </a:t>
            </a:r>
            <a:r>
              <a:rPr lang="ja-JP" altLang="en-US" sz="3200" dirty="0">
                <a:solidFill>
                  <a:srgbClr val="00AC69"/>
                </a:solidFill>
                <a:latin typeface="MS PGothic" panose="020B0600070205080204" pitchFamily="34" charset="-128"/>
                <a:ea typeface="MS PGothic" panose="020B0600070205080204" pitchFamily="34" charset="-128"/>
                <a:cs typeface="Arial" panose="020B0604020202020204" pitchFamily="34" charset="0"/>
              </a:rPr>
              <a:t>主な</a:t>
            </a:r>
            <a:r>
              <a:rPr kumimoji="0" lang="ja-JP" sz="3200" b="1"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panose="020B0604020202020204" pitchFamily="34" charset="0"/>
              </a:rPr>
              <a:t>成果</a:t>
            </a: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extLst>
              <p:ext uri="{D42A27DB-BD31-4B8C-83A1-F6EECF244321}">
                <p14:modId xmlns:p14="http://schemas.microsoft.com/office/powerpoint/2010/main" val="3924141070"/>
              </p:ext>
            </p:extLst>
          </p:nvPr>
        </p:nvGraphicFramePr>
        <p:xfrm>
          <a:off x="899743" y="1243310"/>
          <a:ext cx="10098680" cy="493776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370840">
                <a:tc>
                  <a:txBody>
                    <a:bodyPr/>
                    <a:lstStyle/>
                    <a:p>
                      <a:r>
                        <a:rPr lang="ja-JP" altLang="en-US" sz="2400" b="1" dirty="0">
                          <a:latin typeface="MS PGothic" panose="020B0600070205080204" pitchFamily="34" charset="-128"/>
                          <a:ea typeface="MS PGothic" panose="020B0600070205080204" pitchFamily="34" charset="-128"/>
                          <a:cs typeface="Arial" panose="020B0604020202020204" pitchFamily="34" charset="0"/>
                        </a:rPr>
                        <a:t>会員勧誘</a:t>
                      </a:r>
                      <a:endParaRPr lang="ja-JP" sz="2400" b="1" dirty="0">
                        <a:latin typeface="MS PGothic" panose="020B0600070205080204" pitchFamily="34" charset="-128"/>
                        <a:ea typeface="MS PGothic" panose="020B0600070205080204" pitchFamily="34" charset="-128"/>
                        <a:cs typeface="Arial" panose="020B0604020202020204" pitchFamily="34" charset="0"/>
                      </a:endParaRP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レオ役員が利用できる目標設定のためのリソース</a:t>
                      </a:r>
                    </a:p>
                  </a:txBody>
                  <a:tcPr/>
                </a:tc>
                <a:tc>
                  <a:txBody>
                    <a:bodyPr/>
                    <a:lstStyle/>
                    <a:p>
                      <a:r>
                        <a:rPr lang="ja-JP" sz="2400" b="1" dirty="0">
                          <a:latin typeface="MS PGothic" panose="020B0600070205080204" pitchFamily="34" charset="-128"/>
                          <a:ea typeface="MS PGothic" panose="020B0600070205080204" pitchFamily="34" charset="-128"/>
                          <a:cs typeface="Arial" panose="020B0604020202020204" pitchFamily="34" charset="0"/>
                        </a:rPr>
                        <a:t>会員体験</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LLC</a:t>
                      </a:r>
                      <a:r>
                        <a:rPr lang="ja-JP" altLang="en-US" sz="2400" dirty="0">
                          <a:latin typeface="MS PGothic" panose="020B0600070205080204" pitchFamily="34" charset="-128"/>
                          <a:ea typeface="MS PGothic" panose="020B0600070205080204" pitchFamily="34" charset="-128"/>
                          <a:cs typeface="Arial" panose="020B0604020202020204" pitchFamily="34" charset="0"/>
                        </a:rPr>
                        <a:t>における</a:t>
                      </a:r>
                      <a:r>
                        <a:rPr lang="ja-JP" sz="2400" dirty="0">
                          <a:latin typeface="MS PGothic" panose="020B0600070205080204" pitchFamily="34" charset="-128"/>
                          <a:ea typeface="MS PGothic" panose="020B0600070205080204" pitchFamily="34" charset="-128"/>
                          <a:cs typeface="Arial" panose="020B0604020202020204" pitchFamily="34" charset="0"/>
                        </a:rPr>
                        <a:t>レオ役員コース</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LEARNにおけるレオの記録</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国連へのレオ</a:t>
                      </a:r>
                      <a:br>
                        <a:rPr lang="en-US" altLang="ja-JP" sz="2400" dirty="0">
                          <a:latin typeface="MS PGothic" panose="020B0600070205080204" pitchFamily="34" charset="-128"/>
                          <a:ea typeface="MS PGothic" panose="020B0600070205080204" pitchFamily="34" charset="-128"/>
                          <a:cs typeface="Arial" panose="020B0604020202020204" pitchFamily="34" charset="0"/>
                        </a:rPr>
                      </a:br>
                      <a:r>
                        <a:rPr lang="ja-JP" sz="2400" dirty="0">
                          <a:latin typeface="MS PGothic" panose="020B0600070205080204" pitchFamily="34" charset="-128"/>
                          <a:ea typeface="MS PGothic" panose="020B0600070205080204" pitchFamily="34" charset="-128"/>
                          <a:cs typeface="Arial" panose="020B0604020202020204" pitchFamily="34" charset="0"/>
                        </a:rPr>
                        <a:t>またはレオライオン代表の承認</a:t>
                      </a:r>
                    </a:p>
                  </a:txBody>
                  <a:tcPr/>
                </a:tc>
                <a:extLst>
                  <a:ext uri="{0D108BD9-81ED-4DB2-BD59-A6C34878D82A}">
                    <a16:rowId xmlns:a16="http://schemas.microsoft.com/office/drawing/2014/main" val="129263111"/>
                  </a:ext>
                </a:extLst>
              </a:tr>
              <a:tr h="370840">
                <a:tc>
                  <a:txBody>
                    <a:bodyPr/>
                    <a:lstStyle/>
                    <a:p>
                      <a:r>
                        <a:rPr lang="ja-JP" sz="2400" b="1" dirty="0">
                          <a:latin typeface="MS PGothic" panose="020B0600070205080204" pitchFamily="34" charset="-128"/>
                          <a:ea typeface="MS PGothic" panose="020B0600070205080204" pitchFamily="34" charset="-128"/>
                          <a:cs typeface="Arial" panose="020B0604020202020204" pitchFamily="34" charset="0"/>
                        </a:rPr>
                        <a:t>移行</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「レオからライオンへ</a:t>
                      </a:r>
                      <a:r>
                        <a:rPr lang="en-US" altLang="ja-JP" sz="2400" dirty="0">
                          <a:latin typeface="MS PGothic" panose="020B0600070205080204" pitchFamily="34" charset="-128"/>
                          <a:ea typeface="MS PGothic" panose="020B0600070205080204" pitchFamily="34" charset="-128"/>
                          <a:cs typeface="Arial" panose="020B0604020202020204" pitchFamily="34" charset="0"/>
                        </a:rPr>
                        <a:t> </a:t>
                      </a:r>
                      <a:r>
                        <a:rPr lang="ja-JP" sz="2400" dirty="0">
                          <a:latin typeface="MS PGothic" panose="020B0600070205080204" pitchFamily="34" charset="-128"/>
                          <a:ea typeface="MS PGothic" panose="020B0600070205080204" pitchFamily="34" charset="-128"/>
                          <a:cs typeface="Arial" panose="020B0604020202020204" pitchFamily="34" charset="0"/>
                        </a:rPr>
                        <a:t>移行のベストプラクティス」ガイド</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レオクラブ役員のための移行ツールボックス</a:t>
                      </a:r>
                    </a:p>
                    <a:p>
                      <a:pPr marL="285750" indent="-285750">
                        <a:buFont typeface="Arial" panose="020B0604020202020204" pitchFamily="34" charset="0"/>
                        <a:buChar char="•"/>
                      </a:pPr>
                      <a:r>
                        <a:rPr lang="ja-JP" altLang="en-US" sz="2400" dirty="0">
                          <a:latin typeface="MS PGothic" panose="020B0600070205080204" pitchFamily="34" charset="-128"/>
                          <a:ea typeface="MS PGothic" panose="020B0600070205080204" pitchFamily="34" charset="-128"/>
                          <a:cs typeface="Arial" panose="020B0604020202020204" pitchFamily="34" charset="0"/>
                        </a:rPr>
                        <a:t>移行に関する責務の含有、</a:t>
                      </a:r>
                      <a:br>
                        <a:rPr lang="en-US" altLang="ja-JP" sz="2400" dirty="0">
                          <a:latin typeface="MS PGothic" panose="020B0600070205080204" pitchFamily="34" charset="-128"/>
                          <a:ea typeface="MS PGothic" panose="020B0600070205080204" pitchFamily="34" charset="-128"/>
                          <a:cs typeface="Arial" panose="020B0604020202020204" pitchFamily="34" charset="0"/>
                        </a:rPr>
                      </a:br>
                      <a:r>
                        <a:rPr lang="ja-JP" altLang="en-US" sz="2400" dirty="0">
                          <a:latin typeface="MS PGothic" panose="020B0600070205080204" pitchFamily="34" charset="-128"/>
                          <a:ea typeface="MS PGothic" panose="020B0600070205080204" pitchFamily="34" charset="-128"/>
                          <a:cs typeface="Arial" panose="020B0604020202020204" pitchFamily="34" charset="0"/>
                        </a:rPr>
                        <a:t>そしてリソースのオンライン掲載</a:t>
                      </a:r>
                      <a:endParaRPr lang="ja-JP" sz="2400" dirty="0">
                        <a:latin typeface="MS PGothic" panose="020B0600070205080204" pitchFamily="34" charset="-128"/>
                        <a:ea typeface="MS PGothic" panose="020B0600070205080204" pitchFamily="34" charset="-128"/>
                        <a:cs typeface="Arial" panose="020B0604020202020204" pitchFamily="34" charset="0"/>
                      </a:endParaRPr>
                    </a:p>
                  </a:txBody>
                  <a:tcPr/>
                </a:tc>
                <a:tc>
                  <a:txBody>
                    <a:bodyPr/>
                    <a:lstStyle/>
                    <a:p>
                      <a:r>
                        <a:rPr lang="ja-JP" sz="2400" b="1" dirty="0">
                          <a:latin typeface="MS PGothic" panose="020B0600070205080204" pitchFamily="34" charset="-128"/>
                          <a:ea typeface="MS PGothic" panose="020B0600070205080204" pitchFamily="34" charset="-128"/>
                          <a:cs typeface="Arial" panose="020B0604020202020204" pitchFamily="34" charset="0"/>
                        </a:rPr>
                        <a:t>LCIF</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スペシャルオリンピックス・カリブ海ユースリーダーシップ・フォーラム</a:t>
                      </a:r>
                    </a:p>
                    <a:p>
                      <a:pPr marL="285750" indent="-285750">
                        <a:buFont typeface="Arial" panose="020B0604020202020204" pitchFamily="34" charset="0"/>
                        <a:buChar char="•"/>
                      </a:pPr>
                      <a:r>
                        <a:rPr lang="ja-JP" sz="2400" dirty="0">
                          <a:latin typeface="MS PGothic" panose="020B0600070205080204" pitchFamily="34" charset="-128"/>
                          <a:ea typeface="MS PGothic" panose="020B0600070205080204" pitchFamily="34" charset="-128"/>
                          <a:cs typeface="Arial" panose="020B0604020202020204" pitchFamily="34" charset="0"/>
                        </a:rPr>
                        <a:t>ベルリンにおけるスペシャルオリンピックス世界大会でのグローバル・ユースサミット</a:t>
                      </a:r>
                    </a:p>
                    <a:p>
                      <a:pPr marL="285750" indent="-285750">
                        <a:buFont typeface="Arial" panose="020B0604020202020204" pitchFamily="34" charset="0"/>
                        <a:buChar char="•"/>
                      </a:pPr>
                      <a:r>
                        <a:rPr lang="ja-JP" altLang="en-US" sz="2400" dirty="0">
                          <a:latin typeface="MS PGothic" panose="020B0600070205080204" pitchFamily="34" charset="-128"/>
                          <a:ea typeface="MS PGothic" panose="020B0600070205080204" pitchFamily="34" charset="-128"/>
                          <a:cs typeface="Arial" panose="020B0604020202020204" pitchFamily="34" charset="0"/>
                        </a:rPr>
                        <a:t>レオプログラムに関するスペシャルオリンピックス・スタッフ新規連絡先</a:t>
                      </a:r>
                      <a:endParaRPr lang="ja-JP" sz="2400" dirty="0">
                        <a:latin typeface="MS PGothic" panose="020B0600070205080204" pitchFamily="34" charset="-128"/>
                        <a:ea typeface="MS PGothic" panose="020B0600070205080204" pitchFamily="34" charset="-128"/>
                        <a:cs typeface="Arial" panose="020B0604020202020204" pitchFamily="34" charset="0"/>
                      </a:endParaRP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597614" y="313984"/>
            <a:ext cx="8495364" cy="830997"/>
          </a:xfrm>
          <a:prstGeom prst="rect">
            <a:avLst/>
          </a:prstGeom>
          <a:noFill/>
        </p:spPr>
        <p:txBody>
          <a:bodyPr wrap="square" rtlCol="0">
            <a:spAutoFit/>
          </a:bodyPr>
          <a:lstStyle/>
          <a:p>
            <a:r>
              <a:rPr lang="en-US" altLang="ja-JP" sz="4800" b="1" dirty="0">
                <a:solidFill>
                  <a:schemeClr val="bg2">
                    <a:lumMod val="25000"/>
                  </a:schemeClr>
                </a:solidFill>
                <a:latin typeface="MS PGothic" panose="020B0600070205080204" pitchFamily="34" charset="-128"/>
                <a:ea typeface="MS PGothic" panose="020B0600070205080204" pitchFamily="34" charset="-128"/>
              </a:rPr>
              <a:t>3</a:t>
            </a:r>
            <a:r>
              <a:rPr lang="ja-JP" sz="4800" b="1" dirty="0">
                <a:solidFill>
                  <a:schemeClr val="bg2">
                    <a:lumMod val="25000"/>
                  </a:schemeClr>
                </a:solidFill>
                <a:latin typeface="MS PGothic" panose="020B0600070205080204" pitchFamily="34" charset="-128"/>
                <a:ea typeface="MS PGothic" panose="020B0600070205080204" pitchFamily="34" charset="-128"/>
              </a:rPr>
              <a:t>年目</a:t>
            </a:r>
            <a:r>
              <a:rPr lang="en-US" altLang="ja-JP" sz="4800" b="1" dirty="0">
                <a:solidFill>
                  <a:schemeClr val="bg2">
                    <a:lumMod val="25000"/>
                  </a:schemeClr>
                </a:solidFill>
                <a:latin typeface="MS PGothic" panose="020B0600070205080204" pitchFamily="34" charset="-128"/>
                <a:ea typeface="MS PGothic" panose="020B0600070205080204" pitchFamily="34" charset="-128"/>
              </a:rPr>
              <a:t> – </a:t>
            </a:r>
            <a:r>
              <a:rPr lang="ja-JP" altLang="en-US" sz="4800" b="1" dirty="0">
                <a:solidFill>
                  <a:srgbClr val="00B050"/>
                </a:solidFill>
                <a:latin typeface="MS PGothic" panose="020B0600070205080204" pitchFamily="34" charset="-128"/>
                <a:ea typeface="MS PGothic" panose="020B0600070205080204" pitchFamily="34" charset="-128"/>
              </a:rPr>
              <a:t>主な取</a:t>
            </a:r>
            <a:r>
              <a:rPr lang="ja-JP" sz="4800" b="1" dirty="0">
                <a:solidFill>
                  <a:srgbClr val="00B050"/>
                </a:solidFill>
                <a:latin typeface="MS PGothic" panose="020B0600070205080204" pitchFamily="34" charset="-128"/>
                <a:ea typeface="MS PGothic" panose="020B0600070205080204" pitchFamily="34" charset="-128"/>
              </a:rPr>
              <a:t>り組み</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2812822262"/>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ja-JP" altLang="en-US" sz="2400" b="1" dirty="0">
                <a:solidFill>
                  <a:schemeClr val="accent1"/>
                </a:solidFill>
                <a:latin typeface="MS PGothic" panose="020B0600070205080204" pitchFamily="34" charset="-128"/>
                <a:ea typeface="MS PGothic" panose="020B0600070205080204" pitchFamily="34" charset="-128"/>
                <a:cs typeface="Arial" panose="020B0604020202020204" pitchFamily="34" charset="0"/>
              </a:rPr>
              <a:t>会員勧誘</a:t>
            </a:r>
            <a:endParaRPr lang="ja-JP" sz="2400" b="1" dirty="0">
              <a:solidFill>
                <a:schemeClr val="accent1"/>
              </a:solidFill>
              <a:latin typeface="MS PGothic" panose="020B0600070205080204" pitchFamily="34" charset="-128"/>
              <a:ea typeface="MS PGothic" panose="020B0600070205080204" pitchFamily="34" charset="-128"/>
              <a:cs typeface="Arial" panose="020B0604020202020204" pitchFamily="34" charset="0"/>
            </a:endParaRP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ja-JP" sz="1800" b="0"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レオとしてのストーリー</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t>目標設定</a:t>
            </a:r>
          </a:p>
          <a:p>
            <a:pPr marL="0" marR="0" lvl="0" indent="0" algn="l" defTabSz="914400" rtl="0" eaLnBrk="1" fontAlgn="auto" latinLnBrk="0" hangingPunct="1">
              <a:spcBef>
                <a:spcPts val="1800"/>
              </a:spcBef>
              <a:spcAft>
                <a:spcPts val="0"/>
              </a:spcAft>
              <a:buClrTx/>
              <a:buSzTx/>
              <a:buFontTx/>
              <a:buNone/>
              <a:tabLst/>
              <a:defRPr/>
            </a:pPr>
            <a:r>
              <a:rPr lang="ja-JP" sz="2400" b="1" dirty="0">
                <a:solidFill>
                  <a:srgbClr val="FFC000"/>
                </a:solidFill>
                <a:latin typeface="MS PGothic" panose="020B0600070205080204" pitchFamily="34" charset="-128"/>
                <a:ea typeface="MS PGothic" panose="020B0600070205080204" pitchFamily="34" charset="-128"/>
                <a:cs typeface="Arial" panose="020B0604020202020204" pitchFamily="34" charset="0"/>
              </a:rPr>
              <a:t>会員体験</a:t>
            </a:r>
          </a:p>
          <a:p>
            <a:pPr marL="285750" indent="-285750" fontAlgn="auto">
              <a:spcBef>
                <a:spcPts val="600"/>
              </a:spcBef>
              <a:spcAft>
                <a:spcPts val="0"/>
              </a:spcAft>
              <a:buClr>
                <a:srgbClr val="EBB700"/>
              </a:buClr>
              <a:buFont typeface="Wingdings 3" panose="05040102010807070707" pitchFamily="18" charset="2"/>
              <a:buChar char=""/>
              <a:defRPr/>
            </a:pPr>
            <a:r>
              <a:rPr 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t>奉仕としてのアドボカシー</a:t>
            </a:r>
          </a:p>
          <a:p>
            <a:pPr marL="285750" indent="-285750" fontAlgn="auto">
              <a:spcBef>
                <a:spcPts val="600"/>
              </a:spcBef>
              <a:spcAft>
                <a:spcPts val="0"/>
              </a:spcAft>
              <a:buClr>
                <a:srgbClr val="EBB700"/>
              </a:buClr>
              <a:buFont typeface="Wingdings 3" panose="05040102010807070707" pitchFamily="18" charset="2"/>
              <a:buChar char=""/>
              <a:defRPr/>
            </a:pPr>
            <a:r>
              <a:rPr 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t>スキル向上</a:t>
            </a:r>
          </a:p>
          <a:p>
            <a:pPr fontAlgn="auto">
              <a:spcBef>
                <a:spcPts val="1800"/>
              </a:spcBef>
              <a:spcAft>
                <a:spcPts val="0"/>
              </a:spcAft>
              <a:defRPr/>
            </a:pPr>
            <a:r>
              <a:rPr kumimoji="0" lang="ja-JP" sz="2400" b="1" i="0" u="none" strike="noStrike" cap="none" normalizeH="0" baseline="0" noProof="0" dirty="0">
                <a:ln>
                  <a:noFill/>
                </a:ln>
                <a:solidFill>
                  <a:srgbClr val="00B050"/>
                </a:solidFill>
                <a:effectLst/>
                <a:uLnTx/>
                <a:uFillTx/>
                <a:latin typeface="MS PGothic" panose="020B0600070205080204" pitchFamily="34" charset="-128"/>
                <a:ea typeface="MS PGothic" panose="020B0600070205080204" pitchFamily="34" charset="-128"/>
                <a:cs typeface="Arial" panose="020B0604020202020204" pitchFamily="34" charset="0"/>
              </a:rPr>
              <a:t>ライオンズへの移行</a:t>
            </a:r>
          </a:p>
          <a:p>
            <a:pPr marL="285750" indent="-285750" fontAlgn="auto">
              <a:spcBef>
                <a:spcPts val="600"/>
              </a:spcBef>
              <a:spcAft>
                <a:spcPts val="0"/>
              </a:spcAft>
              <a:buClr>
                <a:srgbClr val="EBB700"/>
              </a:buClr>
              <a:buFont typeface="Wingdings 3" panose="05040102010807070707" pitchFamily="18" charset="2"/>
              <a:buChar char=""/>
              <a:defRPr/>
            </a:pPr>
            <a:r>
              <a:rPr 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t>レオ/レオライオン・キャビネットおよび協議会リエゾンへの</a:t>
            </a:r>
            <a:br>
              <a:rPr lang="en-US" alt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br>
            <a:r>
              <a:rPr 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t>サポート強化</a:t>
            </a:r>
          </a:p>
          <a:p>
            <a:pPr marL="285750" indent="-285750" fontAlgn="auto">
              <a:spcBef>
                <a:spcPts val="600"/>
              </a:spcBef>
              <a:spcAft>
                <a:spcPts val="0"/>
              </a:spcAft>
              <a:buClr>
                <a:srgbClr val="EBB700"/>
              </a:buClr>
              <a:buFont typeface="Wingdings 3" panose="05040102010807070707" pitchFamily="18" charset="2"/>
              <a:buChar char=""/>
              <a:defRPr/>
            </a:pPr>
            <a:r>
              <a:rPr 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t>レオとライオンズの協力を促すリソースの拡大</a:t>
            </a:r>
          </a:p>
          <a:p>
            <a:pPr marL="0" marR="0" lvl="0" indent="0" algn="l" defTabSz="914400" rtl="0" eaLnBrk="1" fontAlgn="auto" latinLnBrk="0" hangingPunct="1">
              <a:spcBef>
                <a:spcPts val="600"/>
              </a:spcBef>
              <a:spcAft>
                <a:spcPts val="0"/>
              </a:spcAft>
              <a:buClrTx/>
              <a:buSzTx/>
              <a:buFontTx/>
              <a:buNone/>
              <a:tabLst/>
              <a:defRPr/>
            </a:pPr>
            <a:r>
              <a:rPr lang="ja-JP" sz="2400" b="1" dirty="0">
                <a:solidFill>
                  <a:schemeClr val="bg2">
                    <a:lumMod val="50000"/>
                  </a:schemeClr>
                </a:solidFill>
                <a:latin typeface="MS PGothic" panose="020B0600070205080204" pitchFamily="34" charset="-128"/>
                <a:ea typeface="MS PGothic" panose="020B0600070205080204" pitchFamily="34" charset="-128"/>
                <a:cs typeface="Arial" panose="020B0604020202020204" pitchFamily="34" charset="0"/>
              </a:rPr>
              <a:t>LCIFとの提携</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ja-JP" b="0"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スペシャルオリンピックスへの</a:t>
            </a:r>
            <a:r>
              <a:rPr lang="ja-JP" altLang="en-US" dirty="0">
                <a:solidFill>
                  <a:srgbClr val="55565A"/>
                </a:solidFill>
                <a:latin typeface="MS PGothic" panose="020B0600070205080204" pitchFamily="34" charset="-128"/>
                <a:ea typeface="MS PGothic" panose="020B0600070205080204" pitchFamily="34" charset="-128"/>
                <a:cs typeface="Arial" panose="020B0604020202020204" pitchFamily="34" charset="0"/>
              </a:rPr>
              <a:t>関わりの</a:t>
            </a:r>
            <a:r>
              <a:rPr kumimoji="0" lang="ja-JP" b="0"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cs typeface="Arial" panose="020B0604020202020204" pitchFamily="34" charset="0"/>
              </a:rPr>
              <a:t>促進</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ja-JP" dirty="0">
                <a:solidFill>
                  <a:srgbClr val="55565A"/>
                </a:solidFill>
                <a:latin typeface="MS PGothic" panose="020B0600070205080204" pitchFamily="34" charset="-128"/>
                <a:ea typeface="MS PGothic" panose="020B0600070205080204" pitchFamily="34" charset="-128"/>
                <a:cs typeface="Arial" panose="020B0604020202020204" pitchFamily="34" charset="0"/>
              </a:rPr>
              <a:t>ライオンズクエストへのつながり強化</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ja-JP" sz="3200" b="1" i="0" u="none" strike="noStrike" cap="none" normalizeH="0" baseline="0" noProof="0" dirty="0">
                <a:ln>
                  <a:noFill/>
                </a:ln>
                <a:solidFill>
                  <a:srgbClr val="55565A"/>
                </a:solidFill>
                <a:effectLst/>
                <a:uLnTx/>
                <a:uFillTx/>
                <a:latin typeface="MS PGothic" panose="020B0600070205080204" pitchFamily="34" charset="-128"/>
                <a:ea typeface="MS PGothic" panose="020B0600070205080204" pitchFamily="34" charset="-128"/>
              </a:rPr>
              <a:t>締めくくりは</a:t>
            </a:r>
            <a:r>
              <a:rPr kumimoji="0" lang="ja-JP" sz="4000" b="1" i="0" u="none" strike="noStrike" cap="none" normalizeH="0" noProof="0" dirty="0">
                <a:ln>
                  <a:noFill/>
                </a:ln>
                <a:solidFill>
                  <a:srgbClr val="C00000"/>
                </a:solidFill>
                <a:effectLst/>
                <a:uLnTx/>
                <a:uFillTx/>
                <a:latin typeface="MS PGothic" panose="020B0600070205080204" pitchFamily="34" charset="-128"/>
                <a:ea typeface="MS PGothic" panose="020B0600070205080204" pitchFamily="34" charset="-128"/>
              </a:rPr>
              <a:t>力強く</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ja-JP" sz="4400" b="1" i="0" u="none" strike="noStrike" cap="none" normalizeH="0" baseline="0" noProof="0" dirty="0">
                <a:ln>
                  <a:noFill/>
                </a:ln>
                <a:solidFill>
                  <a:srgbClr val="E7E6E6">
                    <a:lumMod val="10000"/>
                  </a:srgbClr>
                </a:solidFill>
                <a:effectLst/>
                <a:uLnTx/>
                <a:uFillTx/>
                <a:latin typeface="MS PGothic" panose="020B0600070205080204" pitchFamily="34" charset="-128"/>
                <a:ea typeface="MS PGothic" panose="020B0600070205080204" pitchFamily="34" charset="-128"/>
                <a:cs typeface="Arial" charset="0"/>
              </a:rPr>
              <a:t>取り組みに</a:t>
            </a:r>
            <a:r>
              <a:rPr kumimoji="0" lang="ja-JP" sz="4400" b="1" i="0" u="none" strike="noStrike" cap="none" normalizeH="0" baseline="0" noProof="0" dirty="0">
                <a:ln>
                  <a:noFill/>
                </a:ln>
                <a:solidFill>
                  <a:srgbClr val="00AC69"/>
                </a:solidFill>
                <a:effectLst/>
                <a:uLnTx/>
                <a:uFillTx/>
                <a:latin typeface="MS PGothic" panose="020B0600070205080204" pitchFamily="34" charset="-128"/>
                <a:ea typeface="MS PGothic" panose="020B0600070205080204" pitchFamily="34" charset="-128"/>
                <a:cs typeface="Arial" charset="0"/>
              </a:rPr>
              <a:t>参加しよう</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ja-JP" sz="2000" b="0" i="0" u="none" strike="noStrike" cap="none" normalizeH="0" baseline="0" noProof="0" dirty="0">
                <a:ln>
                  <a:noFill/>
                </a:ln>
                <a:solidFill>
                  <a:prstClr val="black"/>
                </a:solidFill>
                <a:effectLst/>
                <a:uLnTx/>
                <a:uFillTx/>
                <a:latin typeface="MS PGothic" panose="020B0600070205080204" pitchFamily="34" charset="-128"/>
                <a:ea typeface="MS PGothic" panose="020B0600070205080204" pitchFamily="34" charset="-128"/>
                <a:cs typeface="Arial" panose="020B0604020202020204" pitchFamily="34" charset="0"/>
              </a:rPr>
              <a:t>レオクラブを結成する</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ja-JP" sz="2000" b="0" i="0" u="none" strike="noStrike" cap="none" normalizeH="0" baseline="0" noProof="0" dirty="0">
                <a:ln>
                  <a:noFill/>
                </a:ln>
                <a:solidFill>
                  <a:prstClr val="black"/>
                </a:solidFill>
                <a:effectLst/>
                <a:uLnTx/>
                <a:uFillTx/>
                <a:latin typeface="MS PGothic" panose="020B0600070205080204" pitchFamily="34" charset="-128"/>
                <a:ea typeface="MS PGothic" panose="020B0600070205080204" pitchFamily="34" charset="-128"/>
                <a:cs typeface="Arial" panose="020B0604020202020204" pitchFamily="34" charset="0"/>
              </a:rPr>
              <a:t>合同の奉仕活動や研修会を主催する</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ja-JP" sz="2000" dirty="0">
                <a:solidFill>
                  <a:prstClr val="black"/>
                </a:solidFill>
                <a:latin typeface="MS PGothic" panose="020B0600070205080204" pitchFamily="34" charset="-128"/>
                <a:ea typeface="MS PGothic" panose="020B0600070205080204" pitchFamily="34" charset="-128"/>
                <a:cs typeface="Arial" panose="020B0604020202020204" pitchFamily="34" charset="0"/>
              </a:rPr>
              <a:t>レオ会員と役員がLion Portalで</a:t>
            </a:r>
            <a:br>
              <a:rPr lang="en-US" altLang="ja-JP" sz="2000" dirty="0">
                <a:solidFill>
                  <a:prstClr val="black"/>
                </a:solidFill>
                <a:latin typeface="MS PGothic" panose="020B0600070205080204" pitchFamily="34" charset="-128"/>
                <a:ea typeface="MS PGothic" panose="020B0600070205080204" pitchFamily="34" charset="-128"/>
                <a:cs typeface="Arial" panose="020B0604020202020204" pitchFamily="34" charset="0"/>
              </a:rPr>
            </a:br>
            <a:r>
              <a:rPr lang="ja-JP" altLang="en-US" sz="2000" dirty="0">
                <a:solidFill>
                  <a:prstClr val="black"/>
                </a:solidFill>
                <a:latin typeface="MS PGothic" panose="020B0600070205080204" pitchFamily="34" charset="-128"/>
                <a:ea typeface="MS PGothic" panose="020B0600070205080204" pitchFamily="34" charset="-128"/>
                <a:cs typeface="Arial" panose="020B0604020202020204" pitchFamily="34" charset="0"/>
              </a:rPr>
              <a:t>しっかりと</a:t>
            </a:r>
            <a:r>
              <a:rPr lang="ja-JP" sz="2000" dirty="0">
                <a:solidFill>
                  <a:prstClr val="black"/>
                </a:solidFill>
                <a:latin typeface="MS PGothic" panose="020B0600070205080204" pitchFamily="34" charset="-128"/>
                <a:ea typeface="MS PGothic" panose="020B0600070205080204" pitchFamily="34" charset="-128"/>
                <a:cs typeface="Arial" panose="020B0604020202020204" pitchFamily="34" charset="0"/>
              </a:rPr>
              <a:t>報告される</a:t>
            </a:r>
            <a:r>
              <a:rPr lang="ja-JP" altLang="en-US" sz="2000" dirty="0">
                <a:solidFill>
                  <a:prstClr val="black"/>
                </a:solidFill>
                <a:latin typeface="MS PGothic" panose="020B0600070205080204" pitchFamily="34" charset="-128"/>
                <a:ea typeface="MS PGothic" panose="020B0600070205080204" pitchFamily="34" charset="-128"/>
                <a:cs typeface="Arial" panose="020B0604020202020204" pitchFamily="34" charset="0"/>
              </a:rPr>
              <a:t>ようにする</a:t>
            </a:r>
            <a:endParaRPr lang="ja-JP" sz="2000" dirty="0">
              <a:solidFill>
                <a:prstClr val="black"/>
              </a:solidFill>
              <a:latin typeface="MS PGothic" panose="020B0600070205080204" pitchFamily="34" charset="-128"/>
              <a:ea typeface="MS PGothic" panose="020B0600070205080204" pitchFamily="34" charset="-128"/>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MS PGothic" panose="020B0600070205080204" pitchFamily="34" charset="-128"/>
              <a:ea typeface="MS PGothic" panose="020B0600070205080204" pitchFamily="34" charset="-128"/>
              <a:cs typeface="Arial" panose="020B0604020202020204" pitchFamily="34" charset="0"/>
            </a:endParaRPr>
          </a:p>
          <a:p>
            <a:pPr marL="342900" lvl="0" indent="-342900">
              <a:buClr>
                <a:srgbClr val="EBB700"/>
              </a:buClr>
              <a:buFont typeface="Wingdings 3" panose="05040102010807070707" pitchFamily="18" charset="2"/>
              <a:buChar char=""/>
              <a:defRPr/>
            </a:pPr>
            <a:r>
              <a:rPr kumimoji="0" lang="ja-JP" sz="2000" b="0" i="0" u="none" strike="noStrike" cap="none" normalizeH="0" baseline="0" noProof="0" dirty="0">
                <a:ln>
                  <a:noFill/>
                </a:ln>
                <a:solidFill>
                  <a:prstClr val="black"/>
                </a:solidFill>
                <a:effectLst/>
                <a:uLnTx/>
                <a:uFillTx/>
                <a:latin typeface="MS PGothic" panose="020B0600070205080204" pitchFamily="34" charset="-128"/>
                <a:ea typeface="MS PGothic" panose="020B0600070205080204" pitchFamily="34" charset="-128"/>
                <a:cs typeface="Arial" panose="020B0604020202020204" pitchFamily="34" charset="0"/>
              </a:rPr>
              <a:t>ライオンになる</a:t>
            </a:r>
            <a:r>
              <a:rPr lang="ja-JP" altLang="en-US" sz="2000" dirty="0">
                <a:solidFill>
                  <a:prstClr val="black"/>
                </a:solidFill>
                <a:latin typeface="MS PGothic" panose="020B0600070205080204" pitchFamily="34" charset="-128"/>
                <a:ea typeface="MS PGothic" panose="020B0600070205080204" pitchFamily="34" charset="-128"/>
                <a:cs typeface="Arial" panose="020B0604020202020204" pitchFamily="34" charset="0"/>
              </a:rPr>
              <a:t>ようレオを誘う</a:t>
            </a:r>
            <a:endParaRPr kumimoji="0" lang="ja-JP" sz="2000" b="0" i="0" u="none" strike="noStrike" cap="none" normalizeH="0" baseline="0" noProof="0" dirty="0">
              <a:ln>
                <a:noFill/>
              </a:ln>
              <a:solidFill>
                <a:prstClr val="black"/>
              </a:solidFill>
              <a:effectLst/>
              <a:uLnTx/>
              <a:uFillTx/>
              <a:latin typeface="MS PGothic" panose="020B0600070205080204" pitchFamily="34" charset="-128"/>
              <a:ea typeface="MS PGothic" panose="020B0600070205080204" pitchFamily="34" charset="-128"/>
              <a:cs typeface="Arial" panose="020B0604020202020204" pitchFamily="34" charset="0"/>
            </a:endParaRP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latin typeface="MS PGothic" panose="020B0600070205080204" pitchFamily="34" charset="-128"/>
              <a:ea typeface="MS PGothic" panose="020B0600070205080204" pitchFamily="34" charset="-128"/>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3170099"/>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ja-JP" sz="2000" dirty="0">
                <a:latin typeface="MS PGothic" panose="020B0600070205080204" pitchFamily="34" charset="-128"/>
                <a:ea typeface="MS PGothic" panose="020B0600070205080204" pitchFamily="34" charset="-128"/>
                <a:cs typeface="Arial" panose="020B0604020202020204" pitchFamily="34" charset="0"/>
              </a:rPr>
              <a:t>新会員をクラブに勧誘する</a:t>
            </a:r>
          </a:p>
          <a:p>
            <a:pPr marL="342900" indent="-342900">
              <a:buClr>
                <a:srgbClr val="EBB700"/>
              </a:buClr>
              <a:buFont typeface="Wingdings 3" panose="05040102010807070707" pitchFamily="18" charset="2"/>
              <a:buChar char=""/>
            </a:pPr>
            <a:endParaRPr lang="en-US" sz="2000" dirty="0">
              <a:latin typeface="MS PGothic" panose="020B0600070205080204" pitchFamily="34" charset="-128"/>
              <a:ea typeface="MS PGothic" panose="020B0600070205080204" pitchFamily="34" charset="-128"/>
              <a:cs typeface="Arial" panose="020B0604020202020204" pitchFamily="34" charset="0"/>
            </a:endParaRPr>
          </a:p>
          <a:p>
            <a:pPr marL="342900" indent="-342900">
              <a:buClr>
                <a:srgbClr val="EBB700"/>
              </a:buClr>
              <a:buFont typeface="Wingdings 3" panose="05040102010807070707" pitchFamily="18" charset="2"/>
              <a:buChar char=""/>
            </a:pPr>
            <a:r>
              <a:rPr lang="ja-JP" sz="2000" dirty="0">
                <a:latin typeface="MS PGothic" panose="020B0600070205080204" pitchFamily="34" charset="-128"/>
                <a:ea typeface="MS PGothic" panose="020B0600070205080204" pitchFamily="34" charset="-128"/>
                <a:cs typeface="Arial" panose="020B0604020202020204" pitchFamily="34" charset="0"/>
              </a:rPr>
              <a:t>会員記録を最新のものに保つ</a:t>
            </a:r>
          </a:p>
          <a:p>
            <a:pPr marL="342900" indent="-342900">
              <a:buClr>
                <a:srgbClr val="EBB700"/>
              </a:buClr>
              <a:buFont typeface="Wingdings 3" panose="05040102010807070707" pitchFamily="18" charset="2"/>
              <a:buChar char=""/>
            </a:pPr>
            <a:endParaRPr lang="en-US" sz="2000" dirty="0">
              <a:latin typeface="MS PGothic" panose="020B0600070205080204" pitchFamily="34" charset="-128"/>
              <a:ea typeface="MS PGothic" panose="020B0600070205080204" pitchFamily="34" charset="-128"/>
              <a:cs typeface="Arial" panose="020B0604020202020204" pitchFamily="34" charset="0"/>
            </a:endParaRPr>
          </a:p>
          <a:p>
            <a:pPr marL="342900" indent="-342900">
              <a:buClr>
                <a:srgbClr val="EBB700"/>
              </a:buClr>
              <a:buFont typeface="Wingdings 3" panose="05040102010807070707" pitchFamily="18" charset="2"/>
              <a:buChar char=""/>
            </a:pPr>
            <a:r>
              <a:rPr lang="ja-JP" sz="2000" dirty="0">
                <a:latin typeface="MS PGothic" panose="020B0600070205080204" pitchFamily="34" charset="-128"/>
                <a:ea typeface="MS PGothic" panose="020B0600070205080204" pitchFamily="34" charset="-128"/>
                <a:cs typeface="Arial" panose="020B0604020202020204" pitchFamily="34" charset="0"/>
              </a:rPr>
              <a:t>一緒に奉仕しようと</a:t>
            </a:r>
            <a:br>
              <a:rPr lang="en-US" altLang="ja-JP" sz="2000" dirty="0">
                <a:latin typeface="MS PGothic" panose="020B0600070205080204" pitchFamily="34" charset="-128"/>
                <a:ea typeface="MS PGothic" panose="020B0600070205080204" pitchFamily="34" charset="-128"/>
                <a:cs typeface="Arial" panose="020B0604020202020204" pitchFamily="34" charset="0"/>
              </a:rPr>
            </a:br>
            <a:r>
              <a:rPr lang="ja-JP" sz="2000" dirty="0">
                <a:latin typeface="MS PGothic" panose="020B0600070205080204" pitchFamily="34" charset="-128"/>
                <a:ea typeface="MS PGothic" panose="020B0600070205080204" pitchFamily="34" charset="-128"/>
                <a:cs typeface="Arial" panose="020B0604020202020204" pitchFamily="34" charset="0"/>
              </a:rPr>
              <a:t>ライオンズ</a:t>
            </a:r>
            <a:r>
              <a:rPr lang="ja-JP" altLang="en-US" sz="2000" dirty="0">
                <a:latin typeface="MS PGothic" panose="020B0600070205080204" pitchFamily="34" charset="-128"/>
                <a:ea typeface="MS PGothic" panose="020B0600070205080204" pitchFamily="34" charset="-128"/>
                <a:cs typeface="Arial" panose="020B0604020202020204" pitchFamily="34" charset="0"/>
              </a:rPr>
              <a:t>を誘ってみる</a:t>
            </a:r>
            <a:br>
              <a:rPr lang="en-US" altLang="ja-JP" sz="2000" dirty="0">
                <a:latin typeface="MS PGothic" panose="020B0600070205080204" pitchFamily="34" charset="-128"/>
                <a:ea typeface="MS PGothic" panose="020B0600070205080204" pitchFamily="34" charset="-128"/>
                <a:cs typeface="Arial" panose="020B0604020202020204" pitchFamily="34" charset="0"/>
              </a:rPr>
            </a:br>
            <a:endParaRPr lang="en-US" sz="2000" dirty="0">
              <a:latin typeface="MS PGothic" panose="020B0600070205080204" pitchFamily="34" charset="-128"/>
              <a:ea typeface="MS PGothic" panose="020B0600070205080204" pitchFamily="34" charset="-128"/>
              <a:cs typeface="Arial" panose="020B0604020202020204" pitchFamily="34" charset="0"/>
            </a:endParaRPr>
          </a:p>
          <a:p>
            <a:pPr marL="342900" indent="-342900">
              <a:buClr>
                <a:srgbClr val="EBB700"/>
              </a:buClr>
              <a:buFont typeface="Wingdings 3" panose="05040102010807070707" pitchFamily="18" charset="2"/>
              <a:buChar char=""/>
            </a:pPr>
            <a:r>
              <a:rPr lang="ja-JP" sz="2000" dirty="0">
                <a:latin typeface="MS PGothic" panose="020B0600070205080204" pitchFamily="34" charset="-128"/>
                <a:ea typeface="MS PGothic" panose="020B0600070205080204" pitchFamily="34" charset="-128"/>
                <a:cs typeface="Arial" panose="020B0604020202020204" pitchFamily="34" charset="0"/>
              </a:rPr>
              <a:t>Lion</a:t>
            </a:r>
            <a:r>
              <a:rPr lang="ja-JP" altLang="en-US" sz="2000" dirty="0">
                <a:latin typeface="MS PGothic" panose="020B0600070205080204" pitchFamily="34" charset="-128"/>
                <a:ea typeface="MS PGothic" panose="020B0600070205080204" pitchFamily="34" charset="-128"/>
                <a:cs typeface="Arial" panose="020B0604020202020204" pitchFamily="34" charset="0"/>
              </a:rPr>
              <a:t> </a:t>
            </a:r>
            <a:r>
              <a:rPr lang="en-US" altLang="ja-JP" sz="2000" dirty="0">
                <a:latin typeface="MS PGothic" panose="020B0600070205080204" pitchFamily="34" charset="-128"/>
                <a:ea typeface="MS PGothic" panose="020B0600070205080204" pitchFamily="34" charset="-128"/>
                <a:cs typeface="Arial" panose="020B0604020202020204" pitchFamily="34" charset="0"/>
              </a:rPr>
              <a:t>Account</a:t>
            </a:r>
            <a:r>
              <a:rPr lang="ja-JP" sz="2000" dirty="0">
                <a:latin typeface="MS PGothic" panose="020B0600070205080204" pitchFamily="34" charset="-128"/>
                <a:ea typeface="MS PGothic" panose="020B0600070205080204" pitchFamily="34" charset="-128"/>
                <a:cs typeface="Arial" panose="020B0604020202020204" pitchFamily="34" charset="0"/>
              </a:rPr>
              <a:t>に登録する </a:t>
            </a:r>
          </a:p>
          <a:p>
            <a:pPr marL="342900" indent="-342900">
              <a:buClr>
                <a:srgbClr val="EBB700"/>
              </a:buClr>
              <a:buFont typeface="Wingdings 3" panose="05040102010807070707" pitchFamily="18" charset="2"/>
              <a:buChar char=""/>
            </a:pPr>
            <a:endParaRPr lang="en-US" sz="2000" dirty="0">
              <a:latin typeface="MS PGothic" panose="020B0600070205080204" pitchFamily="34" charset="-128"/>
              <a:ea typeface="MS PGothic" panose="020B0600070205080204" pitchFamily="34" charset="-128"/>
              <a:cs typeface="Arial" panose="020B0604020202020204" pitchFamily="34" charset="0"/>
            </a:endParaRPr>
          </a:p>
          <a:p>
            <a:pPr marL="342900" indent="-342900">
              <a:buClr>
                <a:srgbClr val="EBB700"/>
              </a:buClr>
              <a:buFont typeface="Wingdings 3" panose="05040102010807070707" pitchFamily="18" charset="2"/>
              <a:buChar char=""/>
            </a:pPr>
            <a:r>
              <a:rPr lang="ja-JP" sz="2000" b="1" dirty="0">
                <a:solidFill>
                  <a:srgbClr val="00AC69"/>
                </a:solidFill>
                <a:latin typeface="MS PGothic" panose="020B0600070205080204" pitchFamily="34" charset="-128"/>
                <a:ea typeface="MS PGothic" panose="020B0600070205080204" pitchFamily="34" charset="-128"/>
                <a:cs typeface="Arial" panose="020B0604020202020204" pitchFamily="34" charset="0"/>
              </a:rPr>
              <a:t>lionsclubs.org/leopride</a:t>
            </a:r>
            <a:r>
              <a:rPr lang="ja-JP" sz="2000" dirty="0">
                <a:latin typeface="MS PGothic" panose="020B0600070205080204" pitchFamily="34" charset="-128"/>
                <a:ea typeface="MS PGothic" panose="020B0600070205080204" pitchFamily="34" charset="-128"/>
                <a:cs typeface="Arial" panose="020B0604020202020204" pitchFamily="34" charset="0"/>
              </a:rPr>
              <a:t>をチェックする</a:t>
            </a:r>
          </a:p>
        </p:txBody>
      </p:sp>
      <p:sp>
        <p:nvSpPr>
          <p:cNvPr id="15" name="TextBox 14">
            <a:extLst>
              <a:ext uri="{FF2B5EF4-FFF2-40B4-BE49-F238E27FC236}">
                <a16:creationId xmlns:a16="http://schemas.microsoft.com/office/drawing/2014/main" id="{D0FBA0D5-637B-48F7-ACFD-4FAB447767BF}"/>
              </a:ext>
            </a:extLst>
          </p:cNvPr>
          <p:cNvSpPr txBox="1"/>
          <p:nvPr/>
        </p:nvSpPr>
        <p:spPr>
          <a:xfrm>
            <a:off x="1092845" y="5910639"/>
            <a:ext cx="10819108" cy="707886"/>
          </a:xfrm>
          <a:prstGeom prst="rect">
            <a:avLst/>
          </a:prstGeom>
          <a:noFill/>
        </p:spPr>
        <p:txBody>
          <a:bodyPr wrap="square" rtlCol="0">
            <a:spAutoFit/>
          </a:bodyPr>
          <a:lstStyle/>
          <a:p>
            <a:r>
              <a:rPr lang="ja-JP" sz="2000" dirty="0">
                <a:latin typeface="MS PGothic" panose="020B0600070205080204" pitchFamily="34" charset="-128"/>
                <a:ea typeface="MS PGothic" panose="020B0600070205080204" pitchFamily="34" charset="-128"/>
                <a:cs typeface="Arial" panose="020B0604020202020204" pitchFamily="34" charset="0"/>
              </a:rPr>
              <a:t>レオプログラムに関する詳細は</a:t>
            </a:r>
            <a:r>
              <a:rPr lang="ja-JP" sz="2000" b="1" dirty="0">
                <a:solidFill>
                  <a:srgbClr val="00AC69"/>
                </a:solidFill>
                <a:latin typeface="MS PGothic" panose="020B0600070205080204" pitchFamily="34" charset="-128"/>
                <a:ea typeface="MS PGothic" panose="020B0600070205080204" pitchFamily="34" charset="-128"/>
                <a:cs typeface="Arial" panose="020B0604020202020204" pitchFamily="34" charset="0"/>
              </a:rPr>
              <a:t>lionsclubs.org/leos</a:t>
            </a:r>
            <a:r>
              <a:rPr lang="ja-JP" sz="2000" dirty="0">
                <a:latin typeface="MS PGothic" panose="020B0600070205080204" pitchFamily="34" charset="-128"/>
                <a:ea typeface="MS PGothic" panose="020B0600070205080204" pitchFamily="34" charset="-128"/>
                <a:cs typeface="Arial" panose="020B0604020202020204" pitchFamily="34" charset="0"/>
              </a:rPr>
              <a:t>をご覧になるか、</a:t>
            </a:r>
            <a:endParaRPr lang="en-US" altLang="ja-JP" sz="2000" dirty="0">
              <a:latin typeface="MS PGothic" panose="020B0600070205080204" pitchFamily="34" charset="-128"/>
              <a:ea typeface="MS PGothic" panose="020B0600070205080204" pitchFamily="34" charset="-128"/>
              <a:cs typeface="Arial" panose="020B0604020202020204" pitchFamily="34" charset="0"/>
            </a:endParaRPr>
          </a:p>
          <a:p>
            <a:r>
              <a:rPr lang="ja-JP" sz="2000" b="1" dirty="0">
                <a:solidFill>
                  <a:srgbClr val="56565A"/>
                </a:solidFill>
                <a:latin typeface="MS PGothic" panose="020B0600070205080204" pitchFamily="34" charset="-128"/>
                <a:ea typeface="MS PGothic" panose="020B0600070205080204" pitchFamily="34" charset="-128"/>
                <a:cs typeface="Arial" panose="020B0604020202020204" pitchFamily="34" charset="0"/>
              </a:rPr>
              <a:t>leo@lionsclubs.org</a:t>
            </a:r>
            <a:r>
              <a:rPr lang="ja-JP" altLang="en-US" sz="2000" b="1" dirty="0">
                <a:solidFill>
                  <a:srgbClr val="56565A"/>
                </a:solidFill>
                <a:latin typeface="MS PGothic" panose="020B0600070205080204" pitchFamily="34" charset="-128"/>
                <a:ea typeface="MS PGothic" panose="020B0600070205080204" pitchFamily="34" charset="-128"/>
                <a:cs typeface="Arial" panose="020B0604020202020204" pitchFamily="34" charset="0"/>
              </a:rPr>
              <a:t>までメール</a:t>
            </a:r>
            <a:r>
              <a:rPr lang="ja-JP" altLang="en-US" sz="2000" dirty="0">
                <a:latin typeface="MS PGothic" panose="020B0600070205080204" pitchFamily="34" charset="-128"/>
                <a:ea typeface="MS PGothic" panose="020B0600070205080204" pitchFamily="34" charset="-128"/>
                <a:cs typeface="Arial" panose="020B0604020202020204" pitchFamily="34" charset="0"/>
              </a:rPr>
              <a:t>で</a:t>
            </a:r>
            <a:r>
              <a:rPr lang="ja-JP" sz="2000" dirty="0">
                <a:latin typeface="MS PGothic" panose="020B0600070205080204" pitchFamily="34" charset="-128"/>
                <a:ea typeface="MS PGothic" panose="020B0600070205080204" pitchFamily="34" charset="-128"/>
                <a:cs typeface="Arial" panose="020B0604020202020204" pitchFamily="34" charset="0"/>
              </a:rPr>
              <a:t>お問い合わせください</a:t>
            </a:r>
            <a:r>
              <a:rPr lang="ja-JP" sz="2000" dirty="0">
                <a:solidFill>
                  <a:srgbClr val="56565A"/>
                </a:solidFill>
                <a:latin typeface="MS PGothic" panose="020B0600070205080204" pitchFamily="34" charset="-128"/>
                <a:ea typeface="MS PGothic" panose="020B0600070205080204" pitchFamily="34" charset="-128"/>
                <a:cs typeface="Arial" panose="020B0604020202020204" pitchFamily="34" charset="0"/>
              </a:rPr>
              <a:t>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ja-JP" sz="3200" b="1">
                <a:solidFill>
                  <a:srgbClr val="407CCA"/>
                </a:solidFill>
                <a:latin typeface="MS PGothic" panose="020B0600070205080204" pitchFamily="34" charset="-128"/>
                <a:ea typeface="MS PGothic" panose="020B0600070205080204" pitchFamily="34" charset="-128"/>
                <a:cs typeface="Arial" panose="020B0604020202020204" pitchFamily="34" charset="0"/>
              </a:rPr>
              <a:t>レオ</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ja-JP" sz="3200" b="1">
                <a:solidFill>
                  <a:srgbClr val="407CCA"/>
                </a:solidFill>
                <a:latin typeface="MS PGothic" panose="020B0600070205080204" pitchFamily="34" charset="-128"/>
                <a:ea typeface="MS PGothic" panose="020B0600070205080204" pitchFamily="34" charset="-128"/>
                <a:cs typeface="Arial" panose="020B0604020202020204" pitchFamily="34" charset="0"/>
              </a:rPr>
              <a:t>ライオンズ</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2806262" y="2491195"/>
            <a:ext cx="6416566" cy="937805"/>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ja-JP" sz="4800" dirty="0">
                <a:latin typeface="MS PGothic" panose="020B0600070205080204" pitchFamily="34" charset="-128"/>
                <a:ea typeface="MS PGothic" panose="020B0600070205080204" pitchFamily="34" charset="-128"/>
              </a:rPr>
              <a:t>ありがとうございました</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ja-JP" sz="1600" b="1">
                <a:solidFill>
                  <a:schemeClr val="bg1"/>
                </a:solidFill>
                <a:latin typeface="Arial" panose="020B0604020202020204" pitchFamily="34" charset="0"/>
                <a:ea typeface="MS Mincho"/>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ja-JP" sz="1600" b="1">
                <a:solidFill>
                  <a:schemeClr val="bg1"/>
                </a:solidFill>
                <a:latin typeface="Arial" panose="020B0604020202020204" pitchFamily="34" charset="0"/>
                <a:ea typeface="MS Mincho"/>
                <a:cs typeface="Arial" panose="020B0604020202020204" pitchFamily="34" charset="0"/>
              </a:rPr>
              <a:t>2023 JA</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ja-JP" sz="2000" dirty="0">
                <a:solidFill>
                  <a:srgbClr val="F2F2F2"/>
                </a:solidFill>
                <a:latin typeface="Arial" panose="020B0604020202020204" pitchFamily="34" charset="0"/>
                <a:ea typeface="MS Mincho"/>
                <a:cs typeface="Arial" panose="020B0604020202020204" pitchFamily="34" charset="0"/>
              </a:rPr>
              <a:t>Leo@lionsclubs.org</a:t>
            </a:r>
          </a:p>
          <a:p>
            <a:pPr algn="ctr"/>
            <a:r>
              <a:rPr lang="ja-JP" sz="2000" dirty="0">
                <a:solidFill>
                  <a:srgbClr val="F2F2F2"/>
                </a:solidFill>
                <a:latin typeface="Arial" panose="020B0604020202020204" pitchFamily="34" charset="0"/>
                <a:ea typeface="MS Mincho"/>
                <a:cs typeface="Arial" panose="020B0604020202020204" pitchFamily="34" charset="0"/>
              </a:rPr>
              <a:t>Lionsclubs.org/ja/leo  </a:t>
            </a:r>
          </a:p>
          <a:p>
            <a:pPr algn="ctr"/>
            <a:r>
              <a:rPr lang="ja-JP" sz="2400" b="1" dirty="0">
                <a:solidFill>
                  <a:schemeClr val="bg1"/>
                </a:solidFill>
                <a:latin typeface="Arial" panose="020B0604020202020204" pitchFamily="34" charset="0"/>
                <a:ea typeface="MS Mincho"/>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MS Mincho"/>
        <a:cs typeface=""/>
      </a:majorFont>
      <a:minorFont>
        <a:latin typeface="Calibri" panose="020F0502020204030204"/>
        <a:ea typeface="MS Mincho"/>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MS Mincho"/>
        <a:cs typeface=""/>
      </a:majorFont>
      <a:minorFont>
        <a:latin typeface="Calibri" panose="020F0502020204030204"/>
        <a:ea typeface="MS Mincho"/>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MS Mincho"/>
        <a:cs typeface=""/>
      </a:majorFont>
      <a:minorFont>
        <a:latin typeface="Calibri" panose="020F0502020204030204"/>
        <a:ea typeface="MS Mincho"/>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MS Mincho"/>
        <a:cs typeface=""/>
      </a:majorFont>
      <a:minorFont>
        <a:latin typeface="Calibri" panose="020F0502020204030204"/>
        <a:ea typeface="MS Mincho"/>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3418</Words>
  <Application>Microsoft Office PowerPoint</Application>
  <PresentationFormat>Widescreen</PresentationFormat>
  <Paragraphs>130</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MS PGothic</vt:lpstr>
      <vt:lpstr>Arial</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51</cp:revision>
  <dcterms:created xsi:type="dcterms:W3CDTF">2023-08-10T19:35:54Z</dcterms:created>
  <dcterms:modified xsi:type="dcterms:W3CDTF">2023-11-07T17:02:01Z</dcterms:modified>
</cp:coreProperties>
</file>