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3760C-0C46-4751-80EE-A8D239E35BB3}" v="6" dt="2022-08-26T01:30:37.506"/>
    <p1510:client id="{E0E1C9CF-032C-4E18-B392-40B419D24D08}" v="9" dt="2022-08-26T01:26:45.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E0E1C9CF-032C-4E18-B392-40B419D24D08}"/>
    <pc:docChg chg="modSld">
      <pc:chgData name="Brett Harrington" userId="P++PGFJsgrntgntDJ/3fR+sdUAeP8upFNl3wRJMl3VA=" providerId="None" clId="Web-{E0E1C9CF-032C-4E18-B392-40B419D24D08}" dt="2022-08-26T01:26:45.040" v="22"/>
      <pc:docMkLst>
        <pc:docMk/>
      </pc:docMkLst>
      <pc:sldChg chg="addSp delSp modSp delAnim modNotes">
        <pc:chgData name="Brett Harrington" userId="P++PGFJsgrntgntDJ/3fR+sdUAeP8upFNl3wRJMl3VA=" providerId="None" clId="Web-{E0E1C9CF-032C-4E18-B392-40B419D24D08}" dt="2022-08-26T01:26:45.040" v="22"/>
        <pc:sldMkLst>
          <pc:docMk/>
          <pc:sldMk cId="2179641477" sldId="1012"/>
        </pc:sldMkLst>
        <pc:spChg chg="add mod">
          <ac:chgData name="Brett Harrington" userId="P++PGFJsgrntgntDJ/3fR+sdUAeP8upFNl3wRJMl3VA=" providerId="None" clId="Web-{E0E1C9CF-032C-4E18-B392-40B419D24D08}" dt="2022-08-26T01:26:45.040" v="22"/>
          <ac:spMkLst>
            <pc:docMk/>
            <pc:sldMk cId="2179641477" sldId="1012"/>
            <ac:spMk id="7" creationId="{44619835-99AD-4CF4-062D-322A05DB3C0A}"/>
          </ac:spMkLst>
        </pc:spChg>
        <pc:picChg chg="del">
          <ac:chgData name="Brett Harrington" userId="P++PGFJsgrntgntDJ/3fR+sdUAeP8upFNl3wRJMl3VA=" providerId="None" clId="Web-{E0E1C9CF-032C-4E18-B392-40B419D24D08}" dt="2022-08-26T01:26:20.571" v="17"/>
          <ac:picMkLst>
            <pc:docMk/>
            <pc:sldMk cId="2179641477" sldId="1012"/>
            <ac:picMk id="3" creationId="{11CFAE09-CD2A-4F65-9B5C-A3AC0F68361C}"/>
          </ac:picMkLst>
        </pc:picChg>
        <pc:picChg chg="del">
          <ac:chgData name="Brett Harrington" userId="P++PGFJsgrntgntDJ/3fR+sdUAeP8upFNl3wRJMl3VA=" providerId="None" clId="Web-{E0E1C9CF-032C-4E18-B392-40B419D24D08}" dt="2022-08-26T01:26:19.290" v="16"/>
          <ac:picMkLst>
            <pc:docMk/>
            <pc:sldMk cId="2179641477" sldId="1012"/>
            <ac:picMk id="4" creationId="{3DEF26DC-C5AB-4E3A-ADED-251CC037A853}"/>
          </ac:picMkLst>
        </pc:picChg>
        <pc:picChg chg="del">
          <ac:chgData name="Brett Harrington" userId="P++PGFJsgrntgntDJ/3fR+sdUAeP8upFNl3wRJMl3VA=" providerId="None" clId="Web-{E0E1C9CF-032C-4E18-B392-40B419D24D08}" dt="2022-08-26T01:26:17.587" v="15"/>
          <ac:picMkLst>
            <pc:docMk/>
            <pc:sldMk cId="2179641477" sldId="1012"/>
            <ac:picMk id="5" creationId="{134538D8-1526-48B7-BC97-5CB5D3598FAA}"/>
          </ac:picMkLst>
        </pc:picChg>
        <pc:picChg chg="del">
          <ac:chgData name="Brett Harrington" userId="P++PGFJsgrntgntDJ/3fR+sdUAeP8upFNl3wRJMl3VA=" providerId="None" clId="Web-{E0E1C9CF-032C-4E18-B392-40B419D24D08}" dt="2022-08-26T01:26:16.024" v="14"/>
          <ac:picMkLst>
            <pc:docMk/>
            <pc:sldMk cId="2179641477" sldId="1012"/>
            <ac:picMk id="6" creationId="{6850B7B1-FA0F-44DC-A0F3-2466A1C583B6}"/>
          </ac:picMkLst>
        </pc:picChg>
      </pc:sldChg>
    </pc:docChg>
  </pc:docChgLst>
  <pc:docChgLst>
    <pc:chgData name="Brett Harrington" userId="P++PGFJsgrntgntDJ/3fR+sdUAeP8upFNl3wRJMl3VA=" providerId="None" clId="Web-{0ED3760C-0C46-4751-80EE-A8D239E35BB3}"/>
    <pc:docChg chg="modSld">
      <pc:chgData name="Brett Harrington" userId="P++PGFJsgrntgntDJ/3fR+sdUAeP8upFNl3wRJMl3VA=" providerId="None" clId="Web-{0ED3760C-0C46-4751-80EE-A8D239E35BB3}" dt="2022-08-26T01:30:37.506" v="4" actId="1076"/>
      <pc:docMkLst>
        <pc:docMk/>
      </pc:docMkLst>
      <pc:sldChg chg="addSp modSp">
        <pc:chgData name="Brett Harrington" userId="P++PGFJsgrntgntDJ/3fR+sdUAeP8upFNl3wRJMl3VA=" providerId="None" clId="Web-{0ED3760C-0C46-4751-80EE-A8D239E35BB3}" dt="2022-08-26T01:30:37.506" v="4" actId="1076"/>
        <pc:sldMkLst>
          <pc:docMk/>
          <pc:sldMk cId="2179641477" sldId="1012"/>
        </pc:sldMkLst>
        <pc:picChg chg="add mod">
          <ac:chgData name="Brett Harrington" userId="P++PGFJsgrntgntDJ/3fR+sdUAeP8upFNl3wRJMl3VA=" providerId="None" clId="Web-{0ED3760C-0C46-4751-80EE-A8D239E35BB3}" dt="2022-08-26T01:30:37.506" v="4" actId="1076"/>
          <ac:picMkLst>
            <pc:docMk/>
            <pc:sldMk cId="2179641477" sldId="1012"/>
            <ac:picMk id="3" creationId="{121A5DC4-3E01-D269-4434-BAEC6F491E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Thank you for joining me today to talk about the global strategy for Lions.</a:t>
            </a:r>
            <a:endParaRPr lang="en-US" dirty="0"/>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to strengthen our Association &amp; Foundation: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unite Lions Clubs International and Lions Clubs International Foundation under a single marketing brand to better represent our combined service.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also introduce new “mission pillars” to give us a new way to talk about our global causes, our LCIF causes, and the local causes Lions are serving</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ensure new clubs begin with a strong foundation, provide additional assistance to clubs with challenges, and continue to build the satisfaction of our members.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start new clubs around the world, we will add more support for club chartering at the district level.</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will continue to develop a culture of giving to our Foundation in our clubs to make sure Lions have access to LCIF funding for bigger, more sustainable projects.</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Second, to build new models for growing our association and foundation: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expand our partnerships with organizations that are pursuing Corporate Social Responsibility, or CSR, which refers to steps that businesses take to be more socially accountable. This will create new opportunities for joint projects, funding and increased visibility for Lions.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also research new service and membership models to add to our club model.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those new models is episodic volunteering. These “occasional” volunteers can help increase our impact and lead to new members when they decide to get more involved.</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Third, we need even better alignment across our entire organization to achieve our goals. To do that: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will hold annual joint meetings of the LCI Board of Directors and the LCIF Board of Trustees.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also update the roles of our directors and trustees so they are best able to serve Lions and Leos.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we’ll explore improvements in the election processes for our international directors and third vice presidents.</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Although Year One was primarily a building year, we made good progress.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Let’s talk about some of our accomplishments from last year.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Here are some steps we took to strengthen our association and foundation last year: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selected our new brand name for our association and foundation: “Lions International”. We’ll talk more about this on the next slide.</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conducted a member satisfaction survey to help us find out what changes members want to see.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restructured our Membership Development Grants to maximize their use. So be sure to review our grants if you’re interested in growing your membership.</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In building new models, we have: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Secured new corporate partners, including Disney, Enel, BGRS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EverSource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Launched a giving portal for the employees of our partners, which is already supporting vision exams and Ukraine relief efforts.</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conducted a survey to identify episodic or “occasional” volunteering attitudes and practices in clubs around the world.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In aligning our goals, governance and support, we: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Held the first joint virtual meeting of the LCI and LCIF boards in February 2022. </a:t>
            </a: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started analyzing the election process of similar service organizations to help assess our own.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want to take a moment to talk about our new brand.</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uniting LCI and LCIF under the “Lions International” brand.</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say “Lions International,” what we’re really saying is Lions Clubs International and Lions Clubs International Foundation,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together</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Lions International brand will bring both organizations under one “umbrella” brand so we can talk to the world about our collective service and impact.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the world sees us as one. They see us as Lions.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truth is…we are one.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association and foundation will remain separate organizations, and their names won’t change.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club model is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not</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changing.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this move will not change who we are and what we do as Lions. It will simply change the way we speak to the world about both our association and foundation.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Together</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are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also introducing a new tagline for our Lions International brand: Serving a world in need.</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help the world understand what we do as Lions.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year, we’re continuing to build out and implement key focus areas of our plan.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help strengthen our association and foundation: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We’ll begin rolling out the new “Lions International” brand and brand guidelines in 2023, and introduce our new mission pillars.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rebuild clubs, we’re revising club assessment tools, sharing best practices from successful clubs, and improving the Guiding Lion Program.</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build on the success of Campaign 100, we’re focusing on club and individual </a:t>
            </a:r>
            <a:r>
              <a:rPr lang="en-US" sz="1800">
                <a:effectLst/>
                <a:latin typeface="Calibri" panose="020F0502020204030204" pitchFamily="34" charset="0"/>
                <a:ea typeface="Calibri" panose="020F0502020204030204" pitchFamily="34" charset="0"/>
                <a:cs typeface="Times New Roman" panose="02020603050405020304" pitchFamily="18" charset="0"/>
              </a:rPr>
              <a:t>giving.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also developing a comprehensive support program for new clubs and survey materials to assess member satisfaction.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help focus on growth, we are: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Continuing to build our CSR program.</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We’re executing fundraising strategies for CA I, CA II, and India.</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Expanding employee volunteerism among our partners.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Launching a “CSR Think Tank” to explore new opportunities.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engage volunteers in new ways, we’re piloting projects for “occasional” volunteers, and developing resources to help clubs support “occasional” volunteers.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also refining our assessment process for new partners to maximize our resources and our returns.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help align our goals, governance and support, we are focused on: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next virtual meeting of our LCI and LCIF boards in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Implementing Board Policy changes to formalize the approach for third vice president candidates.</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make this plan a success, there are things we can all do to help achieve our goals.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 information about the plan in your clubs and districts.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Respond to surveys from our international team so you can help shape the future of the plan.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all work to keep members engaged, serving and happy.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support our foundation personally, and as a club. And be sure to explore grant opportunities and share your foundation stories.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I’d also like to share a quick overview of our Leo Club Strategic Plan.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Leos are such an important part of our service. And the future of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Just like Lions, Leos need a roadmap for their future to stay on track for growth and success</a:t>
            </a: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Leo program, we are focused on growth.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goal is to achieve 200,000 reported Leos and 13,000 reported Leo-Lions.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started the Leo plan with about 157,500 reported Leos and 4,700 reported Leo-Lions, so the achievement of this goal will reflect exciting growth in both areas.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talk about our strategic plan, let’s talk about why it’s so important.</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 100 years ago, Lions started with a handful of members and a few clubs. Each year, more and more members joined. And we continued to grow because people embraced the power of service and understood that we can accomplish so much more together.</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there are more than 1.4 million members in over 48,000 clubs around the world. We are the largest service organization in the world. And so many communities, and so many people, are depending on our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need a plan so we can continue to be the organization that the world needs us to be.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let’s talk about the steps we’re taking to ensure that we are positioned for success at all levels of Lions.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developed 4 objectives to support our goal: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Recruitment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 We’ll equip members with recruiting tools and improve the membership structure.</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Member experience </a:t>
            </a:r>
            <a:r>
              <a:rPr lang="en-US" sz="1100" dirty="0">
                <a:effectLst/>
                <a:latin typeface="Calibri" panose="020F0502020204030204" pitchFamily="34" charset="0"/>
                <a:ea typeface="Calibri" panose="020F0502020204030204" pitchFamily="34" charset="0"/>
                <a:cs typeface="Times New Roman" panose="02020603050405020304" pitchFamily="18" charset="0"/>
              </a:rPr>
              <a:t>– We’ll increase the value of Leo membership by expanding opportunities for skill development and training.</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Transition to Lions </a:t>
            </a:r>
            <a:r>
              <a:rPr lang="en-US" sz="1100" dirty="0">
                <a:effectLst/>
                <a:latin typeface="Calibri" panose="020F0502020204030204" pitchFamily="34" charset="0"/>
                <a:ea typeface="Calibri" panose="020F0502020204030204" pitchFamily="34" charset="0"/>
                <a:cs typeface="Times New Roman" panose="02020603050405020304" pitchFamily="18" charset="0"/>
              </a:rPr>
              <a:t>– We’ll provide Leos with positive experiences and a clear path to membership by offering resources to support the transition to Lions.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Connect to LCIF </a:t>
            </a:r>
            <a:r>
              <a:rPr lang="en-US" sz="1100" dirty="0">
                <a:effectLst/>
                <a:latin typeface="Calibri" panose="020F0502020204030204" pitchFamily="34" charset="0"/>
                <a:ea typeface="Calibri" panose="020F0502020204030204" pitchFamily="34" charset="0"/>
                <a:cs typeface="Times New Roman" panose="02020603050405020304" pitchFamily="18" charset="0"/>
              </a:rPr>
              <a:t>– We’ll strengthen the connection between Leos and our Foundation.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 lot of great ways that you can get involved with Leos.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consider starting a Leo club, planning projects together and inviting Leos to join your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find more information and resources on our Leos webpage.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both plans, we’re working to accomplish key things that will benefit our members, our clubs and our communities.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everyone to have a great member experience.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to grow so we can increase our service impact and do even more good.</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members to take advantage of the great resources and opportunities that Lions International offers.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want to find new ways to get more people involved in our service.</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visit our strategic plan webpage for more information, or to download this presentation and talking points.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also send questions to our strategic plan inbox.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reason we’re focused on the future is simple—the world needs us.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Having a global strategy and a plan for the future is the only way to ensure that we will always be ready to serve our communities and the world.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sz="1300" dirty="0"/>
              <a:t>Thank you for joining me to learn more about our Lions International Strategic Plan and our vision for the future.</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en-US" sz="1200" dirty="0"/>
              <a:t>Thank you!</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2015, we launched LCI Forward. This strategic plan was introduced just before our 100</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anniversary in 2017 to help ensure that we were ready for our second century of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LCI Forward focused on 4 key areas of Lions.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Strengthening our membership</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Increasing our service impact</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Enhancing our local and global visibility</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Pursuing club, district and organizational excellence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set an LCI Forward goal of serving 200 million people per year, every year. And we did it. Last year Lions served more than 480 million people!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we achieved more than just our LCI Forward goal.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Through LCI Forward, we developed our global causes.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expanded our marketing efforts and rolled out our Kindness Matters advertising campaign.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launched the Global Action Team to support our leadership, membership and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started specialty clubs and made online learning available to Lions and Leos.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focused on making the member experience even better and introduced new digital tools and products.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launched LCIF’s Campaign 100, and together we exceeded our 300 million dollar goal, raising more than (US) $324 million thanks to you and Lions around the world.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incredible progress served as the foundation for the Lions International Strategic Plan.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Lions International Strategic Plan keeps us focused on the future so we can continue to grow and thrive.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includes both Lions Clubs International and Lions Clubs International Foundation—we are one. This includes every Lion and every club.</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all united in our global mission of service.</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vision is to be the global leader in community and humanitarian service.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 an ambitious goal. But we have the best volunteers on earth, and we have a plan to help achieve it.</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Lions International Strategic Plan will be implemented over time.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first year was focused on building out the plan and advancing some key initial strategies.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now in our second year, and we are continuing to advance and execute the plan.</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 moment, we’ll talk about some of our achievements in year one, and what we’re focused on this year.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first, let’s talk about our global strategy and our approach.</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developed the strategic plan with three goals in mind: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Strengthen the Association &amp; Foundation</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want to increase our impact and provide even better support for members and clubs.</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Build new models for growth</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club model always has been, and always will be, the heart of our organization. But we can add to that tradition by developing opportunities for people who are interested in new ways to serve, and by developing new partnerships.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Align goals, governance, and organizational support</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better alignment, structure and processes, we can better support our goals and objectives.</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Specific</a:t>
            </a:r>
            <a:r>
              <a:rPr lang="en-US" baseline="0" dirty="0"/>
              <a:t> initiatives have been developed to achieve each goal.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en-US" baseline="0" dirty="0"/>
              <a:t>Our strategic plan graphic helps highlight what we’re focused on achieving. </a:t>
            </a:r>
          </a:p>
          <a:p>
            <a:endParaRPr lang="en-US" baseline="0" dirty="0"/>
          </a:p>
          <a:p>
            <a:pPr lvl="1"/>
            <a:r>
              <a:rPr lang="en-US" dirty="0">
                <a:latin typeface="Helvetica"/>
                <a:ea typeface="ヒラギノ角ゴ Pro W3"/>
                <a:cs typeface="Helvetica"/>
              </a:rPr>
              <a:t> </a:t>
            </a:r>
            <a:r>
              <a:rPr lang="en-US" baseline="0" dirty="0">
                <a:latin typeface="Helvetica"/>
                <a:ea typeface="ヒラギノ角ゴ Pro W3"/>
                <a:cs typeface="Helvetica"/>
              </a:rPr>
              <a:t>- </a:t>
            </a:r>
            <a:r>
              <a:rPr lang="en-US" b="1" baseline="0" dirty="0">
                <a:latin typeface="Helvetica"/>
                <a:ea typeface="ヒラギノ角ゴ Pro W3"/>
                <a:cs typeface="Helvetica"/>
              </a:rPr>
              <a:t>Strengthen</a:t>
            </a:r>
          </a:p>
          <a:p>
            <a:pPr lvl="1"/>
            <a:endParaRPr lang="en-US" b="1" baseline="0" dirty="0"/>
          </a:p>
          <a:p>
            <a:pPr lvl="1"/>
            <a:r>
              <a:rPr lang="en-US" b="1" dirty="0">
                <a:latin typeface="Helvetica"/>
                <a:ea typeface="ヒラギノ角ゴ Pro W3"/>
                <a:cs typeface="Helvetica"/>
              </a:rPr>
              <a:t> </a:t>
            </a:r>
            <a:r>
              <a:rPr lang="en-US" baseline="0" dirty="0">
                <a:latin typeface="Helvetica"/>
                <a:ea typeface="ヒラギノ角ゴ Pro W3"/>
                <a:cs typeface="Helvetica"/>
              </a:rPr>
              <a:t>-</a:t>
            </a:r>
            <a:r>
              <a:rPr lang="en-US" dirty="0">
                <a:latin typeface="Helvetica"/>
                <a:ea typeface="ヒラギノ角ゴ Pro W3"/>
                <a:cs typeface="Helvetica"/>
              </a:rPr>
              <a:t> </a:t>
            </a:r>
            <a:r>
              <a:rPr lang="en-US" b="1" baseline="0" dirty="0">
                <a:latin typeface="Helvetica"/>
                <a:ea typeface="ヒラギノ角ゴ Pro W3"/>
                <a:cs typeface="Helvetica"/>
              </a:rPr>
              <a:t>Build</a:t>
            </a:r>
            <a:endParaRPr lang="en-US" baseline="0" dirty="0">
              <a:latin typeface="Helvetica"/>
              <a:ea typeface="ヒラギノ角ゴ Pro W3"/>
              <a:cs typeface="Helvetica"/>
            </a:endParaRPr>
          </a:p>
          <a:p>
            <a:pPr lvl="1"/>
            <a:endParaRPr lang="en-US" baseline="0" dirty="0"/>
          </a:p>
          <a:p>
            <a:pPr lvl="1"/>
            <a:r>
              <a:rPr lang="en-US" dirty="0">
                <a:latin typeface="Helvetica"/>
                <a:ea typeface="ヒラギノ角ゴ Pro W3"/>
                <a:cs typeface="Helvetica"/>
              </a:rPr>
              <a:t> </a:t>
            </a:r>
            <a:r>
              <a:rPr lang="en-US" baseline="0" dirty="0">
                <a:latin typeface="Helvetica"/>
                <a:ea typeface="ヒラギノ角ゴ Pro W3"/>
                <a:cs typeface="Helvetica"/>
              </a:rPr>
              <a:t>- </a:t>
            </a:r>
            <a:r>
              <a:rPr lang="en-US" b="1" dirty="0">
                <a:latin typeface="Helvetica"/>
                <a:ea typeface="ヒラギノ角ゴ Pro W3"/>
                <a:cs typeface="Helvetica"/>
              </a:rPr>
              <a:t>Align</a:t>
            </a:r>
            <a:endParaRPr lang="en-US" b="1" baseline="0" dirty="0">
              <a:latin typeface="Helvetica"/>
              <a:ea typeface="ヒラギノ角ゴ Pro W3"/>
              <a:cs typeface="Helvetica"/>
            </a:endParaRPr>
          </a:p>
          <a:p>
            <a:pPr lvl="1"/>
            <a:endParaRPr lang="en-US" b="1" baseline="0" dirty="0"/>
          </a:p>
          <a:p>
            <a:pPr lvl="1"/>
            <a:r>
              <a:rPr lang="en-US" dirty="0">
                <a:latin typeface="Helvetica"/>
                <a:ea typeface="ヒラギノ角ゴ Pro W3"/>
                <a:cs typeface="Helvetica"/>
              </a:rPr>
              <a:t> </a:t>
            </a:r>
            <a:r>
              <a:rPr lang="en-US" b="0" baseline="0" dirty="0">
                <a:latin typeface="Helvetica"/>
                <a:ea typeface="ヒラギノ角ゴ Pro W3"/>
                <a:cs typeface="Helvetica"/>
              </a:rPr>
              <a:t>- </a:t>
            </a:r>
            <a:r>
              <a:rPr lang="en-US" b="1" dirty="0">
                <a:latin typeface="Helvetica"/>
                <a:ea typeface="ヒラギノ角ゴ Pro W3"/>
                <a:cs typeface="Helvetica"/>
              </a:rPr>
              <a:t>Strengthen</a:t>
            </a:r>
            <a:r>
              <a:rPr lang="en-US" b="1" baseline="0" dirty="0">
                <a:latin typeface="Helvetica"/>
                <a:ea typeface="ヒラギノ角ゴ Pro W3"/>
                <a:cs typeface="Helvetica"/>
              </a:rPr>
              <a:t>, Build, Align</a:t>
            </a:r>
            <a:r>
              <a:rPr lang="en-US" b="1" dirty="0">
                <a:latin typeface="Helvetica"/>
                <a:ea typeface="ヒラギノ角ゴ Pro W3"/>
                <a:cs typeface="Helvetica"/>
              </a:rPr>
              <a:t> </a:t>
            </a:r>
            <a:r>
              <a:rPr lang="en-US" dirty="0">
                <a:latin typeface="Helvetica"/>
                <a:ea typeface="ヒラギノ角ゴ Pro W3"/>
                <a:cs typeface="Helvetica"/>
              </a:rPr>
              <a:t> </a:t>
            </a:r>
            <a:endParaRPr lang="en-US" baseline="0" dirty="0"/>
          </a:p>
          <a:p>
            <a:endParaRPr lang="en-US" baseline="0" dirty="0"/>
          </a:p>
          <a:p>
            <a:pPr marL="285750" indent="-285750">
              <a:buFont typeface="Arial" panose="020B0604020202020204" pitchFamily="34" charset="0"/>
              <a:buChar char="•"/>
            </a:pPr>
            <a:r>
              <a:rPr lang="en-US" baseline="0" dirty="0"/>
              <a:t>Let’s look at each focus area to see why they are important to Lions and our mission of service. </a:t>
            </a:r>
            <a:endParaRPr lang="en-US" dirty="0"/>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rPr>
              <a:t>Lions International Strategic Plan</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rPr>
              <a:t>2022-2023 Update</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latin typeface="Arial" panose="020B0604020202020204" pitchFamily="34" charset="0"/>
                <a:cs typeface="Arial" panose="020B0604020202020204" pitchFamily="34" charset="0"/>
              </a:rPr>
              <a:t>1) Strengthen the Association &amp; Foundation</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Unite our association and our global foundation (LCIF) under a single brand name and set of mission pillars. </a:t>
            </a:r>
          </a:p>
          <a:p>
            <a:pPr marL="457200" indent="-457200">
              <a:spcBef>
                <a:spcPts val="1800"/>
              </a:spcBef>
              <a:spcAft>
                <a:spcPts val="18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Ensure new clubs start strong, assist challenged clubs and increase member satisfaction.</a:t>
            </a:r>
          </a:p>
          <a:p>
            <a:pPr marL="457200" indent="-457200">
              <a:spcBef>
                <a:spcPts val="1800"/>
              </a:spcBef>
              <a:spcAft>
                <a:spcPts val="18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Enhance support for new club chartering at the district level.</a:t>
            </a:r>
          </a:p>
          <a:p>
            <a:pPr marL="457200" indent="-457200">
              <a:spcBef>
                <a:spcPts val="1800"/>
              </a:spcBef>
              <a:spcAft>
                <a:spcPts val="18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Create a culture of giving to LCIF.</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latin typeface="Arial" panose="020B0604020202020204" pitchFamily="34" charset="0"/>
                <a:cs typeface="Arial" panose="020B0604020202020204" pitchFamily="34" charset="0"/>
              </a:rPr>
              <a:t>2) Build new models for growth</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Develop new models for Corporate Social Responsibility (CSR).</a:t>
            </a:r>
          </a:p>
          <a:p>
            <a:pPr marL="457200" indent="-457200">
              <a:spcBef>
                <a:spcPts val="2400"/>
              </a:spcBef>
              <a:spcAft>
                <a:spcPts val="24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Research new service and membership models. </a:t>
            </a:r>
          </a:p>
          <a:p>
            <a:pPr marL="457200" indent="-457200">
              <a:spcBef>
                <a:spcPts val="2400"/>
              </a:spcBef>
              <a:spcAft>
                <a:spcPts val="24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Implement a pilot episodic or “occasional” volunteering program to increase urban engagement.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latin typeface="Arial" panose="020B0604020202020204" pitchFamily="34" charset="0"/>
                <a:cs typeface="Arial" panose="020B0604020202020204" pitchFamily="34" charset="0"/>
              </a:rPr>
              <a:t>3) Align goals, governance, organizational support</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Hold joint virtual board meetings. </a:t>
            </a:r>
          </a:p>
          <a:p>
            <a:pPr marL="457200" indent="-457200">
              <a:spcBef>
                <a:spcPts val="3000"/>
              </a:spcBef>
              <a:spcAft>
                <a:spcPts val="30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Update director and trustee roles. </a:t>
            </a:r>
          </a:p>
          <a:p>
            <a:pPr marL="457200" indent="-457200">
              <a:spcBef>
                <a:spcPts val="3000"/>
              </a:spcBef>
              <a:spcAft>
                <a:spcPts val="3000"/>
              </a:spcAft>
              <a:buClr>
                <a:schemeClr val="accent2"/>
              </a:buClr>
              <a:buFont typeface="Wingdings 3" panose="05040102010807070707" pitchFamily="18" charset="2"/>
              <a:buChar char="u"/>
            </a:pPr>
            <a:r>
              <a:rPr lang="en-US" dirty="0">
                <a:latin typeface="Arial" panose="020B0604020202020204" pitchFamily="34" charset="0"/>
                <a:cs typeface="Arial" panose="020B0604020202020204" pitchFamily="34" charset="0"/>
              </a:rPr>
              <a:t>Explore election improvements for 3VP and directors.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en-US" sz="4400" kern="0" dirty="0">
                <a:solidFill>
                  <a:srgbClr val="FFC000"/>
                </a:solidFill>
              </a:rPr>
              <a:t>So what did we achieve in Year One?</a:t>
            </a:r>
            <a:r>
              <a:rPr kumimoji="0" lang="en-US" sz="44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Strengthen the Association &amp; Foundation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Build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new models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for growth</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Align goals, governance,  organizational support</a:t>
            </a:r>
          </a:p>
        </p:txBody>
      </p:sp>
      <p:sp>
        <p:nvSpPr>
          <p:cNvPr id="2" name="Title 1"/>
          <p:cNvSpPr>
            <a:spLocks noGrp="1"/>
          </p:cNvSpPr>
          <p:nvPr>
            <p:ph type="title"/>
          </p:nvPr>
        </p:nvSpPr>
        <p:spPr/>
        <p:txBody>
          <a:bodyPr/>
          <a:lstStyle/>
          <a:p>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Year One – Key Achievements</a:t>
            </a:r>
            <a:endParaRPr lang="en-US" sz="4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cs typeface="Arial" panose="020B0604020202020204" pitchFamily="34" charset="0"/>
              </a:rPr>
              <a:t>Identified new brand name and tagline</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cs typeface="Arial" panose="020B0604020202020204" pitchFamily="34" charset="0"/>
              </a:rPr>
              <a:t>Conducted member satisfaction survey</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ea typeface="ヒラギノ角ゴ Pro W3"/>
                <a:cs typeface="Arial" panose="020B0604020202020204" pitchFamily="34" charset="0"/>
              </a:rPr>
              <a:t>Restructured Membership Development Grants</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n-US" dirty="0">
                <a:cs typeface="Arial" panose="020B0604020202020204" pitchFamily="34" charset="0"/>
              </a:rPr>
              <a:t>Secured new corporate partners</a:t>
            </a:r>
          </a:p>
          <a:p>
            <a:pPr marL="342900" indent="-342900">
              <a:buClr>
                <a:schemeClr val="accent2"/>
              </a:buClr>
              <a:buFont typeface="Wingdings 3" panose="05040102010807070707" pitchFamily="18" charset="2"/>
              <a:buChar char=""/>
            </a:pPr>
            <a:r>
              <a:rPr lang="en-US" dirty="0">
                <a:cs typeface="Arial" panose="020B0604020202020204" pitchFamily="34" charset="0"/>
              </a:rPr>
              <a:t>Launched partners’ employee giving portal</a:t>
            </a:r>
          </a:p>
          <a:p>
            <a:pPr marL="342900" indent="-342900">
              <a:buClr>
                <a:schemeClr val="accent2"/>
              </a:buClr>
              <a:buFont typeface="Wingdings 3" panose="05040102010807070707" pitchFamily="18" charset="2"/>
              <a:buChar char=""/>
            </a:pPr>
            <a:r>
              <a:rPr lang="en-US" dirty="0">
                <a:cs typeface="Arial" panose="020B0604020202020204" pitchFamily="34" charset="0"/>
              </a:rPr>
              <a:t>Episodic volunteering survey</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n-US" dirty="0">
                <a:cs typeface="Arial" panose="020B0604020202020204" pitchFamily="34" charset="0"/>
              </a:rPr>
              <a:t>Held initial joint meeting of the boards</a:t>
            </a:r>
          </a:p>
          <a:p>
            <a:pPr marL="342900" indent="-342900">
              <a:buClr>
                <a:schemeClr val="accent2"/>
              </a:buClr>
              <a:buFont typeface="Wingdings 3" panose="05040102010807070707" pitchFamily="18" charset="2"/>
              <a:buChar char=""/>
            </a:pPr>
            <a:r>
              <a:rPr lang="en-US" dirty="0">
                <a:cs typeface="Arial" panose="020B0604020202020204" pitchFamily="34" charset="0"/>
              </a:rPr>
              <a:t>Analyzed election process of similar organizations</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n-US" sz="36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Our Brand</a:t>
            </a:r>
            <a:endParaRPr kumimoji="0" lang="en-US" sz="3600" b="1" i="0" u="none" strike="noStrike" kern="0" cap="all"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Serving a World in Need</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Strengthen the Association &amp; Foundation</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Build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new models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for growth</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Align goals, governance,  organizational support</a:t>
            </a:r>
          </a:p>
        </p:txBody>
      </p:sp>
      <p:sp>
        <p:nvSpPr>
          <p:cNvPr id="2" name="Title 1"/>
          <p:cNvSpPr>
            <a:spLocks noGrp="1"/>
          </p:cNvSpPr>
          <p:nvPr>
            <p:ph type="title"/>
          </p:nvPr>
        </p:nvSpPr>
        <p:spPr/>
        <p:txBody>
          <a:bodyPr/>
          <a:lstStyle/>
          <a:p>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Year Two – Focus Areas</a:t>
            </a:r>
            <a:endParaRPr lang="en-US" sz="4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cs typeface="Arial" panose="020B0604020202020204" pitchFamily="34" charset="0"/>
              </a:rPr>
              <a:t>Launch new brand</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cs typeface="Arial" panose="020B0604020202020204" pitchFamily="34" charset="0"/>
              </a:rPr>
              <a:t>Introduce mission pillars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ea typeface="ヒラギノ角ゴ Pro W3"/>
                <a:cs typeface="Arial" panose="020B0604020202020204" pitchFamily="34" charset="0"/>
              </a:rPr>
              <a:t>Rebuild clubs</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ea typeface="ヒラギノ角ゴ Pro W3"/>
                <a:cs typeface="Arial" panose="020B0604020202020204" pitchFamily="34" charset="0"/>
              </a:rPr>
              <a:t>Enhance club chartering</a:t>
            </a:r>
          </a:p>
          <a:p>
            <a:pPr marL="342900" indent="-342900">
              <a:lnSpc>
                <a:spcPct val="110000"/>
              </a:lnSpc>
              <a:spcBef>
                <a:spcPts val="600"/>
              </a:spcBef>
              <a:spcAft>
                <a:spcPts val="600"/>
              </a:spcAft>
              <a:buClr>
                <a:schemeClr val="accent2"/>
              </a:buClr>
              <a:buFont typeface="Wingdings 3" panose="05040102010807070707" pitchFamily="18" charset="2"/>
              <a:buChar char=""/>
            </a:pPr>
            <a:r>
              <a:rPr lang="en-US" dirty="0">
                <a:ea typeface="ヒラギノ角ゴ Pro W3"/>
                <a:cs typeface="Arial" panose="020B0604020202020204" pitchFamily="34" charset="0"/>
              </a:rPr>
              <a:t>Build on success of Campaign 100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n-US" dirty="0">
                <a:cs typeface="Arial" panose="020B0604020202020204" pitchFamily="34" charset="0"/>
              </a:rPr>
              <a:t>Build out our CSR program</a:t>
            </a:r>
          </a:p>
          <a:p>
            <a:pPr marL="342900" indent="-342900">
              <a:buClr>
                <a:schemeClr val="accent2"/>
              </a:buClr>
              <a:buFont typeface="Wingdings 3" panose="05040102010807070707" pitchFamily="18" charset="2"/>
              <a:buChar char=""/>
            </a:pPr>
            <a:r>
              <a:rPr lang="en-US" dirty="0">
                <a:cs typeface="Arial" panose="020B0604020202020204" pitchFamily="34" charset="0"/>
              </a:rPr>
              <a:t>Pilot episodic volunteering events</a:t>
            </a:r>
          </a:p>
          <a:p>
            <a:pPr marL="342900" indent="-342900">
              <a:buClr>
                <a:schemeClr val="accent2"/>
              </a:buClr>
              <a:buFont typeface="Wingdings 3" panose="05040102010807070707" pitchFamily="18" charset="2"/>
              <a:buChar char=""/>
            </a:pPr>
            <a:r>
              <a:rPr lang="en-US" dirty="0">
                <a:cs typeface="Arial" panose="020B0604020202020204" pitchFamily="34" charset="0"/>
              </a:rPr>
              <a:t>Partner assessment</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en-US" dirty="0">
                <a:cs typeface="Arial" panose="020B0604020202020204" pitchFamily="34" charset="0"/>
              </a:rPr>
              <a:t>Continue joint board meeting</a:t>
            </a:r>
          </a:p>
          <a:p>
            <a:pPr marL="342900" indent="-342900">
              <a:buClr>
                <a:schemeClr val="accent2"/>
              </a:buClr>
              <a:buFont typeface="Wingdings 3" panose="05040102010807070707" pitchFamily="18" charset="2"/>
              <a:buChar char=""/>
            </a:pPr>
            <a:r>
              <a:rPr lang="en-US" dirty="0">
                <a:cs typeface="Arial" panose="020B0604020202020204" pitchFamily="34" charset="0"/>
              </a:rPr>
              <a:t>Implement changes for 3VP process</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en-US" dirty="0">
                <a:latin typeface="Arial" panose="020B0604020202020204" pitchFamily="34" charset="0"/>
                <a:cs typeface="Arial" panose="020B0604020202020204" pitchFamily="34" charset="0"/>
              </a:rPr>
              <a:t>Share news about our strategic plan </a:t>
            </a:r>
          </a:p>
          <a:p>
            <a:pPr>
              <a:spcBef>
                <a:spcPts val="1200"/>
              </a:spcBef>
              <a:spcAft>
                <a:spcPts val="1200"/>
              </a:spcAft>
            </a:pPr>
            <a:r>
              <a:rPr lang="en-US" dirty="0">
                <a:latin typeface="Arial" panose="020B0604020202020204" pitchFamily="34" charset="0"/>
                <a:cs typeface="Arial" panose="020B0604020202020204" pitchFamily="34" charset="0"/>
              </a:rPr>
              <a:t>Respond to surveys</a:t>
            </a:r>
          </a:p>
          <a:p>
            <a:pPr>
              <a:spcBef>
                <a:spcPts val="1200"/>
              </a:spcBef>
              <a:spcAft>
                <a:spcPts val="1200"/>
              </a:spcAft>
            </a:pPr>
            <a:r>
              <a:rPr lang="en-US" dirty="0">
                <a:latin typeface="Arial" panose="020B0604020202020204" pitchFamily="34" charset="0"/>
                <a:cs typeface="Arial" panose="020B0604020202020204" pitchFamily="34" charset="0"/>
              </a:rPr>
              <a:t>Focus on member satisfaction in your club</a:t>
            </a:r>
          </a:p>
          <a:p>
            <a:pPr>
              <a:spcBef>
                <a:spcPts val="1200"/>
              </a:spcBef>
              <a:spcAft>
                <a:spcPts val="1200"/>
              </a:spcAft>
            </a:pPr>
            <a:r>
              <a:rPr lang="en-US" dirty="0">
                <a:latin typeface="Arial" panose="020B0604020202020204" pitchFamily="34" charset="0"/>
                <a:cs typeface="Arial" panose="020B0604020202020204" pitchFamily="34" charset="0"/>
              </a:rPr>
              <a:t>Give regularly to 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en-US" sz="4400" dirty="0">
                <a:latin typeface="Arial" panose="020B0604020202020204" pitchFamily="34" charset="0"/>
                <a:cs typeface="Arial" panose="020B0604020202020204" pitchFamily="34" charset="0"/>
              </a:rPr>
              <a:t>You Can Help</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3600" b="0" i="0" u="none" strike="noStrike" kern="0" cap="none" spc="0" normalizeH="0" baseline="0" noProof="0" dirty="0">
                <a:ln>
                  <a:noFill/>
                </a:ln>
                <a:solidFill>
                  <a:srgbClr val="00AC69"/>
                </a:solidFill>
                <a:effectLst/>
                <a:uLnTx/>
                <a:uFillTx/>
                <a:latin typeface="Arial" panose="020B0604020202020204" pitchFamily="34" charset="0"/>
                <a:ea typeface="ヒラギノ角ゴ Pro W3" charset="0"/>
                <a:cs typeface="Arial" panose="020B0604020202020204" pitchFamily="34" charset="0"/>
              </a:rPr>
              <a:t>LEO CLUB PROGRAM</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6000" b="1" i="0" u="none" strike="noStrike" kern="0" cap="none" spc="0" normalizeH="0" baseline="0" noProof="0" dirty="0">
                <a:ln>
                  <a:noFill/>
                </a:ln>
                <a:solidFill>
                  <a:srgbClr val="55565A"/>
                </a:solidFill>
                <a:effectLst/>
                <a:uLnTx/>
                <a:uFillTx/>
                <a:latin typeface="Arial" panose="020B0604020202020204" pitchFamily="34" charset="0"/>
                <a:ea typeface="ヒラギノ角ゴ Pro W3" charset="0"/>
                <a:cs typeface="Arial" panose="020B0604020202020204" pitchFamily="34" charset="0"/>
              </a:rPr>
              <a:t>STRATEGIC PLAN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60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Our GOAL</a:t>
            </a:r>
            <a:endParaRPr kumimoji="0" lang="en-US" sz="40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ea typeface="+mn-ea"/>
                <a:cs typeface="Arial" panose="020B0604020202020204" pitchFamily="34" charset="0"/>
              </a:rPr>
              <a:t>By 2026, Leo Club membership will grow to 200,000 reported members and the Leos transitioning to Lions will grow to 13,000 reported members, as a result of increased efforts in recruitment and transition and an enhanced membership experience.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000" b="1" i="0" u="none" strike="noStrike" kern="0" cap="none" spc="0" normalizeH="0" baseline="0" noProof="0" dirty="0">
                <a:ln>
                  <a:noFill/>
                </a:ln>
                <a:effectLst/>
                <a:uLnTx/>
                <a:uFillTx/>
                <a:latin typeface="Arial" charset="0"/>
                <a:ea typeface="Arial" charset="0"/>
                <a:cs typeface="Arial" charset="0"/>
              </a:rPr>
              <a:t>Our past has been defined by our service.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000" b="1" i="0" u="none" strike="noStrike" kern="0" cap="none" spc="0" normalizeH="0" baseline="0" noProof="0" dirty="0">
                <a:ln>
                  <a:noFill/>
                </a:ln>
                <a:effectLst/>
                <a:uLnTx/>
                <a:uFillTx/>
                <a:latin typeface="Arial" charset="0"/>
                <a:ea typeface="Arial" charset="0"/>
                <a:cs typeface="Arial" charset="0"/>
              </a:rPr>
              <a:t>And</a:t>
            </a:r>
            <a:r>
              <a:rPr kumimoji="0" lang="en-US" sz="4000" b="1" i="0" u="none" strike="noStrike" kern="0" cap="none" spc="0" normalizeH="0" baseline="0" noProof="0" dirty="0">
                <a:ln>
                  <a:noFill/>
                </a:ln>
                <a:solidFill>
                  <a:srgbClr val="FFC000"/>
                </a:solidFill>
                <a:effectLst/>
                <a:uLnTx/>
                <a:uFillTx/>
                <a:latin typeface="Arial" charset="0"/>
                <a:ea typeface="Arial" charset="0"/>
                <a:cs typeface="Arial" charset="0"/>
              </a:rPr>
              <a:t> </a:t>
            </a:r>
            <a:r>
              <a:rPr lang="en-US" sz="4400" dirty="0">
                <a:solidFill>
                  <a:srgbClr val="F0C300"/>
                </a:solidFill>
                <a:ea typeface="ヒラギノ角ゴ Pro W3" pitchFamily="125" charset="-128"/>
              </a:rPr>
              <a:t>our future</a:t>
            </a:r>
            <a:r>
              <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en-US" kern="0" dirty="0">
                <a:latin typeface="Arial" charset="0"/>
                <a:ea typeface="Arial" charset="0"/>
                <a:cs typeface="Arial" charset="0"/>
              </a:rPr>
              <a:t>will be too.</a:t>
            </a:r>
            <a:r>
              <a:rPr kumimoji="0" lang="en-US" sz="4000" b="1" i="0" u="none" strike="noStrike" kern="0" cap="none" spc="0" normalizeH="0" baseline="0" noProof="0" dirty="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2600" b="0" i="0" u="none" strike="noStrike" kern="0" cap="none" spc="0" normalizeH="0" baseline="0" noProof="0" dirty="0">
                <a:ln>
                  <a:noFill/>
                </a:ln>
                <a:solidFill>
                  <a:srgbClr val="55565A"/>
                </a:solidFill>
                <a:effectLst/>
                <a:uLnTx/>
                <a:uFillTx/>
                <a:latin typeface="Arial" charset="0"/>
                <a:ea typeface="Arial" charset="0"/>
                <a:cs typeface="Arial" charset="0"/>
              </a:rPr>
              <a:t>We will strengthen the Leo Club program by making improvements in each of the core areas of the program over the next 5 years.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800" b="1" i="0" u="none" strike="noStrike" kern="0" cap="none" spc="0" normalizeH="0" baseline="0" noProof="0" dirty="0">
                <a:ln>
                  <a:noFill/>
                </a:ln>
                <a:solidFill>
                  <a:srgbClr val="55565A"/>
                </a:solidFill>
                <a:effectLst/>
                <a:uLnTx/>
                <a:uFillTx/>
                <a:latin typeface="Arial" charset="0"/>
                <a:ea typeface="Arial" charset="0"/>
                <a:cs typeface="Arial" charset="0"/>
              </a:rPr>
              <a:t>A Comprehensive Approach</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Connect</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with LCIF </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Transition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to Lions</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Membership</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Experience</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Recruitment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endParaRP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lang="en-US" sz="4800" b="1" kern="0" dirty="0">
                <a:solidFill>
                  <a:srgbClr val="55565A"/>
                </a:solidFill>
                <a:latin typeface="Arial" charset="0"/>
                <a:ea typeface="Arial" charset="0"/>
                <a:cs typeface="Arial" charset="0"/>
              </a:rPr>
              <a:t>Get</a:t>
            </a:r>
            <a:r>
              <a:rPr kumimoji="0" lang="en-US" sz="4400" b="1" i="0" u="none" strike="noStrike" kern="0" cap="none" spc="0" normalizeH="0" baseline="0" noProof="0" dirty="0">
                <a:ln>
                  <a:noFill/>
                </a:ln>
                <a:solidFill>
                  <a:srgbClr val="55565A"/>
                </a:solidFill>
                <a:effectLst/>
                <a:uLnTx/>
                <a:uFillTx/>
                <a:latin typeface="Arial" charset="0"/>
                <a:ea typeface="Arial" charset="0"/>
                <a:cs typeface="Arial" charset="0"/>
              </a:rPr>
              <a:t> </a:t>
            </a:r>
            <a:r>
              <a:rPr kumimoji="0" lang="en-US" sz="4400" b="1" i="0" u="none" strike="noStrike" kern="0" cap="none" spc="0" normalizeH="0" baseline="0" noProof="0" dirty="0">
                <a:ln>
                  <a:noFill/>
                </a:ln>
                <a:solidFill>
                  <a:srgbClr val="00AC69"/>
                </a:solidFill>
                <a:effectLst/>
                <a:uLnTx/>
                <a:uFillTx/>
                <a:latin typeface="Arial" charset="0"/>
                <a:ea typeface="Arial" charset="0"/>
                <a:cs typeface="Arial" charset="0"/>
              </a:rPr>
              <a:t>Involved</a:t>
            </a:r>
            <a:endParaRPr kumimoji="0" lang="en-US" sz="4400" b="1"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Start a Leo club or expand an existing club</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Plan for combined Leo and Lion service and learning activities</a:t>
            </a:r>
          </a:p>
          <a:p>
            <a:pPr marL="342900" indent="-342900" fontAlgn="auto">
              <a:spcBef>
                <a:spcPts val="600"/>
              </a:spcBef>
              <a:spcAft>
                <a:spcPts val="900"/>
              </a:spcAft>
              <a:buClr>
                <a:srgbClr val="EBB700"/>
              </a:buClr>
              <a:buFont typeface="Wingdings 3" panose="05040102010807070707" pitchFamily="18" charset="2"/>
              <a:buChar char=""/>
              <a:defRPr/>
            </a:pPr>
            <a:r>
              <a:rPr lang="en-US" sz="2400" dirty="0">
                <a:solidFill>
                  <a:prstClr val="black"/>
                </a:solidFill>
                <a:ea typeface="+mn-ea"/>
                <a:cs typeface="Arial" panose="020B0604020202020204" pitchFamily="34" charset="0"/>
              </a:rPr>
              <a:t>Ensure Leos and Leo Club Advisors are reported in MyLCI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Ensure Leos are invited to join Lions clubs OR start a </a:t>
            </a:r>
            <a:r>
              <a:rPr lang="en-US" sz="2400" dirty="0">
                <a:solidFill>
                  <a:prstClr val="black"/>
                </a:solidFill>
                <a:ea typeface="+mn-ea"/>
                <a:cs typeface="Arial" panose="020B0604020202020204" pitchFamily="34" charset="0"/>
              </a:rPr>
              <a:t>club for young Lions</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en-US" sz="2400" dirty="0">
                <a:solidFill>
                  <a:prstClr val="black"/>
                </a:solidFill>
                <a:ea typeface="+mn-ea"/>
                <a:cs typeface="Arial" panose="020B0604020202020204" pitchFamily="34" charset="0"/>
              </a:rPr>
              <a:t>Visit </a:t>
            </a:r>
            <a:r>
              <a:rPr lang="en-US" sz="2400" b="1" dirty="0">
                <a:solidFill>
                  <a:srgbClr val="00AC69"/>
                </a:solidFill>
                <a:ea typeface="+mn-ea"/>
                <a:cs typeface="Arial" panose="020B0604020202020204" pitchFamily="34" charset="0"/>
              </a:rPr>
              <a:t>lionsclubs.org/</a:t>
            </a:r>
            <a:r>
              <a:rPr lang="en-US" sz="2400" b="1" dirty="0" err="1">
                <a:solidFill>
                  <a:srgbClr val="00AC69"/>
                </a:solidFill>
                <a:ea typeface="+mn-ea"/>
                <a:cs typeface="Arial" panose="020B0604020202020204" pitchFamily="34" charset="0"/>
              </a:rPr>
              <a:t>leos</a:t>
            </a:r>
            <a:r>
              <a:rPr lang="en-US" sz="2400" b="1" dirty="0">
                <a:solidFill>
                  <a:srgbClr val="00AC69"/>
                </a:solidFill>
                <a:ea typeface="+mn-ea"/>
                <a:cs typeface="Arial" panose="020B0604020202020204" pitchFamily="34" charset="0"/>
              </a:rPr>
              <a:t> </a:t>
            </a:r>
            <a:r>
              <a:rPr lang="en-US" sz="2400" dirty="0">
                <a:solidFill>
                  <a:prstClr val="black"/>
                </a:solidFill>
                <a:ea typeface="+mn-ea"/>
                <a:cs typeface="Arial" panose="020B0604020202020204" pitchFamily="34" charset="0"/>
              </a:rPr>
              <a:t>to learn more.</a:t>
            </a:r>
          </a:p>
          <a:p>
            <a:pPr marR="0" lvl="0" algn="ctr" defTabSz="914400" rtl="0" eaLnBrk="1" fontAlgn="auto" latinLnBrk="0" hangingPunct="1">
              <a:spcBef>
                <a:spcPts val="600"/>
              </a:spcBef>
              <a:spcAft>
                <a:spcPts val="900"/>
              </a:spcAft>
              <a:buClr>
                <a:srgbClr val="EBB700"/>
              </a:buClr>
              <a:buSzTx/>
              <a:tabLst/>
              <a:defRPr/>
            </a:pPr>
            <a:r>
              <a:rPr lang="en-US" sz="2400" dirty="0">
                <a:solidFill>
                  <a:prstClr val="black"/>
                </a:solidFill>
                <a:ea typeface="+mn-ea"/>
                <a:cs typeface="Arial" panose="020B0604020202020204" pitchFamily="34" charset="0"/>
              </a:rPr>
              <a:t>Send questions to </a:t>
            </a:r>
            <a:r>
              <a:rPr lang="en-US" sz="2400" b="1" dirty="0">
                <a:solidFill>
                  <a:srgbClr val="00AC69"/>
                </a:solidFill>
                <a:ea typeface="+mn-ea"/>
                <a:cs typeface="Arial" panose="020B0604020202020204" pitchFamily="34" charset="0"/>
              </a:rPr>
              <a:t>leo@lionsclubs.org</a:t>
            </a:r>
            <a:r>
              <a:rPr lang="en-US" sz="2400" b="1" dirty="0">
                <a:ea typeface="+mn-ea"/>
                <a:cs typeface="Arial" panose="020B0604020202020204" pitchFamily="34" charset="0"/>
              </a:rPr>
              <a:t>.</a:t>
            </a:r>
            <a:endParaRPr kumimoji="0" lang="en-US" sz="2400" b="1" i="0" u="none" strike="noStrike" kern="1200" cap="none" spc="0" normalizeH="0" baseline="0" noProof="0" dirty="0">
              <a:ln>
                <a:noFill/>
              </a:ln>
              <a:effectLst/>
              <a:uLnTx/>
              <a:uFillTx/>
              <a:ea typeface="+mn-ea"/>
              <a:cs typeface="Arial" panose="020B0604020202020204" pitchFamily="34" charset="0"/>
            </a:endParaRP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Strategic Plans Summary</a:t>
            </a:r>
            <a:endParaRPr lang="en-US" sz="4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en-US" sz="2800" dirty="0">
                <a:cs typeface="Arial" panose="020B0604020202020204" pitchFamily="34" charset="0"/>
              </a:rPr>
              <a:t>More positive member experience</a:t>
            </a:r>
          </a:p>
          <a:p>
            <a:pPr marL="91440">
              <a:lnSpc>
                <a:spcPct val="110000"/>
              </a:lnSpc>
              <a:spcBef>
                <a:spcPts val="1800"/>
              </a:spcBef>
              <a:spcAft>
                <a:spcPts val="600"/>
              </a:spcAft>
            </a:pPr>
            <a:r>
              <a:rPr lang="en-US" sz="2800" dirty="0">
                <a:cs typeface="Arial" panose="020B0604020202020204" pitchFamily="34" charset="0"/>
              </a:rPr>
              <a:t>More members for more community service</a:t>
            </a:r>
          </a:p>
          <a:p>
            <a:pPr marL="91440">
              <a:lnSpc>
                <a:spcPct val="110000"/>
              </a:lnSpc>
              <a:spcBef>
                <a:spcPts val="1800"/>
              </a:spcBef>
              <a:spcAft>
                <a:spcPts val="600"/>
              </a:spcAft>
            </a:pPr>
            <a:r>
              <a:rPr lang="en-US" sz="2800" dirty="0">
                <a:cs typeface="Arial" panose="020B0604020202020204" pitchFamily="34" charset="0"/>
              </a:rPr>
              <a:t>New ways to engage with Lions International</a:t>
            </a:r>
          </a:p>
          <a:p>
            <a:pPr marL="91440">
              <a:lnSpc>
                <a:spcPct val="110000"/>
              </a:lnSpc>
              <a:spcBef>
                <a:spcPts val="1800"/>
              </a:spcBef>
              <a:spcAft>
                <a:spcPts val="600"/>
              </a:spcAft>
            </a:pPr>
            <a:r>
              <a:rPr lang="en-US" sz="2800" dirty="0">
                <a:cs typeface="Arial" panose="020B0604020202020204" pitchFamily="34" charset="0"/>
              </a:rPr>
              <a:t>New ways to engage people in our mission</a:t>
            </a:r>
            <a:endParaRPr lang="en-US" sz="2400" dirty="0">
              <a:cs typeface="Arial" panose="020B0604020202020204" pitchFamily="34" charset="0"/>
            </a:endParaRP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en-US" sz="2800" b="1" dirty="0">
                <a:solidFill>
                  <a:schemeClr val="bg2"/>
                </a:solidFill>
                <a:cs typeface="Arial" panose="020B0604020202020204" pitchFamily="34" charset="0"/>
              </a:rPr>
              <a:t>Lions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en-US" sz="2800" b="1" dirty="0">
                <a:solidFill>
                  <a:schemeClr val="bg2"/>
                </a:solidFill>
                <a:cs typeface="Arial" panose="020B0604020202020204" pitchFamily="34" charset="0"/>
              </a:rPr>
              <a:t>Leos</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en-US" sz="2800" dirty="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en-US" sz="3200" b="1" dirty="0">
                <a:solidFill>
                  <a:schemeClr val="accent2"/>
                </a:solidFill>
                <a:latin typeface="Arial" panose="020B0604020202020204" pitchFamily="34" charset="0"/>
                <a:cs typeface="Arial" panose="020B0604020202020204" pitchFamily="34" charset="0"/>
              </a:rPr>
              <a:t>Webpage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lionsclubs.org/strategicplan</a:t>
            </a:r>
          </a:p>
          <a:p>
            <a:pPr>
              <a:lnSpc>
                <a:spcPct val="120000"/>
              </a:lnSpc>
              <a:buFont typeface="Wingdings 3" panose="05040102010807070707" pitchFamily="18" charset="2"/>
              <a:buChar char=""/>
            </a:pPr>
            <a:r>
              <a:rPr lang="en-US" sz="2400" dirty="0">
                <a:latin typeface="Arial" panose="020B0604020202020204" pitchFamily="34" charset="0"/>
                <a:cs typeface="Arial" panose="020B0604020202020204" pitchFamily="34" charset="0"/>
              </a:rPr>
              <a:t>Lions PPT</a:t>
            </a:r>
          </a:p>
          <a:p>
            <a:pPr>
              <a:lnSpc>
                <a:spcPct val="120000"/>
              </a:lnSpc>
              <a:buFont typeface="Wingdings 3" panose="05040102010807070707" pitchFamily="18" charset="2"/>
              <a:buChar char=""/>
            </a:pPr>
            <a:r>
              <a:rPr lang="en-US" sz="2400" dirty="0">
                <a:latin typeface="Arial" panose="020B0604020202020204" pitchFamily="34" charset="0"/>
                <a:cs typeface="Arial" panose="020B0604020202020204" pitchFamily="34" charset="0"/>
              </a:rPr>
              <a:t>Talking Points</a:t>
            </a:r>
          </a:p>
          <a:p>
            <a:pPr marL="0" indent="0">
              <a:lnSpc>
                <a:spcPct val="120000"/>
              </a:lnSpc>
              <a:spcBef>
                <a:spcPts val="1800"/>
              </a:spcBef>
              <a:spcAft>
                <a:spcPts val="1800"/>
              </a:spcAft>
              <a:buNone/>
            </a:pPr>
            <a:r>
              <a:rPr lang="en-US" sz="3200" b="1" dirty="0">
                <a:solidFill>
                  <a:schemeClr val="accent2"/>
                </a:solidFill>
                <a:latin typeface="Arial" panose="020B0604020202020204" pitchFamily="34" charset="0"/>
                <a:cs typeface="Arial" panose="020B0604020202020204" pitchFamily="34" charset="0"/>
              </a:rPr>
              <a:t>Email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en-US" dirty="0">
                <a:latin typeface="Arial" panose="020B0604020202020204" pitchFamily="34" charset="0"/>
                <a:cs typeface="Arial" panose="020B0604020202020204" pitchFamily="34" charset="0"/>
              </a:rPr>
              <a:t>Lions International Strategic Plan</a:t>
            </a:r>
            <a:br>
              <a:rPr lang="en-US" dirty="0"/>
            </a:br>
            <a:br>
              <a:rPr lang="en-US" dirty="0"/>
            </a:br>
            <a:r>
              <a:rPr lang="en-US" dirty="0">
                <a:latin typeface="Arial" panose="020B0604020202020204" pitchFamily="34" charset="0"/>
                <a:cs typeface="Arial" panose="020B0604020202020204" pitchFamily="34" charset="0"/>
              </a:rPr>
              <a:t>Resources</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charset="0"/>
                <a:ea typeface="Arial" charset="0"/>
                <a:cs typeface="Arial" charset="0"/>
              </a:rPr>
              <a:t>The world needs Lions and Leos.</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charset="0"/>
                <a:ea typeface="Arial" charset="0"/>
                <a:cs typeface="Arial" charset="0"/>
              </a:rPr>
              <a:t>Our</a:t>
            </a:r>
            <a:r>
              <a:rPr kumimoji="0" lang="en-US" sz="4000" b="1" i="0" u="none" strike="noStrike" kern="0" cap="none" spc="0" normalizeH="0" baseline="0" noProof="0" dirty="0">
                <a:ln>
                  <a:noFill/>
                </a:ln>
                <a:solidFill>
                  <a:srgbClr val="FFC000"/>
                </a:solidFill>
                <a:effectLst/>
                <a:uLnTx/>
                <a:uFillTx/>
                <a:latin typeface="Arial" charset="0"/>
                <a:ea typeface="Arial" charset="0"/>
                <a:cs typeface="Arial" charset="0"/>
              </a:rPr>
              <a:t> </a:t>
            </a:r>
            <a:r>
              <a:rPr lang="en-US" dirty="0">
                <a:solidFill>
                  <a:srgbClr val="F0C300"/>
                </a:solidFill>
                <a:ea typeface="ヒラギノ角ゴ Pro W3" pitchFamily="125" charset="-128"/>
                <a:cs typeface="+mn-cs"/>
              </a:rPr>
              <a:t>strategic plan</a:t>
            </a:r>
            <a:r>
              <a:rPr kumimoji="0" lang="en-US" i="0" u="none" strike="noStrike" kern="1200" cap="none" spc="0"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kumimoji="0" lang="en-US" sz="4000" b="1" i="0" u="none" strike="noStrike" kern="0" cap="none" spc="0" normalizeH="0" baseline="0" noProof="0" dirty="0">
                <a:ln>
                  <a:noFill/>
                </a:ln>
                <a:solidFill>
                  <a:prstClr val="white"/>
                </a:solidFill>
                <a:effectLst/>
                <a:uLnTx/>
                <a:uFillTx/>
                <a:latin typeface="Arial" charset="0"/>
                <a:ea typeface="Arial" charset="0"/>
                <a:cs typeface="Arial" charset="0"/>
              </a:rPr>
              <a:t>will ensure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en-US" sz="4000" b="1" i="0" u="none" strike="noStrike" kern="0" cap="none" spc="0" normalizeH="0" baseline="0" noProof="0" dirty="0">
                <a:ln>
                  <a:noFill/>
                </a:ln>
                <a:solidFill>
                  <a:prstClr val="white"/>
                </a:solidFill>
                <a:effectLst/>
                <a:uLnTx/>
                <a:uFillTx/>
                <a:latin typeface="Arial" charset="0"/>
                <a:ea typeface="Arial" charset="0"/>
                <a:cs typeface="Arial" charset="0"/>
              </a:rPr>
              <a:t>we stay ready to serve it.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Thank You</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LCI Forward Plan</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Launched in 2015 to guide Lions into our second century of service.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LCI Forward Outcomes</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55565A"/>
                </a:solidFill>
                <a:latin typeface="Arial" charset="0"/>
                <a:ea typeface="Arial" charset="0"/>
                <a:cs typeface="Arial" charset="0"/>
              </a:rPr>
              <a:t>New programs and initiatives that</a:t>
            </a: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 positioned us for success</a:t>
            </a:r>
            <a:r>
              <a:rPr lang="en-US" sz="1600" dirty="0">
                <a:solidFill>
                  <a:srgbClr val="55565A"/>
                </a:solidFill>
                <a:latin typeface="Arial" charset="0"/>
                <a:ea typeface="Arial" charset="0"/>
                <a:cs typeface="Arial" charset="0"/>
              </a:rPr>
              <a:t>.</a:t>
            </a:r>
            <a:endPar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charset="0"/>
                <a:cs typeface="Arial" panose="020B0604020202020204" pitchFamily="34" charset="0"/>
              </a:rPr>
              <a:t>Building our future started with LCI Forward</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LCI Forward Focus Areas</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55565A"/>
                </a:solidFill>
                <a:latin typeface="Arial" charset="0"/>
                <a:ea typeface="Arial" charset="0"/>
                <a:cs typeface="Arial" charset="0"/>
              </a:rPr>
              <a:t>Our membership</a:t>
            </a: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 service, operations and global image.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38D"/>
                </a:solidFill>
                <a:effectLst/>
                <a:uLnTx/>
                <a:uFillTx/>
                <a:latin typeface="Arial" charset="0"/>
                <a:ea typeface="Arial" charset="0"/>
                <a:cs typeface="Arial" charset="0"/>
              </a:rPr>
              <a:t>LCI Forward Goal</a:t>
            </a:r>
            <a:endParaRPr kumimoji="0" lang="en-US" sz="2000" b="0" i="0" u="none" strike="noStrike" kern="1200" cap="none" spc="0" normalizeH="0" baseline="0" noProof="0" dirty="0">
              <a:ln>
                <a:noFill/>
              </a:ln>
              <a:solidFill>
                <a:srgbClr val="00338D"/>
              </a:solidFill>
              <a:effectLst/>
              <a:uLnTx/>
              <a:uFillTx/>
              <a:latin typeface="Arial" charset="0"/>
              <a:ea typeface="Arial" charset="0"/>
              <a:cs typeface="Arial" charset="0"/>
            </a:endParaRP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5565A"/>
                </a:solidFill>
                <a:effectLst/>
                <a:uLnTx/>
                <a:uFillTx/>
                <a:latin typeface="Arial" charset="0"/>
                <a:ea typeface="Arial" charset="0"/>
                <a:cs typeface="Arial" charset="0"/>
              </a:rPr>
              <a:t>Serving more than 200M people per year. </a:t>
            </a:r>
          </a:p>
        </p:txBody>
      </p:sp>
      <p:pic>
        <p:nvPicPr>
          <p:cNvPr id="3" name="Picture 2" descr="Diagram&#10;&#10;Description automatically generated">
            <a:extLst>
              <a:ext uri="{FF2B5EF4-FFF2-40B4-BE49-F238E27FC236}">
                <a16:creationId xmlns:a16="http://schemas.microsoft.com/office/drawing/2014/main" id="{9E4534DE-DB44-F770-F95F-B520C3491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140" y="1900392"/>
            <a:ext cx="3810532" cy="3791479"/>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Established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global causes</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00338D"/>
                </a:solidFill>
                <a:effectLst/>
                <a:uLnTx/>
                <a:uFillTx/>
                <a:latin typeface="Arial" panose="020B0604020202020204" pitchFamily="34" charset="0"/>
                <a:ea typeface="ヒラギノ角ゴ Pro W3" charset="0"/>
                <a:cs typeface="Arial" panose="020B0604020202020204" pitchFamily="34" charset="0"/>
              </a:rPr>
              <a:t>LCI Forward Achievements</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Expanded 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 marketing efforts</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338D"/>
                </a:solidFill>
                <a:latin typeface="Arial" charset="0"/>
                <a:ea typeface="Arial" charset="0"/>
                <a:cs typeface="Arial" charset="0"/>
              </a:rPr>
              <a:t>Launched the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338D"/>
                </a:solidFill>
                <a:latin typeface="Arial" charset="0"/>
                <a:ea typeface="Arial" charset="0"/>
                <a:cs typeface="Arial" charset="0"/>
              </a:rPr>
              <a:t>Global Action Team</a:t>
            </a: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 </a:t>
            </a:r>
            <a:endParaRPr kumimoji="0" lang="en-US" sz="18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Arial" charset="0"/>
                <a:cs typeface="Arial" charset="0"/>
              </a:rPr>
              <a:t>Enhanced the new member experience</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Arial" charset="0"/>
                <a:cs typeface="Arial" charset="0"/>
              </a:rPr>
              <a:t> </a:t>
            </a:r>
            <a:r>
              <a:rPr kumimoji="0" lang="en-US" sz="2000" b="0" i="0" u="none" strike="noStrike" kern="1200" cap="none" spc="0" normalizeH="0" baseline="0" noProof="0" dirty="0">
                <a:ln>
                  <a:noFill/>
                </a:ln>
                <a:solidFill>
                  <a:prstClr val="white"/>
                </a:solidFill>
                <a:effectLst/>
                <a:uLnTx/>
                <a:uFillTx/>
                <a:latin typeface="Arial" charset="0"/>
                <a:ea typeface="Arial" charset="0"/>
                <a:cs typeface="Arial" charset="0"/>
              </a:rPr>
              <a:t>Including an enhanced New Member Kit and special onboarding emails for new members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Enhanced the member experience </a:t>
            </a:r>
            <a:endParaRPr kumimoji="0" lang="en-US" sz="18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Defined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membership models</a:t>
            </a:r>
            <a:endParaRPr kumimoji="0" lang="en-US" sz="18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Launched learning for every Lion </a:t>
            </a:r>
            <a:endParaRPr kumimoji="0" lang="en-US" sz="18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Enriched digital communications </a:t>
            </a:r>
            <a:endParaRPr kumimoji="0" lang="en-US" sz="1800" b="0" i="0" u="none" strike="noStrike" kern="1200" cap="none" spc="0" normalizeH="0" baseline="0" noProof="0" dirty="0">
              <a:ln>
                <a:noFill/>
              </a:ln>
              <a:solidFill>
                <a:srgbClr val="55565A"/>
              </a:solidFill>
              <a:effectLst/>
              <a:uLnTx/>
              <a:uFillTx/>
              <a:latin typeface="Arial" charset="0"/>
              <a:ea typeface="Arial" charset="0"/>
              <a:cs typeface="Arial" charset="0"/>
            </a:endParaRP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338D"/>
                </a:solidFill>
                <a:effectLst/>
                <a:uLnTx/>
                <a:uFillTx/>
                <a:latin typeface="Arial" charset="0"/>
                <a:ea typeface="Arial" charset="0"/>
                <a:cs typeface="Arial" charset="0"/>
              </a:rPr>
              <a:t>Launched LCIF’s Campaign 100</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We are united in our global mission of service. This includes every Lion and every club. It includes Lions Clubs International and Lions Clubs International Foundation (LCIF)—we are one.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4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Lions International Strategic Plan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en-US" sz="4000" b="1" kern="1200" dirty="0">
                <a:solidFill>
                  <a:srgbClr val="F0C300"/>
                </a:solidFill>
                <a:latin typeface="Arial" pitchFamily="34" charset="0"/>
                <a:ea typeface="ヒラギノ角ゴ Pro W3" pitchFamily="125" charset="-128"/>
                <a:cs typeface="+mn-cs"/>
              </a:rPr>
              <a:t>Our </a:t>
            </a:r>
            <a:r>
              <a:rPr kumimoji="0" lang="en-US" sz="4000" b="1" i="0" u="none" strike="noStrike" kern="1200" cap="none" spc="0" normalizeH="0" baseline="0" noProof="0" dirty="0">
                <a:ln>
                  <a:noFill/>
                </a:ln>
                <a:solidFill>
                  <a:srgbClr val="F0C300"/>
                </a:solidFill>
                <a:effectLst/>
                <a:uLnTx/>
                <a:uFillTx/>
                <a:latin typeface="Arial" pitchFamily="34" charset="0"/>
                <a:ea typeface="ヒラギノ角ゴ Pro W3" pitchFamily="125" charset="-128"/>
                <a:cs typeface="+mn-cs"/>
              </a:rPr>
              <a:t>Vision</a:t>
            </a:r>
            <a:endParaRPr lang="en-US" sz="4000" b="1" cap="all"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4000" b="1" i="0" u="none" strike="noStrike" kern="1200" cap="none" spc="0"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To be the global leader in community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4000" b="1" i="0" u="none" strike="noStrike" kern="1200" cap="none" spc="0"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and humanitarian service.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en-US" b="1" dirty="0">
                <a:solidFill>
                  <a:schemeClr val="accent1">
                    <a:lumMod val="75000"/>
                  </a:schemeClr>
                </a:solidFill>
                <a:latin typeface="Arial" panose="020B0604020202020204" pitchFamily="34" charset="0"/>
                <a:cs typeface="Arial" panose="020B0604020202020204" pitchFamily="34" charset="0"/>
              </a:rPr>
              <a:t>Our Timeline</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3000" b="0" i="0" u="none" strike="noStrike" cap="none" normalizeH="0" dirty="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en-US" sz="3000" dirty="0">
                <a:solidFill>
                  <a:schemeClr val="accent1">
                    <a:lumMod val="75000"/>
                  </a:schemeClr>
                </a:solidFill>
                <a:cs typeface="Arial" panose="020B0604020202020204" pitchFamily="34" charset="0"/>
              </a:rPr>
              <a:t>Year 1          Year 2          Year 3          Year 4          Year 5</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Strengthen the Association &amp; Foundation</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Build </a:t>
            </a:r>
            <a:br>
              <a:rPr kumimoji="0" lang="en-US" sz="2800" b="1" i="0" u="none" strike="noStrike" kern="1200" cap="none" spc="0"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br>
            <a:r>
              <a:rPr kumimoji="0" lang="en-US" sz="2800" b="1" i="0" u="none" strike="noStrike" kern="1200" cap="none" spc="0"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new models </a:t>
            </a:r>
            <a:br>
              <a:rPr kumimoji="0" lang="en-US" sz="2800" b="1" i="0" u="none" strike="noStrike" kern="1200" cap="none" spc="0"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br>
            <a:r>
              <a:rPr kumimoji="0" lang="en-US" sz="2800" b="1" i="0" u="none" strike="noStrike" kern="1200" cap="none" spc="0" normalizeH="0" baseline="0" noProof="0" dirty="0">
                <a:ln>
                  <a:noFill/>
                </a:ln>
                <a:solidFill>
                  <a:schemeClr val="bg2"/>
                </a:solidFill>
                <a:uLnTx/>
                <a:uFillTx/>
                <a:latin typeface="Arial" panose="020B0604020202020204" pitchFamily="34" charset="0"/>
                <a:ea typeface="Arial" charset="0"/>
                <a:cs typeface="Arial" panose="020B0604020202020204" pitchFamily="34" charset="0"/>
              </a:rPr>
              <a:t>for growth</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Align goals, governance,  organizational support</a:t>
            </a:r>
          </a:p>
        </p:txBody>
      </p:sp>
      <p:sp>
        <p:nvSpPr>
          <p:cNvPr id="2" name="Title 1"/>
          <p:cNvSpPr>
            <a:spLocks noGrp="1"/>
          </p:cNvSpPr>
          <p:nvPr>
            <p:ph type="title"/>
          </p:nvPr>
        </p:nvSpPr>
        <p:spPr>
          <a:xfrm>
            <a:off x="838200" y="609600"/>
            <a:ext cx="10515600" cy="609601"/>
          </a:xfrm>
        </p:spPr>
        <p:txBody>
          <a:bodyPr/>
          <a:lstStyle/>
          <a:p>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Our Goals</a:t>
            </a:r>
            <a:endParaRPr lang="en-US" sz="4400" b="1"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Our </a:t>
            </a:r>
            <a:b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br>
            <a:r>
              <a:rPr kumimoji="0" lang="en-US" sz="4400" b="1" i="0" u="none" strike="noStrike" kern="0" cap="none" spc="0" normalizeH="0" baseline="0" noProof="0" dirty="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Initiatives</a:t>
            </a: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4619835-99AD-4CF4-062D-322A05DB3C0A}"/>
              </a:ext>
            </a:extLst>
          </p:cNvPr>
          <p:cNvSpPr/>
          <p:nvPr/>
        </p:nvSpPr>
        <p:spPr bwMode="auto">
          <a:xfrm>
            <a:off x="4779108" y="470877"/>
            <a:ext cx="6228861" cy="615070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3" name="Picture 3" descr="Diagram&#10;&#10;Description automatically generated">
            <a:extLst>
              <a:ext uri="{FF2B5EF4-FFF2-40B4-BE49-F238E27FC236}">
                <a16:creationId xmlns:a16="http://schemas.microsoft.com/office/drawing/2014/main" id="{121A5DC4-3E01-D269-4434-BAEC6F491EFD}"/>
              </a:ext>
            </a:extLst>
          </p:cNvPr>
          <p:cNvPicPr>
            <a:picLocks noChangeAspect="1"/>
          </p:cNvPicPr>
          <p:nvPr/>
        </p:nvPicPr>
        <p:blipFill>
          <a:blip r:embed="rId3"/>
          <a:stretch>
            <a:fillRect/>
          </a:stretch>
        </p:blipFill>
        <p:spPr>
          <a:xfrm>
            <a:off x="5311967" y="331425"/>
            <a:ext cx="5928910" cy="5928910"/>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46557</TotalTime>
  <Words>3055</Words>
  <Application>Microsoft Office PowerPoint</Application>
  <PresentationFormat>Widescreen</PresentationFormat>
  <Paragraphs>382</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Our Timeline</vt:lpstr>
      <vt:lpstr>Our Goals</vt:lpstr>
      <vt:lpstr>Our  Initiatives</vt:lpstr>
      <vt:lpstr>1) Strengthen the Association &amp; Foundation</vt:lpstr>
      <vt:lpstr>2) Build new models for growth</vt:lpstr>
      <vt:lpstr>3) Align goals, governance, organizational support</vt:lpstr>
      <vt:lpstr>PowerPoint Presentation</vt:lpstr>
      <vt:lpstr>Year One – Key Achievements</vt:lpstr>
      <vt:lpstr>PowerPoint Presentation</vt:lpstr>
      <vt:lpstr>Year Two – Focus Areas</vt:lpstr>
      <vt:lpstr>You Can Help</vt:lpstr>
      <vt:lpstr>PowerPoint Presentation</vt:lpstr>
      <vt:lpstr>PowerPoint Presentation</vt:lpstr>
      <vt:lpstr>PowerPoint Presentation</vt:lpstr>
      <vt:lpstr>PowerPoint Presentation</vt:lpstr>
      <vt:lpstr>Strategic Plans Summary</vt:lpstr>
      <vt:lpstr>Lions International Strategic Plan  Resources</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3210</cp:revision>
  <cp:lastPrinted>2017-06-29T03:55:04Z</cp:lastPrinted>
  <dcterms:created xsi:type="dcterms:W3CDTF">2016-11-15T15:12:50Z</dcterms:created>
  <dcterms:modified xsi:type="dcterms:W3CDTF">2022-08-26T04:06:57Z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