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470_A78F406C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80" r:id="rId3"/>
    <p:sldMasterId id="2147483687" r:id="rId4"/>
  </p:sldMasterIdLst>
  <p:notesMasterIdLst>
    <p:notesMasterId r:id="rId21"/>
  </p:notesMasterIdLst>
  <p:handoutMasterIdLst>
    <p:handoutMasterId r:id="rId22"/>
  </p:handoutMasterIdLst>
  <p:sldIdLst>
    <p:sldId id="872" r:id="rId5"/>
    <p:sldId id="1771" r:id="rId6"/>
    <p:sldId id="1768" r:id="rId7"/>
    <p:sldId id="1390" r:id="rId8"/>
    <p:sldId id="1770" r:id="rId9"/>
    <p:sldId id="1389" r:id="rId10"/>
    <p:sldId id="979" r:id="rId11"/>
    <p:sldId id="1772" r:id="rId12"/>
    <p:sldId id="1136" r:id="rId13"/>
    <p:sldId id="894" r:id="rId14"/>
    <p:sldId id="991" r:id="rId15"/>
    <p:sldId id="984" r:id="rId16"/>
    <p:sldId id="917" r:id="rId17"/>
    <p:sldId id="1108" r:id="rId18"/>
    <p:sldId id="884" r:id="rId19"/>
    <p:sldId id="9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E0E3E9-0FFD-F235-3739-E7AEAB902E02}" name="Castillo, Richard" initials="CR" userId="S::Rcastillo@lionsclubs.org::055918b2-66f9-4ee8-bb7a-a237a9cf7a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FFC000"/>
    <a:srgbClr val="00338D"/>
    <a:srgbClr val="EBB700"/>
    <a:srgbClr val="F6F6F6"/>
    <a:srgbClr val="407CCA"/>
    <a:srgbClr val="55565A"/>
    <a:srgbClr val="7A2682"/>
    <a:srgbClr val="FF5C35"/>
    <a:srgbClr val="00A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1"/>
    <p:restoredTop sz="74437" autoAdjust="0"/>
  </p:normalViewPr>
  <p:slideViewPr>
    <p:cSldViewPr snapToGrid="0" snapToObjects="1">
      <p:cViewPr varScale="1">
        <p:scale>
          <a:sx n="82" d="100"/>
          <a:sy n="82" d="100"/>
        </p:scale>
        <p:origin x="1428" y="7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331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modernComment_470_A78F40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916CD8-70BE-49BB-AD34-1586FD5BD81A}" authorId="{1BE0E3E9-0FFD-F235-3739-E7AEAB902E02}" created="2022-04-25T16:01:57.962">
    <pc:sldMkLst xmlns:pc="http://schemas.microsoft.com/office/powerpoint/2013/main/command">
      <pc:docMk/>
      <pc:sldMk cId="2811183212" sldId="1136"/>
    </pc:sldMkLst>
    <p188:txBody>
      <a:bodyPr/>
      <a:lstStyle/>
      <a:p>
        <a:r>
          <a:rPr lang="en-US"/>
          <a:t>@Christy we will need to replace it with the New Chairperson Landingpage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CFACCC-C6A5-11B4-A642-DFF0006426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B5010-1D0E-54E9-E5C8-DA4A40D33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A9899-048E-574B-A2D1-98587963863D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510F-53EE-7882-1F21-48103156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31B7F-509D-0168-5CF1-B29928616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0432C-9A1D-6640-9861-284B9D592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1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Saudações, meu nome é [Digite o Nome], [Digite Título, Distrito, Distrito Múltiplo, Área Jurisdicional]. Hoje apresentarei as ferramentas e vantagens de ter um Assessor do Quadro Associativo de Clube. </a:t>
            </a:r>
            <a:r>
              <a:rPr lang="pt-BR" b="0"/>
              <a:t>Próximo slide</a:t>
            </a:r>
            <a:r>
              <a:rPr lang="pt-BR" b="1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19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Recursos estão em atualização contínua para ajudar a garantir o sucesso dos Leões.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31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/>
              <a:t>Aqui está um dos nossos recursos que achei útil:</a:t>
            </a:r>
          </a:p>
          <a:p>
            <a:r>
              <a:rPr lang="pt-BR" b="0"/>
              <a:t>O guia “Simplesmente Convide!: guia de dicas rápidas” é um ótimo ponto de partida quando o Assessor do Quadro Associativo do Clube começa a planejar sua campanha de recrutamento. Ele descreve as quatro etapas para recrutar novos associados. Confira o “Simplesmente Convide! Guia de Recrutamento de Novos Associados para se aprofundar em cada uma dessas quatro etapas. Este guia tem sido usado por Leões de todo o mundo, e os assessores do quadro associativo bem-sucedidos revisaram o conteúdo e concordaram que ele ajuda a garantir que seu clube tenha uma campanha de recrutamento bem-sucedida.</a:t>
            </a:r>
          </a:p>
        </p:txBody>
      </p:sp>
    </p:spTree>
    <p:extLst>
      <p:ext uri="{BB962C8B-B14F-4D97-AF65-F5344CB8AC3E}">
        <p14:creationId xmlns:p14="http://schemas.microsoft.com/office/powerpoint/2010/main" val="142303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1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[Digite #]% (insira clubes COM Assessor do Quadro Associativo ex.1.000) Nomeou um assessor do quadro associativo</a:t>
            </a:r>
          </a:p>
          <a:p>
            <a:endParaRPr lang="en-US" dirty="0"/>
          </a:p>
          <a:p>
            <a:r>
              <a:rPr lang="pt-BR"/>
              <a:t>[Insira #]% (insira clubes SEM Assessor do Quadro Associativo ex.800) dos clubes em [Insira Distrito, Distrito Múltiplo, Área Jurisdicional] têm uma vaga de assessor do quadro associativo de clube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89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Quais foram alguns dos sucessos que seu clube teve com seu assessor do quadro associativo?</a:t>
            </a:r>
          </a:p>
          <a:p>
            <a:r>
              <a:rPr lang="pt-BR" sz="1800">
                <a:effectLst/>
                <a:latin typeface="Calibri" panose="020F0502020204030204" pitchFamily="34" charset="0"/>
              </a:rPr>
              <a:t>Para os clubes, quais são alguns desafios que seu assessor do quadro associativo enfrenta?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5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Aqui estão algumas das razões para ter um Assessor do Quadro Associativo:</a:t>
            </a:r>
          </a:p>
          <a:p>
            <a:endParaRPr lang="en-US" dirty="0"/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Desenvolver um plano de aumento de associados.</a:t>
            </a:r>
          </a:p>
          <a:p>
            <a:pPr marL="971550" marR="0" lvl="1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Identificar metas de curto e longo prazo para recrutar novos associados ao longo do tempo, mas o mais importante, treinar outras pessoas no clube para “simplesmente convidar” (Simplesmente Convide)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Garantir que os associados sejam adequadamente orientados</a:t>
            </a:r>
          </a:p>
          <a:p>
            <a:pPr marL="971550" marR="0" lvl="1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Garantir que os associados entendam o ponto histórico do clube e da associação, projetos de serviços anuais, como as reuniões são conduzidas e oportunidades de liderança dentro do clube, divisão/região e distrito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Promover o clube em eventos de serviço ao público, trabalhando com outros dirigentes do clube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Identificar oportunidades para recrutar associados em potencial e convidá-los a ingressar no clube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Aumentar a visibilidade do clube, engajamento, impacto na comunidade e utilização de programas de satisfação de associados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0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Quando pensamos no assessor do quadro associativo do clube, as principais prioridades são as primeiras impressões e a conservação.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Os assessores do quadro associativo abordam os seguintes pontos: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/>
              <a:t>Recrutamento de novos associados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pt-BR"/>
              <a:t>Família/amigos/pessoas em suas redes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/>
              <a:t>Satisfação dos associados atuais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pt-BR"/>
              <a:t>Garantir que todos estejam felizes e que quaisquer problemas sejam resolvidos antes de convidar novos associados para se juntarem ao clube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/>
              <a:t>Primeira impressão e expectativas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9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 das etapas mais importantes para a conservação de novos associados e orientação externa é assegurar que todos estejam engajados e inspirados pelo trabalho que seu clube está fazendo.</a:t>
            </a:r>
          </a:p>
          <a:p>
            <a:r>
              <a:rPr lang="pt-BR" dirty="0"/>
              <a:t>O Guia de Satisfação dos Associados fornece um processo passo a passo para aumentar a satisfação em seu clube.</a:t>
            </a:r>
          </a:p>
          <a:p>
            <a:endParaRPr lang="en-US" dirty="0"/>
          </a:p>
          <a:p>
            <a:r>
              <a:rPr lang="pt-BR" b="1" dirty="0"/>
              <a:t>Na primeira etapa</a:t>
            </a:r>
            <a:r>
              <a:rPr lang="pt-BR" dirty="0"/>
              <a:t>, </a:t>
            </a:r>
            <a:r>
              <a:rPr lang="pt-BR" b="1" dirty="0"/>
              <a:t>é importante adotarmos uma abordagem personalizada para a satisfação dos associados</a:t>
            </a:r>
            <a:r>
              <a:rPr lang="pt-BR" dirty="0"/>
              <a:t>. Todos os clubes são diferentes, então o que pode funcionar bem para um clube, pode não funcionar para outro. </a:t>
            </a:r>
            <a:r>
              <a:rPr lang="pt-BR" b="1" i="1" dirty="0"/>
              <a:t>É importante que você dê este passo no processo para saber o que seus associados querem para que você possa atender a essas </a:t>
            </a:r>
            <a:r>
              <a:rPr lang="pt-BR" b="1" i="1" dirty="0" err="1"/>
              <a:t>necessidades</a:t>
            </a:r>
            <a:r>
              <a:rPr lang="pt-BR" b="1" dirty="0" err="1"/>
              <a:t>s</a:t>
            </a:r>
            <a:r>
              <a:rPr lang="pt-BR" dirty="0"/>
              <a:t>. </a:t>
            </a:r>
          </a:p>
          <a:p>
            <a:endParaRPr lang="en-US" dirty="0"/>
          </a:p>
          <a:p>
            <a:r>
              <a:rPr lang="pt-BR" dirty="0"/>
              <a:t>Etapa 2: A pesquisa mostrou que um fator-chave para a saída das pessoas geralmente está relacionado ao conflito, ao sentimento de não fazer a diferença ou não ter um sentimento de pertencimento. Este guia oferece dicas e estratégias para ajudar com isso, mas também lembra aos usuários que uma abordagem personalizada é importante porque cada associado pode ter uma ideia diferente do que é “fazer a diferença”, por exemplo. </a:t>
            </a:r>
          </a:p>
          <a:p>
            <a:endParaRPr lang="en-US" dirty="0"/>
          </a:p>
          <a:p>
            <a:r>
              <a:rPr lang="pt-BR" dirty="0"/>
              <a:t>Etapa 3: Quando estiver pronto, é hora de implementar seu plano. Primeiro, os líderes do clube precisarão estar na mesma sintonia e garantir que estejam se comunicando. Isso ajudará a garantir que os associados entendam por que você está fazendo algumas mudanças, o que pode ajudar a mitigar a resistência. Claro, pode haver alguma, e o guia fornecerá algumas dicas sobre isso também. Este é um processo contínuo – não é algo que você pode fazer e simplesmente se afastar. Considere como você deseja revisar seu plano e ajustá-lo regularmente à medida que tenta coisas novas. </a:t>
            </a:r>
          </a:p>
          <a:p>
            <a:endParaRPr lang="en-US" dirty="0"/>
          </a:p>
          <a:p>
            <a:r>
              <a:rPr lang="pt-BR" dirty="0"/>
              <a:t>Por fim, embora existam outras ferramentas que podem ajudá-lo a entender seus associados, este guia possui algumas ferramentas que ajudarão no básico. Use os questionários para aprender com seus novos associados para ter certeza de que eles estejam obtendo o que esperavam do seu clube. Entre em contato com os ex-associados. Você pode aprender com os erros, ou pode haver uma oportunidade de envolvê-los novamente, especialmente se eles perceberem que o clube pode estar fazendo algumas mudanças. Além disso, use o plano de ação como modelo para ajudar a manter a organização durante todo o processo.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assessor do quadro associativo facilita o treinamento para que os associados aprendam mais sobre a cultura/serviços/oportunidades de desenvolvimento de liderança em seu clube, divisão, região e distrito.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23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Existem várias ferramentas e recursos disponíveis para os clubes usarem, todos encontrados na webpage do Assessor do Quadro Associativo - https://www.lionsclubs.org/pt/resources-for-members/resource-center/club-membership-chairperson</a:t>
            </a:r>
          </a:p>
          <a:p>
            <a:endParaRPr lang="en-US" dirty="0"/>
          </a:p>
          <a:p>
            <a:r>
              <a:rPr lang="pt-BR"/>
              <a:t>Use o Questionário para Novos Associados, encontrado no guia “Simplesmente Convide!” para personalizar a experiência de um novo associado. Isso ajudará o novo associado a encontrar maneiras de sentir que está fazendo a diferença e fazendo coisas pelas quais se sente apaixonado.</a:t>
            </a:r>
          </a:p>
          <a:p>
            <a:endParaRPr lang="en-US" dirty="0"/>
          </a:p>
          <a:p>
            <a:r>
              <a:rPr lang="pt-BR"/>
              <a:t>O “Guia de Cerimônias de Posse de Novos Associados” ajudará você a fazer o juramento para um novo associado e apresenta dicas para ajudar a tornar o evento um sucesso – como garantir que você tenha um kit de novo associado pronto para seu(s) novo(s) associado(s), e um lembrete para personalizar a cerimônia para torná-la significativa para seus novos associados. Você também pode voltar ao Questionário para Novos Associados e conectar os interesses do novo associado ao discurso e à apresentação.</a:t>
            </a:r>
          </a:p>
          <a:p>
            <a:endParaRPr lang="en-US" dirty="0"/>
          </a:p>
          <a:p>
            <a:r>
              <a:rPr lang="pt-BR"/>
              <a:t>Os recursos da Orientação de Novos Associados incluem o Guia do Instrutor, o Guia do Participante e um PowerPoint. O uso desses recursos em conjunto proporcionará ao seu clube uma apresentação profissional para educar o novo associado sobre os fundamentos do Lions, a história do seu clube e ajudá-lo a entender que faz parte de algo grande com muitas oportunidades. Eles também aprenderão os impactos causados por sua extensa família Leonística em todo o mundo. </a:t>
            </a:r>
          </a:p>
          <a:p>
            <a:endParaRPr lang="en-US" dirty="0"/>
          </a:p>
          <a:p>
            <a:r>
              <a:rPr lang="pt-BR"/>
              <a:t>O Programa de Mentor é uma ótima maneira de fazer com que os associados sigam além da orientação e se conectem com algumas das oportunidades que os Leões oferecem dentro e fora do clube. </a:t>
            </a:r>
          </a:p>
          <a:p>
            <a:endParaRPr lang="en-US" dirty="0"/>
          </a:p>
          <a:p>
            <a:r>
              <a:rPr lang="pt-BR"/>
              <a:t>Por fim, quando um novo associado se afilia, ele e seu patrocinador recebem e-mails. Para o novo associado, esses e-mails ajudarão a educar, inspirar e incentivar o engajamento nos primeiros três anos de seu mandato no clube. O patrocinador receberá um e-mail correspondente para que fique ciente do que o novo associado está lendo. Mais importante, eles receberão orientação e estarão prontos para continuar oferecendo apoio pessoal ao novo associado enquanto exploram tudo o que o Lions tem a oferecer nos primeiros anos de afiliação.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Felizmente, há muitos recursos disponíveis para ajudar o assessor do quadro associativo a elaborar um plano sólido para obter associados, aprender como orientá-los sobre Lions e seu clube e até mesmo como tomar medidas para mudar a cultura do seu clube para garantir seja um ambiente acolhedor, não apenas para os novos associados, mas também para as pessoas que estão no seu clube há muito tempo.</a:t>
            </a:r>
          </a:p>
          <a:p>
            <a:endParaRPr lang="en-US" dirty="0"/>
          </a:p>
          <a:p>
            <a:r>
              <a:rPr lang="pt-BR"/>
              <a:t>Vamos começar com um guia para ajudá-lo a montar um plano de recrutamento sólido para atrair associados que permanecerão no seu clube.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7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0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Confira a página do assessor do quadro associativo do clube em https://www.lionsclubs.org/pt/resources-for-members/resource-center/club-membership-chairperson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9158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128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58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37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6946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69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81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2406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4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5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354027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533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56031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89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47775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397339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4E3E-8309-BDD4-18C8-9B742EED9D3B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9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-20782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403D2-3D39-87B3-8C32-B56C3A12F52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66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5CE1-61A2-694F-A3EC-9F9F972A0C41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58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8644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555074"/>
            <a:ext cx="7543800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125426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FF69D-0D01-9839-3ED7-7B0797DFD01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alphaModFix amt="15000"/>
          </a:blip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  <a:solidFill>
            <a:srgbClr val="10233F"/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81579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78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12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5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32673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547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854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10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0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26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onsclubs.org/pt/resources-for-members/resource-center/club-membership-chairpers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pt/resources-for-members/resource-center/club-membership-chairpers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pt/resources-for-members/resource-center/club-membership-chairpers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18/10/relationships/comments" Target="../comments/modernComment_470_A78F406C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5956" y="2848490"/>
            <a:ext cx="9495323" cy="445043"/>
          </a:xfrm>
        </p:spPr>
        <p:txBody>
          <a:bodyPr/>
          <a:lstStyle/>
          <a:p>
            <a:r>
              <a:rPr lang="pt-BR" dirty="0"/>
              <a:t>Ferramentas e vantagens de ter um </a:t>
            </a:r>
            <a:br>
              <a:rPr lang="pt-BR" dirty="0"/>
            </a:br>
            <a:r>
              <a:rPr lang="pt-BR" dirty="0"/>
              <a:t>Assessor do Quadro Associativo de Clube</a:t>
            </a:r>
          </a:p>
        </p:txBody>
      </p:sp>
    </p:spTree>
    <p:extLst>
      <p:ext uri="{BB962C8B-B14F-4D97-AF65-F5344CB8AC3E}">
        <p14:creationId xmlns:p14="http://schemas.microsoft.com/office/powerpoint/2010/main" val="271951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 Number - Blue">
            <a:extLst>
              <a:ext uri="{FF2B5EF4-FFF2-40B4-BE49-F238E27FC236}">
                <a16:creationId xmlns:a16="http://schemas.microsoft.com/office/drawing/2014/main" id="{D1E2F2A6-1540-2643-B160-2A046D3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4CAFA2-CA4C-4F1C-A007-83EE1C103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6"/>
          <a:stretch/>
        </p:blipFill>
        <p:spPr>
          <a:xfrm>
            <a:off x="674254" y="2019428"/>
            <a:ext cx="10049779" cy="4409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ED12DC-D2AD-4957-8DE3-0813F8A4ED9F}"/>
              </a:ext>
            </a:extLst>
          </p:cNvPr>
          <p:cNvSpPr txBox="1"/>
          <p:nvPr/>
        </p:nvSpPr>
        <p:spPr>
          <a:xfrm>
            <a:off x="685800" y="1297508"/>
            <a:ext cx="10203719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00" b="1" dirty="0">
                <a:solidFill>
                  <a:srgbClr val="0D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 a webpage do Assessor do Quadro Associativo de Clube: </a:t>
            </a:r>
            <a:r>
              <a:rPr lang="pt-BR" sz="1900" dirty="0">
                <a:solidFill>
                  <a:srgbClr val="0D224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https://www.lionsclubs.org/pt/resources-for-members/resource-center/club-membership-chairperson</a:t>
            </a:r>
            <a:r>
              <a:rPr lang="pt-BR" sz="1900" dirty="0">
                <a:solidFill>
                  <a:srgbClr val="0D2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2C1B9-70F8-A2B7-6B4C-FD6737E8D01E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033FA1F-297F-8AA5-232C-A1A9DF8D4F3E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00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</a:rPr>
              <a:t>Gostaria de saber mais?</a:t>
            </a:r>
          </a:p>
        </p:txBody>
      </p:sp>
    </p:spTree>
    <p:extLst>
      <p:ext uri="{BB962C8B-B14F-4D97-AF65-F5344CB8AC3E}">
        <p14:creationId xmlns:p14="http://schemas.microsoft.com/office/powerpoint/2010/main" val="387100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8529">
            <a:off x="1112865" y="1596116"/>
            <a:ext cx="3609751" cy="4814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9025">
            <a:off x="3264631" y="1053895"/>
            <a:ext cx="4905375" cy="2979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75132">
            <a:off x="3953123" y="2634136"/>
            <a:ext cx="5228554" cy="3221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8688">
            <a:off x="7286463" y="993179"/>
            <a:ext cx="4307437" cy="5224463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E4B29533-9491-EF98-5EF8-60723E807A3D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00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</a:rPr>
              <a:t>Recursos</a:t>
            </a:r>
          </a:p>
        </p:txBody>
      </p:sp>
    </p:spTree>
    <p:extLst>
      <p:ext uri="{BB962C8B-B14F-4D97-AF65-F5344CB8AC3E}">
        <p14:creationId xmlns:p14="http://schemas.microsoft.com/office/powerpoint/2010/main" val="17918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erlay">
            <a:extLst>
              <a:ext uri="{FF2B5EF4-FFF2-40B4-BE49-F238E27FC236}">
                <a16:creationId xmlns:a16="http://schemas.microsoft.com/office/drawing/2014/main" id="{4A8B8953-2866-F20B-7AF2-72ED528C63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7C7FB152-9992-0E79-04F7-D31BB26A5552}"/>
              </a:ext>
            </a:extLst>
          </p:cNvPr>
          <p:cNvSpPr txBox="1">
            <a:spLocks/>
          </p:cNvSpPr>
          <p:nvPr/>
        </p:nvSpPr>
        <p:spPr>
          <a:xfrm>
            <a:off x="1" y="4041167"/>
            <a:ext cx="12192000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Incentivar os clubes a nomear um assessor do quadro associativo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52B78-3D88-2E41-89B3-A84904B345EC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77498BCA-AFA0-CDAC-34F0-20418483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9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8353" y="1151467"/>
            <a:ext cx="4800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5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####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1" y="3173439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>
                <a:solidFill>
                  <a:srgbClr val="0D224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clubes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096000" y="1219200"/>
            <a:ext cx="0" cy="4800600"/>
          </a:xfrm>
          <a:prstGeom prst="line">
            <a:avLst/>
          </a:prstGeom>
          <a:solidFill>
            <a:srgbClr val="FFFFFF"/>
          </a:solidFill>
          <a:ln w="47625" cap="flat" cmpd="sng" algn="ctr">
            <a:solidFill>
              <a:srgbClr val="B3B2B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443382" y="1092203"/>
            <a:ext cx="4800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500" b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##%</a:t>
            </a: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0E2EE005-FB0E-CE4C-8F64-07AF0F3C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E00E2-EF1D-4883-9069-13343FEB00CC}"/>
              </a:ext>
            </a:extLst>
          </p:cNvPr>
          <p:cNvSpPr txBox="1"/>
          <p:nvPr/>
        </p:nvSpPr>
        <p:spPr>
          <a:xfrm>
            <a:off x="6438899" y="3384233"/>
            <a:ext cx="4800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500" b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##%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AD3AC-10E7-4170-BE10-D8DA7EB2FAA3}"/>
              </a:ext>
            </a:extLst>
          </p:cNvPr>
          <p:cNvSpPr txBox="1"/>
          <p:nvPr/>
        </p:nvSpPr>
        <p:spPr>
          <a:xfrm>
            <a:off x="6092302" y="5281953"/>
            <a:ext cx="5871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Vago para Assessor do Quadro Associativo do Clube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CEF402-C5D4-467A-BECF-B938C98411F1}"/>
              </a:ext>
            </a:extLst>
          </p:cNvPr>
          <p:cNvSpPr txBox="1"/>
          <p:nvPr/>
        </p:nvSpPr>
        <p:spPr>
          <a:xfrm>
            <a:off x="121756" y="4616794"/>
            <a:ext cx="5871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Total de Lions clubes nos Grupos da GAT 4C e 4D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3167" y="2821817"/>
            <a:ext cx="5871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Nomeou um Assessor do Quadro Associativo do Clube</a:t>
            </a:r>
          </a:p>
        </p:txBody>
      </p:sp>
    </p:spTree>
    <p:extLst>
      <p:ext uri="{BB962C8B-B14F-4D97-AF65-F5344CB8AC3E}">
        <p14:creationId xmlns:p14="http://schemas.microsoft.com/office/powerpoint/2010/main" val="49698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CD79A2-3C69-4048-9D49-85FC62399654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A186B30-9EEE-A34D-A6BE-5FB0248CD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D4A39-A4FE-47ED-8F6C-1B755D18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53896" y="1958501"/>
            <a:ext cx="5239940" cy="3492441"/>
          </a:xfrm>
          <a:prstGeom prst="rect">
            <a:avLst/>
          </a:prstGeom>
        </p:spPr>
      </p:pic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45948853-29CE-4C91-96DF-EFAAC9A73AE1}"/>
              </a:ext>
            </a:extLst>
          </p:cNvPr>
          <p:cNvSpPr txBox="1">
            <a:spLocks/>
          </p:cNvSpPr>
          <p:nvPr/>
        </p:nvSpPr>
        <p:spPr>
          <a:xfrm>
            <a:off x="0" y="3115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6000">
                <a:solidFill>
                  <a:srgbClr val="00338D"/>
                </a:solidFill>
              </a:rPr>
              <a:t>Discussão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FF1D858-B0A5-16A6-A351-63DBCF7A2D4C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00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</a:rPr>
              <a:t>Assessor do Quadro Associativo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AA7764-30D5-1F8C-C974-26F5414F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B9AC01-AB46-7F4E-5D5D-CA78695EC374}"/>
              </a:ext>
            </a:extLst>
          </p:cNvPr>
          <p:cNvSpPr/>
          <p:nvPr/>
        </p:nvSpPr>
        <p:spPr>
          <a:xfrm>
            <a:off x="2281027" y="3911600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74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440" y="2976883"/>
            <a:ext cx="11247120" cy="1752600"/>
          </a:xfrm>
        </p:spPr>
        <p:txBody>
          <a:bodyPr/>
          <a:lstStyle/>
          <a:p>
            <a:r>
              <a:rPr lang="pt-BR" sz="2800" dirty="0"/>
              <a:t>Por favor, entre em contato conosco em </a:t>
            </a:r>
          </a:p>
          <a:p>
            <a:r>
              <a:rPr lang="pt-BR" sz="2800" b="1" dirty="0">
                <a:solidFill>
                  <a:srgbClr val="FFC000"/>
                </a:solidFill>
              </a:rPr>
              <a:t>[Insira suas informações de contato]</a:t>
            </a:r>
            <a:r>
              <a:rPr lang="pt-BR" sz="2800" dirty="0"/>
              <a:t>, </a:t>
            </a:r>
          </a:p>
          <a:p>
            <a:r>
              <a:rPr lang="pt-BR" sz="2800" dirty="0"/>
              <a:t>se você tiver qualquer dúvida adicional.</a:t>
            </a:r>
          </a:p>
        </p:txBody>
      </p:sp>
    </p:spTree>
    <p:extLst>
      <p:ext uri="{BB962C8B-B14F-4D97-AF65-F5344CB8AC3E}">
        <p14:creationId xmlns:p14="http://schemas.microsoft.com/office/powerpoint/2010/main" val="253560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3DE123AE-45F7-AD45-9A03-670F7C850085}"/>
              </a:ext>
            </a:extLst>
          </p:cNvPr>
          <p:cNvSpPr/>
          <p:nvPr/>
        </p:nvSpPr>
        <p:spPr>
          <a:xfrm>
            <a:off x="0" y="36346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A97F3C-FB3B-BB42-84C0-9E85ABB520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4098B-FD38-0249-B57F-1FE5ED74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255034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6000" b="1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Obrigado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783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© 2022 Lions Clubs International</a:t>
            </a:r>
          </a:p>
        </p:txBody>
      </p:sp>
      <p:sp>
        <p:nvSpPr>
          <p:cNvPr id="8" name="Date Lang Code"/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XXXX 00/00 PO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FAC29-297A-184B-B803-5B2FB20B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82CCD-8BE4-4712-8692-2F42D58F9EAE}"/>
              </a:ext>
            </a:extLst>
          </p:cNvPr>
          <p:cNvSpPr/>
          <p:nvPr/>
        </p:nvSpPr>
        <p:spPr>
          <a:xfrm>
            <a:off x="616288" y="673197"/>
            <a:ext cx="10384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Vantagens de ter um Assessor do Quadro Associativo de Clube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207AA-140B-40FA-A28B-2F9AB3ADEF14}"/>
              </a:ext>
            </a:extLst>
          </p:cNvPr>
          <p:cNvSpPr txBox="1"/>
          <p:nvPr/>
        </p:nvSpPr>
        <p:spPr>
          <a:xfrm>
            <a:off x="616288" y="1682767"/>
            <a:ext cx="59824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Desenvolver um plano de aumento de associados.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ヒラギノ角ゴ Pro W3" pitchFamily="125" charset="-128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Garantir que os associados sejam adequadamente orientados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ヒラギノ角ゴ Pro W3" pitchFamily="125" charset="-128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Promover o clube em eventos de serviço ao público, trabalhando com outros dirigentes do clube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ヒラギノ角ゴ Pro W3" pitchFamily="125" charset="-128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Identificar oportunidades para recrutar associados em potencial e convidá-los a ingressar no clube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ヒラギノ角ゴ Pro W3" pitchFamily="125" charset="-128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Aumentar a visibilidade do clube, engajamento, impacto na comunidade e utilização de programas de satisfação de associados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CC86F-7F9C-4C9E-89F2-6D389BAB0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36" y="1738369"/>
            <a:ext cx="4690975" cy="31288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9E145-CD7E-9EB8-932D-09C0A583C4B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3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67ECB-F462-46C4-8FC1-43F24B3E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0" name="Overlay">
            <a:extLst>
              <a:ext uri="{FF2B5EF4-FFF2-40B4-BE49-F238E27FC236}">
                <a16:creationId xmlns:a16="http://schemas.microsoft.com/office/drawing/2014/main" id="{6D44972E-3941-CAED-2845-267AB7CA1BF8}"/>
              </a:ext>
            </a:extLst>
          </p:cNvPr>
          <p:cNvSpPr/>
          <p:nvPr/>
        </p:nvSpPr>
        <p:spPr>
          <a:xfrm>
            <a:off x="1693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0" y="4345961"/>
            <a:ext cx="12302557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Primeiras impressões e conservação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6C96E9-5F84-BB73-C1E8-5F51CFD7FD03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58585EA3-1F78-76B0-1A45-48E20D1AE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226" y="638379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1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23634-9FCC-4FCA-84AF-44CA63661321}"/>
              </a:ext>
            </a:extLst>
          </p:cNvPr>
          <p:cNvSpPr txBox="1"/>
          <p:nvPr/>
        </p:nvSpPr>
        <p:spPr>
          <a:xfrm>
            <a:off x="1452770" y="5825109"/>
            <a:ext cx="100018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Encontre este recurso em </a:t>
            </a: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https://www.lionsclubs.org/pt/resources-for-members/resource-center/club-membership-chairperson</a:t>
            </a: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2A4A2-9406-4FA0-B4E4-C9D0CB797771}"/>
              </a:ext>
            </a:extLst>
          </p:cNvPr>
          <p:cNvSpPr txBox="1"/>
          <p:nvPr/>
        </p:nvSpPr>
        <p:spPr>
          <a:xfrm>
            <a:off x="2541744" y="809670"/>
            <a:ext cx="521392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Etapa 1: </a:t>
            </a:r>
            <a:r>
              <a:rPr lang="pt-BR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o que é a satisfação dos associados em seu clube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Aprenda com seus associados!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Etapa 2: Criar o seu plano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Resolver Conflitos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Não fazer a diferença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Não ter o sentimento de pertencer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Etapa 3: Implementar e rever seu plano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Comunicar seu plano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Lidar com a resistência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Implementação contínua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Recursos no guia: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Questionário para </a:t>
            </a: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novos associados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Questionário para ex-associados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pt-B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Modelo de plano de ação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7A3D8-DEB5-4684-9D66-37C5742DE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790" y="988593"/>
            <a:ext cx="3774439" cy="4872789"/>
          </a:xfrm>
          <a:prstGeom prst="rect">
            <a:avLst/>
          </a:prstGeom>
        </p:spPr>
      </p:pic>
      <p:sp>
        <p:nvSpPr>
          <p:cNvPr id="14" name="Headline">
            <a:extLst>
              <a:ext uri="{FF2B5EF4-FFF2-40B4-BE49-F238E27FC236}">
                <a16:creationId xmlns:a16="http://schemas.microsoft.com/office/drawing/2014/main" id="{E17E5898-9DAB-4020-80C6-DD9F5A14055A}"/>
              </a:ext>
            </a:extLst>
          </p:cNvPr>
          <p:cNvSpPr txBox="1">
            <a:spLocks/>
          </p:cNvSpPr>
          <p:nvPr/>
        </p:nvSpPr>
        <p:spPr>
          <a:xfrm>
            <a:off x="190095" y="505912"/>
            <a:ext cx="2186528" cy="96536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Conservação dos associados</a:t>
            </a:r>
          </a:p>
        </p:txBody>
      </p:sp>
    </p:spTree>
    <p:extLst>
      <p:ext uri="{BB962C8B-B14F-4D97-AF65-F5344CB8AC3E}">
        <p14:creationId xmlns:p14="http://schemas.microsoft.com/office/powerpoint/2010/main" val="31579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6" name="Overlay">
            <a:extLst>
              <a:ext uri="{FF2B5EF4-FFF2-40B4-BE49-F238E27FC236}">
                <a16:creationId xmlns:a16="http://schemas.microsoft.com/office/drawing/2014/main" id="{D86DA45A-CED1-EE1E-8EA4-4DDD6ADBD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CFD49E0D-E6D2-65AF-9A18-0B862EA9B099}"/>
              </a:ext>
            </a:extLst>
          </p:cNvPr>
          <p:cNvSpPr txBox="1">
            <a:spLocks/>
          </p:cNvSpPr>
          <p:nvPr/>
        </p:nvSpPr>
        <p:spPr>
          <a:xfrm>
            <a:off x="0" y="4345961"/>
            <a:ext cx="12302557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Indução e orientação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5D9730-4770-C0F7-7148-2D0B263CA8D6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1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52" name="Slice - Solid">
            <a:extLst>
              <a:ext uri="{FF2B5EF4-FFF2-40B4-BE49-F238E27FC236}">
                <a16:creationId xmlns:a16="http://schemas.microsoft.com/office/drawing/2014/main" id="{1F451C84-4E3E-B148-B349-C401C5F07101}"/>
              </a:ext>
            </a:extLst>
          </p:cNvPr>
          <p:cNvSpPr/>
          <p:nvPr/>
        </p:nvSpPr>
        <p:spPr>
          <a:xfrm rot="10800000">
            <a:off x="0" y="11667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85800" y="1257244"/>
            <a:ext cx="8850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integração e a orientação devem ser bem planejadas e pensadas. Use as ferramentas abaixo para ajudar a garantir o sucesso.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953704" y="2227278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9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Questionário para Novos Associados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61610" y="3270570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Guia de Cerimônias de Posse de Novos Associados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61609" y="2582515"/>
            <a:ext cx="857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Encontrado no guia Simplesmente Convide!, pode ser usado para conectar o associado às experiências que eles achariam gratificantes.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1610" y="3787804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Recursos da Orientação de Novos Associados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36624" y="4238713"/>
            <a:ext cx="570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Guia do instrutor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Guia do participante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PowerPoint da Orientação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5"/>
            <a:ext cx="6720840" cy="42629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3000" dirty="0">
                <a:solidFill>
                  <a:srgbClr val="00338D"/>
                </a:solidFill>
              </a:rPr>
              <a:t>Orientação de Novos Associados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089E0-5E2D-4802-A64C-8ED03F8C5041}"/>
              </a:ext>
            </a:extLst>
          </p:cNvPr>
          <p:cNvSpPr txBox="1"/>
          <p:nvPr/>
        </p:nvSpPr>
        <p:spPr>
          <a:xfrm>
            <a:off x="969516" y="5113426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Programa de Mentor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03ABAD-F3C8-4B4A-B64F-81B2EEB95AA9}"/>
              </a:ext>
            </a:extLst>
          </p:cNvPr>
          <p:cNvSpPr txBox="1"/>
          <p:nvPr/>
        </p:nvSpPr>
        <p:spPr>
          <a:xfrm>
            <a:off x="961610" y="5613957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9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Emails da exp</a:t>
            </a:r>
            <a:r>
              <a:rPr kumimoji="0" lang="pt-BR" sz="19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eriência dos novos associados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8C63BB-5F4A-4DDF-9D66-7D7EDD1CC86B}"/>
              </a:ext>
            </a:extLst>
          </p:cNvPr>
          <p:cNvSpPr txBox="1"/>
          <p:nvPr/>
        </p:nvSpPr>
        <p:spPr>
          <a:xfrm>
            <a:off x="760013" y="5983600"/>
            <a:ext cx="89779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Encontre este recurso em </a:t>
            </a: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https://www.lionsclubs.org/pt/resources-for-members/resource-center/club-membership-chairperson</a:t>
            </a: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EA1FB-A0F0-002E-4B7B-3229DD0C6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53000" y="599095"/>
            <a:ext cx="702199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9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erlay">
            <a:extLst>
              <a:ext uri="{FF2B5EF4-FFF2-40B4-BE49-F238E27FC236}">
                <a16:creationId xmlns:a16="http://schemas.microsoft.com/office/drawing/2014/main" id="{6FA0D1F0-F215-19FE-88B5-0A87ABE5FA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BD4446A9-7334-2CC3-281B-F74596C1A198}"/>
              </a:ext>
            </a:extLst>
          </p:cNvPr>
          <p:cNvSpPr txBox="1">
            <a:spLocks/>
          </p:cNvSpPr>
          <p:nvPr/>
        </p:nvSpPr>
        <p:spPr>
          <a:xfrm>
            <a:off x="0" y="4345961"/>
            <a:ext cx="12302557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Caixa de ferramentas do Assessor do Quadro Associativo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9D1DE-BA22-F26B-EEAE-F544AF6606BC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E17CCE74-843F-644E-47EE-04A76566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3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1F10644C-7EA6-D111-AB0C-25886D4AE8D3}"/>
              </a:ext>
            </a:extLst>
          </p:cNvPr>
          <p:cNvSpPr/>
          <p:nvPr/>
        </p:nvSpPr>
        <p:spPr>
          <a:xfrm>
            <a:off x="0" y="36346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A0E551C7-6490-C99E-6B53-0FCCE3AA73A0}"/>
              </a:ext>
            </a:extLst>
          </p:cNvPr>
          <p:cNvSpPr txBox="1">
            <a:spLocks/>
          </p:cNvSpPr>
          <p:nvPr/>
        </p:nvSpPr>
        <p:spPr>
          <a:xfrm>
            <a:off x="728135" y="698501"/>
            <a:ext cx="8686801" cy="533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importantes para o Assessor do Quadro Associativo</a:t>
            </a:r>
          </a:p>
        </p:txBody>
      </p:sp>
      <p:sp>
        <p:nvSpPr>
          <p:cNvPr id="4" name="Body Copy 1">
            <a:extLst>
              <a:ext uri="{FF2B5EF4-FFF2-40B4-BE49-F238E27FC236}">
                <a16:creationId xmlns:a16="http://schemas.microsoft.com/office/drawing/2014/main" id="{6F4AAE22-0525-EDB0-366C-B8CE2ED353AF}"/>
              </a:ext>
            </a:extLst>
          </p:cNvPr>
          <p:cNvSpPr txBox="1">
            <a:spLocks/>
          </p:cNvSpPr>
          <p:nvPr/>
        </p:nvSpPr>
        <p:spPr>
          <a:xfrm>
            <a:off x="838200" y="4325348"/>
            <a:ext cx="2958378" cy="1143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ea typeface="Arial Hebrew Scholar" charset="-79"/>
              </a:rPr>
              <a:t>Para entender sua função e responsabilidades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7A287-8774-5674-FC75-47BA5646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8142"/>
            <a:ext cx="9161752" cy="2731681"/>
          </a:xfrm>
          <a:prstGeom prst="rect">
            <a:avLst/>
          </a:prstGeom>
        </p:spPr>
      </p:pic>
      <p:sp>
        <p:nvSpPr>
          <p:cNvPr id="6" name="Body Copy 1">
            <a:extLst>
              <a:ext uri="{FF2B5EF4-FFF2-40B4-BE49-F238E27FC236}">
                <a16:creationId xmlns:a16="http://schemas.microsoft.com/office/drawing/2014/main" id="{AA9DB498-26DE-426E-29D1-D3A9E002DDF9}"/>
              </a:ext>
            </a:extLst>
          </p:cNvPr>
          <p:cNvSpPr txBox="1">
            <a:spLocks/>
          </p:cNvSpPr>
          <p:nvPr/>
        </p:nvSpPr>
        <p:spPr>
          <a:xfrm>
            <a:off x="3939887" y="4325348"/>
            <a:ext cx="2958378" cy="1143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ea typeface="Arial Hebrew Scholar" charset="-79"/>
              </a:rPr>
              <a:t>Para ajudá-lo a apoiar os associados, atuais e novos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ea typeface="Arial Hebrew Scholar" charset="-79"/>
              </a:rPr>
              <a:t>Para garantir que os associados tenham experiências significativas, impactantes e gratificantes como parte do seu clube</a:t>
            </a:r>
          </a:p>
        </p:txBody>
      </p:sp>
      <p:sp>
        <p:nvSpPr>
          <p:cNvPr id="7" name="Body Copy 1">
            <a:extLst>
              <a:ext uri="{FF2B5EF4-FFF2-40B4-BE49-F238E27FC236}">
                <a16:creationId xmlns:a16="http://schemas.microsoft.com/office/drawing/2014/main" id="{595DF607-60CA-9D80-D695-41DD9FC4CDE5}"/>
              </a:ext>
            </a:extLst>
          </p:cNvPr>
          <p:cNvSpPr txBox="1">
            <a:spLocks/>
          </p:cNvSpPr>
          <p:nvPr/>
        </p:nvSpPr>
        <p:spPr>
          <a:xfrm>
            <a:off x="7041574" y="4315756"/>
            <a:ext cx="2958378" cy="1143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ea typeface="Arial Hebrew Scholar" charset="-79"/>
              </a:rPr>
              <a:t>Prepare-se para liderar: Prepare-se para ter sucesso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ea typeface="Arial Hebrew Scholar" charset="-79"/>
              </a:rPr>
              <a:t>Uma lista de ferramentas e recursos que garantem o sucesso do assessor do quaro associativo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AC416-5D66-55EB-998C-AB6ACE69C845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8AE902-6676-FFCE-6399-77E017C8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FACA9420-8340-9BFA-9286-DC5B741B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226" y="6400728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0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 - Solid">
            <a:extLst>
              <a:ext uri="{FF2B5EF4-FFF2-40B4-BE49-F238E27FC236}">
                <a16:creationId xmlns:a16="http://schemas.microsoft.com/office/drawing/2014/main" id="{C08E4802-5753-DB60-F6EA-3B1B32440F45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16" name="Slice - Solid">
            <a:extLst>
              <a:ext uri="{FF2B5EF4-FFF2-40B4-BE49-F238E27FC236}">
                <a16:creationId xmlns:a16="http://schemas.microsoft.com/office/drawing/2014/main" id="{3B830920-B748-69EB-1CB5-EDDF24670B5F}"/>
              </a:ext>
            </a:extLst>
          </p:cNvPr>
          <p:cNvSpPr/>
          <p:nvPr/>
        </p:nvSpPr>
        <p:spPr>
          <a:xfrm rot="10800000">
            <a:off x="-1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35BA38-08DA-94D8-3C95-639B561AAC7C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EA192E5-616A-D4E5-8466-BA6F642F4F97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00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</a:rPr>
              <a:t>Assessor do Quadro Associativo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3E680-B976-A240-AC92-D9FDD9281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937" y="1301294"/>
            <a:ext cx="9941196" cy="529677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Utilizar e adaptar os recursos existentes para a necessidade do seu clube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4E3EC7-50ED-4F99-AF5F-8D0942E5E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387"/>
          <a:stretch/>
        </p:blipFill>
        <p:spPr>
          <a:xfrm>
            <a:off x="692937" y="1879779"/>
            <a:ext cx="3232443" cy="529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0AB855-C870-457D-B45D-6EB26639E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68"/>
          <a:stretch/>
        </p:blipFill>
        <p:spPr>
          <a:xfrm>
            <a:off x="685800" y="2501172"/>
            <a:ext cx="3232443" cy="290455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8CEB6E-03E5-2884-148A-9CB5E4D2BC06}"/>
              </a:ext>
            </a:extLst>
          </p:cNvPr>
          <p:cNvGrpSpPr/>
          <p:nvPr/>
        </p:nvGrpSpPr>
        <p:grpSpPr>
          <a:xfrm>
            <a:off x="4007585" y="1900399"/>
            <a:ext cx="2906316" cy="1179258"/>
            <a:chOff x="692937" y="5390402"/>
            <a:chExt cx="2906316" cy="11792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9902C3-9A9C-4BA3-B89E-DB02EE889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9132"/>
            <a:stretch/>
          </p:blipFill>
          <p:spPr>
            <a:xfrm>
              <a:off x="692937" y="5390402"/>
              <a:ext cx="2906316" cy="4943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652E37-828E-424C-B60E-F8DA2E753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446" b="20494"/>
            <a:stretch/>
          </p:blipFill>
          <p:spPr>
            <a:xfrm>
              <a:off x="692937" y="5944169"/>
              <a:ext cx="2906316" cy="62549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8AE7C-0C9A-A569-C328-065E907B67A6}"/>
              </a:ext>
            </a:extLst>
          </p:cNvPr>
          <p:cNvGrpSpPr/>
          <p:nvPr/>
        </p:nvGrpSpPr>
        <p:grpSpPr>
          <a:xfrm>
            <a:off x="4007585" y="3427139"/>
            <a:ext cx="2826374" cy="1853803"/>
            <a:chOff x="4180288" y="1842918"/>
            <a:chExt cx="2826374" cy="18538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FCA9DB-3E7D-4028-90E9-2ECBCA6E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1573"/>
            <a:stretch/>
          </p:blipFill>
          <p:spPr>
            <a:xfrm>
              <a:off x="4180288" y="1842918"/>
              <a:ext cx="2826374" cy="580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F00C55-B214-44C7-BF70-72691B3DC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233"/>
            <a:stretch/>
          </p:blipFill>
          <p:spPr>
            <a:xfrm>
              <a:off x="4183124" y="2482571"/>
              <a:ext cx="2636761" cy="121415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1DE119-E3D8-B5EF-0A1B-62D5ECF5C242}"/>
              </a:ext>
            </a:extLst>
          </p:cNvPr>
          <p:cNvGrpSpPr/>
          <p:nvPr/>
        </p:nvGrpSpPr>
        <p:grpSpPr>
          <a:xfrm>
            <a:off x="7024691" y="1915115"/>
            <a:ext cx="3234191" cy="1963898"/>
            <a:chOff x="12863647" y="4276076"/>
            <a:chExt cx="3234191" cy="19638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DE8BD-C61B-4B20-A404-1396BAEC0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20" r="43861" b="74472"/>
            <a:stretch/>
          </p:blipFill>
          <p:spPr>
            <a:xfrm>
              <a:off x="12884937" y="4276076"/>
              <a:ext cx="1767127" cy="5052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90C811-5059-44DF-B37C-79BA1CEF4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2506" b="3086"/>
            <a:stretch/>
          </p:blipFill>
          <p:spPr>
            <a:xfrm>
              <a:off x="12863647" y="4835713"/>
              <a:ext cx="3234191" cy="140426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1A80EA-D5CC-6654-0FEB-9BD0FD8158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27" name="Page Number - Blue">
            <a:extLst>
              <a:ext uri="{FF2B5EF4-FFF2-40B4-BE49-F238E27FC236}">
                <a16:creationId xmlns:a16="http://schemas.microsoft.com/office/drawing/2014/main" id="{0436860A-4273-4637-3DEA-2FC2938E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832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9922</TotalTime>
  <Words>1938</Words>
  <Application>Microsoft Office PowerPoint</Application>
  <PresentationFormat>Widescreen</PresentationFormat>
  <Paragraphs>150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Hebrew Scholar</vt:lpstr>
      <vt:lpstr>Calibri</vt:lpstr>
      <vt:lpstr>Helvetica</vt:lpstr>
      <vt:lpstr>Helvetica Neue</vt:lpstr>
      <vt:lpstr>Open Sans</vt:lpstr>
      <vt:lpstr>Segoe UI</vt:lpstr>
      <vt:lpstr>Segoe UI Semibold</vt:lpstr>
      <vt:lpstr>MASTER SLIDE - BLANK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Barsema, Cheryl</cp:lastModifiedBy>
  <cp:revision>261</cp:revision>
  <cp:lastPrinted>2019-06-19T16:24:35Z</cp:lastPrinted>
  <dcterms:created xsi:type="dcterms:W3CDTF">2018-11-12T16:45:52Z</dcterms:created>
  <dcterms:modified xsi:type="dcterms:W3CDTF">2022-07-12T15:12:55Z</dcterms:modified>
</cp:coreProperties>
</file>