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61" r:id="rId2"/>
  </p:sldMasterIdLst>
  <p:notesMasterIdLst>
    <p:notesMasterId r:id="rId16"/>
  </p:notesMasterIdLst>
  <p:sldIdLst>
    <p:sldId id="1444" r:id="rId3"/>
    <p:sldId id="1968" r:id="rId4"/>
    <p:sldId id="1976" r:id="rId5"/>
    <p:sldId id="1975" r:id="rId6"/>
    <p:sldId id="1981" r:id="rId7"/>
    <p:sldId id="1971" r:id="rId8"/>
    <p:sldId id="1980" r:id="rId9"/>
    <p:sldId id="1985" r:id="rId10"/>
    <p:sldId id="1977" r:id="rId11"/>
    <p:sldId id="1978" r:id="rId12"/>
    <p:sldId id="1984" r:id="rId13"/>
    <p:sldId id="1973" r:id="rId14"/>
    <p:sldId id="1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407CCA"/>
    <a:srgbClr val="00338D"/>
    <a:srgbClr val="55565A"/>
    <a:srgbClr val="B3B2B1"/>
    <a:srgbClr val="00AC69"/>
    <a:srgbClr val="FF5C35"/>
    <a:srgbClr val="0D2240"/>
    <a:srgbClr val="7A26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6D526-DC23-4F6F-9657-C402DFC66A1D}" v="1" dt="2023-02-24T19:57:20.627"/>
    <p1510:client id="{471208FB-7E9C-4124-B4E9-2CB775431A08}" v="4" dt="2023-02-24T19:33:45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311" autoAdjust="0"/>
    <p:restoredTop sz="81030" autoAdjust="0"/>
  </p:normalViewPr>
  <p:slideViewPr>
    <p:cSldViewPr snapToGrid="0" snapToObjects="1">
      <p:cViewPr varScale="1">
        <p:scale>
          <a:sx n="85" d="100"/>
          <a:sy n="85" d="100"/>
        </p:scale>
        <p:origin x="858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nch, Christopher" userId="98921691-7f60-4b6f-a81e-dc12955a5c0e" providerId="ADAL" clId="{471208FB-7E9C-4124-B4E9-2CB775431A08}"/>
    <pc:docChg chg="custSel modSld">
      <pc:chgData name="Bunch, Christopher" userId="98921691-7f60-4b6f-a81e-dc12955a5c0e" providerId="ADAL" clId="{471208FB-7E9C-4124-B4E9-2CB775431A08}" dt="2023-02-24T19:36:40.467" v="1250" actId="20577"/>
      <pc:docMkLst>
        <pc:docMk/>
      </pc:docMkLst>
      <pc:sldChg chg="modSp mod modNotesTx">
        <pc:chgData name="Bunch, Christopher" userId="98921691-7f60-4b6f-a81e-dc12955a5c0e" providerId="ADAL" clId="{471208FB-7E9C-4124-B4E9-2CB775431A08}" dt="2023-02-24T19:29:32.885" v="1026" actId="20577"/>
        <pc:sldMkLst>
          <pc:docMk/>
          <pc:sldMk cId="2514224461" sldId="1387"/>
        </pc:sldMkLst>
        <pc:spChg chg="mod">
          <ac:chgData name="Bunch, Christopher" userId="98921691-7f60-4b6f-a81e-dc12955a5c0e" providerId="ADAL" clId="{471208FB-7E9C-4124-B4E9-2CB775431A08}" dt="2023-02-24T19:29:25.058" v="1023" actId="14100"/>
          <ac:spMkLst>
            <pc:docMk/>
            <pc:sldMk cId="2514224461" sldId="1387"/>
            <ac:spMk id="12" creationId="{B7164FF5-67AE-B74A-874F-8E78802E709F}"/>
          </ac:spMkLst>
        </pc:spChg>
      </pc:sldChg>
      <pc:sldChg chg="modAnim modNotesTx">
        <pc:chgData name="Bunch, Christopher" userId="98921691-7f60-4b6f-a81e-dc12955a5c0e" providerId="ADAL" clId="{471208FB-7E9C-4124-B4E9-2CB775431A08}" dt="2023-02-24T19:19:14.041" v="1"/>
        <pc:sldMkLst>
          <pc:docMk/>
          <pc:sldMk cId="1824948961" sldId="1968"/>
        </pc:sldMkLst>
      </pc:sldChg>
      <pc:sldChg chg="modNotesTx">
        <pc:chgData name="Bunch, Christopher" userId="98921691-7f60-4b6f-a81e-dc12955a5c0e" providerId="ADAL" clId="{471208FB-7E9C-4124-B4E9-2CB775431A08}" dt="2023-02-24T19:26:35.910" v="677" actId="20577"/>
        <pc:sldMkLst>
          <pc:docMk/>
          <pc:sldMk cId="2300373155" sldId="1971"/>
        </pc:sldMkLst>
      </pc:sldChg>
      <pc:sldChg chg="addSp modSp mod modNotesTx">
        <pc:chgData name="Bunch, Christopher" userId="98921691-7f60-4b6f-a81e-dc12955a5c0e" providerId="ADAL" clId="{471208FB-7E9C-4124-B4E9-2CB775431A08}" dt="2023-02-24T19:36:40.467" v="1250" actId="20577"/>
        <pc:sldMkLst>
          <pc:docMk/>
          <pc:sldMk cId="2334312790" sldId="1973"/>
        </pc:sldMkLst>
        <pc:spChg chg="add mod">
          <ac:chgData name="Bunch, Christopher" userId="98921691-7f60-4b6f-a81e-dc12955a5c0e" providerId="ADAL" clId="{471208FB-7E9C-4124-B4E9-2CB775431A08}" dt="2023-02-24T19:35:35.533" v="1157" actId="207"/>
          <ac:spMkLst>
            <pc:docMk/>
            <pc:sldMk cId="2334312790" sldId="1973"/>
            <ac:spMk id="5" creationId="{05E13640-04EE-5939-779B-4D3A03F16E8E}"/>
          </ac:spMkLst>
        </pc:spChg>
      </pc:sldChg>
      <pc:sldChg chg="modNotesTx">
        <pc:chgData name="Bunch, Christopher" userId="98921691-7f60-4b6f-a81e-dc12955a5c0e" providerId="ADAL" clId="{471208FB-7E9C-4124-B4E9-2CB775431A08}" dt="2023-02-24T19:23:15.238" v="359" actId="20577"/>
        <pc:sldMkLst>
          <pc:docMk/>
          <pc:sldMk cId="3468887786" sldId="1975"/>
        </pc:sldMkLst>
      </pc:sldChg>
      <pc:sldChg chg="modSp mod modNotesTx">
        <pc:chgData name="Bunch, Christopher" userId="98921691-7f60-4b6f-a81e-dc12955a5c0e" providerId="ADAL" clId="{471208FB-7E9C-4124-B4E9-2CB775431A08}" dt="2023-02-24T19:21:19.724" v="259" actId="20577"/>
        <pc:sldMkLst>
          <pc:docMk/>
          <pc:sldMk cId="3504188513" sldId="1976"/>
        </pc:sldMkLst>
        <pc:spChg chg="mod">
          <ac:chgData name="Bunch, Christopher" userId="98921691-7f60-4b6f-a81e-dc12955a5c0e" providerId="ADAL" clId="{471208FB-7E9C-4124-B4E9-2CB775431A08}" dt="2023-02-24T19:19:59.626" v="70" actId="20577"/>
          <ac:spMkLst>
            <pc:docMk/>
            <pc:sldMk cId="3504188513" sldId="1976"/>
            <ac:spMk id="4" creationId="{E953B6B1-100B-EB40-AF63-C05672A3806A}"/>
          </ac:spMkLst>
        </pc:spChg>
      </pc:sldChg>
      <pc:sldChg chg="modNotesTx">
        <pc:chgData name="Bunch, Christopher" userId="98921691-7f60-4b6f-a81e-dc12955a5c0e" providerId="ADAL" clId="{471208FB-7E9C-4124-B4E9-2CB775431A08}" dt="2023-02-24T19:26:49.328" v="679" actId="20577"/>
        <pc:sldMkLst>
          <pc:docMk/>
          <pc:sldMk cId="3888533152" sldId="1977"/>
        </pc:sldMkLst>
      </pc:sldChg>
      <pc:sldChg chg="modNotesTx">
        <pc:chgData name="Bunch, Christopher" userId="98921691-7f60-4b6f-a81e-dc12955a5c0e" providerId="ADAL" clId="{471208FB-7E9C-4124-B4E9-2CB775431A08}" dt="2023-02-24T19:27:01.151" v="683" actId="20577"/>
        <pc:sldMkLst>
          <pc:docMk/>
          <pc:sldMk cId="4080581676" sldId="1978"/>
        </pc:sldMkLst>
      </pc:sldChg>
      <pc:sldChg chg="modNotesTx">
        <pc:chgData name="Bunch, Christopher" userId="98921691-7f60-4b6f-a81e-dc12955a5c0e" providerId="ADAL" clId="{471208FB-7E9C-4124-B4E9-2CB775431A08}" dt="2023-02-24T19:26:27.514" v="675" actId="20577"/>
        <pc:sldMkLst>
          <pc:docMk/>
          <pc:sldMk cId="2874830156" sldId="1980"/>
        </pc:sldMkLst>
      </pc:sldChg>
      <pc:sldChg chg="modNotesTx">
        <pc:chgData name="Bunch, Christopher" userId="98921691-7f60-4b6f-a81e-dc12955a5c0e" providerId="ADAL" clId="{471208FB-7E9C-4124-B4E9-2CB775431A08}" dt="2023-02-24T19:24:27.728" v="510" actId="20577"/>
        <pc:sldMkLst>
          <pc:docMk/>
          <pc:sldMk cId="1024192622" sldId="1981"/>
        </pc:sldMkLst>
      </pc:sldChg>
      <pc:sldChg chg="modNotesTx">
        <pc:chgData name="Bunch, Christopher" userId="98921691-7f60-4b6f-a81e-dc12955a5c0e" providerId="ADAL" clId="{471208FB-7E9C-4124-B4E9-2CB775431A08}" dt="2023-02-24T19:28:19.414" v="863" actId="20577"/>
        <pc:sldMkLst>
          <pc:docMk/>
          <pc:sldMk cId="991655203" sldId="1984"/>
        </pc:sldMkLst>
      </pc:sldChg>
      <pc:sldChg chg="modNotesTx">
        <pc:chgData name="Bunch, Christopher" userId="98921691-7f60-4b6f-a81e-dc12955a5c0e" providerId="ADAL" clId="{471208FB-7E9C-4124-B4E9-2CB775431A08}" dt="2023-02-24T19:26:15.234" v="671" actId="20577"/>
        <pc:sldMkLst>
          <pc:docMk/>
          <pc:sldMk cId="2687634120" sldId="1985"/>
        </pc:sldMkLst>
      </pc:sldChg>
    </pc:docChg>
  </pc:docChgLst>
  <pc:docChgLst>
    <pc:chgData name="Jenny Maxse" userId="Bd8n5R7tN1djjIxIxbHJo95ZOfkEmWtTiiF9AKqTA4M=" providerId="None" clId="Web-{07E6D526-DC23-4F6F-9657-C402DFC66A1D}"/>
    <pc:docChg chg="modSld">
      <pc:chgData name="Jenny Maxse" userId="Bd8n5R7tN1djjIxIxbHJo95ZOfkEmWtTiiF9AKqTA4M=" providerId="None" clId="Web-{07E6D526-DC23-4F6F-9657-C402DFC66A1D}" dt="2023-02-24T19:57:15.111" v="0"/>
      <pc:docMkLst>
        <pc:docMk/>
      </pc:docMkLst>
      <pc:sldChg chg="modNotes">
        <pc:chgData name="Jenny Maxse" userId="Bd8n5R7tN1djjIxIxbHJo95ZOfkEmWtTiiF9AKqTA4M=" providerId="None" clId="Web-{07E6D526-DC23-4F6F-9657-C402DFC66A1D}" dt="2023-02-24T19:57:15.111" v="0"/>
        <pc:sldMkLst>
          <pc:docMk/>
          <pc:sldMk cId="3504188513" sldId="19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Stiamo presentando il nuovo</a:t>
            </a:r>
            <a:r>
              <a:rPr lang="it-IT" baseline="0">
                <a:cs typeface="Calibri"/>
              </a:rPr>
              <a:t> marchio Lions International ai Lions e al mondo. Questa breve presentazione ci aiuterà a capire cos'è il marchio e cosa significa per i Lions.</a:t>
            </a:r>
          </a:p>
          <a:p>
            <a:endParaRPr lang="en-US" baseline="0" dirty="0">
              <a:cs typeface="Calibri"/>
            </a:endParaRPr>
          </a:p>
          <a:p>
            <a:r>
              <a:rPr lang="it-IT" baseline="0">
                <a:cs typeface="Calibri"/>
              </a:rPr>
              <a:t>Iniziamo guardando un breve video che aiuta a dare vita al marchio. </a:t>
            </a:r>
          </a:p>
        </p:txBody>
      </p:sp>
    </p:spTree>
    <p:extLst>
      <p:ext uri="{BB962C8B-B14F-4D97-AF65-F5344CB8AC3E}">
        <p14:creationId xmlns:p14="http://schemas.microsoft.com/office/powerpoint/2010/main" val="2011379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No. Il nostro motto è We Serve dal 1954 e rimarrà tale anche in futuro. </a:t>
            </a:r>
          </a:p>
          <a:p>
            <a:endParaRPr lang="en-US" dirty="0"/>
          </a:p>
          <a:p>
            <a:r>
              <a:rPr lang="it-IT"/>
              <a:t>Nell'ambito del marchio Lions International, stiamo introducendo un nuovo slogan: Al servizio di un mondo che ha bisogno. </a:t>
            </a:r>
          </a:p>
          <a:p>
            <a:endParaRPr lang="en-US" dirty="0"/>
          </a:p>
          <a:p>
            <a:r>
              <a:rPr lang="it-IT"/>
              <a:t>Lo slogan è un messaggio rivolto al pubblico che comunica rapidamente al mondo ciò che facciamo. Lo slogan non sostituirà We Serve.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90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b="0" dirty="0">
                <a:ea typeface="ヒラギノ角ゴ Pro W3"/>
                <a:cs typeface="Calibri"/>
              </a:rPr>
              <a:t>Abbiamo parlato di come il marchio verrà introdotto nel tempo. </a:t>
            </a:r>
          </a:p>
          <a:p>
            <a:endParaRPr lang="en-US" b="0" dirty="0">
              <a:ea typeface="ヒラギノ角ゴ Pro W3"/>
              <a:cs typeface="Calibri"/>
            </a:endParaRPr>
          </a:p>
          <a:p>
            <a:r>
              <a:rPr lang="it-IT" b="0" dirty="0">
                <a:ea typeface="ヒラギノ角ゴ Pro W3"/>
                <a:cs typeface="Calibri"/>
              </a:rPr>
              <a:t>Ecco una breve panoramica sulle tempistiche.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39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Se sei alla ricerca di ulteriori informazioni o risorse sul nuovo marchio, visita il nostro centro dedicato al marchio utilizzando il link in alto.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È inoltre possibile inviare domande all'indirizzo e-mail indicato in basso. </a:t>
            </a:r>
          </a:p>
        </p:txBody>
      </p:sp>
    </p:spTree>
    <p:extLst>
      <p:ext uri="{BB962C8B-B14F-4D97-AF65-F5344CB8AC3E}">
        <p14:creationId xmlns:p14="http://schemas.microsoft.com/office/powerpoint/2010/main" val="349315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7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>
              <a:ea typeface="ヒラギノ角ゴ Pro W3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0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Ora parleremo del marchio principale o generale Lions International e di come funziona con la nostra associazione e fondazione.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1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Il marchio Lions International connette sia la nostra associazione che la nostra fondazione sotto un unico marchio generale e principale, in modo da poter parlare al mondo del nostro servizio e del nostro impatto collettivo. 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it-IT"/>
              <a:t>Quando diciamo Lions International, in realtà stiamo dicendo Lions Clubs International e Fondazione Lions Clubs International (LCIF), </a:t>
            </a:r>
            <a:r>
              <a:rPr lang="it-IT" u="sng"/>
              <a:t>insieme</a:t>
            </a:r>
            <a:r>
              <a:rPr lang="it-IT"/>
              <a:t>. La nostra associazione e la nostra fondazione continueranno ad essere organizzazioni separate con i propri organi direttivi. Ma insieme, siamo Lions International. 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9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Per aiutare tutti noi a comprendere meglio il marchio Lions International, diamo un'occhiata ad alcune domande frequenti.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Per rafforzare la nostra associazione e la nostra Fondazione, avevamo bisogno di una maggiore integrazione tra le due organizzazioni. </a:t>
            </a:r>
          </a:p>
          <a:p>
            <a:endParaRPr lang="en-US" dirty="0"/>
          </a:p>
          <a:p>
            <a:r>
              <a:rPr lang="it-IT"/>
              <a:t>Uno dei modi più tangibili per realizzare questo obiettivo è unificare Lions Clubs International e la Fondazione Lions Clubs International (LCIF) sotto lo stesso marchio generale o principale, Lions International, e allineare le nostre cause per mostrare al mondo che siamo uniti nella nostra missione di servizio.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90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Stiamo introducendo "Lions International" come nostro marchio generale unificato o principale per rappresentare insieme la nostra associazione e fondazione, ma i nomi individuali dell'associazione e della fondazione non cambieranno e continueranno a essere entità legali separate. </a:t>
            </a:r>
          </a:p>
          <a:p>
            <a:endParaRPr lang="en-US" dirty="0"/>
          </a:p>
          <a:p>
            <a:r>
              <a:rPr lang="it-IT"/>
              <a:t>Continueremo ad utilizzare “Lions Clubs International” quando parleremo in modo specifico dell’associazione e “Fondazione Lions Clubs International” quando ci riferiremo alla Fondazione. </a:t>
            </a:r>
          </a:p>
          <a:p>
            <a:endParaRPr lang="en-US" dirty="0"/>
          </a:p>
          <a:p>
            <a:r>
              <a:rPr lang="it-IT"/>
              <a:t>Insieme, le due organizzazioni verranno definite come “Lions International”.</a:t>
            </a:r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41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Non c'è un’azione immediata da intraprendere e non c'è una scadenza per aggiornare pubblicazioni, documenti e oggetti come badge e biglietti da visita. </a:t>
            </a:r>
          </a:p>
          <a:p>
            <a:endParaRPr lang="en-US" dirty="0"/>
          </a:p>
          <a:p>
            <a:r>
              <a:rPr lang="it-IT"/>
              <a:t>In realtà, molti materiali non avranno bisogno di essere aggiornati, poiché il nostro emblema Lions International non cambierà e i nostri marchi Lions Clubs International e Lions Clubs International Foundation non scompariranno. </a:t>
            </a:r>
          </a:p>
          <a:p>
            <a:endParaRPr lang="en-US" dirty="0"/>
          </a:p>
          <a:p>
            <a:r>
              <a:rPr lang="it-IT"/>
              <a:t>Durante il lancio del nuovo marchio, sarà nostra cura comunicare ulteriori aggiornamenti a riguardo e fornire indicazioni che aiuteranno i Lions ad allinearsi al nuovo marchio Lions International.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8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No. Non cambieremo l'iconico emblema Lions, riconoscibile in tutto il mondo. </a:t>
            </a:r>
          </a:p>
          <a:p>
            <a:endParaRPr lang="en-US" dirty="0"/>
          </a:p>
          <a:p>
            <a:r>
              <a:rPr lang="it-IT"/>
              <a:t>Stiamo introducendo un logo con la scritta "Lions International" insieme all'emblema, che utilizzeremo come parte del nostro marchio Lions International.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</p:spTree>
    <p:extLst>
      <p:ext uri="{BB962C8B-B14F-4D97-AF65-F5344CB8AC3E}">
        <p14:creationId xmlns:p14="http://schemas.microsoft.com/office/powerpoint/2010/main" val="83481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48" tIns="47324" rIns="94648" bIns="47324" rtlCol="0" anchor="ctr"/>
          <a:lstStyle/>
          <a:p>
            <a:pPr algn="ctr"/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599" b="1">
                <a:solidFill>
                  <a:srgbClr val="0A5496"/>
                </a:solidFill>
              </a:defRPr>
            </a:lvl1pPr>
            <a:lvl2pPr marL="518891" indent="0" algn="ctr">
              <a:buNone/>
              <a:defRPr sz="3998">
                <a:solidFill>
                  <a:srgbClr val="F0C300"/>
                </a:solidFill>
              </a:defRPr>
            </a:lvl2pPr>
            <a:lvl3pPr marL="914012" indent="0" algn="ctr">
              <a:buNone/>
              <a:defRPr sz="3998">
                <a:solidFill>
                  <a:srgbClr val="F0C300"/>
                </a:solidFill>
              </a:defRPr>
            </a:lvl3pPr>
            <a:lvl4pPr marL="1371017" indent="0" algn="ctr">
              <a:buNone/>
              <a:defRPr sz="3998">
                <a:solidFill>
                  <a:srgbClr val="F0C300"/>
                </a:solidFill>
              </a:defRPr>
            </a:lvl4pPr>
            <a:lvl5pPr marL="1828024" indent="0" algn="ctr">
              <a:buNone/>
              <a:defRPr sz="3998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34612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C8C5-35F2-214B-81C4-561AA7C596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E2729-84FA-9E46-BF7A-8083B9CBA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94C80-77D8-564D-9478-AD83348E5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37458-1D5F-B74F-96C6-5F61AAF91F9E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DE470-17CC-6447-AF36-C03FA62F3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7BCC3-757D-D641-AF37-361B1718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76CB1-5A59-7D48-A26A-CF055D0E1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7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6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81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0632985" y="0"/>
            <a:ext cx="1559560" cy="6858000"/>
          </a:xfrm>
          <a:custGeom>
            <a:avLst/>
            <a:gdLst/>
            <a:ahLst/>
            <a:cxnLst/>
            <a:rect l="l" t="t" r="r" b="b"/>
            <a:pathLst>
              <a:path w="1559559" h="6858000">
                <a:moveTo>
                  <a:pt x="0" y="6858000"/>
                </a:moveTo>
                <a:lnTo>
                  <a:pt x="1559013" y="6858000"/>
                </a:lnTo>
                <a:lnTo>
                  <a:pt x="155901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7772400" cy="6858000"/>
          </a:xfrm>
          <a:custGeom>
            <a:avLst/>
            <a:gdLst/>
            <a:ahLst/>
            <a:cxnLst/>
            <a:rect l="l" t="t" r="r" b="b"/>
            <a:pathLst>
              <a:path w="7772400" h="6858000">
                <a:moveTo>
                  <a:pt x="0" y="6858000"/>
                </a:moveTo>
                <a:lnTo>
                  <a:pt x="7772400" y="6858000"/>
                </a:lnTo>
                <a:lnTo>
                  <a:pt x="77724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162800" y="0"/>
            <a:ext cx="50292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838235" y="5544483"/>
            <a:ext cx="963612" cy="91186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759" y="214402"/>
            <a:ext cx="11714480" cy="1046480"/>
          </a:xfrm>
          <a:prstGeom prst="rect">
            <a:avLst/>
          </a:prstGeom>
        </p:spPr>
        <p:txBody>
          <a:bodyPr lIns="0" tIns="0" rIns="0" bIns="0"/>
          <a:lstStyle>
            <a:lvl1pPr>
              <a:defRPr sz="4148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871" y="1733545"/>
            <a:ext cx="4748530" cy="253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49" b="1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1595099" y="6444693"/>
            <a:ext cx="224790" cy="144145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rgbClr val="0A5496"/>
                </a:solidFill>
                <a:latin typeface="Arial"/>
                <a:cs typeface="Arial"/>
              </a:defRPr>
            </a:lvl1pPr>
          </a:lstStyle>
          <a:p>
            <a:pPr marL="59666">
              <a:spcBef>
                <a:spcPts val="55"/>
              </a:spcBef>
            </a:pPr>
            <a:fld id="{81D60167-4931-47E6-BA6A-407CBD079E47}" type="slidenum">
              <a:rPr lang="en-US" spc="15" smtClean="0"/>
              <a:pPr marL="59666">
                <a:spcBef>
                  <a:spcPts val="55"/>
                </a:spcBef>
              </a:pPr>
              <a:t>‹#›</a:t>
            </a:fld>
            <a:r>
              <a:rPr lang="en-US" spc="-14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59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7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AFA986-4FAD-4619-9797-F45EBFD3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C691C-21A2-415B-A1DA-0567096FBA53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5C73D-6525-4CE9-9675-746A71831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802C8F-E2C6-498A-8A26-F28D65A0E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5D56-03DD-47D8-8615-F3C45FA87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6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E290E0-8CE6-F24F-9F6F-55AEF23BA2BC}"/>
              </a:ext>
            </a:extLst>
          </p:cNvPr>
          <p:cNvSpPr/>
          <p:nvPr userDrawn="1"/>
        </p:nvSpPr>
        <p:spPr>
          <a:xfrm>
            <a:off x="0" y="0"/>
            <a:ext cx="12217791" cy="6858000"/>
          </a:xfrm>
          <a:prstGeom prst="rect">
            <a:avLst/>
          </a:prstGeom>
          <a:gradFill flip="none" rotWithShape="1">
            <a:gsLst>
              <a:gs pos="0">
                <a:srgbClr val="000238"/>
              </a:gs>
              <a:gs pos="100000">
                <a:srgbClr val="3F3F54"/>
              </a:gs>
            </a:gsLst>
            <a:lin ang="342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216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10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156168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87" r:id="rId4"/>
    <p:sldLayoutId id="2147483891" r:id="rId5"/>
    <p:sldLayoutId id="2147483916" r:id="rId6"/>
    <p:sldLayoutId id="2147483926" r:id="rId7"/>
    <p:sldLayoutId id="2147483929" r:id="rId8"/>
    <p:sldLayoutId id="2147483924" r:id="rId9"/>
    <p:sldLayoutId id="2147483925" r:id="rId10"/>
    <p:sldLayoutId id="2147483932" r:id="rId11"/>
    <p:sldLayoutId id="2147483927" r:id="rId12"/>
    <p:sldLayoutId id="2147483933" r:id="rId13"/>
    <p:sldLayoutId id="2147483930" r:id="rId14"/>
    <p:sldLayoutId id="2147483931" r:id="rId1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uUwj9ar6BN0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FA823A69-A419-DC4B-8D50-36A9DE62DF8F}"/>
              </a:ext>
            </a:extLst>
          </p:cNvPr>
          <p:cNvSpPr/>
          <p:nvPr/>
        </p:nvSpPr>
        <p:spPr>
          <a:xfrm>
            <a:off x="-3" y="-1264"/>
            <a:ext cx="12192000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32" y="4263936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1674628" y="4565106"/>
            <a:ext cx="8842745" cy="154349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sz="3400">
                <a:latin typeface="Arial"/>
                <a:ea typeface="ヒラギノ角ゴ Pro W3"/>
                <a:cs typeface="Arial"/>
              </a:rPr>
              <a:t>Panoramica sul marchio </a:t>
            </a:r>
            <a:br>
              <a:rPr lang="it-IT" sz="3400">
                <a:latin typeface="Arial"/>
                <a:ea typeface="ヒラギノ角ゴ Pro W3"/>
                <a:cs typeface="Arial"/>
              </a:rPr>
            </a:br>
            <a:endParaRPr lang="it-IT" sz="3400">
              <a:latin typeface="Arial"/>
              <a:ea typeface="ヒラギノ角ゴ Pro W3"/>
              <a:cs typeface="Arial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2E450-74E6-D64C-8103-75138265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382" y="578398"/>
            <a:ext cx="6111237" cy="339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6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5200">
                <a:solidFill>
                  <a:schemeClr val="bg1"/>
                </a:solidFill>
                <a:latin typeface="Helvetica Neue"/>
              </a:rPr>
              <a:t>Il nostro motto “We Serve” cambierà?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461308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-12529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41233F-5305-EA4F-B6A5-1DF04105F8EA}"/>
              </a:ext>
            </a:extLst>
          </p:cNvPr>
          <p:cNvSpPr/>
          <p:nvPr/>
        </p:nvSpPr>
        <p:spPr bwMode="auto">
          <a:xfrm>
            <a:off x="1269272" y="1175647"/>
            <a:ext cx="9653456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it-IT" sz="44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Linea temporale del Marchio Lions International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F34ED0-BB6E-1645-8FDD-DDC88524E299}"/>
              </a:ext>
            </a:extLst>
          </p:cNvPr>
          <p:cNvSpPr/>
          <p:nvPr/>
        </p:nvSpPr>
        <p:spPr>
          <a:xfrm>
            <a:off x="5370871" y="206944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0AE8B70-3E2A-424D-A6E2-3612D9C81915}"/>
              </a:ext>
            </a:extLst>
          </p:cNvPr>
          <p:cNvSpPr/>
          <p:nvPr/>
        </p:nvSpPr>
        <p:spPr bwMode="auto">
          <a:xfrm>
            <a:off x="420345" y="3728900"/>
            <a:ext cx="252374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/>
            <a:endParaRPr lang="en-US" sz="1900" b="1" dirty="0">
              <a:solidFill>
                <a:schemeClr val="bg1"/>
              </a:solidFill>
              <a:latin typeface="Arial"/>
              <a:ea typeface="ヒラギノ角ゴ Pro W3"/>
              <a:cs typeface="Arial"/>
            </a:endParaRPr>
          </a:p>
          <a:p>
            <a: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Primo anno: </a:t>
            </a:r>
            <a:b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2021-2022</a:t>
            </a:r>
          </a:p>
          <a:p>
            <a:pPr marL="609600" indent="-609600"/>
            <a:r>
              <a:rPr lang="it-IT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Pianificazione</a:t>
            </a:r>
          </a:p>
          <a:p>
            <a:pPr marL="609600" indent="-609600"/>
            <a:endParaRPr lang="en-US" sz="16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8CEA04-CD5E-7A44-88C2-E96CFF4D7C67}"/>
              </a:ext>
            </a:extLst>
          </p:cNvPr>
          <p:cNvSpPr/>
          <p:nvPr/>
        </p:nvSpPr>
        <p:spPr bwMode="auto">
          <a:xfrm>
            <a:off x="3364434" y="3728900"/>
            <a:ext cx="2521394" cy="1619102"/>
          </a:xfrm>
          <a:prstGeom prst="roundRect">
            <a:avLst/>
          </a:prstGeom>
          <a:solidFill>
            <a:srgbClr val="407CC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it-IT" sz="1900" b="1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Secondo anno: 2022-2023</a:t>
            </a:r>
          </a:p>
          <a:p>
            <a:pPr marL="609600" indent="-609600"/>
            <a:r>
              <a:rPr lang="it-IT" sz="1500" dirty="0">
                <a:solidFill>
                  <a:srgbClr val="FFFFFF"/>
                </a:solidFill>
                <a:latin typeface="Arial"/>
                <a:ea typeface="ヒラギノ角ゴ Pro W3"/>
                <a:cs typeface="Arial"/>
              </a:rPr>
              <a:t>Avvio e implementazione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4517790-B463-DE48-90C1-C7424B5C9A0F}"/>
              </a:ext>
            </a:extLst>
          </p:cNvPr>
          <p:cNvSpPr/>
          <p:nvPr/>
        </p:nvSpPr>
        <p:spPr bwMode="auto">
          <a:xfrm>
            <a:off x="6306173" y="3728900"/>
            <a:ext cx="252139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Terzo anno: </a:t>
            </a:r>
            <a:b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2023-2024</a:t>
            </a:r>
          </a:p>
          <a:p>
            <a:pPr marL="609600" indent="-609600"/>
            <a:r>
              <a:rPr lang="it-IT" sz="16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Inizia l'implementazione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54361CF-E43D-304D-91EA-C0725A36F327}"/>
              </a:ext>
            </a:extLst>
          </p:cNvPr>
          <p:cNvSpPr/>
          <p:nvPr/>
        </p:nvSpPr>
        <p:spPr bwMode="auto">
          <a:xfrm>
            <a:off x="9247912" y="3728900"/>
            <a:ext cx="2523744" cy="1619102"/>
          </a:xfrm>
          <a:prstGeom prst="roundRect">
            <a:avLst/>
          </a:prstGeom>
          <a:solidFill>
            <a:srgbClr val="407CCA">
              <a:alpha val="6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Quarto anno: </a:t>
            </a:r>
            <a:b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19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2024-2025 </a:t>
            </a:r>
          </a:p>
          <a:p>
            <a:r>
              <a:rPr lang="it-IT" sz="14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L’implementazione continua nel quarto anno e oltre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5B325E-8771-BB4A-843D-AE7535A3B0E6}"/>
              </a:ext>
            </a:extLst>
          </p:cNvPr>
          <p:cNvSpPr/>
          <p:nvPr/>
        </p:nvSpPr>
        <p:spPr bwMode="auto">
          <a:xfrm>
            <a:off x="1225181" y="2518235"/>
            <a:ext cx="9741638" cy="4109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it-IT" sz="2000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Il marchio principale Lions International verrà introdotto lentamente nel corso del tempo. </a:t>
            </a: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C1A9FD8-BF3D-101D-0EBC-EE00A447FE71}"/>
              </a:ext>
            </a:extLst>
          </p:cNvPr>
          <p:cNvSpPr/>
          <p:nvPr/>
        </p:nvSpPr>
        <p:spPr bwMode="auto">
          <a:xfrm rot="-5400000">
            <a:off x="8775502" y="3140379"/>
            <a:ext cx="361636" cy="5323030"/>
          </a:xfrm>
          <a:prstGeom prst="leftBrace">
            <a:avLst/>
          </a:prstGeom>
          <a:solidFill>
            <a:srgbClr val="EBB7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200" b="0" i="0" u="none" strike="noStrike" cap="none" normalizeH="0" baseline="-25000">
              <a:ln>
                <a:noFill/>
              </a:ln>
              <a:solidFill>
                <a:srgbClr val="404040"/>
              </a:solidFill>
              <a:effectLst/>
              <a:latin typeface="Helvetica" pitchFamily="84" charset="0"/>
              <a:ea typeface="ヒラギノ角ゴ Pro W3" pitchFamily="8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E95B2-7C27-7F03-DE7F-28550FE91F03}"/>
              </a:ext>
            </a:extLst>
          </p:cNvPr>
          <p:cNvSpPr/>
          <p:nvPr/>
        </p:nvSpPr>
        <p:spPr bwMode="auto">
          <a:xfrm>
            <a:off x="6243524" y="6241804"/>
            <a:ext cx="5425592" cy="106971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Nota importante: </a:t>
            </a:r>
            <a:br>
              <a:rPr lang="it-IT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</a:br>
            <a:r>
              <a:rPr lang="it-IT" sz="20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L'implementazione sarà graduale. </a:t>
            </a:r>
            <a:r>
              <a:rPr lang="it-IT" sz="1600" b="1" dirty="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9165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48057" y="3004460"/>
            <a:ext cx="4181190" cy="266920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  <a:spcAft>
                <a:spcPts val="0"/>
              </a:spcAft>
              <a:tabLst>
                <a:tab pos="144780" algn="l"/>
              </a:tabLst>
              <a:defRPr/>
            </a:pPr>
            <a:r>
              <a:rPr lang="it-IT" sz="2200" b="1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La tua destinazione per: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it-IT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Informazioni sull'evoluzione del nostro marchio 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it-IT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Risorse, tra cui la nostra guida alla messaggistica del marchio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r>
              <a:rPr lang="it-IT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Domande frequenti</a:t>
            </a:r>
          </a:p>
          <a:p>
            <a:pPr marL="342900" indent="-342900">
              <a:spcBef>
                <a:spcPts val="400"/>
              </a:spcBef>
              <a:spcAft>
                <a:spcPts val="0"/>
              </a:spcAft>
              <a:buChar char="•"/>
              <a:tabLst>
                <a:tab pos="144780" algn="l"/>
              </a:tabLst>
              <a:defRPr/>
            </a:pPr>
            <a:endParaRPr lang="en-US" sz="24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it-IT" sz="22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it-IT" sz="220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34282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921520" y="1020273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it-IT" dirty="0">
                <a:latin typeface="Helvetica Neue"/>
              </a:rPr>
              <a:t>Pagina web di Lions International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pic>
        <p:nvPicPr>
          <p:cNvPr id="2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87049A-97ED-E918-33A0-82FDE5FEB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381" y="1205804"/>
            <a:ext cx="1861728" cy="624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D2701E2-849A-0F9C-5DE4-A368B5483B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044"/>
          <a:stretch/>
        </p:blipFill>
        <p:spPr>
          <a:xfrm>
            <a:off x="5041516" y="1989787"/>
            <a:ext cx="4653284" cy="5759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4" name="Headline">
            <a:extLst>
              <a:ext uri="{FF2B5EF4-FFF2-40B4-BE49-F238E27FC236}">
                <a16:creationId xmlns:a16="http://schemas.microsoft.com/office/drawing/2014/main" id="{7EFB0286-32BC-2271-0450-425598D2E5F2}"/>
              </a:ext>
            </a:extLst>
          </p:cNvPr>
          <p:cNvSpPr txBox="1">
            <a:spLocks/>
          </p:cNvSpPr>
          <p:nvPr/>
        </p:nvSpPr>
        <p:spPr>
          <a:xfrm>
            <a:off x="907963" y="2523077"/>
            <a:ext cx="4759420" cy="7552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it-IT" sz="2600" dirty="0">
                <a:latin typeface="Helvetica Neue"/>
              </a:rPr>
              <a:t>Lionsclubs.org/</a:t>
            </a:r>
            <a:r>
              <a:rPr lang="it-IT" sz="2600" dirty="0" err="1">
                <a:latin typeface="Helvetica Neue"/>
              </a:rPr>
              <a:t>it</a:t>
            </a:r>
            <a:r>
              <a:rPr lang="it-IT" sz="2600" dirty="0">
                <a:latin typeface="Helvetica Neue"/>
              </a:rPr>
              <a:t>/</a:t>
            </a:r>
            <a:r>
              <a:rPr lang="it-IT" sz="2600" dirty="0" err="1">
                <a:latin typeface="Helvetica Neue"/>
              </a:rPr>
              <a:t>our</a:t>
            </a:r>
            <a:r>
              <a:rPr lang="it-IT" sz="2600" dirty="0">
                <a:latin typeface="Helvetica Neue"/>
              </a:rPr>
              <a:t>-brand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E13640-04EE-5939-779B-4D3A03F16E8E}"/>
              </a:ext>
            </a:extLst>
          </p:cNvPr>
          <p:cNvSpPr txBox="1"/>
          <p:nvPr/>
        </p:nvSpPr>
        <p:spPr>
          <a:xfrm>
            <a:off x="138545" y="5837727"/>
            <a:ext cx="53874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In caso di domande sul marchio, invia un’email a</a:t>
            </a:r>
          </a:p>
          <a:p>
            <a:r>
              <a:rPr lang="it-IT" sz="2000" u="sng" dirty="0">
                <a:solidFill>
                  <a:srgbClr val="0070C0"/>
                </a:solidFill>
                <a:latin typeface="Arial"/>
                <a:ea typeface="ヒラギノ角ゴ Pro W3"/>
                <a:cs typeface="Arial"/>
              </a:rPr>
              <a:t>lionsbrand@lionsclubs.org</a:t>
            </a:r>
            <a:r>
              <a:rPr lang="it-IT" sz="2000" dirty="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  <a:t>.</a:t>
            </a:r>
          </a:p>
          <a:p>
            <a:endParaRPr lang="en-US" sz="3000" dirty="0" err="1"/>
          </a:p>
        </p:txBody>
      </p:sp>
    </p:spTree>
    <p:extLst>
      <p:ext uri="{BB962C8B-B14F-4D97-AF65-F5344CB8AC3E}">
        <p14:creationId xmlns:p14="http://schemas.microsoft.com/office/powerpoint/2010/main" val="233431279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17" y="-5257"/>
            <a:ext cx="12209417" cy="6866903"/>
          </a:xfrm>
          <a:prstGeom prst="rect">
            <a:avLst/>
          </a:prstGeom>
        </p:spPr>
      </p:pic>
      <p:sp>
        <p:nvSpPr>
          <p:cNvPr id="12" name="Overlay">
            <a:extLst>
              <a:ext uri="{FF2B5EF4-FFF2-40B4-BE49-F238E27FC236}">
                <a16:creationId xmlns:a16="http://schemas.microsoft.com/office/drawing/2014/main" id="{B7164FF5-67AE-B74A-874F-8E78802E709F}"/>
              </a:ext>
            </a:extLst>
          </p:cNvPr>
          <p:cNvSpPr/>
          <p:nvPr/>
        </p:nvSpPr>
        <p:spPr>
          <a:xfrm>
            <a:off x="-112143" y="0"/>
            <a:ext cx="12304143" cy="6858000"/>
          </a:xfrm>
          <a:prstGeom prst="rect">
            <a:avLst/>
          </a:prstGeom>
          <a:gradFill>
            <a:gsLst>
              <a:gs pos="39000">
                <a:srgbClr val="0D2240">
                  <a:alpha val="85981"/>
                </a:srgbClr>
              </a:gs>
              <a:gs pos="100000">
                <a:srgbClr val="7A2682">
                  <a:alpha val="88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 descr="lionlogo_white.eps">
            <a:extLst>
              <a:ext uri="{FF2B5EF4-FFF2-40B4-BE49-F238E27FC236}">
                <a16:creationId xmlns:a16="http://schemas.microsoft.com/office/drawing/2014/main" id="{AFB8B13E-3B99-2140-8C3E-B7506FDC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768" y="1828800"/>
            <a:ext cx="1204464" cy="117495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4015D6B-6F7B-C546-B15B-81A122A64AC3}"/>
              </a:ext>
            </a:extLst>
          </p:cNvPr>
          <p:cNvSpPr txBox="1">
            <a:spLocks/>
          </p:cNvSpPr>
          <p:nvPr/>
        </p:nvSpPr>
        <p:spPr>
          <a:xfrm>
            <a:off x="2209800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it-IT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Grazie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5C85D-EDCB-C74F-8F29-3BB6B6CCF5ED}"/>
              </a:ext>
            </a:extLst>
          </p:cNvPr>
          <p:cNvSpPr/>
          <p:nvPr/>
        </p:nvSpPr>
        <p:spPr>
          <a:xfrm>
            <a:off x="537087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77007-DB48-654F-892C-631DEE861BBC}"/>
              </a:ext>
            </a:extLst>
          </p:cNvPr>
          <p:cNvSpPr txBox="1"/>
          <p:nvPr/>
        </p:nvSpPr>
        <p:spPr>
          <a:xfrm>
            <a:off x="4396095" y="6248400"/>
            <a:ext cx="339981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1600" b="1">
                <a:solidFill>
                  <a:schemeClr val="bg1"/>
                </a:solidFill>
              </a:rPr>
              <a:t>© 2023 Lions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2514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6F87EC-71C4-9448-ACAB-135523C187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3B6D">
              <a:alpha val="8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078CEE-F266-F047-8C26-F6E96A7CA1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" r="-356" b="-770"/>
          <a:stretch/>
        </p:blipFill>
        <p:spPr>
          <a:xfrm>
            <a:off x="2587232" y="76200"/>
            <a:ext cx="7269384" cy="690607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A5F7628-F3D0-D844-B552-F4B6C313C3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0000">
                <a:srgbClr val="7030A0">
                  <a:alpha val="31000"/>
                  <a:lumMod val="80000"/>
                  <a:lumOff val="20000"/>
                </a:srgbClr>
              </a:gs>
              <a:gs pos="98000">
                <a:srgbClr val="0070C0">
                  <a:alpha val="59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pic>
        <p:nvPicPr>
          <p:cNvPr id="2" name="Online Media 1" title="Noi siamo Lions International. [IT]">
            <a:hlinkClick r:id="" action="ppaction://media"/>
            <a:extLst>
              <a:ext uri="{FF2B5EF4-FFF2-40B4-BE49-F238E27FC236}">
                <a16:creationId xmlns:a16="http://schemas.microsoft.com/office/drawing/2014/main" id="{257E8BDC-E1E3-842F-E02B-6E345818A5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74662" y="1326444"/>
            <a:ext cx="7442676" cy="42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4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822785"/>
            <a:ext cx="8958866" cy="1506530"/>
            <a:chOff x="1534309" y="1289715"/>
            <a:chExt cx="8958866" cy="1506530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63054" y="2723485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34309" y="1289715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it-IT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Presentazione del marchio principale Lions International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88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921520" y="2787181"/>
            <a:ext cx="5509805" cy="398804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Char char="•"/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endParaRPr lang="en-US" sz="2200" spc="10" dirty="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  <a:p>
            <a:pPr>
              <a:tabLst>
                <a:tab pos="144780" algn="l"/>
              </a:tabLst>
              <a:defRPr/>
            </a:pPr>
            <a:br>
              <a:rPr lang="it-IT" sz="2200">
                <a:solidFill>
                  <a:srgbClr val="33373B"/>
                </a:solidFill>
                <a:latin typeface="Arial"/>
                <a:ea typeface="ヒラギノ角ゴ Pro W3"/>
                <a:cs typeface="Arial"/>
              </a:rPr>
            </a:br>
            <a:endParaRPr lang="it-IT" sz="2200">
              <a:solidFill>
                <a:srgbClr val="33373B"/>
              </a:solidFill>
              <a:latin typeface="Arial"/>
              <a:ea typeface="ヒラギノ角ゴ Pro W3"/>
              <a:cs typeface="Arial"/>
            </a:endParaRP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870510" y="247932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870510" y="1242001"/>
            <a:ext cx="4759420" cy="61938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it-IT" dirty="0">
                <a:latin typeface="Helvetica Neue"/>
              </a:rPr>
              <a:t>Architettura del marchio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77FC2-E47F-051B-6F53-FAD565721755}"/>
              </a:ext>
            </a:extLst>
          </p:cNvPr>
          <p:cNvGrpSpPr/>
          <p:nvPr/>
        </p:nvGrpSpPr>
        <p:grpSpPr>
          <a:xfrm>
            <a:off x="0" y="0"/>
            <a:ext cx="12192000" cy="1123281"/>
            <a:chOff x="0" y="0"/>
            <a:chExt cx="12192000" cy="1123281"/>
          </a:xfrm>
        </p:grpSpPr>
        <p:sp>
          <p:nvSpPr>
            <p:cNvPr id="24" name="Background - Solid">
              <a:extLst>
                <a:ext uri="{FF2B5EF4-FFF2-40B4-BE49-F238E27FC236}">
                  <a16:creationId xmlns:a16="http://schemas.microsoft.com/office/drawing/2014/main" id="{CD552245-0300-E73F-E55B-9880B9566A44}"/>
                </a:ext>
              </a:extLst>
            </p:cNvPr>
            <p:cNvSpPr/>
            <p:nvPr/>
          </p:nvSpPr>
          <p:spPr>
            <a:xfrm>
              <a:off x="0" y="0"/>
              <a:ext cx="12192000" cy="637495"/>
            </a:xfrm>
            <a:prstGeom prst="rect">
              <a:avLst/>
            </a:prstGeom>
            <a:solidFill>
              <a:srgbClr val="0D2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sp>
          <p:nvSpPr>
            <p:cNvPr id="26" name="Background - Solid">
              <a:extLst>
                <a:ext uri="{FF2B5EF4-FFF2-40B4-BE49-F238E27FC236}">
                  <a16:creationId xmlns:a16="http://schemas.microsoft.com/office/drawing/2014/main" id="{494312D6-22F4-9D34-19DE-37248221B86C}"/>
                </a:ext>
              </a:extLst>
            </p:cNvPr>
            <p:cNvSpPr/>
            <p:nvPr/>
          </p:nvSpPr>
          <p:spPr>
            <a:xfrm>
              <a:off x="3048" y="569118"/>
              <a:ext cx="12188952" cy="219456"/>
            </a:xfrm>
            <a:prstGeom prst="rect">
              <a:avLst/>
            </a:prstGeom>
            <a:gradFill>
              <a:gsLst>
                <a:gs pos="0">
                  <a:srgbClr val="457DC8">
                    <a:lumMod val="72000"/>
                  </a:srgbClr>
                </a:gs>
                <a:gs pos="98000">
                  <a:srgbClr val="7030A0">
                    <a:alpha val="80000"/>
                  </a:srgbClr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Segoe UI Semibold"/>
                <a:ea typeface="+mn-ea"/>
                <a:cs typeface="+mn-cs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DA42767-A91E-ED6C-042F-00AE0F023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4726" y="151713"/>
              <a:ext cx="971568" cy="971568"/>
            </a:xfrm>
            <a:prstGeom prst="rect">
              <a:avLst/>
            </a:prstGeom>
          </p:spPr>
        </p:pic>
      </p:grpSp>
      <p:sp>
        <p:nvSpPr>
          <p:cNvPr id="11" name="Headline">
            <a:extLst>
              <a:ext uri="{FF2B5EF4-FFF2-40B4-BE49-F238E27FC236}">
                <a16:creationId xmlns:a16="http://schemas.microsoft.com/office/drawing/2014/main" id="{13AB7F86-05E1-BE72-FB6B-B8636B8F5DFB}"/>
              </a:ext>
            </a:extLst>
          </p:cNvPr>
          <p:cNvSpPr txBox="1">
            <a:spLocks/>
          </p:cNvSpPr>
          <p:nvPr/>
        </p:nvSpPr>
        <p:spPr>
          <a:xfrm>
            <a:off x="870510" y="3341662"/>
            <a:ext cx="3017875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Marchio principale e generale</a:t>
            </a:r>
            <a:br>
              <a:rPr lang="it-IT" sz="1800" b="0"/>
            </a:br>
            <a:endParaRPr lang="it-IT" sz="1800" b="0"/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C117A15F-25CE-B636-F7A9-DD3B2388988E}"/>
              </a:ext>
            </a:extLst>
          </p:cNvPr>
          <p:cNvSpPr txBox="1">
            <a:spLocks/>
          </p:cNvSpPr>
          <p:nvPr/>
        </p:nvSpPr>
        <p:spPr>
          <a:xfrm>
            <a:off x="870510" y="5153375"/>
            <a:ext cx="2692310" cy="445043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it-IT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Marchi delle organizzazioni</a:t>
            </a:r>
            <a:br>
              <a:rPr lang="it-IT" sz="1800" b="0"/>
            </a:br>
            <a:endParaRPr lang="it-IT" sz="1800" b="0"/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B77D529D-8981-FC9E-45F9-D6EDC901C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3" y="2892363"/>
            <a:ext cx="6802489" cy="2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8778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701A335-AC8C-5940-8ADE-07E0B222D192}"/>
              </a:ext>
            </a:extLst>
          </p:cNvPr>
          <p:cNvGrpSpPr/>
          <p:nvPr/>
        </p:nvGrpSpPr>
        <p:grpSpPr>
          <a:xfrm>
            <a:off x="1616567" y="1744853"/>
            <a:ext cx="8958866" cy="1723007"/>
            <a:chOff x="1568945" y="1211783"/>
            <a:chExt cx="8958866" cy="1723007"/>
          </a:xfrm>
        </p:grpSpPr>
        <p:sp>
          <p:nvSpPr>
            <p:cNvPr id="3" name="Yellow Bar">
              <a:extLst>
                <a:ext uri="{FF2B5EF4-FFF2-40B4-BE49-F238E27FC236}">
                  <a16:creationId xmlns:a16="http://schemas.microsoft.com/office/drawing/2014/main" id="{8CF8280C-73E8-A64D-9417-F9D6E215655B}"/>
                </a:ext>
              </a:extLst>
            </p:cNvPr>
            <p:cNvSpPr/>
            <p:nvPr/>
          </p:nvSpPr>
          <p:spPr>
            <a:xfrm>
              <a:off x="5197690" y="2862030"/>
              <a:ext cx="1450259" cy="7276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" name="Headline">
              <a:extLst>
                <a:ext uri="{FF2B5EF4-FFF2-40B4-BE49-F238E27FC236}">
                  <a16:creationId xmlns:a16="http://schemas.microsoft.com/office/drawing/2014/main" id="{E953B6B1-100B-EB40-AF63-C05672A3806A}"/>
                </a:ext>
              </a:extLst>
            </p:cNvPr>
            <p:cNvSpPr txBox="1">
              <a:spLocks/>
            </p:cNvSpPr>
            <p:nvPr/>
          </p:nvSpPr>
          <p:spPr>
            <a:xfrm>
              <a:off x="1568945" y="1211783"/>
              <a:ext cx="8958866" cy="53519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400" b="1">
                  <a:solidFill>
                    <a:srgbClr val="082E87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it-IT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Tu hai delle domande. </a:t>
              </a:r>
              <a:br>
                <a:rPr lang="it-IT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</a:br>
              <a:r>
                <a:rPr lang="it-IT" sz="400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Noi abbiamo le risposte.</a:t>
              </a:r>
            </a:p>
            <a:p>
              <a:endParaRPr lang="en-US" sz="4000" kern="0" dirty="0">
                <a:solidFill>
                  <a:srgbClr val="00338D"/>
                </a:solidFill>
                <a:latin typeface="Arial"/>
                <a:ea typeface="ヒラギノ角ゴ Pro W3"/>
                <a:cs typeface="Arial"/>
              </a:endParaRPr>
            </a:p>
            <a:p>
              <a:r>
                <a:rPr lang="it-IT" sz="4000" b="0">
                  <a:solidFill>
                    <a:srgbClr val="00338D"/>
                  </a:solidFill>
                  <a:latin typeface="Arial"/>
                  <a:ea typeface="ヒラギノ角ゴ Pro W3"/>
                  <a:cs typeface="Arial"/>
                </a:rPr>
                <a:t>Le 5 domande più frequenti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283D232-7A6C-5547-9AD2-3307F9D9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979" y="5975012"/>
            <a:ext cx="3018768" cy="754692"/>
          </a:xfrm>
          <a:prstGeom prst="rect">
            <a:avLst/>
          </a:prstGeom>
        </p:spPr>
      </p:pic>
      <p:sp>
        <p:nvSpPr>
          <p:cNvPr id="2" name="Background - Overlay">
            <a:extLst>
              <a:ext uri="{FF2B5EF4-FFF2-40B4-BE49-F238E27FC236}">
                <a16:creationId xmlns:a16="http://schemas.microsoft.com/office/drawing/2014/main" id="{85009679-949D-411C-DA55-C282BA40D469}"/>
              </a:ext>
            </a:extLst>
          </p:cNvPr>
          <p:cNvSpPr/>
          <p:nvPr/>
        </p:nvSpPr>
        <p:spPr>
          <a:xfrm>
            <a:off x="0" y="-3045"/>
            <a:ext cx="12192000" cy="404980"/>
          </a:xfrm>
          <a:prstGeom prst="rect">
            <a:avLst/>
          </a:prstGeom>
          <a:gradFill flip="none" rotWithShape="0">
            <a:gsLst>
              <a:gs pos="0">
                <a:srgbClr val="0070C0">
                  <a:lumMod val="78000"/>
                </a:srgbClr>
              </a:gs>
              <a:gs pos="98000">
                <a:srgbClr val="7030A0">
                  <a:lumMod val="82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9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dirty="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5200" dirty="0">
                <a:solidFill>
                  <a:schemeClr val="bg1"/>
                </a:solidFill>
                <a:latin typeface="Helvetica Neue"/>
              </a:rPr>
              <a:t>Perché stiamo avviando la transizione al marchio Lions International come nostro marchio principale?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3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62835" y="1032845"/>
            <a:ext cx="7785025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5200">
                <a:solidFill>
                  <a:schemeClr val="bg1"/>
                </a:solidFill>
                <a:latin typeface="Helvetica Neue"/>
              </a:rPr>
              <a:t>Se Lions International è il nostro marchio principale, significa che non saremo più Lions Clubs International e Fondazione Lions Clubs International?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30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794450" y="2097691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5200">
                <a:solidFill>
                  <a:schemeClr val="bg1"/>
                </a:solidFill>
                <a:latin typeface="Helvetica Neue"/>
              </a:rPr>
              <a:t>C'è una scadenza per i club, i distretti e i MD per aggiornare i loro materiali con il nuovo marchio?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34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it-IT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6" name="Slice - Solid">
            <a:extLst>
              <a:ext uri="{FF2B5EF4-FFF2-40B4-BE49-F238E27FC236}">
                <a16:creationId xmlns:a16="http://schemas.microsoft.com/office/drawing/2014/main" id="{1B513151-E158-5184-A1F4-7322BC3D8032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rgbClr val="FF0000">
                  <a:alpha val="44000"/>
                </a:srgbClr>
              </a:solidFill>
              <a:cs typeface="Segoe UI Semibold"/>
            </a:endParaRPr>
          </a:p>
        </p:txBody>
      </p:sp>
      <p:sp>
        <p:nvSpPr>
          <p:cNvPr id="7" name="Slice - Solid">
            <a:extLst>
              <a:ext uri="{FF2B5EF4-FFF2-40B4-BE49-F238E27FC236}">
                <a16:creationId xmlns:a16="http://schemas.microsoft.com/office/drawing/2014/main" id="{DFB65AD1-B523-FA89-4D59-0F4D53E76D2C}"/>
              </a:ext>
            </a:extLst>
          </p:cNvPr>
          <p:cNvSpPr/>
          <p:nvPr/>
        </p:nvSpPr>
        <p:spPr>
          <a:xfrm>
            <a:off x="-1722" y="-211015"/>
            <a:ext cx="12568987" cy="7067629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gradFill flip="none" rotWithShape="0">
            <a:gsLst>
              <a:gs pos="0">
                <a:srgbClr val="0070C0">
                  <a:lumMod val="78000"/>
                  <a:alpha val="84348"/>
                </a:srgbClr>
              </a:gs>
              <a:gs pos="98000">
                <a:srgbClr val="7030A0">
                  <a:lumMod val="82000"/>
                  <a:alpha val="75078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3113427" y="2071110"/>
            <a:ext cx="8400486" cy="278395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5200">
                <a:solidFill>
                  <a:schemeClr val="bg1"/>
                </a:solidFill>
                <a:latin typeface="Helvetica Neue"/>
              </a:rPr>
              <a:t>L'emblema di Lions International cambierà?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46" y="215564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315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2758</TotalTime>
  <Words>816</Words>
  <Application>Microsoft Office PowerPoint</Application>
  <PresentationFormat>Widescreen</PresentationFormat>
  <Paragraphs>101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Helvetica</vt:lpstr>
      <vt:lpstr>Helvetica Neue</vt:lpstr>
      <vt:lpstr>Open Sans Light</vt:lpstr>
      <vt:lpstr>Open Sans Regular</vt:lpstr>
      <vt:lpstr>Segoe UI</vt:lpstr>
      <vt:lpstr>Segoe UI Semibold</vt:lpstr>
      <vt:lpstr>MASTER SLIDE - BLANK</vt:lpstr>
      <vt:lpstr>No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Tait, Christine</cp:lastModifiedBy>
  <cp:revision>1356</cp:revision>
  <cp:lastPrinted>2019-06-19T16:24:35Z</cp:lastPrinted>
  <dcterms:created xsi:type="dcterms:W3CDTF">2018-11-12T16:45:52Z</dcterms:created>
  <dcterms:modified xsi:type="dcterms:W3CDTF">2023-03-28T18:52:03Z</dcterms:modified>
</cp:coreProperties>
</file>