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7"/>
  </p:notesMasterIdLst>
  <p:sldIdLst>
    <p:sldId id="257" r:id="rId2"/>
    <p:sldId id="284" r:id="rId3"/>
    <p:sldId id="314" r:id="rId4"/>
    <p:sldId id="302" r:id="rId5"/>
    <p:sldId id="312" r:id="rId6"/>
    <p:sldId id="285" r:id="rId7"/>
    <p:sldId id="286" r:id="rId8"/>
    <p:sldId id="291" r:id="rId9"/>
    <p:sldId id="295" r:id="rId10"/>
    <p:sldId id="318" r:id="rId11"/>
    <p:sldId id="292" r:id="rId12"/>
    <p:sldId id="322" r:id="rId13"/>
    <p:sldId id="323" r:id="rId14"/>
    <p:sldId id="324" r:id="rId15"/>
    <p:sldId id="303" r:id="rId16"/>
    <p:sldId id="320" r:id="rId17"/>
    <p:sldId id="321" r:id="rId18"/>
    <p:sldId id="301" r:id="rId19"/>
    <p:sldId id="266" r:id="rId20"/>
    <p:sldId id="294" r:id="rId21"/>
    <p:sldId id="326" r:id="rId22"/>
    <p:sldId id="269" r:id="rId23"/>
    <p:sldId id="328" r:id="rId24"/>
    <p:sldId id="327" r:id="rId25"/>
    <p:sldId id="329" r:id="rId26"/>
    <p:sldId id="330" r:id="rId27"/>
    <p:sldId id="331" r:id="rId28"/>
    <p:sldId id="308" r:id="rId29"/>
    <p:sldId id="306" r:id="rId30"/>
    <p:sldId id="288" r:id="rId31"/>
    <p:sldId id="309" r:id="rId32"/>
    <p:sldId id="310" r:id="rId33"/>
    <p:sldId id="311" r:id="rId34"/>
    <p:sldId id="259" r:id="rId35"/>
    <p:sldId id="260" r:id="rId36"/>
    <p:sldId id="261" r:id="rId37"/>
    <p:sldId id="262" r:id="rId38"/>
    <p:sldId id="264" r:id="rId39"/>
    <p:sldId id="332" r:id="rId40"/>
    <p:sldId id="333" r:id="rId41"/>
    <p:sldId id="334" r:id="rId42"/>
    <p:sldId id="276" r:id="rId43"/>
    <p:sldId id="325" r:id="rId44"/>
    <p:sldId id="319"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939" autoAdjust="0"/>
    <p:restoredTop sz="85122" autoAdjust="0"/>
  </p:normalViewPr>
  <p:slideViewPr>
    <p:cSldViewPr>
      <p:cViewPr>
        <p:scale>
          <a:sx n="93" d="100"/>
          <a:sy n="93" d="100"/>
        </p:scale>
        <p:origin x="-6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168727156768956"/>
          <c:y val="2.046783625730994E-2"/>
          <c:w val="0.49844236760124611"/>
          <c:h val="0.93567251461988299"/>
        </c:manualLayout>
      </c:layout>
      <c:pieChart>
        <c:varyColors val="1"/>
        <c:ser>
          <c:idx val="0"/>
          <c:order val="0"/>
          <c:tx>
            <c:strRef>
              <c:f>Sheet1!$B$1</c:f>
              <c:strCache>
                <c:ptCount val="1"/>
                <c:pt idx="0">
                  <c:v>LCIF Grants 2015-2016</c:v>
                </c:pt>
              </c:strCache>
            </c:strRef>
          </c:tx>
          <c:cat>
            <c:strRef>
              <c:f>Sheet1!$A$2:$A$7</c:f>
              <c:strCache>
                <c:ptCount val="6"/>
                <c:pt idx="0">
                  <c:v>Standard</c:v>
                </c:pt>
                <c:pt idx="1">
                  <c:v>Core 4</c:v>
                </c:pt>
                <c:pt idx="2">
                  <c:v>International Assistance</c:v>
                </c:pt>
                <c:pt idx="3">
                  <c:v>SightFirst</c:v>
                </c:pt>
                <c:pt idx="4">
                  <c:v>Designated</c:v>
                </c:pt>
                <c:pt idx="5">
                  <c:v>Other</c:v>
                </c:pt>
              </c:strCache>
            </c:strRef>
          </c:cat>
          <c:val>
            <c:numRef>
              <c:f>Sheet1!$B$2:$B$7</c:f>
              <c:numCache>
                <c:formatCode>"$"#,##0_);[Red]\("$"#,##0\)</c:formatCode>
                <c:ptCount val="6"/>
                <c:pt idx="0">
                  <c:v>615428</c:v>
                </c:pt>
                <c:pt idx="1">
                  <c:v>5515882</c:v>
                </c:pt>
                <c:pt idx="2">
                  <c:v>261615</c:v>
                </c:pt>
                <c:pt idx="3">
                  <c:v>12994255</c:v>
                </c:pt>
                <c:pt idx="4">
                  <c:v>19918114</c:v>
                </c:pt>
                <c:pt idx="5">
                  <c:v>131470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487771972428675"/>
          <c:y val="0.11390914951420546"/>
          <c:w val="0.3604494107354228"/>
          <c:h val="0.7339967920676582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Subventions budgétisées ou approuvées</a:t>
            </a:r>
          </a:p>
        </c:rich>
      </c:tx>
      <c:layout/>
      <c:overlay val="0"/>
    </c:title>
    <c:autoTitleDeleted val="0"/>
    <c:plotArea>
      <c:layout/>
      <c:barChart>
        <c:barDir val="col"/>
        <c:grouping val="clustered"/>
        <c:varyColors val="0"/>
        <c:ser>
          <c:idx val="0"/>
          <c:order val="0"/>
          <c:tx>
            <c:strRef>
              <c:f>Sheet1!$Q$3</c:f>
              <c:strCache>
                <c:ptCount val="1"/>
                <c:pt idx="0">
                  <c:v>Budgeted</c:v>
                </c:pt>
              </c:strCache>
            </c:strRef>
          </c:tx>
          <c:spPr>
            <a:solidFill>
              <a:srgbClr val="92D05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Sheet1!$R$3:$X$3</c:f>
              <c:numCache>
                <c:formatCode>"$"#,##0</c:formatCode>
                <c:ptCount val="7"/>
                <c:pt idx="0">
                  <c:v>8500000</c:v>
                </c:pt>
                <c:pt idx="1">
                  <c:v>9246428</c:v>
                </c:pt>
                <c:pt idx="2">
                  <c:v>11506595</c:v>
                </c:pt>
                <c:pt idx="3">
                  <c:v>14390016</c:v>
                </c:pt>
                <c:pt idx="4">
                  <c:v>13147823</c:v>
                </c:pt>
                <c:pt idx="5">
                  <c:v>17900000</c:v>
                </c:pt>
                <c:pt idx="6">
                  <c:v>15876545</c:v>
                </c:pt>
              </c:numCache>
            </c:numRef>
          </c:val>
        </c:ser>
        <c:ser>
          <c:idx val="1"/>
          <c:order val="1"/>
          <c:tx>
            <c:strRef>
              <c:f>Sheet1!$Q$4</c:f>
              <c:strCache>
                <c:ptCount val="1"/>
                <c:pt idx="0">
                  <c:v>Approved</c:v>
                </c:pt>
              </c:strCache>
            </c:strRef>
          </c:tx>
          <c:spPr>
            <a:solidFill>
              <a:srgbClr val="FFC00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Sheet1!$R$4:$X$4</c:f>
              <c:numCache>
                <c:formatCode>"$"#,##0</c:formatCode>
                <c:ptCount val="7"/>
                <c:pt idx="0">
                  <c:v>10169331</c:v>
                </c:pt>
                <c:pt idx="1">
                  <c:v>12782077</c:v>
                </c:pt>
                <c:pt idx="2">
                  <c:v>13887263</c:v>
                </c:pt>
                <c:pt idx="3">
                  <c:v>14283409</c:v>
                </c:pt>
                <c:pt idx="4">
                  <c:v>15707482</c:v>
                </c:pt>
                <c:pt idx="5">
                  <c:v>23400000</c:v>
                </c:pt>
                <c:pt idx="6">
                  <c:v>12068395</c:v>
                </c:pt>
              </c:numCache>
            </c:numRef>
          </c:val>
        </c:ser>
        <c:dLbls>
          <c:showLegendKey val="0"/>
          <c:showVal val="0"/>
          <c:showCatName val="0"/>
          <c:showSerName val="0"/>
          <c:showPercent val="0"/>
          <c:showBubbleSize val="0"/>
        </c:dLbls>
        <c:gapWidth val="150"/>
        <c:axId val="155299840"/>
        <c:axId val="155301376"/>
      </c:barChart>
      <c:catAx>
        <c:axId val="155299840"/>
        <c:scaling>
          <c:orientation val="minMax"/>
        </c:scaling>
        <c:delete val="0"/>
        <c:axPos val="b"/>
        <c:majorTickMark val="none"/>
        <c:minorTickMark val="none"/>
        <c:tickLblPos val="nextTo"/>
        <c:crossAx val="155301376"/>
        <c:crosses val="autoZero"/>
        <c:auto val="1"/>
        <c:lblAlgn val="ctr"/>
        <c:lblOffset val="100"/>
        <c:noMultiLvlLbl val="0"/>
      </c:catAx>
      <c:valAx>
        <c:axId val="155301376"/>
        <c:scaling>
          <c:orientation val="minMax"/>
        </c:scaling>
        <c:delete val="0"/>
        <c:axPos val="l"/>
        <c:majorGridlines/>
        <c:numFmt formatCode="&quot;$&quot;#,##0" sourceLinked="1"/>
        <c:majorTickMark val="none"/>
        <c:minorTickMark val="none"/>
        <c:tickLblPos val="nextTo"/>
        <c:crossAx val="155299840"/>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6C7BF-CC66-4F2A-94B5-20A9E377A643}" type="doc">
      <dgm:prSet loTypeId="urn:microsoft.com/office/officeart/2005/8/layout/radial5" loCatId="relationship" qsTypeId="urn:microsoft.com/office/officeart/2005/8/quickstyle/simple1#3" qsCatId="simple" csTypeId="urn:microsoft.com/office/officeart/2005/8/colors/colorful2" csCatId="colorful" phldr="1"/>
      <dgm:spPr/>
      <dgm:t>
        <a:bodyPr/>
        <a:lstStyle/>
        <a:p>
          <a:endParaRPr lang="en-US"/>
        </a:p>
      </dgm:t>
    </dgm:pt>
    <dgm:pt modelId="{AEB43325-E84A-43DD-B360-5E4CF7337FA1}">
      <dgm:prSet phldrT="[Text]"/>
      <dgm:spPr>
        <a:solidFill>
          <a:srgbClr val="3C90E1"/>
        </a:solidFill>
      </dgm:spPr>
      <dgm:t>
        <a:bodyPr/>
        <a:lstStyle/>
        <a:p>
          <a:pPr algn="ctr"/>
          <a:r>
            <a:t>Les différentes catégories de subventions de la LCIF</a:t>
          </a:r>
          <a:endParaRPr lang="fr-FR" dirty="0"/>
        </a:p>
      </dgm:t>
    </dgm:pt>
    <dgm:pt modelId="{4D50C886-D00B-4160-8F17-475065E17660}" type="parTrans" cxnId="{347404DE-B5DC-44F8-AE89-02FEAE29254A}">
      <dgm:prSet/>
      <dgm:spPr/>
      <dgm:t>
        <a:bodyPr/>
        <a:lstStyle/>
        <a:p>
          <a:pPr algn="ctr"/>
          <a:endParaRPr lang="en-US"/>
        </a:p>
      </dgm:t>
    </dgm:pt>
    <dgm:pt modelId="{3234CBD7-63BE-4D98-BA72-D30DFD210983}" type="sibTrans" cxnId="{347404DE-B5DC-44F8-AE89-02FEAE29254A}">
      <dgm:prSet/>
      <dgm:spPr/>
      <dgm:t>
        <a:bodyPr/>
        <a:lstStyle/>
        <a:p>
          <a:pPr algn="ctr"/>
          <a:endParaRPr lang="en-US"/>
        </a:p>
      </dgm:t>
    </dgm:pt>
    <dgm:pt modelId="{49123C01-AF5E-4BE7-B71B-C9CD699BCD7C}">
      <dgm:prSet phldrT="[Text]"/>
      <dgm:spPr>
        <a:solidFill>
          <a:srgbClr val="FF0000"/>
        </a:solidFill>
      </dgm:spPr>
      <dgm:t>
        <a:bodyPr/>
        <a:lstStyle/>
        <a:p>
          <a:pPr algn="ctr"/>
          <a:r>
            <a:t>Standard</a:t>
          </a:r>
          <a:endParaRPr lang="fr-FR" dirty="0"/>
        </a:p>
      </dgm:t>
    </dgm:pt>
    <dgm:pt modelId="{F74B5493-AEB5-4889-8010-1F9FF1A16AFC}" type="parTrans" cxnId="{65A94C74-FBE5-40FA-8F11-8CFE69DEA9DA}">
      <dgm:prSet/>
      <dgm:spPr>
        <a:solidFill>
          <a:srgbClr val="FF0000"/>
        </a:solidFill>
      </dgm:spPr>
      <dgm:t>
        <a:bodyPr/>
        <a:lstStyle/>
        <a:p>
          <a:pPr algn="ctr"/>
          <a:endParaRPr lang="en-US"/>
        </a:p>
      </dgm:t>
    </dgm:pt>
    <dgm:pt modelId="{5D45E457-C671-4A5A-9742-9B54AF5CEFA4}" type="sibTrans" cxnId="{65A94C74-FBE5-40FA-8F11-8CFE69DEA9DA}">
      <dgm:prSet/>
      <dgm:spPr/>
      <dgm:t>
        <a:bodyPr/>
        <a:lstStyle/>
        <a:p>
          <a:pPr algn="ctr"/>
          <a:endParaRPr lang="en-US"/>
        </a:p>
      </dgm:t>
    </dgm:pt>
    <dgm:pt modelId="{622E4A8D-AF72-4DD2-9B95-9DB1F77C012C}">
      <dgm:prSet phldrT="[Text]"/>
      <dgm:spPr>
        <a:solidFill>
          <a:srgbClr val="00338D"/>
        </a:solidFill>
      </dgm:spPr>
      <dgm:t>
        <a:bodyPr/>
        <a:lstStyle/>
        <a:p>
          <a:pPr algn="ctr"/>
          <a:r>
            <a:t>Catastrophe majeure</a:t>
          </a:r>
          <a:endParaRPr lang="fr-FR" dirty="0"/>
        </a:p>
      </dgm:t>
    </dgm:pt>
    <dgm:pt modelId="{9B08BA52-7B22-42E2-9EC7-DFC7854C9707}" type="parTrans" cxnId="{B15D22B1-2A86-4B93-825A-32D55F20E2A0}">
      <dgm:prSet/>
      <dgm:spPr>
        <a:solidFill>
          <a:srgbClr val="00338D"/>
        </a:solidFill>
      </dgm:spPr>
      <dgm:t>
        <a:bodyPr/>
        <a:lstStyle/>
        <a:p>
          <a:pPr algn="ctr"/>
          <a:endParaRPr lang="en-US"/>
        </a:p>
      </dgm:t>
    </dgm:pt>
    <dgm:pt modelId="{C8F215BE-E0A6-4981-8FF2-0DD27AAE3B61}" type="sibTrans" cxnId="{B15D22B1-2A86-4B93-825A-32D55F20E2A0}">
      <dgm:prSet/>
      <dgm:spPr/>
      <dgm:t>
        <a:bodyPr/>
        <a:lstStyle/>
        <a:p>
          <a:pPr algn="ctr"/>
          <a:endParaRPr lang="en-US"/>
        </a:p>
      </dgm:t>
    </dgm:pt>
    <dgm:pt modelId="{DA867D13-DA3C-4F53-83EB-54D50D99089B}">
      <dgm:prSet phldrT="[Text]"/>
      <dgm:spPr>
        <a:solidFill>
          <a:srgbClr val="712A78"/>
        </a:solidFill>
      </dgm:spPr>
      <dgm:t>
        <a:bodyPr/>
        <a:lstStyle/>
        <a:p>
          <a:pPr algn="ctr"/>
          <a:r>
            <a:t>SightFirst</a:t>
          </a:r>
          <a:endParaRPr lang="fr-FR" dirty="0"/>
        </a:p>
      </dgm:t>
    </dgm:pt>
    <dgm:pt modelId="{018FEEC1-2E2E-4CEF-AC9B-9EF768870163}" type="parTrans" cxnId="{5542BAFF-B8CA-4013-A6D2-AA1A197EB464}">
      <dgm:prSet/>
      <dgm:spPr>
        <a:solidFill>
          <a:srgbClr val="712A78"/>
        </a:solidFill>
      </dgm:spPr>
      <dgm:t>
        <a:bodyPr/>
        <a:lstStyle/>
        <a:p>
          <a:pPr algn="ctr"/>
          <a:endParaRPr lang="en-US"/>
        </a:p>
      </dgm:t>
    </dgm:pt>
    <dgm:pt modelId="{7AD88500-2F5E-4F92-9B7E-2537BAB5E949}" type="sibTrans" cxnId="{5542BAFF-B8CA-4013-A6D2-AA1A197EB464}">
      <dgm:prSet/>
      <dgm:spPr/>
      <dgm:t>
        <a:bodyPr/>
        <a:lstStyle/>
        <a:p>
          <a:pPr algn="ctr"/>
          <a:endParaRPr lang="en-US"/>
        </a:p>
      </dgm:t>
    </dgm:pt>
    <dgm:pt modelId="{75406B63-C97E-40C8-8670-0A72A7D04240}">
      <dgm:prSet phldrT="[Text]"/>
      <dgm:spPr>
        <a:solidFill>
          <a:srgbClr val="6600FF"/>
        </a:solidFill>
      </dgm:spPr>
      <dgm:t>
        <a:bodyPr/>
        <a:lstStyle/>
        <a:p>
          <a:pPr algn="ctr"/>
          <a:r>
            <a:t>Core 4</a:t>
          </a:r>
          <a:endParaRPr lang="fr-FR" dirty="0"/>
        </a:p>
      </dgm:t>
    </dgm:pt>
    <dgm:pt modelId="{5C2D18FC-89D4-4BC0-9D4C-DCA1B434320D}" type="parTrans" cxnId="{CB85C78E-2B24-4A80-87AD-2CD01067F26B}">
      <dgm:prSet/>
      <dgm:spPr>
        <a:solidFill>
          <a:srgbClr val="6600FF"/>
        </a:solidFill>
      </dgm:spPr>
      <dgm:t>
        <a:bodyPr/>
        <a:lstStyle/>
        <a:p>
          <a:pPr algn="ctr"/>
          <a:endParaRPr lang="en-US"/>
        </a:p>
      </dgm:t>
    </dgm:pt>
    <dgm:pt modelId="{79F850DE-4D03-4172-A1B9-B95203DC30F7}" type="sibTrans" cxnId="{CB85C78E-2B24-4A80-87AD-2CD01067F26B}">
      <dgm:prSet/>
      <dgm:spPr/>
      <dgm:t>
        <a:bodyPr/>
        <a:lstStyle/>
        <a:p>
          <a:pPr algn="ctr"/>
          <a:endParaRPr lang="en-US"/>
        </a:p>
      </dgm:t>
    </dgm:pt>
    <dgm:pt modelId="{D1CF3EA7-EBB6-4CAB-A8E2-999A4D252FB7}">
      <dgm:prSet phldrT="[Text]"/>
      <dgm:spPr>
        <a:solidFill>
          <a:srgbClr val="00B050"/>
        </a:solidFill>
      </dgm:spPr>
      <dgm:t>
        <a:bodyPr/>
        <a:lstStyle/>
        <a:p>
          <a:pPr algn="ctr"/>
          <a:r>
            <a:t>Assistance Internationale</a:t>
          </a:r>
          <a:endParaRPr lang="fr-FR" dirty="0"/>
        </a:p>
      </dgm:t>
    </dgm:pt>
    <dgm:pt modelId="{08C54453-ADE3-42EA-927A-DD2F46DF49A4}" type="parTrans" cxnId="{914FA737-9DE4-416F-A8C4-1DD6CFE9CA00}">
      <dgm:prSet/>
      <dgm:spPr>
        <a:solidFill>
          <a:srgbClr val="00B050"/>
        </a:solidFill>
      </dgm:spPr>
      <dgm:t>
        <a:bodyPr/>
        <a:lstStyle/>
        <a:p>
          <a:pPr algn="ctr"/>
          <a:endParaRPr lang="en-US"/>
        </a:p>
      </dgm:t>
    </dgm:pt>
    <dgm:pt modelId="{5FE12D56-3E90-4388-BCE3-6336AED9194E}" type="sibTrans" cxnId="{914FA737-9DE4-416F-A8C4-1DD6CFE9CA00}">
      <dgm:prSet/>
      <dgm:spPr/>
      <dgm:t>
        <a:bodyPr/>
        <a:lstStyle/>
        <a:p>
          <a:pPr algn="ctr"/>
          <a:endParaRPr lang="en-US"/>
        </a:p>
      </dgm:t>
    </dgm:pt>
    <dgm:pt modelId="{B7E01A5B-AEA1-4591-B9BE-A50EB6819A50}">
      <dgm:prSet phldrT="[Text]"/>
      <dgm:spPr>
        <a:solidFill>
          <a:srgbClr val="FFC000"/>
        </a:solidFill>
      </dgm:spPr>
      <dgm:t>
        <a:bodyPr/>
        <a:lstStyle/>
        <a:p>
          <a:pPr algn="ctr"/>
          <a:r>
            <a:t>Cas d'urgence	</a:t>
          </a:r>
          <a:endParaRPr lang="fr-FR" dirty="0"/>
        </a:p>
      </dgm:t>
    </dgm:pt>
    <dgm:pt modelId="{DFCE0E34-555F-4851-AA9C-FB87F5E85B6A}" type="parTrans" cxnId="{AA6F271A-6EBC-46C5-915D-1E02FE06C1A5}">
      <dgm:prSet/>
      <dgm:spPr>
        <a:solidFill>
          <a:srgbClr val="FFC000"/>
        </a:solidFill>
      </dgm:spPr>
      <dgm:t>
        <a:bodyPr/>
        <a:lstStyle/>
        <a:p>
          <a:pPr algn="ctr"/>
          <a:endParaRPr lang="en-US"/>
        </a:p>
      </dgm:t>
    </dgm:pt>
    <dgm:pt modelId="{0AA7B057-EAEB-4230-BB58-20E97492E5FD}" type="sibTrans" cxnId="{AA6F271A-6EBC-46C5-915D-1E02FE06C1A5}">
      <dgm:prSet/>
      <dgm:spPr/>
      <dgm:t>
        <a:bodyPr/>
        <a:lstStyle/>
        <a:p>
          <a:pPr algn="ctr"/>
          <a:endParaRPr lang="en-US"/>
        </a:p>
      </dgm:t>
    </dgm:pt>
    <dgm:pt modelId="{F7C47067-2B9D-4BD7-AC5B-2F0E3A32E189}" type="pres">
      <dgm:prSet presAssocID="{7C16C7BF-CC66-4F2A-94B5-20A9E377A643}" presName="Name0" presStyleCnt="0">
        <dgm:presLayoutVars>
          <dgm:chMax val="1"/>
          <dgm:dir/>
          <dgm:animLvl val="ctr"/>
          <dgm:resizeHandles val="exact"/>
        </dgm:presLayoutVars>
      </dgm:prSet>
      <dgm:spPr/>
      <dgm:t>
        <a:bodyPr/>
        <a:lstStyle/>
        <a:p>
          <a:endParaRPr lang="en-US"/>
        </a:p>
      </dgm:t>
    </dgm:pt>
    <dgm:pt modelId="{2D35028B-9C5C-4022-9226-3607B8B186D5}" type="pres">
      <dgm:prSet presAssocID="{AEB43325-E84A-43DD-B360-5E4CF7337FA1}" presName="centerShape" presStyleLbl="node0" presStyleIdx="0" presStyleCnt="1"/>
      <dgm:spPr/>
      <dgm:t>
        <a:bodyPr/>
        <a:lstStyle/>
        <a:p>
          <a:endParaRPr lang="en-US"/>
        </a:p>
      </dgm:t>
    </dgm:pt>
    <dgm:pt modelId="{C1B4B35A-8788-4448-BAF6-CF9FC9B46ED0}" type="pres">
      <dgm:prSet presAssocID="{F74B5493-AEB5-4889-8010-1F9FF1A16AFC}" presName="parTrans" presStyleLbl="sibTrans2D1" presStyleIdx="0" presStyleCnt="6"/>
      <dgm:spPr/>
      <dgm:t>
        <a:bodyPr/>
        <a:lstStyle/>
        <a:p>
          <a:endParaRPr lang="en-US"/>
        </a:p>
      </dgm:t>
    </dgm:pt>
    <dgm:pt modelId="{DDBE604F-AED3-4DD2-977C-98904EA5938C}" type="pres">
      <dgm:prSet presAssocID="{F74B5493-AEB5-4889-8010-1F9FF1A16AFC}" presName="connectorText" presStyleLbl="sibTrans2D1" presStyleIdx="0" presStyleCnt="6"/>
      <dgm:spPr/>
      <dgm:t>
        <a:bodyPr/>
        <a:lstStyle/>
        <a:p>
          <a:endParaRPr lang="en-US"/>
        </a:p>
      </dgm:t>
    </dgm:pt>
    <dgm:pt modelId="{25B1B57C-21ED-423F-88D6-3B22187DA622}" type="pres">
      <dgm:prSet presAssocID="{49123C01-AF5E-4BE7-B71B-C9CD699BCD7C}" presName="node" presStyleLbl="node1" presStyleIdx="0" presStyleCnt="6">
        <dgm:presLayoutVars>
          <dgm:bulletEnabled val="1"/>
        </dgm:presLayoutVars>
      </dgm:prSet>
      <dgm:spPr/>
      <dgm:t>
        <a:bodyPr/>
        <a:lstStyle/>
        <a:p>
          <a:endParaRPr lang="en-US"/>
        </a:p>
      </dgm:t>
    </dgm:pt>
    <dgm:pt modelId="{3D26F4B6-D8E2-4F36-8AE3-2D157120CA4B}" type="pres">
      <dgm:prSet presAssocID="{5C2D18FC-89D4-4BC0-9D4C-DCA1B434320D}" presName="parTrans" presStyleLbl="sibTrans2D1" presStyleIdx="1" presStyleCnt="6"/>
      <dgm:spPr/>
      <dgm:t>
        <a:bodyPr/>
        <a:lstStyle/>
        <a:p>
          <a:endParaRPr lang="en-US"/>
        </a:p>
      </dgm:t>
    </dgm:pt>
    <dgm:pt modelId="{B3C511C1-F0D3-4F1C-932E-9D58F9C7F0A5}" type="pres">
      <dgm:prSet presAssocID="{5C2D18FC-89D4-4BC0-9D4C-DCA1B434320D}" presName="connectorText" presStyleLbl="sibTrans2D1" presStyleIdx="1" presStyleCnt="6"/>
      <dgm:spPr/>
      <dgm:t>
        <a:bodyPr/>
        <a:lstStyle/>
        <a:p>
          <a:endParaRPr lang="en-US"/>
        </a:p>
      </dgm:t>
    </dgm:pt>
    <dgm:pt modelId="{0132E0AB-21DA-4047-BAE8-6B75CFA66A74}" type="pres">
      <dgm:prSet presAssocID="{75406B63-C97E-40C8-8670-0A72A7D04240}" presName="node" presStyleLbl="node1" presStyleIdx="1" presStyleCnt="6">
        <dgm:presLayoutVars>
          <dgm:bulletEnabled val="1"/>
        </dgm:presLayoutVars>
      </dgm:prSet>
      <dgm:spPr/>
      <dgm:t>
        <a:bodyPr/>
        <a:lstStyle/>
        <a:p>
          <a:endParaRPr lang="en-US"/>
        </a:p>
      </dgm:t>
    </dgm:pt>
    <dgm:pt modelId="{FB39BD1E-2668-49BE-A64D-8C0AA2BE3A16}" type="pres">
      <dgm:prSet presAssocID="{08C54453-ADE3-42EA-927A-DD2F46DF49A4}" presName="parTrans" presStyleLbl="sibTrans2D1" presStyleIdx="2" presStyleCnt="6"/>
      <dgm:spPr/>
      <dgm:t>
        <a:bodyPr/>
        <a:lstStyle/>
        <a:p>
          <a:endParaRPr lang="en-US"/>
        </a:p>
      </dgm:t>
    </dgm:pt>
    <dgm:pt modelId="{7AC8982B-59DF-471C-9081-86F01AB56D0D}" type="pres">
      <dgm:prSet presAssocID="{08C54453-ADE3-42EA-927A-DD2F46DF49A4}" presName="connectorText" presStyleLbl="sibTrans2D1" presStyleIdx="2" presStyleCnt="6"/>
      <dgm:spPr/>
      <dgm:t>
        <a:bodyPr/>
        <a:lstStyle/>
        <a:p>
          <a:endParaRPr lang="en-US"/>
        </a:p>
      </dgm:t>
    </dgm:pt>
    <dgm:pt modelId="{360F45DB-2062-4D0C-ADE9-841E85500522}" type="pres">
      <dgm:prSet presAssocID="{D1CF3EA7-EBB6-4CAB-A8E2-999A4D252FB7}" presName="node" presStyleLbl="node1" presStyleIdx="2" presStyleCnt="6">
        <dgm:presLayoutVars>
          <dgm:bulletEnabled val="1"/>
        </dgm:presLayoutVars>
      </dgm:prSet>
      <dgm:spPr/>
      <dgm:t>
        <a:bodyPr/>
        <a:lstStyle/>
        <a:p>
          <a:endParaRPr lang="en-US"/>
        </a:p>
      </dgm:t>
    </dgm:pt>
    <dgm:pt modelId="{EC575EB9-1140-42F3-A116-37CB945622CC}" type="pres">
      <dgm:prSet presAssocID="{DFCE0E34-555F-4851-AA9C-FB87F5E85B6A}" presName="parTrans" presStyleLbl="sibTrans2D1" presStyleIdx="3" presStyleCnt="6" custLinFactNeighborX="-11416" custLinFactNeighborY="6571"/>
      <dgm:spPr/>
      <dgm:t>
        <a:bodyPr/>
        <a:lstStyle/>
        <a:p>
          <a:endParaRPr lang="en-US"/>
        </a:p>
      </dgm:t>
    </dgm:pt>
    <dgm:pt modelId="{06283101-5449-4D3F-8DDB-03DE137F4BDF}" type="pres">
      <dgm:prSet presAssocID="{DFCE0E34-555F-4851-AA9C-FB87F5E85B6A}" presName="connectorText" presStyleLbl="sibTrans2D1" presStyleIdx="3" presStyleCnt="6"/>
      <dgm:spPr/>
      <dgm:t>
        <a:bodyPr/>
        <a:lstStyle/>
        <a:p>
          <a:endParaRPr lang="en-US"/>
        </a:p>
      </dgm:t>
    </dgm:pt>
    <dgm:pt modelId="{8E0C049D-65E9-4D59-AFA2-136C25F49EF1}" type="pres">
      <dgm:prSet presAssocID="{B7E01A5B-AEA1-4591-B9BE-A50EB6819A50}" presName="node" presStyleLbl="node1" presStyleIdx="3" presStyleCnt="6">
        <dgm:presLayoutVars>
          <dgm:bulletEnabled val="1"/>
        </dgm:presLayoutVars>
      </dgm:prSet>
      <dgm:spPr/>
      <dgm:t>
        <a:bodyPr/>
        <a:lstStyle/>
        <a:p>
          <a:endParaRPr lang="en-US"/>
        </a:p>
      </dgm:t>
    </dgm:pt>
    <dgm:pt modelId="{F4483085-BA39-42F2-A48B-9F3DB4CC38EE}" type="pres">
      <dgm:prSet presAssocID="{9B08BA52-7B22-42E2-9EC7-DFC7854C9707}" presName="parTrans" presStyleLbl="sibTrans2D1" presStyleIdx="4" presStyleCnt="6"/>
      <dgm:spPr/>
      <dgm:t>
        <a:bodyPr/>
        <a:lstStyle/>
        <a:p>
          <a:endParaRPr lang="en-US"/>
        </a:p>
      </dgm:t>
    </dgm:pt>
    <dgm:pt modelId="{582A67FF-44FA-4AB7-95CA-A3EA5A64A37F}" type="pres">
      <dgm:prSet presAssocID="{9B08BA52-7B22-42E2-9EC7-DFC7854C9707}" presName="connectorText" presStyleLbl="sibTrans2D1" presStyleIdx="4" presStyleCnt="6"/>
      <dgm:spPr/>
      <dgm:t>
        <a:bodyPr/>
        <a:lstStyle/>
        <a:p>
          <a:endParaRPr lang="en-US"/>
        </a:p>
      </dgm:t>
    </dgm:pt>
    <dgm:pt modelId="{593D2573-5F6B-499B-8A1E-8A766AFEC3A9}" type="pres">
      <dgm:prSet presAssocID="{622E4A8D-AF72-4DD2-9B95-9DB1F77C012C}" presName="node" presStyleLbl="node1" presStyleIdx="4" presStyleCnt="6">
        <dgm:presLayoutVars>
          <dgm:bulletEnabled val="1"/>
        </dgm:presLayoutVars>
      </dgm:prSet>
      <dgm:spPr/>
      <dgm:t>
        <a:bodyPr/>
        <a:lstStyle/>
        <a:p>
          <a:endParaRPr lang="en-US"/>
        </a:p>
      </dgm:t>
    </dgm:pt>
    <dgm:pt modelId="{68BC0D01-2EC9-4029-A4E0-DB71B3598F17}" type="pres">
      <dgm:prSet presAssocID="{018FEEC1-2E2E-4CEF-AC9B-9EF768870163}" presName="parTrans" presStyleLbl="sibTrans2D1" presStyleIdx="5" presStyleCnt="6"/>
      <dgm:spPr/>
      <dgm:t>
        <a:bodyPr/>
        <a:lstStyle/>
        <a:p>
          <a:endParaRPr lang="en-US"/>
        </a:p>
      </dgm:t>
    </dgm:pt>
    <dgm:pt modelId="{2CFF6F18-0BDC-4A02-873C-AFC339EF0384}" type="pres">
      <dgm:prSet presAssocID="{018FEEC1-2E2E-4CEF-AC9B-9EF768870163}" presName="connectorText" presStyleLbl="sibTrans2D1" presStyleIdx="5" presStyleCnt="6"/>
      <dgm:spPr/>
      <dgm:t>
        <a:bodyPr/>
        <a:lstStyle/>
        <a:p>
          <a:endParaRPr lang="en-US"/>
        </a:p>
      </dgm:t>
    </dgm:pt>
    <dgm:pt modelId="{FDC5E00F-1074-4707-894F-3125B2FE2F13}" type="pres">
      <dgm:prSet presAssocID="{DA867D13-DA3C-4F53-83EB-54D50D99089B}" presName="node" presStyleLbl="node1" presStyleIdx="5" presStyleCnt="6">
        <dgm:presLayoutVars>
          <dgm:bulletEnabled val="1"/>
        </dgm:presLayoutVars>
      </dgm:prSet>
      <dgm:spPr/>
      <dgm:t>
        <a:bodyPr/>
        <a:lstStyle/>
        <a:p>
          <a:endParaRPr lang="en-US"/>
        </a:p>
      </dgm:t>
    </dgm:pt>
  </dgm:ptLst>
  <dgm:cxnLst>
    <dgm:cxn modelId="{E532FA1D-B6F1-4CF1-9039-69CB0BC17881}" type="presOf" srcId="{08C54453-ADE3-42EA-927A-DD2F46DF49A4}" destId="{FB39BD1E-2668-49BE-A64D-8C0AA2BE3A16}" srcOrd="0" destOrd="0" presId="urn:microsoft.com/office/officeart/2005/8/layout/radial5"/>
    <dgm:cxn modelId="{3289F47C-84E4-4248-94A3-86EAF064FBE9}" type="presOf" srcId="{DA867D13-DA3C-4F53-83EB-54D50D99089B}" destId="{FDC5E00F-1074-4707-894F-3125B2FE2F13}" srcOrd="0" destOrd="0" presId="urn:microsoft.com/office/officeart/2005/8/layout/radial5"/>
    <dgm:cxn modelId="{3BA74BB5-A6EA-42AB-B12C-45543E625528}" type="presOf" srcId="{DFCE0E34-555F-4851-AA9C-FB87F5E85B6A}" destId="{EC575EB9-1140-42F3-A116-37CB945622CC}" srcOrd="0" destOrd="0" presId="urn:microsoft.com/office/officeart/2005/8/layout/radial5"/>
    <dgm:cxn modelId="{B2678EF6-F474-4DD0-B895-52A552DC08C2}" type="presOf" srcId="{622E4A8D-AF72-4DD2-9B95-9DB1F77C012C}" destId="{593D2573-5F6B-499B-8A1E-8A766AFEC3A9}" srcOrd="0" destOrd="0" presId="urn:microsoft.com/office/officeart/2005/8/layout/radial5"/>
    <dgm:cxn modelId="{4AD7E3E5-17D8-4B09-8BCE-83272102F88F}" type="presOf" srcId="{9B08BA52-7B22-42E2-9EC7-DFC7854C9707}" destId="{582A67FF-44FA-4AB7-95CA-A3EA5A64A37F}" srcOrd="1" destOrd="0" presId="urn:microsoft.com/office/officeart/2005/8/layout/radial5"/>
    <dgm:cxn modelId="{08F81145-F030-469A-81E6-F896E1C5FEB5}" type="presOf" srcId="{5C2D18FC-89D4-4BC0-9D4C-DCA1B434320D}" destId="{B3C511C1-F0D3-4F1C-932E-9D58F9C7F0A5}" srcOrd="1" destOrd="0" presId="urn:microsoft.com/office/officeart/2005/8/layout/radial5"/>
    <dgm:cxn modelId="{69EE4ABC-E82A-4F88-8F8A-A3A0583AD0B8}" type="presOf" srcId="{08C54453-ADE3-42EA-927A-DD2F46DF49A4}" destId="{7AC8982B-59DF-471C-9081-86F01AB56D0D}" srcOrd="1" destOrd="0" presId="urn:microsoft.com/office/officeart/2005/8/layout/radial5"/>
    <dgm:cxn modelId="{65A94C74-FBE5-40FA-8F11-8CFE69DEA9DA}" srcId="{AEB43325-E84A-43DD-B360-5E4CF7337FA1}" destId="{49123C01-AF5E-4BE7-B71B-C9CD699BCD7C}" srcOrd="0" destOrd="0" parTransId="{F74B5493-AEB5-4889-8010-1F9FF1A16AFC}" sibTransId="{5D45E457-C671-4A5A-9742-9B54AF5CEFA4}"/>
    <dgm:cxn modelId="{7019BADE-C760-487A-BC1C-515E3B629C5E}" type="presOf" srcId="{F74B5493-AEB5-4889-8010-1F9FF1A16AFC}" destId="{DDBE604F-AED3-4DD2-977C-98904EA5938C}" srcOrd="1" destOrd="0" presId="urn:microsoft.com/office/officeart/2005/8/layout/radial5"/>
    <dgm:cxn modelId="{5542BAFF-B8CA-4013-A6D2-AA1A197EB464}" srcId="{AEB43325-E84A-43DD-B360-5E4CF7337FA1}" destId="{DA867D13-DA3C-4F53-83EB-54D50D99089B}" srcOrd="5" destOrd="0" parTransId="{018FEEC1-2E2E-4CEF-AC9B-9EF768870163}" sibTransId="{7AD88500-2F5E-4F92-9B7E-2537BAB5E949}"/>
    <dgm:cxn modelId="{A35F90DD-8BC8-4B87-824C-F61D1D5D444C}" type="presOf" srcId="{7C16C7BF-CC66-4F2A-94B5-20A9E377A643}" destId="{F7C47067-2B9D-4BD7-AC5B-2F0E3A32E189}" srcOrd="0" destOrd="0" presId="urn:microsoft.com/office/officeart/2005/8/layout/radial5"/>
    <dgm:cxn modelId="{E89826B5-1B0D-46E1-B811-4D17226C733C}" type="presOf" srcId="{DFCE0E34-555F-4851-AA9C-FB87F5E85B6A}" destId="{06283101-5449-4D3F-8DDB-03DE137F4BDF}" srcOrd="1" destOrd="0" presId="urn:microsoft.com/office/officeart/2005/8/layout/radial5"/>
    <dgm:cxn modelId="{4E3E04C4-24D6-413A-9B93-6E9416AFD009}" type="presOf" srcId="{5C2D18FC-89D4-4BC0-9D4C-DCA1B434320D}" destId="{3D26F4B6-D8E2-4F36-8AE3-2D157120CA4B}" srcOrd="0" destOrd="0" presId="urn:microsoft.com/office/officeart/2005/8/layout/radial5"/>
    <dgm:cxn modelId="{AA6F271A-6EBC-46C5-915D-1E02FE06C1A5}" srcId="{AEB43325-E84A-43DD-B360-5E4CF7337FA1}" destId="{B7E01A5B-AEA1-4591-B9BE-A50EB6819A50}" srcOrd="3" destOrd="0" parTransId="{DFCE0E34-555F-4851-AA9C-FB87F5E85B6A}" sibTransId="{0AA7B057-EAEB-4230-BB58-20E97492E5FD}"/>
    <dgm:cxn modelId="{B15D22B1-2A86-4B93-825A-32D55F20E2A0}" srcId="{AEB43325-E84A-43DD-B360-5E4CF7337FA1}" destId="{622E4A8D-AF72-4DD2-9B95-9DB1F77C012C}" srcOrd="4" destOrd="0" parTransId="{9B08BA52-7B22-42E2-9EC7-DFC7854C9707}" sibTransId="{C8F215BE-E0A6-4981-8FF2-0DD27AAE3B61}"/>
    <dgm:cxn modelId="{51825494-5483-431A-B67A-A96D101AB71F}" type="presOf" srcId="{018FEEC1-2E2E-4CEF-AC9B-9EF768870163}" destId="{2CFF6F18-0BDC-4A02-873C-AFC339EF0384}" srcOrd="1" destOrd="0" presId="urn:microsoft.com/office/officeart/2005/8/layout/radial5"/>
    <dgm:cxn modelId="{C9146AF1-655E-45C7-8605-53698FF5280A}" type="presOf" srcId="{D1CF3EA7-EBB6-4CAB-A8E2-999A4D252FB7}" destId="{360F45DB-2062-4D0C-ADE9-841E85500522}" srcOrd="0" destOrd="0" presId="urn:microsoft.com/office/officeart/2005/8/layout/radial5"/>
    <dgm:cxn modelId="{4CBEECBA-8E06-4BC5-A88D-8E905BBCB1F2}" type="presOf" srcId="{AEB43325-E84A-43DD-B360-5E4CF7337FA1}" destId="{2D35028B-9C5C-4022-9226-3607B8B186D5}" srcOrd="0" destOrd="0" presId="urn:microsoft.com/office/officeart/2005/8/layout/radial5"/>
    <dgm:cxn modelId="{7B2C1573-7393-4D1A-AA0C-7B6C610E0F4D}" type="presOf" srcId="{49123C01-AF5E-4BE7-B71B-C9CD699BCD7C}" destId="{25B1B57C-21ED-423F-88D6-3B22187DA622}" srcOrd="0" destOrd="0" presId="urn:microsoft.com/office/officeart/2005/8/layout/radial5"/>
    <dgm:cxn modelId="{914FA737-9DE4-416F-A8C4-1DD6CFE9CA00}" srcId="{AEB43325-E84A-43DD-B360-5E4CF7337FA1}" destId="{D1CF3EA7-EBB6-4CAB-A8E2-999A4D252FB7}" srcOrd="2" destOrd="0" parTransId="{08C54453-ADE3-42EA-927A-DD2F46DF49A4}" sibTransId="{5FE12D56-3E90-4388-BCE3-6336AED9194E}"/>
    <dgm:cxn modelId="{FE9C0D7F-2FC0-4A03-8051-C1E1BF63AE94}" type="presOf" srcId="{9B08BA52-7B22-42E2-9EC7-DFC7854C9707}" destId="{F4483085-BA39-42F2-A48B-9F3DB4CC38EE}" srcOrd="0" destOrd="0" presId="urn:microsoft.com/office/officeart/2005/8/layout/radial5"/>
    <dgm:cxn modelId="{0F78B966-8C05-4A1D-B476-69CCC2E8D4B8}" type="presOf" srcId="{75406B63-C97E-40C8-8670-0A72A7D04240}" destId="{0132E0AB-21DA-4047-BAE8-6B75CFA66A74}" srcOrd="0" destOrd="0" presId="urn:microsoft.com/office/officeart/2005/8/layout/radial5"/>
    <dgm:cxn modelId="{301E0370-D4D3-4E88-86A2-E453E98226FB}" type="presOf" srcId="{018FEEC1-2E2E-4CEF-AC9B-9EF768870163}" destId="{68BC0D01-2EC9-4029-A4E0-DB71B3598F17}" srcOrd="0" destOrd="0" presId="urn:microsoft.com/office/officeart/2005/8/layout/radial5"/>
    <dgm:cxn modelId="{347404DE-B5DC-44F8-AE89-02FEAE29254A}" srcId="{7C16C7BF-CC66-4F2A-94B5-20A9E377A643}" destId="{AEB43325-E84A-43DD-B360-5E4CF7337FA1}" srcOrd="0" destOrd="0" parTransId="{4D50C886-D00B-4160-8F17-475065E17660}" sibTransId="{3234CBD7-63BE-4D98-BA72-D30DFD210983}"/>
    <dgm:cxn modelId="{62462E93-D200-4498-BE32-7A0DA5125697}" type="presOf" srcId="{B7E01A5B-AEA1-4591-B9BE-A50EB6819A50}" destId="{8E0C049D-65E9-4D59-AFA2-136C25F49EF1}" srcOrd="0" destOrd="0" presId="urn:microsoft.com/office/officeart/2005/8/layout/radial5"/>
    <dgm:cxn modelId="{320D344D-7D2D-4B0A-8215-D7ADD27F8C8E}" type="presOf" srcId="{F74B5493-AEB5-4889-8010-1F9FF1A16AFC}" destId="{C1B4B35A-8788-4448-BAF6-CF9FC9B46ED0}" srcOrd="0" destOrd="0" presId="urn:microsoft.com/office/officeart/2005/8/layout/radial5"/>
    <dgm:cxn modelId="{CB85C78E-2B24-4A80-87AD-2CD01067F26B}" srcId="{AEB43325-E84A-43DD-B360-5E4CF7337FA1}" destId="{75406B63-C97E-40C8-8670-0A72A7D04240}" srcOrd="1" destOrd="0" parTransId="{5C2D18FC-89D4-4BC0-9D4C-DCA1B434320D}" sibTransId="{79F850DE-4D03-4172-A1B9-B95203DC30F7}"/>
    <dgm:cxn modelId="{93407F3A-F97C-4ACC-8B2F-6E742A260404}" type="presParOf" srcId="{F7C47067-2B9D-4BD7-AC5B-2F0E3A32E189}" destId="{2D35028B-9C5C-4022-9226-3607B8B186D5}" srcOrd="0" destOrd="0" presId="urn:microsoft.com/office/officeart/2005/8/layout/radial5"/>
    <dgm:cxn modelId="{C6667757-7EAD-4A45-8A45-16DE94E249D7}" type="presParOf" srcId="{F7C47067-2B9D-4BD7-AC5B-2F0E3A32E189}" destId="{C1B4B35A-8788-4448-BAF6-CF9FC9B46ED0}" srcOrd="1" destOrd="0" presId="urn:microsoft.com/office/officeart/2005/8/layout/radial5"/>
    <dgm:cxn modelId="{EFC784CF-4C26-40E4-A167-5E4C6AB19966}" type="presParOf" srcId="{C1B4B35A-8788-4448-BAF6-CF9FC9B46ED0}" destId="{DDBE604F-AED3-4DD2-977C-98904EA5938C}" srcOrd="0" destOrd="0" presId="urn:microsoft.com/office/officeart/2005/8/layout/radial5"/>
    <dgm:cxn modelId="{261CB32D-9C27-4AE7-949F-D346514D2016}" type="presParOf" srcId="{F7C47067-2B9D-4BD7-AC5B-2F0E3A32E189}" destId="{25B1B57C-21ED-423F-88D6-3B22187DA622}" srcOrd="2" destOrd="0" presId="urn:microsoft.com/office/officeart/2005/8/layout/radial5"/>
    <dgm:cxn modelId="{EDA7C1FF-3F24-4948-A37F-8482A5DEA5C6}" type="presParOf" srcId="{F7C47067-2B9D-4BD7-AC5B-2F0E3A32E189}" destId="{3D26F4B6-D8E2-4F36-8AE3-2D157120CA4B}" srcOrd="3" destOrd="0" presId="urn:microsoft.com/office/officeart/2005/8/layout/radial5"/>
    <dgm:cxn modelId="{9D7417C7-B8DC-4C1A-8B6E-02553A58FF7D}" type="presParOf" srcId="{3D26F4B6-D8E2-4F36-8AE3-2D157120CA4B}" destId="{B3C511C1-F0D3-4F1C-932E-9D58F9C7F0A5}" srcOrd="0" destOrd="0" presId="urn:microsoft.com/office/officeart/2005/8/layout/radial5"/>
    <dgm:cxn modelId="{EAAF911D-59EF-43A0-957B-3E40A58F0664}" type="presParOf" srcId="{F7C47067-2B9D-4BD7-AC5B-2F0E3A32E189}" destId="{0132E0AB-21DA-4047-BAE8-6B75CFA66A74}" srcOrd="4" destOrd="0" presId="urn:microsoft.com/office/officeart/2005/8/layout/radial5"/>
    <dgm:cxn modelId="{3B55C20A-7A07-4193-A320-8878E3E57565}" type="presParOf" srcId="{F7C47067-2B9D-4BD7-AC5B-2F0E3A32E189}" destId="{FB39BD1E-2668-49BE-A64D-8C0AA2BE3A16}" srcOrd="5" destOrd="0" presId="urn:microsoft.com/office/officeart/2005/8/layout/radial5"/>
    <dgm:cxn modelId="{04322BF9-6CDD-4E05-BF54-2FFF417BF435}" type="presParOf" srcId="{FB39BD1E-2668-49BE-A64D-8C0AA2BE3A16}" destId="{7AC8982B-59DF-471C-9081-86F01AB56D0D}" srcOrd="0" destOrd="0" presId="urn:microsoft.com/office/officeart/2005/8/layout/radial5"/>
    <dgm:cxn modelId="{6D8340D6-F823-49E6-9C9A-BA622645DDEA}" type="presParOf" srcId="{F7C47067-2B9D-4BD7-AC5B-2F0E3A32E189}" destId="{360F45DB-2062-4D0C-ADE9-841E85500522}" srcOrd="6" destOrd="0" presId="urn:microsoft.com/office/officeart/2005/8/layout/radial5"/>
    <dgm:cxn modelId="{5CCC17D3-7433-4A7A-A77B-501EB8A9D153}" type="presParOf" srcId="{F7C47067-2B9D-4BD7-AC5B-2F0E3A32E189}" destId="{EC575EB9-1140-42F3-A116-37CB945622CC}" srcOrd="7" destOrd="0" presId="urn:microsoft.com/office/officeart/2005/8/layout/radial5"/>
    <dgm:cxn modelId="{306D0FAD-E09A-4FC6-9842-951E96269FF9}" type="presParOf" srcId="{EC575EB9-1140-42F3-A116-37CB945622CC}" destId="{06283101-5449-4D3F-8DDB-03DE137F4BDF}" srcOrd="0" destOrd="0" presId="urn:microsoft.com/office/officeart/2005/8/layout/radial5"/>
    <dgm:cxn modelId="{84E630D6-995E-42AD-A183-969CBB53ABA9}" type="presParOf" srcId="{F7C47067-2B9D-4BD7-AC5B-2F0E3A32E189}" destId="{8E0C049D-65E9-4D59-AFA2-136C25F49EF1}" srcOrd="8" destOrd="0" presId="urn:microsoft.com/office/officeart/2005/8/layout/radial5"/>
    <dgm:cxn modelId="{BCBA4E92-26B8-45A0-97C0-5D1B7D26EB0C}" type="presParOf" srcId="{F7C47067-2B9D-4BD7-AC5B-2F0E3A32E189}" destId="{F4483085-BA39-42F2-A48B-9F3DB4CC38EE}" srcOrd="9" destOrd="0" presId="urn:microsoft.com/office/officeart/2005/8/layout/radial5"/>
    <dgm:cxn modelId="{DD39C869-C24A-4979-AA87-B0DC14B087A7}" type="presParOf" srcId="{F4483085-BA39-42F2-A48B-9F3DB4CC38EE}" destId="{582A67FF-44FA-4AB7-95CA-A3EA5A64A37F}" srcOrd="0" destOrd="0" presId="urn:microsoft.com/office/officeart/2005/8/layout/radial5"/>
    <dgm:cxn modelId="{CB8094A1-D517-4F90-9D7A-CD73163E5D23}" type="presParOf" srcId="{F7C47067-2B9D-4BD7-AC5B-2F0E3A32E189}" destId="{593D2573-5F6B-499B-8A1E-8A766AFEC3A9}" srcOrd="10" destOrd="0" presId="urn:microsoft.com/office/officeart/2005/8/layout/radial5"/>
    <dgm:cxn modelId="{082A8F27-1DA7-4E7B-AE92-5EB442ABFD47}" type="presParOf" srcId="{F7C47067-2B9D-4BD7-AC5B-2F0E3A32E189}" destId="{68BC0D01-2EC9-4029-A4E0-DB71B3598F17}" srcOrd="11" destOrd="0" presId="urn:microsoft.com/office/officeart/2005/8/layout/radial5"/>
    <dgm:cxn modelId="{0B80CDC6-EB6A-4B87-90FD-4F9618BB222F}" type="presParOf" srcId="{68BC0D01-2EC9-4029-A4E0-DB71B3598F17}" destId="{2CFF6F18-0BDC-4A02-873C-AFC339EF0384}" srcOrd="0" destOrd="0" presId="urn:microsoft.com/office/officeart/2005/8/layout/radial5"/>
    <dgm:cxn modelId="{2C4570C7-3641-4EF9-AA91-10A126AD306D}" type="presParOf" srcId="{F7C47067-2B9D-4BD7-AC5B-2F0E3A32E189}" destId="{FDC5E00F-1074-4707-894F-3125B2FE2F1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031E6-1256-4FE0-A115-24233A5D4C05}" type="doc">
      <dgm:prSet loTypeId="urn:microsoft.com/office/officeart/2005/8/layout/default#1" loCatId="list" qsTypeId="urn:microsoft.com/office/officeart/2005/8/quickstyle/simple1#4" qsCatId="simple" csTypeId="urn:microsoft.com/office/officeart/2005/8/colors/colorful2" csCatId="colorful" phldr="1"/>
      <dgm:spPr>
        <a:scene3d>
          <a:camera prst="orthographicFront">
            <a:rot lat="0" lon="0" rev="0"/>
          </a:camera>
          <a:lightRig rig="glow" dir="t">
            <a:rot lat="0" lon="0" rev="14100000"/>
          </a:lightRig>
        </a:scene3d>
      </dgm:spPr>
      <dgm:t>
        <a:bodyPr/>
        <a:lstStyle/>
        <a:p>
          <a:endParaRPr lang="en-US"/>
        </a:p>
      </dgm:t>
    </dgm:pt>
    <dgm:pt modelId="{A478DF38-DD57-478A-9E34-0DA6B1F2957E}">
      <dgm:prSet phldrT="[Text]"/>
      <dgm:spPr>
        <a:solidFill>
          <a:srgbClr val="7030A0"/>
        </a:solidFill>
        <a:ln>
          <a:noFill/>
        </a:ln>
        <a:effectLst/>
        <a:scene3d>
          <a:camera prst="orthographicFront">
            <a:rot lat="0" lon="0" rev="0"/>
          </a:camera>
          <a:lightRig rig="glow" dir="t">
            <a:rot lat="0" lon="0" rev="14100000"/>
          </a:lightRig>
        </a:scene3d>
        <a:sp3d prstMaterial="softEdge">
          <a:bevelT w="127000" prst="artDeco"/>
        </a:sp3d>
      </dgm:spPr>
      <dgm:t>
        <a:bodyPr/>
        <a:lstStyle/>
        <a:p>
          <a:r>
            <a:t>Protection de la vue</a:t>
          </a:r>
          <a:endParaRPr lang="fr-FR" dirty="0"/>
        </a:p>
      </dgm:t>
    </dgm:pt>
    <dgm:pt modelId="{192804FF-9656-4897-8735-CCD45D95CA67}" type="parTrans" cxnId="{035A388A-6B1B-46A2-A9AB-4B6696608D17}">
      <dgm:prSet/>
      <dgm:spPr/>
      <dgm:t>
        <a:bodyPr/>
        <a:lstStyle/>
        <a:p>
          <a:endParaRPr lang="en-US"/>
        </a:p>
      </dgm:t>
    </dgm:pt>
    <dgm:pt modelId="{8971052A-70D4-4634-BA7F-C72CABC65B74}" type="sibTrans" cxnId="{035A388A-6B1B-46A2-A9AB-4B6696608D17}">
      <dgm:prSet/>
      <dgm:spPr/>
      <dgm:t>
        <a:bodyPr/>
        <a:lstStyle/>
        <a:p>
          <a:endParaRPr lang="en-US"/>
        </a:p>
      </dgm:t>
    </dgm:pt>
    <dgm:pt modelId="{022267F4-F22A-47B9-9C5B-FA2117AC9C99}">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r>
            <a:t>Services pour les jeunes</a:t>
          </a:r>
          <a:endParaRPr lang="fr-FR" dirty="0"/>
        </a:p>
      </dgm:t>
    </dgm:pt>
    <dgm:pt modelId="{94B061A3-1BE9-4A57-9617-0A01271D5740}" type="parTrans" cxnId="{373DCE11-0E67-40AE-9B30-BE99E1680C63}">
      <dgm:prSet/>
      <dgm:spPr/>
      <dgm:t>
        <a:bodyPr/>
        <a:lstStyle/>
        <a:p>
          <a:endParaRPr lang="en-US"/>
        </a:p>
      </dgm:t>
    </dgm:pt>
    <dgm:pt modelId="{05637980-006A-4082-9893-961B99336131}" type="sibTrans" cxnId="{373DCE11-0E67-40AE-9B30-BE99E1680C63}">
      <dgm:prSet/>
      <dgm:spPr/>
      <dgm:t>
        <a:bodyPr/>
        <a:lstStyle/>
        <a:p>
          <a:endParaRPr lang="en-US"/>
        </a:p>
      </dgm:t>
    </dgm:pt>
    <dgm:pt modelId="{686DAE87-E2DD-4771-AAD8-AEDDF8198A6A}">
      <dgm:prSet phldrT="[Text]"/>
      <dgm:spPr>
        <a:solidFill>
          <a:srgbClr val="FFC000"/>
        </a:solidFill>
        <a:ln>
          <a:noFill/>
        </a:ln>
        <a:effectLst/>
        <a:scene3d>
          <a:camera prst="orthographicFront">
            <a:rot lat="0" lon="0" rev="0"/>
          </a:camera>
          <a:lightRig rig="glow" dir="t">
            <a:rot lat="0" lon="0" rev="14100000"/>
          </a:lightRig>
        </a:scene3d>
        <a:sp3d prstMaterial="softEdge">
          <a:bevelT w="127000" prst="artDeco"/>
        </a:sp3d>
      </dgm:spPr>
      <dgm:t>
        <a:bodyPr/>
        <a:lstStyle/>
        <a:p>
          <a:r>
            <a:t>Promotion de la santé</a:t>
          </a:r>
          <a:endParaRPr lang="fr-FR" dirty="0"/>
        </a:p>
      </dgm:t>
    </dgm:pt>
    <dgm:pt modelId="{F268A6F6-F225-4E77-9ED3-62A36989E72F}" type="parTrans" cxnId="{4D247C63-7341-41A2-8B9C-663B83EEB270}">
      <dgm:prSet/>
      <dgm:spPr/>
      <dgm:t>
        <a:bodyPr/>
        <a:lstStyle/>
        <a:p>
          <a:endParaRPr lang="en-US"/>
        </a:p>
      </dgm:t>
    </dgm:pt>
    <dgm:pt modelId="{584764FD-D5CF-4F57-A4AC-0A7C066A4397}" type="sibTrans" cxnId="{4D247C63-7341-41A2-8B9C-663B83EEB270}">
      <dgm:prSet/>
      <dgm:spPr/>
      <dgm:t>
        <a:bodyPr/>
        <a:lstStyle/>
        <a:p>
          <a:endParaRPr lang="en-US"/>
        </a:p>
      </dgm:t>
    </dgm:pt>
    <dgm:pt modelId="{48F3347A-549D-41A6-A179-6024F0119E95}">
      <dgm:prSet/>
      <dgm:spPr>
        <a:solidFill>
          <a:srgbClr val="008E40"/>
        </a:solidFill>
        <a:ln>
          <a:noFill/>
        </a:ln>
        <a:effectLst/>
        <a:scene3d>
          <a:camera prst="orthographicFront">
            <a:rot lat="0" lon="0" rev="0"/>
          </a:camera>
          <a:lightRig rig="glow" dir="t">
            <a:rot lat="0" lon="0" rev="14100000"/>
          </a:lightRig>
        </a:scene3d>
        <a:sp3d prstMaterial="softEdge">
          <a:bevelT w="127000" prst="artDeco"/>
        </a:sp3d>
      </dgm:spPr>
      <dgm:t>
        <a:bodyPr/>
        <a:lstStyle/>
        <a:p>
          <a:r>
            <a:t>Aide aux handicapés</a:t>
          </a:r>
          <a:endParaRPr lang="fr-FR" dirty="0"/>
        </a:p>
      </dgm:t>
    </dgm:pt>
    <dgm:pt modelId="{F93EEB54-A793-4FD8-B904-EFF517D5B532}" type="parTrans" cxnId="{42F45EAD-9517-4472-A502-5C3985B70767}">
      <dgm:prSet/>
      <dgm:spPr/>
      <dgm:t>
        <a:bodyPr/>
        <a:lstStyle/>
        <a:p>
          <a:endParaRPr lang="en-US"/>
        </a:p>
      </dgm:t>
    </dgm:pt>
    <dgm:pt modelId="{A256699B-91FE-4465-83BB-55A312148CE9}" type="sibTrans" cxnId="{42F45EAD-9517-4472-A502-5C3985B70767}">
      <dgm:prSet/>
      <dgm:spPr/>
      <dgm:t>
        <a:bodyPr/>
        <a:lstStyle/>
        <a:p>
          <a:endParaRPr lang="en-US"/>
        </a:p>
      </dgm:t>
    </dgm:pt>
    <dgm:pt modelId="{A6D85057-3F2E-4588-9F7D-07CBBAD890D3}" type="pres">
      <dgm:prSet presAssocID="{93D031E6-1256-4FE0-A115-24233A5D4C05}" presName="diagram" presStyleCnt="0">
        <dgm:presLayoutVars>
          <dgm:dir/>
          <dgm:resizeHandles val="exact"/>
        </dgm:presLayoutVars>
      </dgm:prSet>
      <dgm:spPr/>
      <dgm:t>
        <a:bodyPr/>
        <a:lstStyle/>
        <a:p>
          <a:endParaRPr lang="en-US"/>
        </a:p>
      </dgm:t>
    </dgm:pt>
    <dgm:pt modelId="{27C7E772-5C59-47F1-B930-F3061D33322D}" type="pres">
      <dgm:prSet presAssocID="{A478DF38-DD57-478A-9E34-0DA6B1F2957E}" presName="node" presStyleLbl="node1" presStyleIdx="0" presStyleCnt="4">
        <dgm:presLayoutVars>
          <dgm:bulletEnabled val="1"/>
        </dgm:presLayoutVars>
      </dgm:prSet>
      <dgm:spPr/>
      <dgm:t>
        <a:bodyPr/>
        <a:lstStyle/>
        <a:p>
          <a:endParaRPr lang="en-US"/>
        </a:p>
      </dgm:t>
    </dgm:pt>
    <dgm:pt modelId="{0FFDBCB0-FFA6-40A0-ABC8-6E980A20CD3D}" type="pres">
      <dgm:prSet presAssocID="{8971052A-70D4-4634-BA7F-C72CABC65B74}"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BDE1ACF8-5D30-49C0-BB52-4E75CCEF09BE}" type="pres">
      <dgm:prSet presAssocID="{686DAE87-E2DD-4771-AAD8-AEDDF8198A6A}" presName="node" presStyleLbl="node1" presStyleIdx="1" presStyleCnt="4">
        <dgm:presLayoutVars>
          <dgm:bulletEnabled val="1"/>
        </dgm:presLayoutVars>
      </dgm:prSet>
      <dgm:spPr/>
      <dgm:t>
        <a:bodyPr/>
        <a:lstStyle/>
        <a:p>
          <a:endParaRPr lang="en-US"/>
        </a:p>
      </dgm:t>
    </dgm:pt>
    <dgm:pt modelId="{348826FC-B779-4407-92EC-A59106EDC7B1}" type="pres">
      <dgm:prSet presAssocID="{584764FD-D5CF-4F57-A4AC-0A7C066A4397}"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D487EE50-625F-4189-A876-D78656C15F70}" type="pres">
      <dgm:prSet presAssocID="{022267F4-F22A-47B9-9C5B-FA2117AC9C99}" presName="node" presStyleLbl="node1" presStyleIdx="2" presStyleCnt="4">
        <dgm:presLayoutVars>
          <dgm:bulletEnabled val="1"/>
        </dgm:presLayoutVars>
      </dgm:prSet>
      <dgm:spPr/>
      <dgm:t>
        <a:bodyPr/>
        <a:lstStyle/>
        <a:p>
          <a:endParaRPr lang="en-US"/>
        </a:p>
      </dgm:t>
    </dgm:pt>
    <dgm:pt modelId="{A5A7C1BA-9D01-434C-B1F2-04DA75C71995}" type="pres">
      <dgm:prSet presAssocID="{05637980-006A-4082-9893-961B99336131}"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A3D6E354-C7C1-40B1-9AEC-B9FDB4A47EE5}" type="pres">
      <dgm:prSet presAssocID="{48F3347A-549D-41A6-A179-6024F0119E95}" presName="node" presStyleLbl="node1" presStyleIdx="3" presStyleCnt="4">
        <dgm:presLayoutVars>
          <dgm:bulletEnabled val="1"/>
        </dgm:presLayoutVars>
      </dgm:prSet>
      <dgm:spPr/>
      <dgm:t>
        <a:bodyPr/>
        <a:lstStyle/>
        <a:p>
          <a:endParaRPr lang="en-US"/>
        </a:p>
      </dgm:t>
    </dgm:pt>
  </dgm:ptLst>
  <dgm:cxnLst>
    <dgm:cxn modelId="{A414E668-71EE-4A73-935D-FA57BFC1B854}" type="presOf" srcId="{022267F4-F22A-47B9-9C5B-FA2117AC9C99}" destId="{D487EE50-625F-4189-A876-D78656C15F70}" srcOrd="0" destOrd="0" presId="urn:microsoft.com/office/officeart/2005/8/layout/default#1"/>
    <dgm:cxn modelId="{42F45EAD-9517-4472-A502-5C3985B70767}" srcId="{93D031E6-1256-4FE0-A115-24233A5D4C05}" destId="{48F3347A-549D-41A6-A179-6024F0119E95}" srcOrd="3" destOrd="0" parTransId="{F93EEB54-A793-4FD8-B904-EFF517D5B532}" sibTransId="{A256699B-91FE-4465-83BB-55A312148CE9}"/>
    <dgm:cxn modelId="{373DCE11-0E67-40AE-9B30-BE99E1680C63}" srcId="{93D031E6-1256-4FE0-A115-24233A5D4C05}" destId="{022267F4-F22A-47B9-9C5B-FA2117AC9C99}" srcOrd="2" destOrd="0" parTransId="{94B061A3-1BE9-4A57-9617-0A01271D5740}" sibTransId="{05637980-006A-4082-9893-961B99336131}"/>
    <dgm:cxn modelId="{035A388A-6B1B-46A2-A9AB-4B6696608D17}" srcId="{93D031E6-1256-4FE0-A115-24233A5D4C05}" destId="{A478DF38-DD57-478A-9E34-0DA6B1F2957E}" srcOrd="0" destOrd="0" parTransId="{192804FF-9656-4897-8735-CCD45D95CA67}" sibTransId="{8971052A-70D4-4634-BA7F-C72CABC65B74}"/>
    <dgm:cxn modelId="{D1952FA1-E141-4352-8C8A-6EEB066F4D79}" type="presOf" srcId="{93D031E6-1256-4FE0-A115-24233A5D4C05}" destId="{A6D85057-3F2E-4588-9F7D-07CBBAD890D3}" srcOrd="0" destOrd="0" presId="urn:microsoft.com/office/officeart/2005/8/layout/default#1"/>
    <dgm:cxn modelId="{4D247C63-7341-41A2-8B9C-663B83EEB270}" srcId="{93D031E6-1256-4FE0-A115-24233A5D4C05}" destId="{686DAE87-E2DD-4771-AAD8-AEDDF8198A6A}" srcOrd="1" destOrd="0" parTransId="{F268A6F6-F225-4E77-9ED3-62A36989E72F}" sibTransId="{584764FD-D5CF-4F57-A4AC-0A7C066A4397}"/>
    <dgm:cxn modelId="{85600F84-0E0D-431B-ACBF-5E673220CE50}" type="presOf" srcId="{686DAE87-E2DD-4771-AAD8-AEDDF8198A6A}" destId="{BDE1ACF8-5D30-49C0-BB52-4E75CCEF09BE}" srcOrd="0" destOrd="0" presId="urn:microsoft.com/office/officeart/2005/8/layout/default#1"/>
    <dgm:cxn modelId="{CC0AECD1-61FD-4DC4-9067-976848F7C647}" type="presOf" srcId="{A478DF38-DD57-478A-9E34-0DA6B1F2957E}" destId="{27C7E772-5C59-47F1-B930-F3061D33322D}" srcOrd="0" destOrd="0" presId="urn:microsoft.com/office/officeart/2005/8/layout/default#1"/>
    <dgm:cxn modelId="{3EB67C62-0CA1-4B08-A074-6F32F763B9C5}" type="presOf" srcId="{48F3347A-549D-41A6-A179-6024F0119E95}" destId="{A3D6E354-C7C1-40B1-9AEC-B9FDB4A47EE5}" srcOrd="0" destOrd="0" presId="urn:microsoft.com/office/officeart/2005/8/layout/default#1"/>
    <dgm:cxn modelId="{9D00FE5F-E433-41E3-A6FF-3307977A5AFC}" type="presParOf" srcId="{A6D85057-3F2E-4588-9F7D-07CBBAD890D3}" destId="{27C7E772-5C59-47F1-B930-F3061D33322D}" srcOrd="0" destOrd="0" presId="urn:microsoft.com/office/officeart/2005/8/layout/default#1"/>
    <dgm:cxn modelId="{E277C15B-F456-44B8-9808-D4106D2654E1}" type="presParOf" srcId="{A6D85057-3F2E-4588-9F7D-07CBBAD890D3}" destId="{0FFDBCB0-FFA6-40A0-ABC8-6E980A20CD3D}" srcOrd="1" destOrd="0" presId="urn:microsoft.com/office/officeart/2005/8/layout/default#1"/>
    <dgm:cxn modelId="{957BDBCA-FEDA-44BE-B806-1A5FFB762089}" type="presParOf" srcId="{A6D85057-3F2E-4588-9F7D-07CBBAD890D3}" destId="{BDE1ACF8-5D30-49C0-BB52-4E75CCEF09BE}" srcOrd="2" destOrd="0" presId="urn:microsoft.com/office/officeart/2005/8/layout/default#1"/>
    <dgm:cxn modelId="{4E95529F-2C51-4713-95F9-C29D952FCDB5}" type="presParOf" srcId="{A6D85057-3F2E-4588-9F7D-07CBBAD890D3}" destId="{348826FC-B779-4407-92EC-A59106EDC7B1}" srcOrd="3" destOrd="0" presId="urn:microsoft.com/office/officeart/2005/8/layout/default#1"/>
    <dgm:cxn modelId="{39B741D5-0BEB-4B74-917C-9C586F0D8E71}" type="presParOf" srcId="{A6D85057-3F2E-4588-9F7D-07CBBAD890D3}" destId="{D487EE50-625F-4189-A876-D78656C15F70}" srcOrd="4" destOrd="0" presId="urn:microsoft.com/office/officeart/2005/8/layout/default#1"/>
    <dgm:cxn modelId="{9577EB65-CBAA-41D1-AC5F-0A101CDC47C9}" type="presParOf" srcId="{A6D85057-3F2E-4588-9F7D-07CBBAD890D3}" destId="{A5A7C1BA-9D01-434C-B1F2-04DA75C71995}" srcOrd="5" destOrd="0" presId="urn:microsoft.com/office/officeart/2005/8/layout/default#1"/>
    <dgm:cxn modelId="{A28730FA-B79C-404B-BB5F-7E01C721BCB3}" type="presParOf" srcId="{A6D85057-3F2E-4588-9F7D-07CBBAD890D3}" destId="{A3D6E354-C7C1-40B1-9AEC-B9FDB4A47EE5}"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95F26-3A37-4603-9971-34E2D1D6140C}"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B6065F1A-EB3B-4909-93B8-0CE29232DCCE}">
      <dgm:prSet phldrT="[Text]"/>
      <dgm:spPr/>
      <dgm:t>
        <a:bodyPr/>
        <a:lstStyle/>
        <a:p>
          <a:r>
            <a:rPr lang="en-US" b="1" dirty="0" smtClean="0"/>
            <a:t>CDM</a:t>
          </a:r>
          <a:endParaRPr lang="fr-FR" b="1" dirty="0"/>
        </a:p>
      </dgm:t>
    </dgm:pt>
    <dgm:pt modelId="{CE2E6578-1DAB-4351-9F83-4F36FBBBFE15}" type="parTrans" cxnId="{B30F25C2-B207-401E-BED4-FB403891BE4D}">
      <dgm:prSet/>
      <dgm:spPr/>
      <dgm:t>
        <a:bodyPr/>
        <a:lstStyle/>
        <a:p>
          <a:endParaRPr lang="en-US"/>
        </a:p>
      </dgm:t>
    </dgm:pt>
    <dgm:pt modelId="{7B88E18E-9C15-4551-BE58-C7BBC9D4AAF6}" type="sibTrans" cxnId="{B30F25C2-B207-401E-BED4-FB403891BE4D}">
      <dgm:prSet/>
      <dgm:spPr/>
      <dgm:t>
        <a:bodyPr/>
        <a:lstStyle/>
        <a:p>
          <a:endParaRPr lang="en-US"/>
        </a:p>
      </dgm:t>
    </dgm:pt>
    <dgm:pt modelId="{F10B3E28-1F9B-4553-9F62-0A52DBD4F716}">
      <dgm:prSet phldrT="[Text]"/>
      <dgm:spPr>
        <a:solidFill>
          <a:srgbClr val="FFC000"/>
        </a:solidFill>
      </dgm:spPr>
      <dgm:t>
        <a:bodyPr/>
        <a:lstStyle/>
        <a:p>
          <a:r>
            <a:rPr lang="en-US" b="1" dirty="0" smtClean="0"/>
            <a:t>CD</a:t>
          </a:r>
          <a:endParaRPr lang="fr-FR" b="1" dirty="0"/>
        </a:p>
      </dgm:t>
    </dgm:pt>
    <dgm:pt modelId="{29205AA5-AE36-4939-BBCD-FB5745F421AF}" type="parTrans" cxnId="{9CDCE88B-F2D7-4A8A-8196-947EE83E9A5E}">
      <dgm:prSet/>
      <dgm:spPr/>
      <dgm:t>
        <a:bodyPr/>
        <a:lstStyle/>
        <a:p>
          <a:endParaRPr lang="en-US"/>
        </a:p>
      </dgm:t>
    </dgm:pt>
    <dgm:pt modelId="{C26BFF05-7B70-4461-B6B7-9B68562FA398}" type="sibTrans" cxnId="{9CDCE88B-F2D7-4A8A-8196-947EE83E9A5E}">
      <dgm:prSet/>
      <dgm:spPr/>
      <dgm:t>
        <a:bodyPr/>
        <a:lstStyle/>
        <a:p>
          <a:endParaRPr lang="en-US"/>
        </a:p>
      </dgm:t>
    </dgm:pt>
    <dgm:pt modelId="{DC7CB982-EECD-40EC-B83D-29B66F280256}">
      <dgm:prSet phldrT="[Text]"/>
      <dgm:spPr>
        <a:solidFill>
          <a:srgbClr val="FFC000"/>
        </a:solidFill>
      </dgm:spPr>
      <dgm:t>
        <a:bodyPr/>
        <a:lstStyle/>
        <a:p>
          <a:r>
            <a:rPr lang="en-US" b="1" dirty="0" smtClean="0"/>
            <a:t>CD</a:t>
          </a:r>
          <a:endParaRPr lang="fr-FR" b="1" dirty="0"/>
        </a:p>
      </dgm:t>
    </dgm:pt>
    <dgm:pt modelId="{8B307D96-50D2-458B-BC5C-5F95AD4650D5}" type="parTrans" cxnId="{7E7E697E-C13A-45C4-B033-92BCB4B0FFD2}">
      <dgm:prSet/>
      <dgm:spPr/>
      <dgm:t>
        <a:bodyPr/>
        <a:lstStyle/>
        <a:p>
          <a:endParaRPr lang="en-US"/>
        </a:p>
      </dgm:t>
    </dgm:pt>
    <dgm:pt modelId="{74DD1EB4-FDE2-4212-BBC9-65A239F99807}" type="sibTrans" cxnId="{7E7E697E-C13A-45C4-B033-92BCB4B0FFD2}">
      <dgm:prSet/>
      <dgm:spPr/>
      <dgm:t>
        <a:bodyPr/>
        <a:lstStyle/>
        <a:p>
          <a:endParaRPr lang="en-US"/>
        </a:p>
      </dgm:t>
    </dgm:pt>
    <dgm:pt modelId="{5288BB36-0782-4830-88AD-65DE56D6E06B}">
      <dgm:prSet phldrT="[Text]"/>
      <dgm:spPr>
        <a:solidFill>
          <a:srgbClr val="FFC000"/>
        </a:solidFill>
      </dgm:spPr>
      <dgm:t>
        <a:bodyPr/>
        <a:lstStyle/>
        <a:p>
          <a:r>
            <a:rPr lang="en-US" b="1" dirty="0" smtClean="0"/>
            <a:t>CD</a:t>
          </a:r>
          <a:endParaRPr lang="fr-FR" b="1" dirty="0"/>
        </a:p>
      </dgm:t>
    </dgm:pt>
    <dgm:pt modelId="{DAE90FD4-4161-4175-96FC-177AD8CE1CDD}" type="parTrans" cxnId="{D67CDDED-F955-47E6-94F1-8CC70E346D84}">
      <dgm:prSet/>
      <dgm:spPr/>
      <dgm:t>
        <a:bodyPr/>
        <a:lstStyle/>
        <a:p>
          <a:endParaRPr lang="en-US"/>
        </a:p>
      </dgm:t>
    </dgm:pt>
    <dgm:pt modelId="{404B948A-FCA8-456C-B0A3-EC7B05A4CA2B}" type="sibTrans" cxnId="{D67CDDED-F955-47E6-94F1-8CC70E346D84}">
      <dgm:prSet/>
      <dgm:spPr/>
      <dgm:t>
        <a:bodyPr/>
        <a:lstStyle/>
        <a:p>
          <a:endParaRPr lang="en-US"/>
        </a:p>
      </dgm:t>
    </dgm:pt>
    <dgm:pt modelId="{85F3FBAE-6CAD-4D1F-99D9-E7CAD6A0770F}">
      <dgm:prSet/>
      <dgm:spPr>
        <a:solidFill>
          <a:schemeClr val="tx2">
            <a:lumMod val="40000"/>
            <a:lumOff val="60000"/>
          </a:schemeClr>
        </a:solidFill>
      </dgm:spPr>
      <dgm:t>
        <a:bodyPr/>
        <a:lstStyle/>
        <a:p>
          <a:r>
            <a:rPr lang="en-US" b="1" dirty="0" smtClean="0"/>
            <a:t>Coordonnateur de club</a:t>
          </a:r>
          <a:endParaRPr lang="fr-FR" b="1" dirty="0"/>
        </a:p>
      </dgm:t>
    </dgm:pt>
    <dgm:pt modelId="{5B67EEE4-46C1-4AC0-B66D-814DAA6979E1}" type="parTrans" cxnId="{22FE747D-8AF0-4085-A847-32CD8CD33A20}">
      <dgm:prSet/>
      <dgm:spPr/>
      <dgm:t>
        <a:bodyPr/>
        <a:lstStyle/>
        <a:p>
          <a:endParaRPr lang="en-US"/>
        </a:p>
      </dgm:t>
    </dgm:pt>
    <dgm:pt modelId="{82175498-1989-45F3-8474-0AE2BA071E47}" type="sibTrans" cxnId="{22FE747D-8AF0-4085-A847-32CD8CD33A20}">
      <dgm:prSet/>
      <dgm:spPr/>
      <dgm:t>
        <a:bodyPr/>
        <a:lstStyle/>
        <a:p>
          <a:endParaRPr lang="en-US"/>
        </a:p>
      </dgm:t>
    </dgm:pt>
    <dgm:pt modelId="{8018791C-8714-4F5D-97FF-D42895470ACA}">
      <dgm:prSet/>
      <dgm:spPr>
        <a:solidFill>
          <a:schemeClr val="tx2">
            <a:lumMod val="40000"/>
            <a:lumOff val="60000"/>
          </a:schemeClr>
        </a:solidFill>
      </dgm:spPr>
      <dgm:t>
        <a:bodyPr/>
        <a:lstStyle/>
        <a:p>
          <a:r>
            <a:rPr lang="en-US" b="1" dirty="0" smtClean="0"/>
            <a:t>Coordonnateur de club</a:t>
          </a:r>
          <a:endParaRPr lang="fr-FR" b="1" dirty="0"/>
        </a:p>
      </dgm:t>
    </dgm:pt>
    <dgm:pt modelId="{81D8785F-6D2F-4999-AD5B-7C4E4A158B5D}" type="parTrans" cxnId="{9B264635-60B9-4A7A-9D47-1BA1E09D18BC}">
      <dgm:prSet/>
      <dgm:spPr/>
      <dgm:t>
        <a:bodyPr/>
        <a:lstStyle/>
        <a:p>
          <a:endParaRPr lang="en-US"/>
        </a:p>
      </dgm:t>
    </dgm:pt>
    <dgm:pt modelId="{F9C31DDE-5BED-4BD7-B997-36BEBC3EC96C}" type="sibTrans" cxnId="{9B264635-60B9-4A7A-9D47-1BA1E09D18BC}">
      <dgm:prSet/>
      <dgm:spPr/>
      <dgm:t>
        <a:bodyPr/>
        <a:lstStyle/>
        <a:p>
          <a:endParaRPr lang="en-US"/>
        </a:p>
      </dgm:t>
    </dgm:pt>
    <dgm:pt modelId="{B2D5FF57-1F5E-4855-B715-CF6CFF8F94A9}">
      <dgm:prSet/>
      <dgm:spPr>
        <a:solidFill>
          <a:schemeClr val="tx2">
            <a:lumMod val="40000"/>
            <a:lumOff val="60000"/>
          </a:schemeClr>
        </a:solidFill>
      </dgm:spPr>
      <dgm:t>
        <a:bodyPr/>
        <a:lstStyle/>
        <a:p>
          <a:r>
            <a:rPr lang="en-US" b="1" dirty="0" smtClean="0"/>
            <a:t>Coordonnateur de club</a:t>
          </a:r>
          <a:endParaRPr lang="fr-FR" b="1" dirty="0"/>
        </a:p>
      </dgm:t>
    </dgm:pt>
    <dgm:pt modelId="{12D29A6E-6141-486B-BD98-8EB1961D3D4B}" type="parTrans" cxnId="{2290C751-6873-437A-9543-B475D12C9720}">
      <dgm:prSet/>
      <dgm:spPr/>
      <dgm:t>
        <a:bodyPr/>
        <a:lstStyle/>
        <a:p>
          <a:endParaRPr lang="en-US"/>
        </a:p>
      </dgm:t>
    </dgm:pt>
    <dgm:pt modelId="{07334B77-D4EA-4BE8-B6DF-E9BEB0CD33EF}" type="sibTrans" cxnId="{2290C751-6873-437A-9543-B475D12C9720}">
      <dgm:prSet/>
      <dgm:spPr/>
      <dgm:t>
        <a:bodyPr/>
        <a:lstStyle/>
        <a:p>
          <a:endParaRPr lang="en-US"/>
        </a:p>
      </dgm:t>
    </dgm:pt>
    <dgm:pt modelId="{D95A3B48-6EBD-42D2-84DA-883E6EC6F9FF}">
      <dgm:prSet/>
      <dgm:spPr>
        <a:solidFill>
          <a:schemeClr val="tx2">
            <a:lumMod val="40000"/>
            <a:lumOff val="60000"/>
          </a:schemeClr>
        </a:solidFill>
      </dgm:spPr>
      <dgm:t>
        <a:bodyPr/>
        <a:lstStyle/>
        <a:p>
          <a:r>
            <a:rPr lang="en-US" b="1" dirty="0" smtClean="0"/>
            <a:t>Coordonnateur de club</a:t>
          </a:r>
          <a:endParaRPr lang="fr-FR" b="1" dirty="0"/>
        </a:p>
      </dgm:t>
    </dgm:pt>
    <dgm:pt modelId="{4E6CB655-1307-493F-AEF4-FB55D944FD7B}" type="parTrans" cxnId="{F7EA2B10-9889-4AFB-BF55-59465190B167}">
      <dgm:prSet/>
      <dgm:spPr/>
      <dgm:t>
        <a:bodyPr/>
        <a:lstStyle/>
        <a:p>
          <a:endParaRPr lang="en-US"/>
        </a:p>
      </dgm:t>
    </dgm:pt>
    <dgm:pt modelId="{2F70E401-D4AD-4D74-ACB4-403FBB47E7BE}" type="sibTrans" cxnId="{F7EA2B10-9889-4AFB-BF55-59465190B167}">
      <dgm:prSet/>
      <dgm:spPr/>
      <dgm:t>
        <a:bodyPr/>
        <a:lstStyle/>
        <a:p>
          <a:endParaRPr lang="en-US"/>
        </a:p>
      </dgm:t>
    </dgm:pt>
    <dgm:pt modelId="{CA874919-4A8F-440F-B211-A6D97CA7D208}">
      <dgm:prSet/>
      <dgm:spPr>
        <a:solidFill>
          <a:schemeClr val="tx2">
            <a:lumMod val="40000"/>
            <a:lumOff val="60000"/>
          </a:schemeClr>
        </a:solidFill>
      </dgm:spPr>
      <dgm:t>
        <a:bodyPr/>
        <a:lstStyle/>
        <a:p>
          <a:r>
            <a:rPr lang="en-US" b="1" dirty="0" smtClean="0"/>
            <a:t>Coordonnateur de club</a:t>
          </a:r>
          <a:endParaRPr lang="fr-FR" b="1" dirty="0"/>
        </a:p>
      </dgm:t>
    </dgm:pt>
    <dgm:pt modelId="{893817DE-2FBB-4AA2-9191-7EE1FC8C68EA}" type="parTrans" cxnId="{71DB6F44-7EEA-4BA3-AFBF-FB29586C25C2}">
      <dgm:prSet/>
      <dgm:spPr/>
      <dgm:t>
        <a:bodyPr/>
        <a:lstStyle/>
        <a:p>
          <a:endParaRPr lang="en-US"/>
        </a:p>
      </dgm:t>
    </dgm:pt>
    <dgm:pt modelId="{C1770E0F-50F3-43A2-BA6D-A89546A8B270}" type="sibTrans" cxnId="{71DB6F44-7EEA-4BA3-AFBF-FB29586C25C2}">
      <dgm:prSet/>
      <dgm:spPr/>
      <dgm:t>
        <a:bodyPr/>
        <a:lstStyle/>
        <a:p>
          <a:endParaRPr lang="en-US"/>
        </a:p>
      </dgm:t>
    </dgm:pt>
    <dgm:pt modelId="{46E0873D-6CC1-41F0-BBEB-5F94C5D0F6D7}">
      <dgm:prSet/>
      <dgm:spPr>
        <a:solidFill>
          <a:schemeClr val="tx2">
            <a:lumMod val="40000"/>
            <a:lumOff val="60000"/>
          </a:schemeClr>
        </a:solidFill>
      </dgm:spPr>
      <dgm:t>
        <a:bodyPr/>
        <a:lstStyle/>
        <a:p>
          <a:r>
            <a:rPr lang="en-US" b="1" dirty="0" smtClean="0"/>
            <a:t>Coordonnateur de club</a:t>
          </a:r>
          <a:endParaRPr lang="fr-FR" b="1" dirty="0"/>
        </a:p>
      </dgm:t>
    </dgm:pt>
    <dgm:pt modelId="{82006C94-7F85-4FEE-82AF-A231D74B0381}" type="parTrans" cxnId="{296C5234-6A30-4732-B733-F00BB3AD1759}">
      <dgm:prSet/>
      <dgm:spPr/>
      <dgm:t>
        <a:bodyPr/>
        <a:lstStyle/>
        <a:p>
          <a:endParaRPr lang="en-US"/>
        </a:p>
      </dgm:t>
    </dgm:pt>
    <dgm:pt modelId="{E5B84049-98AB-4813-8151-3A2A9F5BCE8F}" type="sibTrans" cxnId="{296C5234-6A30-4732-B733-F00BB3AD1759}">
      <dgm:prSet/>
      <dgm:spPr/>
      <dgm:t>
        <a:bodyPr/>
        <a:lstStyle/>
        <a:p>
          <a:endParaRPr lang="en-US"/>
        </a:p>
      </dgm:t>
    </dgm:pt>
    <dgm:pt modelId="{57ED7F53-E1AE-407B-A591-332444CB68B4}">
      <dgm:prSet/>
      <dgm:spPr>
        <a:solidFill>
          <a:schemeClr val="tx2">
            <a:lumMod val="40000"/>
            <a:lumOff val="60000"/>
          </a:schemeClr>
        </a:solidFill>
      </dgm:spPr>
      <dgm:t>
        <a:bodyPr/>
        <a:lstStyle/>
        <a:p>
          <a:r>
            <a:rPr lang="en-US" b="1" dirty="0" smtClean="0"/>
            <a:t>Coordonnateur de club</a:t>
          </a:r>
          <a:endParaRPr lang="fr-FR" b="1" dirty="0"/>
        </a:p>
      </dgm:t>
    </dgm:pt>
    <dgm:pt modelId="{CA8878C6-CFB1-4927-B63B-510452BB0F74}" type="parTrans" cxnId="{E8BA0CB1-BAA8-474C-90AA-8547F2FAAB75}">
      <dgm:prSet/>
      <dgm:spPr/>
      <dgm:t>
        <a:bodyPr/>
        <a:lstStyle/>
        <a:p>
          <a:endParaRPr lang="en-US"/>
        </a:p>
      </dgm:t>
    </dgm:pt>
    <dgm:pt modelId="{8BDD5B0E-96A5-404C-9159-3D7DB61AECCF}" type="sibTrans" cxnId="{E8BA0CB1-BAA8-474C-90AA-8547F2FAAB75}">
      <dgm:prSet/>
      <dgm:spPr/>
      <dgm:t>
        <a:bodyPr/>
        <a:lstStyle/>
        <a:p>
          <a:endParaRPr lang="en-US"/>
        </a:p>
      </dgm:t>
    </dgm:pt>
    <dgm:pt modelId="{398CD6CF-66B9-4EA9-B2FA-422B8527147F}">
      <dgm:prSet/>
      <dgm:spPr>
        <a:solidFill>
          <a:schemeClr val="tx2">
            <a:lumMod val="40000"/>
            <a:lumOff val="60000"/>
          </a:schemeClr>
        </a:solidFill>
      </dgm:spPr>
      <dgm:t>
        <a:bodyPr/>
        <a:lstStyle/>
        <a:p>
          <a:r>
            <a:rPr lang="en-US" b="1" dirty="0" smtClean="0"/>
            <a:t>Coordonnateur de club</a:t>
          </a:r>
          <a:endParaRPr lang="fr-FR" b="1" dirty="0"/>
        </a:p>
      </dgm:t>
    </dgm:pt>
    <dgm:pt modelId="{A3AED31F-AD50-4F09-80A4-FA1E6CCA03B8}" type="parTrans" cxnId="{0CA62E93-3159-4734-A4A8-42D1095C7E05}">
      <dgm:prSet/>
      <dgm:spPr/>
      <dgm:t>
        <a:bodyPr/>
        <a:lstStyle/>
        <a:p>
          <a:endParaRPr lang="en-US"/>
        </a:p>
      </dgm:t>
    </dgm:pt>
    <dgm:pt modelId="{A3FC5458-1709-40ED-8D59-29FD9AF2E4C3}" type="sibTrans" cxnId="{0CA62E93-3159-4734-A4A8-42D1095C7E05}">
      <dgm:prSet/>
      <dgm:spPr/>
      <dgm:t>
        <a:bodyPr/>
        <a:lstStyle/>
        <a:p>
          <a:endParaRPr lang="en-US"/>
        </a:p>
      </dgm:t>
    </dgm:pt>
    <dgm:pt modelId="{0EEFA2F0-B034-4C20-B6EA-091C33D3F9A3}" type="pres">
      <dgm:prSet presAssocID="{8EF95F26-3A37-4603-9971-34E2D1D6140C}" presName="hierChild1" presStyleCnt="0">
        <dgm:presLayoutVars>
          <dgm:orgChart val="1"/>
          <dgm:chPref val="1"/>
          <dgm:dir/>
          <dgm:animOne val="branch"/>
          <dgm:animLvl val="lvl"/>
          <dgm:resizeHandles/>
        </dgm:presLayoutVars>
      </dgm:prSet>
      <dgm:spPr/>
      <dgm:t>
        <a:bodyPr/>
        <a:lstStyle/>
        <a:p>
          <a:endParaRPr lang="en-US"/>
        </a:p>
      </dgm:t>
    </dgm:pt>
    <dgm:pt modelId="{BD719862-B701-4E9A-8511-4CC9502A3BBF}" type="pres">
      <dgm:prSet presAssocID="{B6065F1A-EB3B-4909-93B8-0CE29232DCCE}" presName="hierRoot1" presStyleCnt="0">
        <dgm:presLayoutVars>
          <dgm:hierBranch val="init"/>
        </dgm:presLayoutVars>
      </dgm:prSet>
      <dgm:spPr/>
    </dgm:pt>
    <dgm:pt modelId="{37E259A6-415A-4DD9-9DFD-43A663A639AD}" type="pres">
      <dgm:prSet presAssocID="{B6065F1A-EB3B-4909-93B8-0CE29232DCCE}" presName="rootComposite1" presStyleCnt="0"/>
      <dgm:spPr/>
    </dgm:pt>
    <dgm:pt modelId="{BCB714F8-C0FB-4313-9FA9-8892B4545CC2}" type="pres">
      <dgm:prSet presAssocID="{B6065F1A-EB3B-4909-93B8-0CE29232DCCE}" presName="rootText1" presStyleLbl="node0" presStyleIdx="0" presStyleCnt="1">
        <dgm:presLayoutVars>
          <dgm:chPref val="3"/>
        </dgm:presLayoutVars>
      </dgm:prSet>
      <dgm:spPr/>
      <dgm:t>
        <a:bodyPr/>
        <a:lstStyle/>
        <a:p>
          <a:endParaRPr lang="en-US"/>
        </a:p>
      </dgm:t>
    </dgm:pt>
    <dgm:pt modelId="{E79CC201-8220-43A9-BA31-B2133D486970}" type="pres">
      <dgm:prSet presAssocID="{B6065F1A-EB3B-4909-93B8-0CE29232DCCE}" presName="rootConnector1" presStyleLbl="node1" presStyleIdx="0" presStyleCnt="0"/>
      <dgm:spPr/>
      <dgm:t>
        <a:bodyPr/>
        <a:lstStyle/>
        <a:p>
          <a:endParaRPr lang="en-US"/>
        </a:p>
      </dgm:t>
    </dgm:pt>
    <dgm:pt modelId="{BDE992F0-1462-4347-BF1D-E323ACF7C1C6}" type="pres">
      <dgm:prSet presAssocID="{B6065F1A-EB3B-4909-93B8-0CE29232DCCE}" presName="hierChild2" presStyleCnt="0"/>
      <dgm:spPr/>
    </dgm:pt>
    <dgm:pt modelId="{E3DA0734-AF2F-4A65-97B8-70E0A4B33793}" type="pres">
      <dgm:prSet presAssocID="{29205AA5-AE36-4939-BBCD-FB5745F421AF}" presName="Name37" presStyleLbl="parChTrans1D2" presStyleIdx="0" presStyleCnt="3"/>
      <dgm:spPr/>
      <dgm:t>
        <a:bodyPr/>
        <a:lstStyle/>
        <a:p>
          <a:endParaRPr lang="en-US"/>
        </a:p>
      </dgm:t>
    </dgm:pt>
    <dgm:pt modelId="{6BFD4010-AF05-4ED9-A877-87D35613402B}" type="pres">
      <dgm:prSet presAssocID="{F10B3E28-1F9B-4553-9F62-0A52DBD4F716}" presName="hierRoot2" presStyleCnt="0">
        <dgm:presLayoutVars>
          <dgm:hierBranch val="init"/>
        </dgm:presLayoutVars>
      </dgm:prSet>
      <dgm:spPr/>
    </dgm:pt>
    <dgm:pt modelId="{EBD6F0B9-16CB-4366-B552-8023543988D9}" type="pres">
      <dgm:prSet presAssocID="{F10B3E28-1F9B-4553-9F62-0A52DBD4F716}" presName="rootComposite" presStyleCnt="0"/>
      <dgm:spPr/>
    </dgm:pt>
    <dgm:pt modelId="{08F50D53-F51C-4AF6-9137-5322867F1F5E}" type="pres">
      <dgm:prSet presAssocID="{F10B3E28-1F9B-4553-9F62-0A52DBD4F716}" presName="rootText" presStyleLbl="node2" presStyleIdx="0" presStyleCnt="3">
        <dgm:presLayoutVars>
          <dgm:chPref val="3"/>
        </dgm:presLayoutVars>
      </dgm:prSet>
      <dgm:spPr/>
      <dgm:t>
        <a:bodyPr/>
        <a:lstStyle/>
        <a:p>
          <a:endParaRPr lang="en-US"/>
        </a:p>
      </dgm:t>
    </dgm:pt>
    <dgm:pt modelId="{DCD4053A-5429-45F1-93B5-B5B6A74F5596}" type="pres">
      <dgm:prSet presAssocID="{F10B3E28-1F9B-4553-9F62-0A52DBD4F716}" presName="rootConnector" presStyleLbl="node2" presStyleIdx="0" presStyleCnt="3"/>
      <dgm:spPr/>
      <dgm:t>
        <a:bodyPr/>
        <a:lstStyle/>
        <a:p>
          <a:endParaRPr lang="en-US"/>
        </a:p>
      </dgm:t>
    </dgm:pt>
    <dgm:pt modelId="{8C5EC07D-0254-403D-A647-B444634050E8}" type="pres">
      <dgm:prSet presAssocID="{F10B3E28-1F9B-4553-9F62-0A52DBD4F716}" presName="hierChild4" presStyleCnt="0"/>
      <dgm:spPr/>
    </dgm:pt>
    <dgm:pt modelId="{5B219F64-6294-49A7-A9B1-831386682B89}" type="pres">
      <dgm:prSet presAssocID="{5B67EEE4-46C1-4AC0-B66D-814DAA6979E1}" presName="Name37" presStyleLbl="parChTrans1D3" presStyleIdx="0" presStyleCnt="8"/>
      <dgm:spPr/>
      <dgm:t>
        <a:bodyPr/>
        <a:lstStyle/>
        <a:p>
          <a:endParaRPr lang="en-US"/>
        </a:p>
      </dgm:t>
    </dgm:pt>
    <dgm:pt modelId="{F4F38907-A044-4033-A845-96591CF2E542}" type="pres">
      <dgm:prSet presAssocID="{85F3FBAE-6CAD-4D1F-99D9-E7CAD6A0770F}" presName="hierRoot2" presStyleCnt="0">
        <dgm:presLayoutVars>
          <dgm:hierBranch val="init"/>
        </dgm:presLayoutVars>
      </dgm:prSet>
      <dgm:spPr/>
    </dgm:pt>
    <dgm:pt modelId="{B06E94FA-0486-47AC-8504-5E2E2ABFCE52}" type="pres">
      <dgm:prSet presAssocID="{85F3FBAE-6CAD-4D1F-99D9-E7CAD6A0770F}" presName="rootComposite" presStyleCnt="0"/>
      <dgm:spPr/>
    </dgm:pt>
    <dgm:pt modelId="{6D3321D4-BCBF-4930-AC75-099BCDEA12E1}" type="pres">
      <dgm:prSet presAssocID="{85F3FBAE-6CAD-4D1F-99D9-E7CAD6A0770F}" presName="rootText" presStyleLbl="node3" presStyleIdx="0" presStyleCnt="8">
        <dgm:presLayoutVars>
          <dgm:chPref val="3"/>
        </dgm:presLayoutVars>
      </dgm:prSet>
      <dgm:spPr/>
      <dgm:t>
        <a:bodyPr/>
        <a:lstStyle/>
        <a:p>
          <a:endParaRPr lang="en-US"/>
        </a:p>
      </dgm:t>
    </dgm:pt>
    <dgm:pt modelId="{03A9B48E-2B31-4879-94A4-F745C6D40BED}" type="pres">
      <dgm:prSet presAssocID="{85F3FBAE-6CAD-4D1F-99D9-E7CAD6A0770F}" presName="rootConnector" presStyleLbl="node3" presStyleIdx="0" presStyleCnt="8"/>
      <dgm:spPr/>
      <dgm:t>
        <a:bodyPr/>
        <a:lstStyle/>
        <a:p>
          <a:endParaRPr lang="en-US"/>
        </a:p>
      </dgm:t>
    </dgm:pt>
    <dgm:pt modelId="{215D10DB-C8F4-40AF-B8E6-8D9E1A29D27A}" type="pres">
      <dgm:prSet presAssocID="{85F3FBAE-6CAD-4D1F-99D9-E7CAD6A0770F}" presName="hierChild4" presStyleCnt="0"/>
      <dgm:spPr/>
    </dgm:pt>
    <dgm:pt modelId="{9F62FFA4-B95E-4E53-BEB8-BD6BFF2571C3}" type="pres">
      <dgm:prSet presAssocID="{85F3FBAE-6CAD-4D1F-99D9-E7CAD6A0770F}" presName="hierChild5" presStyleCnt="0"/>
      <dgm:spPr/>
    </dgm:pt>
    <dgm:pt modelId="{E50DD737-2482-497C-AA6C-6AB8FF7109E9}" type="pres">
      <dgm:prSet presAssocID="{12D29A6E-6141-486B-BD98-8EB1961D3D4B}" presName="Name37" presStyleLbl="parChTrans1D3" presStyleIdx="1" presStyleCnt="8"/>
      <dgm:spPr/>
      <dgm:t>
        <a:bodyPr/>
        <a:lstStyle/>
        <a:p>
          <a:endParaRPr lang="en-US"/>
        </a:p>
      </dgm:t>
    </dgm:pt>
    <dgm:pt modelId="{77F4D99A-E9CD-4A9E-92DA-609180B8F59C}" type="pres">
      <dgm:prSet presAssocID="{B2D5FF57-1F5E-4855-B715-CF6CFF8F94A9}" presName="hierRoot2" presStyleCnt="0">
        <dgm:presLayoutVars>
          <dgm:hierBranch val="init"/>
        </dgm:presLayoutVars>
      </dgm:prSet>
      <dgm:spPr/>
    </dgm:pt>
    <dgm:pt modelId="{EABB78C8-F9C9-4D3B-BD6C-138A9FA4998B}" type="pres">
      <dgm:prSet presAssocID="{B2D5FF57-1F5E-4855-B715-CF6CFF8F94A9}" presName="rootComposite" presStyleCnt="0"/>
      <dgm:spPr/>
    </dgm:pt>
    <dgm:pt modelId="{775687BD-E6D3-467F-8F50-0E888F24B454}" type="pres">
      <dgm:prSet presAssocID="{B2D5FF57-1F5E-4855-B715-CF6CFF8F94A9}" presName="rootText" presStyleLbl="node3" presStyleIdx="1" presStyleCnt="8">
        <dgm:presLayoutVars>
          <dgm:chPref val="3"/>
        </dgm:presLayoutVars>
      </dgm:prSet>
      <dgm:spPr/>
      <dgm:t>
        <a:bodyPr/>
        <a:lstStyle/>
        <a:p>
          <a:endParaRPr lang="en-US"/>
        </a:p>
      </dgm:t>
    </dgm:pt>
    <dgm:pt modelId="{E05D26C7-BAF0-422D-B808-66D7CFA54B68}" type="pres">
      <dgm:prSet presAssocID="{B2D5FF57-1F5E-4855-B715-CF6CFF8F94A9}" presName="rootConnector" presStyleLbl="node3" presStyleIdx="1" presStyleCnt="8"/>
      <dgm:spPr/>
      <dgm:t>
        <a:bodyPr/>
        <a:lstStyle/>
        <a:p>
          <a:endParaRPr lang="en-US"/>
        </a:p>
      </dgm:t>
    </dgm:pt>
    <dgm:pt modelId="{A90F5008-2DE4-41BB-9262-80A195A39BF8}" type="pres">
      <dgm:prSet presAssocID="{B2D5FF57-1F5E-4855-B715-CF6CFF8F94A9}" presName="hierChild4" presStyleCnt="0"/>
      <dgm:spPr/>
    </dgm:pt>
    <dgm:pt modelId="{1A31F101-86B3-42A7-8FE1-074004BB87B6}" type="pres">
      <dgm:prSet presAssocID="{B2D5FF57-1F5E-4855-B715-CF6CFF8F94A9}" presName="hierChild5" presStyleCnt="0"/>
      <dgm:spPr/>
    </dgm:pt>
    <dgm:pt modelId="{28DDA442-4579-489C-A7AA-DECED16DCEE2}" type="pres">
      <dgm:prSet presAssocID="{81D8785F-6D2F-4999-AD5B-7C4E4A158B5D}" presName="Name37" presStyleLbl="parChTrans1D3" presStyleIdx="2" presStyleCnt="8"/>
      <dgm:spPr/>
      <dgm:t>
        <a:bodyPr/>
        <a:lstStyle/>
        <a:p>
          <a:endParaRPr lang="en-US"/>
        </a:p>
      </dgm:t>
    </dgm:pt>
    <dgm:pt modelId="{B606FFBE-8F21-4006-9BE8-27597CF92236}" type="pres">
      <dgm:prSet presAssocID="{8018791C-8714-4F5D-97FF-D42895470ACA}" presName="hierRoot2" presStyleCnt="0">
        <dgm:presLayoutVars>
          <dgm:hierBranch val="init"/>
        </dgm:presLayoutVars>
      </dgm:prSet>
      <dgm:spPr/>
    </dgm:pt>
    <dgm:pt modelId="{E7421BA3-B7C8-4671-8579-93766B8A0E3A}" type="pres">
      <dgm:prSet presAssocID="{8018791C-8714-4F5D-97FF-D42895470ACA}" presName="rootComposite" presStyleCnt="0"/>
      <dgm:spPr/>
    </dgm:pt>
    <dgm:pt modelId="{58745F5B-85B7-429A-8BBD-34BF8AC7965B}" type="pres">
      <dgm:prSet presAssocID="{8018791C-8714-4F5D-97FF-D42895470ACA}" presName="rootText" presStyleLbl="node3" presStyleIdx="2" presStyleCnt="8">
        <dgm:presLayoutVars>
          <dgm:chPref val="3"/>
        </dgm:presLayoutVars>
      </dgm:prSet>
      <dgm:spPr/>
      <dgm:t>
        <a:bodyPr/>
        <a:lstStyle/>
        <a:p>
          <a:endParaRPr lang="en-US"/>
        </a:p>
      </dgm:t>
    </dgm:pt>
    <dgm:pt modelId="{EAE3599A-8FFF-4E54-8E96-EBC04604AEC7}" type="pres">
      <dgm:prSet presAssocID="{8018791C-8714-4F5D-97FF-D42895470ACA}" presName="rootConnector" presStyleLbl="node3" presStyleIdx="2" presStyleCnt="8"/>
      <dgm:spPr/>
      <dgm:t>
        <a:bodyPr/>
        <a:lstStyle/>
        <a:p>
          <a:endParaRPr lang="en-US"/>
        </a:p>
      </dgm:t>
    </dgm:pt>
    <dgm:pt modelId="{C9E8F41B-4570-4C4F-95A5-32FE6CCE811A}" type="pres">
      <dgm:prSet presAssocID="{8018791C-8714-4F5D-97FF-D42895470ACA}" presName="hierChild4" presStyleCnt="0"/>
      <dgm:spPr/>
    </dgm:pt>
    <dgm:pt modelId="{9D58F412-0E1A-4185-8A59-0FCCD0976516}" type="pres">
      <dgm:prSet presAssocID="{8018791C-8714-4F5D-97FF-D42895470ACA}" presName="hierChild5" presStyleCnt="0"/>
      <dgm:spPr/>
    </dgm:pt>
    <dgm:pt modelId="{9187BD82-AAE5-4D81-B7DB-4AC4F13FB66B}" type="pres">
      <dgm:prSet presAssocID="{F10B3E28-1F9B-4553-9F62-0A52DBD4F716}" presName="hierChild5" presStyleCnt="0"/>
      <dgm:spPr/>
    </dgm:pt>
    <dgm:pt modelId="{2226D399-5D61-4984-840F-429DF980F03F}" type="pres">
      <dgm:prSet presAssocID="{8B307D96-50D2-458B-BC5C-5F95AD4650D5}" presName="Name37" presStyleLbl="parChTrans1D2" presStyleIdx="1" presStyleCnt="3"/>
      <dgm:spPr/>
      <dgm:t>
        <a:bodyPr/>
        <a:lstStyle/>
        <a:p>
          <a:endParaRPr lang="en-US"/>
        </a:p>
      </dgm:t>
    </dgm:pt>
    <dgm:pt modelId="{B859B166-98C8-4DB6-9A82-8144EC1C0C69}" type="pres">
      <dgm:prSet presAssocID="{DC7CB982-EECD-40EC-B83D-29B66F280256}" presName="hierRoot2" presStyleCnt="0">
        <dgm:presLayoutVars>
          <dgm:hierBranch val="init"/>
        </dgm:presLayoutVars>
      </dgm:prSet>
      <dgm:spPr/>
    </dgm:pt>
    <dgm:pt modelId="{A5F62986-DF0C-4736-BA05-54A8C3F718EB}" type="pres">
      <dgm:prSet presAssocID="{DC7CB982-EECD-40EC-B83D-29B66F280256}" presName="rootComposite" presStyleCnt="0"/>
      <dgm:spPr/>
    </dgm:pt>
    <dgm:pt modelId="{B3E2CB6F-101F-44DA-B5DB-D018BB130A71}" type="pres">
      <dgm:prSet presAssocID="{DC7CB982-EECD-40EC-B83D-29B66F280256}" presName="rootText" presStyleLbl="node2" presStyleIdx="1" presStyleCnt="3">
        <dgm:presLayoutVars>
          <dgm:chPref val="3"/>
        </dgm:presLayoutVars>
      </dgm:prSet>
      <dgm:spPr/>
      <dgm:t>
        <a:bodyPr/>
        <a:lstStyle/>
        <a:p>
          <a:endParaRPr lang="en-US"/>
        </a:p>
      </dgm:t>
    </dgm:pt>
    <dgm:pt modelId="{ED7A3D8D-1BB6-4A5F-AEEC-910FAD0F9065}" type="pres">
      <dgm:prSet presAssocID="{DC7CB982-EECD-40EC-B83D-29B66F280256}" presName="rootConnector" presStyleLbl="node2" presStyleIdx="1" presStyleCnt="3"/>
      <dgm:spPr/>
      <dgm:t>
        <a:bodyPr/>
        <a:lstStyle/>
        <a:p>
          <a:endParaRPr lang="en-US"/>
        </a:p>
      </dgm:t>
    </dgm:pt>
    <dgm:pt modelId="{482A9F20-312E-4F28-85F2-7F162D2D3302}" type="pres">
      <dgm:prSet presAssocID="{DC7CB982-EECD-40EC-B83D-29B66F280256}" presName="hierChild4" presStyleCnt="0"/>
      <dgm:spPr/>
    </dgm:pt>
    <dgm:pt modelId="{806E7D4E-62AD-4FA9-B5BF-B3358E891C45}" type="pres">
      <dgm:prSet presAssocID="{4E6CB655-1307-493F-AEF4-FB55D944FD7B}" presName="Name37" presStyleLbl="parChTrans1D3" presStyleIdx="3" presStyleCnt="8"/>
      <dgm:spPr/>
      <dgm:t>
        <a:bodyPr/>
        <a:lstStyle/>
        <a:p>
          <a:endParaRPr lang="en-US"/>
        </a:p>
      </dgm:t>
    </dgm:pt>
    <dgm:pt modelId="{5A0476B2-AFA9-47D0-8CA9-24BC205AB976}" type="pres">
      <dgm:prSet presAssocID="{D95A3B48-6EBD-42D2-84DA-883E6EC6F9FF}" presName="hierRoot2" presStyleCnt="0">
        <dgm:presLayoutVars>
          <dgm:hierBranch val="init"/>
        </dgm:presLayoutVars>
      </dgm:prSet>
      <dgm:spPr/>
    </dgm:pt>
    <dgm:pt modelId="{714F2D46-CD21-4CFA-A7F2-4575E0F97ED2}" type="pres">
      <dgm:prSet presAssocID="{D95A3B48-6EBD-42D2-84DA-883E6EC6F9FF}" presName="rootComposite" presStyleCnt="0"/>
      <dgm:spPr/>
    </dgm:pt>
    <dgm:pt modelId="{281D7043-9093-437C-895D-B54C2AF69C96}" type="pres">
      <dgm:prSet presAssocID="{D95A3B48-6EBD-42D2-84DA-883E6EC6F9FF}" presName="rootText" presStyleLbl="node3" presStyleIdx="3" presStyleCnt="8">
        <dgm:presLayoutVars>
          <dgm:chPref val="3"/>
        </dgm:presLayoutVars>
      </dgm:prSet>
      <dgm:spPr/>
      <dgm:t>
        <a:bodyPr/>
        <a:lstStyle/>
        <a:p>
          <a:endParaRPr lang="en-US"/>
        </a:p>
      </dgm:t>
    </dgm:pt>
    <dgm:pt modelId="{DDD3A87D-BFB8-4A9B-9D11-E8545C559243}" type="pres">
      <dgm:prSet presAssocID="{D95A3B48-6EBD-42D2-84DA-883E6EC6F9FF}" presName="rootConnector" presStyleLbl="node3" presStyleIdx="3" presStyleCnt="8"/>
      <dgm:spPr/>
      <dgm:t>
        <a:bodyPr/>
        <a:lstStyle/>
        <a:p>
          <a:endParaRPr lang="en-US"/>
        </a:p>
      </dgm:t>
    </dgm:pt>
    <dgm:pt modelId="{EFFB1CCF-1204-490A-8304-D616DC3A1F9E}" type="pres">
      <dgm:prSet presAssocID="{D95A3B48-6EBD-42D2-84DA-883E6EC6F9FF}" presName="hierChild4" presStyleCnt="0"/>
      <dgm:spPr/>
    </dgm:pt>
    <dgm:pt modelId="{91EB0EBB-8EE5-4BE2-85E8-98E47F5FE29F}" type="pres">
      <dgm:prSet presAssocID="{D95A3B48-6EBD-42D2-84DA-883E6EC6F9FF}" presName="hierChild5" presStyleCnt="0"/>
      <dgm:spPr/>
    </dgm:pt>
    <dgm:pt modelId="{39D2D40A-0C16-4023-BB56-3C7BF069265C}" type="pres">
      <dgm:prSet presAssocID="{893817DE-2FBB-4AA2-9191-7EE1FC8C68EA}" presName="Name37" presStyleLbl="parChTrans1D3" presStyleIdx="4" presStyleCnt="8"/>
      <dgm:spPr/>
      <dgm:t>
        <a:bodyPr/>
        <a:lstStyle/>
        <a:p>
          <a:endParaRPr lang="en-US"/>
        </a:p>
      </dgm:t>
    </dgm:pt>
    <dgm:pt modelId="{CCC5DFA1-8669-423D-B8F3-5130E95B6D85}" type="pres">
      <dgm:prSet presAssocID="{CA874919-4A8F-440F-B211-A6D97CA7D208}" presName="hierRoot2" presStyleCnt="0">
        <dgm:presLayoutVars>
          <dgm:hierBranch val="init"/>
        </dgm:presLayoutVars>
      </dgm:prSet>
      <dgm:spPr/>
    </dgm:pt>
    <dgm:pt modelId="{30954621-851A-4541-A644-8DD93149845A}" type="pres">
      <dgm:prSet presAssocID="{CA874919-4A8F-440F-B211-A6D97CA7D208}" presName="rootComposite" presStyleCnt="0"/>
      <dgm:spPr/>
    </dgm:pt>
    <dgm:pt modelId="{05EA3B57-BE76-40D8-86ED-5FA7C9879AA6}" type="pres">
      <dgm:prSet presAssocID="{CA874919-4A8F-440F-B211-A6D97CA7D208}" presName="rootText" presStyleLbl="node3" presStyleIdx="4" presStyleCnt="8">
        <dgm:presLayoutVars>
          <dgm:chPref val="3"/>
        </dgm:presLayoutVars>
      </dgm:prSet>
      <dgm:spPr/>
      <dgm:t>
        <a:bodyPr/>
        <a:lstStyle/>
        <a:p>
          <a:endParaRPr lang="en-US"/>
        </a:p>
      </dgm:t>
    </dgm:pt>
    <dgm:pt modelId="{67E475B4-DFE9-43C9-9702-C268FEA8F3A8}" type="pres">
      <dgm:prSet presAssocID="{CA874919-4A8F-440F-B211-A6D97CA7D208}" presName="rootConnector" presStyleLbl="node3" presStyleIdx="4" presStyleCnt="8"/>
      <dgm:spPr/>
      <dgm:t>
        <a:bodyPr/>
        <a:lstStyle/>
        <a:p>
          <a:endParaRPr lang="en-US"/>
        </a:p>
      </dgm:t>
    </dgm:pt>
    <dgm:pt modelId="{8ACDE832-0F79-4ACC-B2A6-FAA5A95074F0}" type="pres">
      <dgm:prSet presAssocID="{CA874919-4A8F-440F-B211-A6D97CA7D208}" presName="hierChild4" presStyleCnt="0"/>
      <dgm:spPr/>
    </dgm:pt>
    <dgm:pt modelId="{627C45EA-DDB6-48CF-AEA9-81ECE1A3C336}" type="pres">
      <dgm:prSet presAssocID="{CA874919-4A8F-440F-B211-A6D97CA7D208}" presName="hierChild5" presStyleCnt="0"/>
      <dgm:spPr/>
    </dgm:pt>
    <dgm:pt modelId="{9AD8A7DF-8975-4267-BDF8-6F4155B87865}" type="pres">
      <dgm:prSet presAssocID="{DC7CB982-EECD-40EC-B83D-29B66F280256}" presName="hierChild5" presStyleCnt="0"/>
      <dgm:spPr/>
    </dgm:pt>
    <dgm:pt modelId="{AD415575-2807-4397-AD27-33B92C5083B0}" type="pres">
      <dgm:prSet presAssocID="{DAE90FD4-4161-4175-96FC-177AD8CE1CDD}" presName="Name37" presStyleLbl="parChTrans1D2" presStyleIdx="2" presStyleCnt="3"/>
      <dgm:spPr/>
      <dgm:t>
        <a:bodyPr/>
        <a:lstStyle/>
        <a:p>
          <a:endParaRPr lang="en-US"/>
        </a:p>
      </dgm:t>
    </dgm:pt>
    <dgm:pt modelId="{AC6381F4-38A1-4AE0-963E-4CD1D18375BB}" type="pres">
      <dgm:prSet presAssocID="{5288BB36-0782-4830-88AD-65DE56D6E06B}" presName="hierRoot2" presStyleCnt="0">
        <dgm:presLayoutVars>
          <dgm:hierBranch val="init"/>
        </dgm:presLayoutVars>
      </dgm:prSet>
      <dgm:spPr/>
    </dgm:pt>
    <dgm:pt modelId="{81C8751F-7824-4C55-A4A8-6192417CB0DF}" type="pres">
      <dgm:prSet presAssocID="{5288BB36-0782-4830-88AD-65DE56D6E06B}" presName="rootComposite" presStyleCnt="0"/>
      <dgm:spPr/>
    </dgm:pt>
    <dgm:pt modelId="{3BDF9023-3B62-4617-BEDE-5BBD3CBCD834}" type="pres">
      <dgm:prSet presAssocID="{5288BB36-0782-4830-88AD-65DE56D6E06B}" presName="rootText" presStyleLbl="node2" presStyleIdx="2" presStyleCnt="3">
        <dgm:presLayoutVars>
          <dgm:chPref val="3"/>
        </dgm:presLayoutVars>
      </dgm:prSet>
      <dgm:spPr/>
      <dgm:t>
        <a:bodyPr/>
        <a:lstStyle/>
        <a:p>
          <a:endParaRPr lang="en-US"/>
        </a:p>
      </dgm:t>
    </dgm:pt>
    <dgm:pt modelId="{1BE75C9D-0877-4FEC-9048-438C4A7D71E0}" type="pres">
      <dgm:prSet presAssocID="{5288BB36-0782-4830-88AD-65DE56D6E06B}" presName="rootConnector" presStyleLbl="node2" presStyleIdx="2" presStyleCnt="3"/>
      <dgm:spPr/>
      <dgm:t>
        <a:bodyPr/>
        <a:lstStyle/>
        <a:p>
          <a:endParaRPr lang="en-US"/>
        </a:p>
      </dgm:t>
    </dgm:pt>
    <dgm:pt modelId="{2D4AF832-EA58-4116-A882-3370A2049FA8}" type="pres">
      <dgm:prSet presAssocID="{5288BB36-0782-4830-88AD-65DE56D6E06B}" presName="hierChild4" presStyleCnt="0"/>
      <dgm:spPr/>
    </dgm:pt>
    <dgm:pt modelId="{E7B55920-B5FC-4014-AF50-3008AFE120CD}" type="pres">
      <dgm:prSet presAssocID="{A3AED31F-AD50-4F09-80A4-FA1E6CCA03B8}" presName="Name37" presStyleLbl="parChTrans1D3" presStyleIdx="5" presStyleCnt="8"/>
      <dgm:spPr/>
      <dgm:t>
        <a:bodyPr/>
        <a:lstStyle/>
        <a:p>
          <a:endParaRPr lang="en-US"/>
        </a:p>
      </dgm:t>
    </dgm:pt>
    <dgm:pt modelId="{98CD0E4A-01C4-47FA-9C31-F6C32BE10A26}" type="pres">
      <dgm:prSet presAssocID="{398CD6CF-66B9-4EA9-B2FA-422B8527147F}" presName="hierRoot2" presStyleCnt="0">
        <dgm:presLayoutVars>
          <dgm:hierBranch val="init"/>
        </dgm:presLayoutVars>
      </dgm:prSet>
      <dgm:spPr/>
    </dgm:pt>
    <dgm:pt modelId="{92F4EB34-7B91-4680-8138-2AC72878000F}" type="pres">
      <dgm:prSet presAssocID="{398CD6CF-66B9-4EA9-B2FA-422B8527147F}" presName="rootComposite" presStyleCnt="0"/>
      <dgm:spPr/>
    </dgm:pt>
    <dgm:pt modelId="{1F28FD0F-7FF9-4D57-851C-31040AC78D9A}" type="pres">
      <dgm:prSet presAssocID="{398CD6CF-66B9-4EA9-B2FA-422B8527147F}" presName="rootText" presStyleLbl="node3" presStyleIdx="5" presStyleCnt="8">
        <dgm:presLayoutVars>
          <dgm:chPref val="3"/>
        </dgm:presLayoutVars>
      </dgm:prSet>
      <dgm:spPr/>
      <dgm:t>
        <a:bodyPr/>
        <a:lstStyle/>
        <a:p>
          <a:endParaRPr lang="en-US"/>
        </a:p>
      </dgm:t>
    </dgm:pt>
    <dgm:pt modelId="{EF2076BB-B8E1-4DCC-92E3-3B6DB1684824}" type="pres">
      <dgm:prSet presAssocID="{398CD6CF-66B9-4EA9-B2FA-422B8527147F}" presName="rootConnector" presStyleLbl="node3" presStyleIdx="5" presStyleCnt="8"/>
      <dgm:spPr/>
      <dgm:t>
        <a:bodyPr/>
        <a:lstStyle/>
        <a:p>
          <a:endParaRPr lang="en-US"/>
        </a:p>
      </dgm:t>
    </dgm:pt>
    <dgm:pt modelId="{F0621BA5-71C4-460D-91D5-47788D514794}" type="pres">
      <dgm:prSet presAssocID="{398CD6CF-66B9-4EA9-B2FA-422B8527147F}" presName="hierChild4" presStyleCnt="0"/>
      <dgm:spPr/>
    </dgm:pt>
    <dgm:pt modelId="{76113CAD-5800-4FB6-BDB4-85EABEF0FCE3}" type="pres">
      <dgm:prSet presAssocID="{398CD6CF-66B9-4EA9-B2FA-422B8527147F}" presName="hierChild5" presStyleCnt="0"/>
      <dgm:spPr/>
    </dgm:pt>
    <dgm:pt modelId="{51BCADE7-8AB6-45DB-AA1D-2DCD8B3E3FD2}" type="pres">
      <dgm:prSet presAssocID="{CA8878C6-CFB1-4927-B63B-510452BB0F74}" presName="Name37" presStyleLbl="parChTrans1D3" presStyleIdx="6" presStyleCnt="8"/>
      <dgm:spPr/>
      <dgm:t>
        <a:bodyPr/>
        <a:lstStyle/>
        <a:p>
          <a:endParaRPr lang="en-US"/>
        </a:p>
      </dgm:t>
    </dgm:pt>
    <dgm:pt modelId="{C622FA3D-57B9-47A2-BE8B-541156F065C3}" type="pres">
      <dgm:prSet presAssocID="{57ED7F53-E1AE-407B-A591-332444CB68B4}" presName="hierRoot2" presStyleCnt="0">
        <dgm:presLayoutVars>
          <dgm:hierBranch val="init"/>
        </dgm:presLayoutVars>
      </dgm:prSet>
      <dgm:spPr/>
    </dgm:pt>
    <dgm:pt modelId="{EF9BA9C0-EF79-4D88-B3AB-660022275551}" type="pres">
      <dgm:prSet presAssocID="{57ED7F53-E1AE-407B-A591-332444CB68B4}" presName="rootComposite" presStyleCnt="0"/>
      <dgm:spPr/>
    </dgm:pt>
    <dgm:pt modelId="{D27F517F-60EB-477D-B2E2-279288F447E0}" type="pres">
      <dgm:prSet presAssocID="{57ED7F53-E1AE-407B-A591-332444CB68B4}" presName="rootText" presStyleLbl="node3" presStyleIdx="6" presStyleCnt="8">
        <dgm:presLayoutVars>
          <dgm:chPref val="3"/>
        </dgm:presLayoutVars>
      </dgm:prSet>
      <dgm:spPr/>
      <dgm:t>
        <a:bodyPr/>
        <a:lstStyle/>
        <a:p>
          <a:endParaRPr lang="en-US"/>
        </a:p>
      </dgm:t>
    </dgm:pt>
    <dgm:pt modelId="{1FDDB5C7-D324-4384-8916-7414908188C9}" type="pres">
      <dgm:prSet presAssocID="{57ED7F53-E1AE-407B-A591-332444CB68B4}" presName="rootConnector" presStyleLbl="node3" presStyleIdx="6" presStyleCnt="8"/>
      <dgm:spPr/>
      <dgm:t>
        <a:bodyPr/>
        <a:lstStyle/>
        <a:p>
          <a:endParaRPr lang="en-US"/>
        </a:p>
      </dgm:t>
    </dgm:pt>
    <dgm:pt modelId="{C4FA1848-060D-4A50-94A8-761B8768F8B6}" type="pres">
      <dgm:prSet presAssocID="{57ED7F53-E1AE-407B-A591-332444CB68B4}" presName="hierChild4" presStyleCnt="0"/>
      <dgm:spPr/>
    </dgm:pt>
    <dgm:pt modelId="{23D6558D-45A0-417D-AB35-CA545DBA078B}" type="pres">
      <dgm:prSet presAssocID="{57ED7F53-E1AE-407B-A591-332444CB68B4}" presName="hierChild5" presStyleCnt="0"/>
      <dgm:spPr/>
    </dgm:pt>
    <dgm:pt modelId="{9339C587-1AED-4449-8DD3-38B0DDA21BFD}" type="pres">
      <dgm:prSet presAssocID="{82006C94-7F85-4FEE-82AF-A231D74B0381}" presName="Name37" presStyleLbl="parChTrans1D3" presStyleIdx="7" presStyleCnt="8"/>
      <dgm:spPr/>
      <dgm:t>
        <a:bodyPr/>
        <a:lstStyle/>
        <a:p>
          <a:endParaRPr lang="en-US"/>
        </a:p>
      </dgm:t>
    </dgm:pt>
    <dgm:pt modelId="{2029A9A5-62DE-456C-8BB4-FF458F9F20B3}" type="pres">
      <dgm:prSet presAssocID="{46E0873D-6CC1-41F0-BBEB-5F94C5D0F6D7}" presName="hierRoot2" presStyleCnt="0">
        <dgm:presLayoutVars>
          <dgm:hierBranch val="init"/>
        </dgm:presLayoutVars>
      </dgm:prSet>
      <dgm:spPr/>
    </dgm:pt>
    <dgm:pt modelId="{2920413E-ED61-4843-985A-1C347EFC8CE4}" type="pres">
      <dgm:prSet presAssocID="{46E0873D-6CC1-41F0-BBEB-5F94C5D0F6D7}" presName="rootComposite" presStyleCnt="0"/>
      <dgm:spPr/>
    </dgm:pt>
    <dgm:pt modelId="{3E232F70-BF10-4764-A94C-2743DED7C5C2}" type="pres">
      <dgm:prSet presAssocID="{46E0873D-6CC1-41F0-BBEB-5F94C5D0F6D7}" presName="rootText" presStyleLbl="node3" presStyleIdx="7" presStyleCnt="8">
        <dgm:presLayoutVars>
          <dgm:chPref val="3"/>
        </dgm:presLayoutVars>
      </dgm:prSet>
      <dgm:spPr/>
      <dgm:t>
        <a:bodyPr/>
        <a:lstStyle/>
        <a:p>
          <a:endParaRPr lang="en-US"/>
        </a:p>
      </dgm:t>
    </dgm:pt>
    <dgm:pt modelId="{5F0C3B9C-EC51-4AB7-A421-16434FB4CA1A}" type="pres">
      <dgm:prSet presAssocID="{46E0873D-6CC1-41F0-BBEB-5F94C5D0F6D7}" presName="rootConnector" presStyleLbl="node3" presStyleIdx="7" presStyleCnt="8"/>
      <dgm:spPr/>
      <dgm:t>
        <a:bodyPr/>
        <a:lstStyle/>
        <a:p>
          <a:endParaRPr lang="en-US"/>
        </a:p>
      </dgm:t>
    </dgm:pt>
    <dgm:pt modelId="{D6746139-BB5A-4FA8-AF5C-C0023F6B05F1}" type="pres">
      <dgm:prSet presAssocID="{46E0873D-6CC1-41F0-BBEB-5F94C5D0F6D7}" presName="hierChild4" presStyleCnt="0"/>
      <dgm:spPr/>
    </dgm:pt>
    <dgm:pt modelId="{CA9BF3FE-A0F3-47A8-ABA0-EEFB7693BF75}" type="pres">
      <dgm:prSet presAssocID="{46E0873D-6CC1-41F0-BBEB-5F94C5D0F6D7}" presName="hierChild5" presStyleCnt="0"/>
      <dgm:spPr/>
    </dgm:pt>
    <dgm:pt modelId="{CB8E428B-962B-40FB-83FE-F6F75B553EAB}" type="pres">
      <dgm:prSet presAssocID="{5288BB36-0782-4830-88AD-65DE56D6E06B}" presName="hierChild5" presStyleCnt="0"/>
      <dgm:spPr/>
    </dgm:pt>
    <dgm:pt modelId="{AD8CBB3A-9F79-4EE7-A4E2-0B863965016B}" type="pres">
      <dgm:prSet presAssocID="{B6065F1A-EB3B-4909-93B8-0CE29232DCCE}" presName="hierChild3" presStyleCnt="0"/>
      <dgm:spPr/>
    </dgm:pt>
  </dgm:ptLst>
  <dgm:cxnLst>
    <dgm:cxn modelId="{9B264635-60B9-4A7A-9D47-1BA1E09D18BC}" srcId="{F10B3E28-1F9B-4553-9F62-0A52DBD4F716}" destId="{8018791C-8714-4F5D-97FF-D42895470ACA}" srcOrd="2" destOrd="0" parTransId="{81D8785F-6D2F-4999-AD5B-7C4E4A158B5D}" sibTransId="{F9C31DDE-5BED-4BD7-B997-36BEBC3EC96C}"/>
    <dgm:cxn modelId="{560B6640-3BFF-4063-8CBA-AC81170DD5BA}" type="presOf" srcId="{B2D5FF57-1F5E-4855-B715-CF6CFF8F94A9}" destId="{775687BD-E6D3-467F-8F50-0E888F24B454}" srcOrd="0" destOrd="0" presId="urn:microsoft.com/office/officeart/2005/8/layout/orgChart1"/>
    <dgm:cxn modelId="{2290C751-6873-437A-9543-B475D12C9720}" srcId="{F10B3E28-1F9B-4553-9F62-0A52DBD4F716}" destId="{B2D5FF57-1F5E-4855-B715-CF6CFF8F94A9}" srcOrd="1" destOrd="0" parTransId="{12D29A6E-6141-486B-BD98-8EB1961D3D4B}" sibTransId="{07334B77-D4EA-4BE8-B6DF-E9BEB0CD33EF}"/>
    <dgm:cxn modelId="{5EDF86BD-E8F8-488B-8535-1735C0AF179B}" type="presOf" srcId="{4E6CB655-1307-493F-AEF4-FB55D944FD7B}" destId="{806E7D4E-62AD-4FA9-B5BF-B3358E891C45}" srcOrd="0" destOrd="0" presId="urn:microsoft.com/office/officeart/2005/8/layout/orgChart1"/>
    <dgm:cxn modelId="{9CDCE88B-F2D7-4A8A-8196-947EE83E9A5E}" srcId="{B6065F1A-EB3B-4909-93B8-0CE29232DCCE}" destId="{F10B3E28-1F9B-4553-9F62-0A52DBD4F716}" srcOrd="0" destOrd="0" parTransId="{29205AA5-AE36-4939-BBCD-FB5745F421AF}" sibTransId="{C26BFF05-7B70-4461-B6B7-9B68562FA398}"/>
    <dgm:cxn modelId="{73AAE14A-4F25-403B-B184-9FEC8B0E3686}" type="presOf" srcId="{CA874919-4A8F-440F-B211-A6D97CA7D208}" destId="{05EA3B57-BE76-40D8-86ED-5FA7C9879AA6}" srcOrd="0" destOrd="0" presId="urn:microsoft.com/office/officeart/2005/8/layout/orgChart1"/>
    <dgm:cxn modelId="{22FE747D-8AF0-4085-A847-32CD8CD33A20}" srcId="{F10B3E28-1F9B-4553-9F62-0A52DBD4F716}" destId="{85F3FBAE-6CAD-4D1F-99D9-E7CAD6A0770F}" srcOrd="0" destOrd="0" parTransId="{5B67EEE4-46C1-4AC0-B66D-814DAA6979E1}" sibTransId="{82175498-1989-45F3-8474-0AE2BA071E47}"/>
    <dgm:cxn modelId="{AF5D54A9-0A14-4F18-8E96-352F6456BCD4}" type="presOf" srcId="{8EF95F26-3A37-4603-9971-34E2D1D6140C}" destId="{0EEFA2F0-B034-4C20-B6EA-091C33D3F9A3}" srcOrd="0" destOrd="0" presId="urn:microsoft.com/office/officeart/2005/8/layout/orgChart1"/>
    <dgm:cxn modelId="{B30F25C2-B207-401E-BED4-FB403891BE4D}" srcId="{8EF95F26-3A37-4603-9971-34E2D1D6140C}" destId="{B6065F1A-EB3B-4909-93B8-0CE29232DCCE}" srcOrd="0" destOrd="0" parTransId="{CE2E6578-1DAB-4351-9F83-4F36FBBBFE15}" sibTransId="{7B88E18E-9C15-4551-BE58-C7BBC9D4AAF6}"/>
    <dgm:cxn modelId="{6FB7A14B-FA25-4539-8538-A63D8A0D0E8D}" type="presOf" srcId="{12D29A6E-6141-486B-BD98-8EB1961D3D4B}" destId="{E50DD737-2482-497C-AA6C-6AB8FF7109E9}" srcOrd="0" destOrd="0" presId="urn:microsoft.com/office/officeart/2005/8/layout/orgChart1"/>
    <dgm:cxn modelId="{B8FB1838-B63C-4F60-8330-3F4494334980}" type="presOf" srcId="{398CD6CF-66B9-4EA9-B2FA-422B8527147F}" destId="{EF2076BB-B8E1-4DCC-92E3-3B6DB1684824}" srcOrd="1" destOrd="0" presId="urn:microsoft.com/office/officeart/2005/8/layout/orgChart1"/>
    <dgm:cxn modelId="{1845E575-CC17-4F76-83F6-389FB496794F}" type="presOf" srcId="{D95A3B48-6EBD-42D2-84DA-883E6EC6F9FF}" destId="{DDD3A87D-BFB8-4A9B-9D11-E8545C559243}" srcOrd="1" destOrd="0" presId="urn:microsoft.com/office/officeart/2005/8/layout/orgChart1"/>
    <dgm:cxn modelId="{1BE0F705-1675-4951-976F-9B5FA72663AD}" type="presOf" srcId="{B6065F1A-EB3B-4909-93B8-0CE29232DCCE}" destId="{E79CC201-8220-43A9-BA31-B2133D486970}" srcOrd="1" destOrd="0" presId="urn:microsoft.com/office/officeart/2005/8/layout/orgChart1"/>
    <dgm:cxn modelId="{B5683C4A-731E-49D1-B204-0960A5302AB2}" type="presOf" srcId="{A3AED31F-AD50-4F09-80A4-FA1E6CCA03B8}" destId="{E7B55920-B5FC-4014-AF50-3008AFE120CD}" srcOrd="0" destOrd="0" presId="urn:microsoft.com/office/officeart/2005/8/layout/orgChart1"/>
    <dgm:cxn modelId="{F8C6A6D1-5A35-4D22-B2D5-E9E7DC6BFFB8}" type="presOf" srcId="{57ED7F53-E1AE-407B-A591-332444CB68B4}" destId="{1FDDB5C7-D324-4384-8916-7414908188C9}" srcOrd="1" destOrd="0" presId="urn:microsoft.com/office/officeart/2005/8/layout/orgChart1"/>
    <dgm:cxn modelId="{6F78DD6D-E5B8-45A5-895C-7EF21A6936D7}" type="presOf" srcId="{D95A3B48-6EBD-42D2-84DA-883E6EC6F9FF}" destId="{281D7043-9093-437C-895D-B54C2AF69C96}" srcOrd="0" destOrd="0" presId="urn:microsoft.com/office/officeart/2005/8/layout/orgChart1"/>
    <dgm:cxn modelId="{2C29F235-C151-4965-BC11-944E9B451A3F}" type="presOf" srcId="{F10B3E28-1F9B-4553-9F62-0A52DBD4F716}" destId="{08F50D53-F51C-4AF6-9137-5322867F1F5E}" srcOrd="0" destOrd="0" presId="urn:microsoft.com/office/officeart/2005/8/layout/orgChart1"/>
    <dgm:cxn modelId="{D300E0B5-30E5-458C-AAB1-B7BD3DAE4361}" type="presOf" srcId="{8018791C-8714-4F5D-97FF-D42895470ACA}" destId="{58745F5B-85B7-429A-8BBD-34BF8AC7965B}" srcOrd="0" destOrd="0" presId="urn:microsoft.com/office/officeart/2005/8/layout/orgChart1"/>
    <dgm:cxn modelId="{5753F29C-F431-4D49-B46C-E6CF623E098A}" type="presOf" srcId="{893817DE-2FBB-4AA2-9191-7EE1FC8C68EA}" destId="{39D2D40A-0C16-4023-BB56-3C7BF069265C}" srcOrd="0" destOrd="0" presId="urn:microsoft.com/office/officeart/2005/8/layout/orgChart1"/>
    <dgm:cxn modelId="{5C4D9B64-36CA-40E0-B79D-29E05C33AD13}" type="presOf" srcId="{8B307D96-50D2-458B-BC5C-5F95AD4650D5}" destId="{2226D399-5D61-4984-840F-429DF980F03F}" srcOrd="0" destOrd="0" presId="urn:microsoft.com/office/officeart/2005/8/layout/orgChart1"/>
    <dgm:cxn modelId="{EC308897-62C7-44A2-985E-1257E45FDA03}" type="presOf" srcId="{CA8878C6-CFB1-4927-B63B-510452BB0F74}" destId="{51BCADE7-8AB6-45DB-AA1D-2DCD8B3E3FD2}" srcOrd="0" destOrd="0" presId="urn:microsoft.com/office/officeart/2005/8/layout/orgChart1"/>
    <dgm:cxn modelId="{000FB243-F4D0-4EDF-A873-51DEB2281373}" type="presOf" srcId="{8018791C-8714-4F5D-97FF-D42895470ACA}" destId="{EAE3599A-8FFF-4E54-8E96-EBC04604AEC7}" srcOrd="1" destOrd="0" presId="urn:microsoft.com/office/officeart/2005/8/layout/orgChart1"/>
    <dgm:cxn modelId="{4AF4C823-2BA7-4BCC-A01D-27CB71C32D68}" type="presOf" srcId="{5288BB36-0782-4830-88AD-65DE56D6E06B}" destId="{3BDF9023-3B62-4617-BEDE-5BBD3CBCD834}" srcOrd="0" destOrd="0" presId="urn:microsoft.com/office/officeart/2005/8/layout/orgChart1"/>
    <dgm:cxn modelId="{E0FDC560-7C02-4A71-A7CA-B6C54A2624B5}" type="presOf" srcId="{F10B3E28-1F9B-4553-9F62-0A52DBD4F716}" destId="{DCD4053A-5429-45F1-93B5-B5B6A74F5596}" srcOrd="1" destOrd="0" presId="urn:microsoft.com/office/officeart/2005/8/layout/orgChart1"/>
    <dgm:cxn modelId="{55D63ECB-AE0B-4A2B-84B3-D22FEBB5222B}" type="presOf" srcId="{46E0873D-6CC1-41F0-BBEB-5F94C5D0F6D7}" destId="{5F0C3B9C-EC51-4AB7-A421-16434FB4CA1A}" srcOrd="1" destOrd="0" presId="urn:microsoft.com/office/officeart/2005/8/layout/orgChart1"/>
    <dgm:cxn modelId="{D67CDDED-F955-47E6-94F1-8CC70E346D84}" srcId="{B6065F1A-EB3B-4909-93B8-0CE29232DCCE}" destId="{5288BB36-0782-4830-88AD-65DE56D6E06B}" srcOrd="2" destOrd="0" parTransId="{DAE90FD4-4161-4175-96FC-177AD8CE1CDD}" sibTransId="{404B948A-FCA8-456C-B0A3-EC7B05A4CA2B}"/>
    <dgm:cxn modelId="{41CFE773-DCAF-4541-B8B5-72AB6E2F5F28}" type="presOf" srcId="{85F3FBAE-6CAD-4D1F-99D9-E7CAD6A0770F}" destId="{03A9B48E-2B31-4879-94A4-F745C6D40BED}" srcOrd="1" destOrd="0" presId="urn:microsoft.com/office/officeart/2005/8/layout/orgChart1"/>
    <dgm:cxn modelId="{64038172-B48D-48E5-9C75-694C41DF12E9}" type="presOf" srcId="{CA874919-4A8F-440F-B211-A6D97CA7D208}" destId="{67E475B4-DFE9-43C9-9702-C268FEA8F3A8}" srcOrd="1" destOrd="0" presId="urn:microsoft.com/office/officeart/2005/8/layout/orgChart1"/>
    <dgm:cxn modelId="{F7EA2B10-9889-4AFB-BF55-59465190B167}" srcId="{DC7CB982-EECD-40EC-B83D-29B66F280256}" destId="{D95A3B48-6EBD-42D2-84DA-883E6EC6F9FF}" srcOrd="0" destOrd="0" parTransId="{4E6CB655-1307-493F-AEF4-FB55D944FD7B}" sibTransId="{2F70E401-D4AD-4D74-ACB4-403FBB47E7BE}"/>
    <dgm:cxn modelId="{E8BA0CB1-BAA8-474C-90AA-8547F2FAAB75}" srcId="{5288BB36-0782-4830-88AD-65DE56D6E06B}" destId="{57ED7F53-E1AE-407B-A591-332444CB68B4}" srcOrd="1" destOrd="0" parTransId="{CA8878C6-CFB1-4927-B63B-510452BB0F74}" sibTransId="{8BDD5B0E-96A5-404C-9159-3D7DB61AECCF}"/>
    <dgm:cxn modelId="{71DB6F44-7EEA-4BA3-AFBF-FB29586C25C2}" srcId="{DC7CB982-EECD-40EC-B83D-29B66F280256}" destId="{CA874919-4A8F-440F-B211-A6D97CA7D208}" srcOrd="1" destOrd="0" parTransId="{893817DE-2FBB-4AA2-9191-7EE1FC8C68EA}" sibTransId="{C1770E0F-50F3-43A2-BA6D-A89546A8B270}"/>
    <dgm:cxn modelId="{6C9EC410-A3FC-4F49-BA53-2EFFF813C761}" type="presOf" srcId="{5288BB36-0782-4830-88AD-65DE56D6E06B}" destId="{1BE75C9D-0877-4FEC-9048-438C4A7D71E0}" srcOrd="1" destOrd="0" presId="urn:microsoft.com/office/officeart/2005/8/layout/orgChart1"/>
    <dgm:cxn modelId="{7F6539A9-CDEA-4642-B6D3-1AC3DA1A1A01}" type="presOf" srcId="{B6065F1A-EB3B-4909-93B8-0CE29232DCCE}" destId="{BCB714F8-C0FB-4313-9FA9-8892B4545CC2}" srcOrd="0" destOrd="0" presId="urn:microsoft.com/office/officeart/2005/8/layout/orgChart1"/>
    <dgm:cxn modelId="{7AAD1AFD-DF82-49E8-8C41-0EB9D1451B33}" type="presOf" srcId="{57ED7F53-E1AE-407B-A591-332444CB68B4}" destId="{D27F517F-60EB-477D-B2E2-279288F447E0}" srcOrd="0" destOrd="0" presId="urn:microsoft.com/office/officeart/2005/8/layout/orgChart1"/>
    <dgm:cxn modelId="{C4540557-955F-424F-884D-EDD7C7785E96}" type="presOf" srcId="{81D8785F-6D2F-4999-AD5B-7C4E4A158B5D}" destId="{28DDA442-4579-489C-A7AA-DECED16DCEE2}" srcOrd="0" destOrd="0" presId="urn:microsoft.com/office/officeart/2005/8/layout/orgChart1"/>
    <dgm:cxn modelId="{7E7E697E-C13A-45C4-B033-92BCB4B0FFD2}" srcId="{B6065F1A-EB3B-4909-93B8-0CE29232DCCE}" destId="{DC7CB982-EECD-40EC-B83D-29B66F280256}" srcOrd="1" destOrd="0" parTransId="{8B307D96-50D2-458B-BC5C-5F95AD4650D5}" sibTransId="{74DD1EB4-FDE2-4212-BBC9-65A239F99807}"/>
    <dgm:cxn modelId="{0D155075-9340-4DBA-BEE0-A6CDFD21466F}" type="presOf" srcId="{DC7CB982-EECD-40EC-B83D-29B66F280256}" destId="{ED7A3D8D-1BB6-4A5F-AEEC-910FAD0F9065}" srcOrd="1" destOrd="0" presId="urn:microsoft.com/office/officeart/2005/8/layout/orgChart1"/>
    <dgm:cxn modelId="{296C5234-6A30-4732-B733-F00BB3AD1759}" srcId="{5288BB36-0782-4830-88AD-65DE56D6E06B}" destId="{46E0873D-6CC1-41F0-BBEB-5F94C5D0F6D7}" srcOrd="2" destOrd="0" parTransId="{82006C94-7F85-4FEE-82AF-A231D74B0381}" sibTransId="{E5B84049-98AB-4813-8151-3A2A9F5BCE8F}"/>
    <dgm:cxn modelId="{28346492-D136-4B15-8DA6-8E4199872523}" type="presOf" srcId="{DAE90FD4-4161-4175-96FC-177AD8CE1CDD}" destId="{AD415575-2807-4397-AD27-33B92C5083B0}" srcOrd="0" destOrd="0" presId="urn:microsoft.com/office/officeart/2005/8/layout/orgChart1"/>
    <dgm:cxn modelId="{0CA62E93-3159-4734-A4A8-42D1095C7E05}" srcId="{5288BB36-0782-4830-88AD-65DE56D6E06B}" destId="{398CD6CF-66B9-4EA9-B2FA-422B8527147F}" srcOrd="0" destOrd="0" parTransId="{A3AED31F-AD50-4F09-80A4-FA1E6CCA03B8}" sibTransId="{A3FC5458-1709-40ED-8D59-29FD9AF2E4C3}"/>
    <dgm:cxn modelId="{93B1D590-E172-40F1-9701-78DFAD37F041}" type="presOf" srcId="{5B67EEE4-46C1-4AC0-B66D-814DAA6979E1}" destId="{5B219F64-6294-49A7-A9B1-831386682B89}" srcOrd="0" destOrd="0" presId="urn:microsoft.com/office/officeart/2005/8/layout/orgChart1"/>
    <dgm:cxn modelId="{1AF3EFC6-0FAE-4BDB-B7E0-9E860093428F}" type="presOf" srcId="{29205AA5-AE36-4939-BBCD-FB5745F421AF}" destId="{E3DA0734-AF2F-4A65-97B8-70E0A4B33793}" srcOrd="0" destOrd="0" presId="urn:microsoft.com/office/officeart/2005/8/layout/orgChart1"/>
    <dgm:cxn modelId="{82E14352-7F65-406D-BF60-0DE09523A13F}" type="presOf" srcId="{85F3FBAE-6CAD-4D1F-99D9-E7CAD6A0770F}" destId="{6D3321D4-BCBF-4930-AC75-099BCDEA12E1}" srcOrd="0" destOrd="0" presId="urn:microsoft.com/office/officeart/2005/8/layout/orgChart1"/>
    <dgm:cxn modelId="{1A716762-2AAA-48C8-9778-E10A6EA87FEC}" type="presOf" srcId="{82006C94-7F85-4FEE-82AF-A231D74B0381}" destId="{9339C587-1AED-4449-8DD3-38B0DDA21BFD}" srcOrd="0" destOrd="0" presId="urn:microsoft.com/office/officeart/2005/8/layout/orgChart1"/>
    <dgm:cxn modelId="{1D1D7F89-9FBE-47FD-8A1C-1A315459656B}" type="presOf" srcId="{398CD6CF-66B9-4EA9-B2FA-422B8527147F}" destId="{1F28FD0F-7FF9-4D57-851C-31040AC78D9A}" srcOrd="0" destOrd="0" presId="urn:microsoft.com/office/officeart/2005/8/layout/orgChart1"/>
    <dgm:cxn modelId="{03137777-6ABE-44F3-B9E0-E35E9F737D5B}" type="presOf" srcId="{46E0873D-6CC1-41F0-BBEB-5F94C5D0F6D7}" destId="{3E232F70-BF10-4764-A94C-2743DED7C5C2}" srcOrd="0" destOrd="0" presId="urn:microsoft.com/office/officeart/2005/8/layout/orgChart1"/>
    <dgm:cxn modelId="{2B920E4C-36C7-488E-83B9-52BA9E5F8E8A}" type="presOf" srcId="{DC7CB982-EECD-40EC-B83D-29B66F280256}" destId="{B3E2CB6F-101F-44DA-B5DB-D018BB130A71}" srcOrd="0" destOrd="0" presId="urn:microsoft.com/office/officeart/2005/8/layout/orgChart1"/>
    <dgm:cxn modelId="{4D33F6AF-02B4-4676-B7AF-6EB51AF5F193}" type="presOf" srcId="{B2D5FF57-1F5E-4855-B715-CF6CFF8F94A9}" destId="{E05D26C7-BAF0-422D-B808-66D7CFA54B68}" srcOrd="1" destOrd="0" presId="urn:microsoft.com/office/officeart/2005/8/layout/orgChart1"/>
    <dgm:cxn modelId="{158BC0FD-465A-4813-A1C0-51C1A63E55D3}" type="presParOf" srcId="{0EEFA2F0-B034-4C20-B6EA-091C33D3F9A3}" destId="{BD719862-B701-4E9A-8511-4CC9502A3BBF}" srcOrd="0" destOrd="0" presId="urn:microsoft.com/office/officeart/2005/8/layout/orgChart1"/>
    <dgm:cxn modelId="{95C40B6A-B80C-40B6-A9D4-C4D1F900A926}" type="presParOf" srcId="{BD719862-B701-4E9A-8511-4CC9502A3BBF}" destId="{37E259A6-415A-4DD9-9DFD-43A663A639AD}" srcOrd="0" destOrd="0" presId="urn:microsoft.com/office/officeart/2005/8/layout/orgChart1"/>
    <dgm:cxn modelId="{4B0EDC16-E6AE-4034-80FC-3E6F7FEEC3E8}" type="presParOf" srcId="{37E259A6-415A-4DD9-9DFD-43A663A639AD}" destId="{BCB714F8-C0FB-4313-9FA9-8892B4545CC2}" srcOrd="0" destOrd="0" presId="urn:microsoft.com/office/officeart/2005/8/layout/orgChart1"/>
    <dgm:cxn modelId="{6AADF58B-8EA5-45D9-B462-E5AF50E1CFAF}" type="presParOf" srcId="{37E259A6-415A-4DD9-9DFD-43A663A639AD}" destId="{E79CC201-8220-43A9-BA31-B2133D486970}" srcOrd="1" destOrd="0" presId="urn:microsoft.com/office/officeart/2005/8/layout/orgChart1"/>
    <dgm:cxn modelId="{3ABE9CBB-EED6-4641-9214-C96E349C8990}" type="presParOf" srcId="{BD719862-B701-4E9A-8511-4CC9502A3BBF}" destId="{BDE992F0-1462-4347-BF1D-E323ACF7C1C6}" srcOrd="1" destOrd="0" presId="urn:microsoft.com/office/officeart/2005/8/layout/orgChart1"/>
    <dgm:cxn modelId="{4A52B9EA-908F-4B13-BCEB-27FA6D82362B}" type="presParOf" srcId="{BDE992F0-1462-4347-BF1D-E323ACF7C1C6}" destId="{E3DA0734-AF2F-4A65-97B8-70E0A4B33793}" srcOrd="0" destOrd="0" presId="urn:microsoft.com/office/officeart/2005/8/layout/orgChart1"/>
    <dgm:cxn modelId="{6D164DDD-1015-4B73-9600-8A6573858284}" type="presParOf" srcId="{BDE992F0-1462-4347-BF1D-E323ACF7C1C6}" destId="{6BFD4010-AF05-4ED9-A877-87D35613402B}" srcOrd="1" destOrd="0" presId="urn:microsoft.com/office/officeart/2005/8/layout/orgChart1"/>
    <dgm:cxn modelId="{222513D6-710C-4E90-93B4-FE49788F0F2F}" type="presParOf" srcId="{6BFD4010-AF05-4ED9-A877-87D35613402B}" destId="{EBD6F0B9-16CB-4366-B552-8023543988D9}" srcOrd="0" destOrd="0" presId="urn:microsoft.com/office/officeart/2005/8/layout/orgChart1"/>
    <dgm:cxn modelId="{671BF2D9-C639-48AB-953A-9CB0850D42AA}" type="presParOf" srcId="{EBD6F0B9-16CB-4366-B552-8023543988D9}" destId="{08F50D53-F51C-4AF6-9137-5322867F1F5E}" srcOrd="0" destOrd="0" presId="urn:microsoft.com/office/officeart/2005/8/layout/orgChart1"/>
    <dgm:cxn modelId="{73D05CBE-FF3D-4E8D-9C62-8280B9FD4042}" type="presParOf" srcId="{EBD6F0B9-16CB-4366-B552-8023543988D9}" destId="{DCD4053A-5429-45F1-93B5-B5B6A74F5596}" srcOrd="1" destOrd="0" presId="urn:microsoft.com/office/officeart/2005/8/layout/orgChart1"/>
    <dgm:cxn modelId="{D74D5EDA-2D76-48FD-AFD6-2EE38C2C30F2}" type="presParOf" srcId="{6BFD4010-AF05-4ED9-A877-87D35613402B}" destId="{8C5EC07D-0254-403D-A647-B444634050E8}" srcOrd="1" destOrd="0" presId="urn:microsoft.com/office/officeart/2005/8/layout/orgChart1"/>
    <dgm:cxn modelId="{516AC7AB-4AC3-4AA3-A732-1925CD0971B4}" type="presParOf" srcId="{8C5EC07D-0254-403D-A647-B444634050E8}" destId="{5B219F64-6294-49A7-A9B1-831386682B89}" srcOrd="0" destOrd="0" presId="urn:microsoft.com/office/officeart/2005/8/layout/orgChart1"/>
    <dgm:cxn modelId="{55E3CDD2-D584-43D7-A1DC-37FA0F334679}" type="presParOf" srcId="{8C5EC07D-0254-403D-A647-B444634050E8}" destId="{F4F38907-A044-4033-A845-96591CF2E542}" srcOrd="1" destOrd="0" presId="urn:microsoft.com/office/officeart/2005/8/layout/orgChart1"/>
    <dgm:cxn modelId="{5330C02E-6643-4614-B3D3-86C121779202}" type="presParOf" srcId="{F4F38907-A044-4033-A845-96591CF2E542}" destId="{B06E94FA-0486-47AC-8504-5E2E2ABFCE52}" srcOrd="0" destOrd="0" presId="urn:microsoft.com/office/officeart/2005/8/layout/orgChart1"/>
    <dgm:cxn modelId="{32531A0D-E6F3-48DC-A779-FE6487E450D7}" type="presParOf" srcId="{B06E94FA-0486-47AC-8504-5E2E2ABFCE52}" destId="{6D3321D4-BCBF-4930-AC75-099BCDEA12E1}" srcOrd="0" destOrd="0" presId="urn:microsoft.com/office/officeart/2005/8/layout/orgChart1"/>
    <dgm:cxn modelId="{909FEE35-08ED-4E4E-8C09-F5FB793F8B23}" type="presParOf" srcId="{B06E94FA-0486-47AC-8504-5E2E2ABFCE52}" destId="{03A9B48E-2B31-4879-94A4-F745C6D40BED}" srcOrd="1" destOrd="0" presId="urn:microsoft.com/office/officeart/2005/8/layout/orgChart1"/>
    <dgm:cxn modelId="{F834225B-ED78-4841-AC1F-0FFF8BE82D3C}" type="presParOf" srcId="{F4F38907-A044-4033-A845-96591CF2E542}" destId="{215D10DB-C8F4-40AF-B8E6-8D9E1A29D27A}" srcOrd="1" destOrd="0" presId="urn:microsoft.com/office/officeart/2005/8/layout/orgChart1"/>
    <dgm:cxn modelId="{BEE84186-BBCF-48A8-98A7-80DFB6C412DF}" type="presParOf" srcId="{F4F38907-A044-4033-A845-96591CF2E542}" destId="{9F62FFA4-B95E-4E53-BEB8-BD6BFF2571C3}" srcOrd="2" destOrd="0" presId="urn:microsoft.com/office/officeart/2005/8/layout/orgChart1"/>
    <dgm:cxn modelId="{367061B2-D3F6-4816-A75B-903AFC4F98A7}" type="presParOf" srcId="{8C5EC07D-0254-403D-A647-B444634050E8}" destId="{E50DD737-2482-497C-AA6C-6AB8FF7109E9}" srcOrd="2" destOrd="0" presId="urn:microsoft.com/office/officeart/2005/8/layout/orgChart1"/>
    <dgm:cxn modelId="{941B201F-A555-4341-9F19-A4A09F93F3A3}" type="presParOf" srcId="{8C5EC07D-0254-403D-A647-B444634050E8}" destId="{77F4D99A-E9CD-4A9E-92DA-609180B8F59C}" srcOrd="3" destOrd="0" presId="urn:microsoft.com/office/officeart/2005/8/layout/orgChart1"/>
    <dgm:cxn modelId="{06D24F0A-F080-4B35-BD3B-D8325B6AF64A}" type="presParOf" srcId="{77F4D99A-E9CD-4A9E-92DA-609180B8F59C}" destId="{EABB78C8-F9C9-4D3B-BD6C-138A9FA4998B}" srcOrd="0" destOrd="0" presId="urn:microsoft.com/office/officeart/2005/8/layout/orgChart1"/>
    <dgm:cxn modelId="{6721C24C-2C43-4021-A78A-CF00B73744CA}" type="presParOf" srcId="{EABB78C8-F9C9-4D3B-BD6C-138A9FA4998B}" destId="{775687BD-E6D3-467F-8F50-0E888F24B454}" srcOrd="0" destOrd="0" presId="urn:microsoft.com/office/officeart/2005/8/layout/orgChart1"/>
    <dgm:cxn modelId="{8584324D-56F8-4268-9F73-D604F158152B}" type="presParOf" srcId="{EABB78C8-F9C9-4D3B-BD6C-138A9FA4998B}" destId="{E05D26C7-BAF0-422D-B808-66D7CFA54B68}" srcOrd="1" destOrd="0" presId="urn:microsoft.com/office/officeart/2005/8/layout/orgChart1"/>
    <dgm:cxn modelId="{92C6903B-997F-470A-A086-EDF654BFFA1E}" type="presParOf" srcId="{77F4D99A-E9CD-4A9E-92DA-609180B8F59C}" destId="{A90F5008-2DE4-41BB-9262-80A195A39BF8}" srcOrd="1" destOrd="0" presId="urn:microsoft.com/office/officeart/2005/8/layout/orgChart1"/>
    <dgm:cxn modelId="{F763F138-DFA8-477B-9C1A-85C539AF45EB}" type="presParOf" srcId="{77F4D99A-E9CD-4A9E-92DA-609180B8F59C}" destId="{1A31F101-86B3-42A7-8FE1-074004BB87B6}" srcOrd="2" destOrd="0" presId="urn:microsoft.com/office/officeart/2005/8/layout/orgChart1"/>
    <dgm:cxn modelId="{6067ACC8-3F31-4472-A184-16C40537071C}" type="presParOf" srcId="{8C5EC07D-0254-403D-A647-B444634050E8}" destId="{28DDA442-4579-489C-A7AA-DECED16DCEE2}" srcOrd="4" destOrd="0" presId="urn:microsoft.com/office/officeart/2005/8/layout/orgChart1"/>
    <dgm:cxn modelId="{08FC2253-FED8-43F2-BB7B-B964555212D7}" type="presParOf" srcId="{8C5EC07D-0254-403D-A647-B444634050E8}" destId="{B606FFBE-8F21-4006-9BE8-27597CF92236}" srcOrd="5" destOrd="0" presId="urn:microsoft.com/office/officeart/2005/8/layout/orgChart1"/>
    <dgm:cxn modelId="{B12B2D69-2F7F-40F5-8034-E99153C6A1F7}" type="presParOf" srcId="{B606FFBE-8F21-4006-9BE8-27597CF92236}" destId="{E7421BA3-B7C8-4671-8579-93766B8A0E3A}" srcOrd="0" destOrd="0" presId="urn:microsoft.com/office/officeart/2005/8/layout/orgChart1"/>
    <dgm:cxn modelId="{EE9A17CC-993B-4B54-9F79-440A806F3C67}" type="presParOf" srcId="{E7421BA3-B7C8-4671-8579-93766B8A0E3A}" destId="{58745F5B-85B7-429A-8BBD-34BF8AC7965B}" srcOrd="0" destOrd="0" presId="urn:microsoft.com/office/officeart/2005/8/layout/orgChart1"/>
    <dgm:cxn modelId="{9AADEEB5-C9C4-4067-91DC-23AA100CD4EC}" type="presParOf" srcId="{E7421BA3-B7C8-4671-8579-93766B8A0E3A}" destId="{EAE3599A-8FFF-4E54-8E96-EBC04604AEC7}" srcOrd="1" destOrd="0" presId="urn:microsoft.com/office/officeart/2005/8/layout/orgChart1"/>
    <dgm:cxn modelId="{C0E2ED79-CAAE-4A62-8B85-90DB4977B33D}" type="presParOf" srcId="{B606FFBE-8F21-4006-9BE8-27597CF92236}" destId="{C9E8F41B-4570-4C4F-95A5-32FE6CCE811A}" srcOrd="1" destOrd="0" presId="urn:microsoft.com/office/officeart/2005/8/layout/orgChart1"/>
    <dgm:cxn modelId="{1ADF42A9-F329-493B-86B1-97730FF7963B}" type="presParOf" srcId="{B606FFBE-8F21-4006-9BE8-27597CF92236}" destId="{9D58F412-0E1A-4185-8A59-0FCCD0976516}" srcOrd="2" destOrd="0" presId="urn:microsoft.com/office/officeart/2005/8/layout/orgChart1"/>
    <dgm:cxn modelId="{8FA11ABF-D5E9-4160-99E5-1D148F4F70C5}" type="presParOf" srcId="{6BFD4010-AF05-4ED9-A877-87D35613402B}" destId="{9187BD82-AAE5-4D81-B7DB-4AC4F13FB66B}" srcOrd="2" destOrd="0" presId="urn:microsoft.com/office/officeart/2005/8/layout/orgChart1"/>
    <dgm:cxn modelId="{5CC379FE-F527-4F5E-A10B-C6F7240A93EA}" type="presParOf" srcId="{BDE992F0-1462-4347-BF1D-E323ACF7C1C6}" destId="{2226D399-5D61-4984-840F-429DF980F03F}" srcOrd="2" destOrd="0" presId="urn:microsoft.com/office/officeart/2005/8/layout/orgChart1"/>
    <dgm:cxn modelId="{8600924B-DA3F-455B-B858-ECD330D9970B}" type="presParOf" srcId="{BDE992F0-1462-4347-BF1D-E323ACF7C1C6}" destId="{B859B166-98C8-4DB6-9A82-8144EC1C0C69}" srcOrd="3" destOrd="0" presId="urn:microsoft.com/office/officeart/2005/8/layout/orgChart1"/>
    <dgm:cxn modelId="{DD522617-DCBC-42CE-B2DC-A52797EEE089}" type="presParOf" srcId="{B859B166-98C8-4DB6-9A82-8144EC1C0C69}" destId="{A5F62986-DF0C-4736-BA05-54A8C3F718EB}" srcOrd="0" destOrd="0" presId="urn:microsoft.com/office/officeart/2005/8/layout/orgChart1"/>
    <dgm:cxn modelId="{D9E6BC5C-5D13-466C-9CC7-9E250693D213}" type="presParOf" srcId="{A5F62986-DF0C-4736-BA05-54A8C3F718EB}" destId="{B3E2CB6F-101F-44DA-B5DB-D018BB130A71}" srcOrd="0" destOrd="0" presId="urn:microsoft.com/office/officeart/2005/8/layout/orgChart1"/>
    <dgm:cxn modelId="{8189F709-9A6E-4A39-94B5-B69A8116DB07}" type="presParOf" srcId="{A5F62986-DF0C-4736-BA05-54A8C3F718EB}" destId="{ED7A3D8D-1BB6-4A5F-AEEC-910FAD0F9065}" srcOrd="1" destOrd="0" presId="urn:microsoft.com/office/officeart/2005/8/layout/orgChart1"/>
    <dgm:cxn modelId="{2D429392-36F3-4E4F-BC39-BB344574AE5A}" type="presParOf" srcId="{B859B166-98C8-4DB6-9A82-8144EC1C0C69}" destId="{482A9F20-312E-4F28-85F2-7F162D2D3302}" srcOrd="1" destOrd="0" presId="urn:microsoft.com/office/officeart/2005/8/layout/orgChart1"/>
    <dgm:cxn modelId="{1C435513-B161-4AC7-A7C8-C7FD3FAA045E}" type="presParOf" srcId="{482A9F20-312E-4F28-85F2-7F162D2D3302}" destId="{806E7D4E-62AD-4FA9-B5BF-B3358E891C45}" srcOrd="0" destOrd="0" presId="urn:microsoft.com/office/officeart/2005/8/layout/orgChart1"/>
    <dgm:cxn modelId="{E8680457-79AC-4598-BC45-F0F322C71C79}" type="presParOf" srcId="{482A9F20-312E-4F28-85F2-7F162D2D3302}" destId="{5A0476B2-AFA9-47D0-8CA9-24BC205AB976}" srcOrd="1" destOrd="0" presId="urn:microsoft.com/office/officeart/2005/8/layout/orgChart1"/>
    <dgm:cxn modelId="{924EB69C-A9E9-4A22-836A-1C05A0677A65}" type="presParOf" srcId="{5A0476B2-AFA9-47D0-8CA9-24BC205AB976}" destId="{714F2D46-CD21-4CFA-A7F2-4575E0F97ED2}" srcOrd="0" destOrd="0" presId="urn:microsoft.com/office/officeart/2005/8/layout/orgChart1"/>
    <dgm:cxn modelId="{7D62949B-4531-4774-885D-737A0BA29956}" type="presParOf" srcId="{714F2D46-CD21-4CFA-A7F2-4575E0F97ED2}" destId="{281D7043-9093-437C-895D-B54C2AF69C96}" srcOrd="0" destOrd="0" presId="urn:microsoft.com/office/officeart/2005/8/layout/orgChart1"/>
    <dgm:cxn modelId="{3E372BC1-0BC4-4767-B927-BA0318017AEB}" type="presParOf" srcId="{714F2D46-CD21-4CFA-A7F2-4575E0F97ED2}" destId="{DDD3A87D-BFB8-4A9B-9D11-E8545C559243}" srcOrd="1" destOrd="0" presId="urn:microsoft.com/office/officeart/2005/8/layout/orgChart1"/>
    <dgm:cxn modelId="{B1AA836C-626A-4A5F-96E0-072FF248C8E4}" type="presParOf" srcId="{5A0476B2-AFA9-47D0-8CA9-24BC205AB976}" destId="{EFFB1CCF-1204-490A-8304-D616DC3A1F9E}" srcOrd="1" destOrd="0" presId="urn:microsoft.com/office/officeart/2005/8/layout/orgChart1"/>
    <dgm:cxn modelId="{CE43F5CA-DFCC-4EE6-A542-D562D129CD31}" type="presParOf" srcId="{5A0476B2-AFA9-47D0-8CA9-24BC205AB976}" destId="{91EB0EBB-8EE5-4BE2-85E8-98E47F5FE29F}" srcOrd="2" destOrd="0" presId="urn:microsoft.com/office/officeart/2005/8/layout/orgChart1"/>
    <dgm:cxn modelId="{540F2EAC-6C8A-4D36-8484-2294084D4A62}" type="presParOf" srcId="{482A9F20-312E-4F28-85F2-7F162D2D3302}" destId="{39D2D40A-0C16-4023-BB56-3C7BF069265C}" srcOrd="2" destOrd="0" presId="urn:microsoft.com/office/officeart/2005/8/layout/orgChart1"/>
    <dgm:cxn modelId="{4976338B-EBE3-423E-9587-46F4EAABB10F}" type="presParOf" srcId="{482A9F20-312E-4F28-85F2-7F162D2D3302}" destId="{CCC5DFA1-8669-423D-B8F3-5130E95B6D85}" srcOrd="3" destOrd="0" presId="urn:microsoft.com/office/officeart/2005/8/layout/orgChart1"/>
    <dgm:cxn modelId="{303CC8BE-80F5-43C4-B16B-96819DA2E963}" type="presParOf" srcId="{CCC5DFA1-8669-423D-B8F3-5130E95B6D85}" destId="{30954621-851A-4541-A644-8DD93149845A}" srcOrd="0" destOrd="0" presId="urn:microsoft.com/office/officeart/2005/8/layout/orgChart1"/>
    <dgm:cxn modelId="{70726F23-F9E1-4375-910A-CFE079FB32CD}" type="presParOf" srcId="{30954621-851A-4541-A644-8DD93149845A}" destId="{05EA3B57-BE76-40D8-86ED-5FA7C9879AA6}" srcOrd="0" destOrd="0" presId="urn:microsoft.com/office/officeart/2005/8/layout/orgChart1"/>
    <dgm:cxn modelId="{BC5F04A2-226F-439D-AB07-7834853A01E7}" type="presParOf" srcId="{30954621-851A-4541-A644-8DD93149845A}" destId="{67E475B4-DFE9-43C9-9702-C268FEA8F3A8}" srcOrd="1" destOrd="0" presId="urn:microsoft.com/office/officeart/2005/8/layout/orgChart1"/>
    <dgm:cxn modelId="{D59731D3-0045-46CD-A482-82F0A81BC9BF}" type="presParOf" srcId="{CCC5DFA1-8669-423D-B8F3-5130E95B6D85}" destId="{8ACDE832-0F79-4ACC-B2A6-FAA5A95074F0}" srcOrd="1" destOrd="0" presId="urn:microsoft.com/office/officeart/2005/8/layout/orgChart1"/>
    <dgm:cxn modelId="{B8C74584-6584-4EFE-9E5C-061D915ADD1A}" type="presParOf" srcId="{CCC5DFA1-8669-423D-B8F3-5130E95B6D85}" destId="{627C45EA-DDB6-48CF-AEA9-81ECE1A3C336}" srcOrd="2" destOrd="0" presId="urn:microsoft.com/office/officeart/2005/8/layout/orgChart1"/>
    <dgm:cxn modelId="{04D58A57-AC70-446F-8A60-72940A252671}" type="presParOf" srcId="{B859B166-98C8-4DB6-9A82-8144EC1C0C69}" destId="{9AD8A7DF-8975-4267-BDF8-6F4155B87865}" srcOrd="2" destOrd="0" presId="urn:microsoft.com/office/officeart/2005/8/layout/orgChart1"/>
    <dgm:cxn modelId="{E1E49759-8C74-4C3A-BA2F-B1758B31D450}" type="presParOf" srcId="{BDE992F0-1462-4347-BF1D-E323ACF7C1C6}" destId="{AD415575-2807-4397-AD27-33B92C5083B0}" srcOrd="4" destOrd="0" presId="urn:microsoft.com/office/officeart/2005/8/layout/orgChart1"/>
    <dgm:cxn modelId="{C2AFE70F-E933-459C-9817-68DB7CD50CCA}" type="presParOf" srcId="{BDE992F0-1462-4347-BF1D-E323ACF7C1C6}" destId="{AC6381F4-38A1-4AE0-963E-4CD1D18375BB}" srcOrd="5" destOrd="0" presId="urn:microsoft.com/office/officeart/2005/8/layout/orgChart1"/>
    <dgm:cxn modelId="{F9F57D83-B065-450C-9DEB-A1FDB15F49CD}" type="presParOf" srcId="{AC6381F4-38A1-4AE0-963E-4CD1D18375BB}" destId="{81C8751F-7824-4C55-A4A8-6192417CB0DF}" srcOrd="0" destOrd="0" presId="urn:microsoft.com/office/officeart/2005/8/layout/orgChart1"/>
    <dgm:cxn modelId="{DB9CCBE0-8EA3-4C77-9899-C15F002559BE}" type="presParOf" srcId="{81C8751F-7824-4C55-A4A8-6192417CB0DF}" destId="{3BDF9023-3B62-4617-BEDE-5BBD3CBCD834}" srcOrd="0" destOrd="0" presId="urn:microsoft.com/office/officeart/2005/8/layout/orgChart1"/>
    <dgm:cxn modelId="{F07D4215-574B-462F-BF80-157D44B3BB67}" type="presParOf" srcId="{81C8751F-7824-4C55-A4A8-6192417CB0DF}" destId="{1BE75C9D-0877-4FEC-9048-438C4A7D71E0}" srcOrd="1" destOrd="0" presId="urn:microsoft.com/office/officeart/2005/8/layout/orgChart1"/>
    <dgm:cxn modelId="{E82F5ADB-415C-44A7-8FAC-FC76953571AB}" type="presParOf" srcId="{AC6381F4-38A1-4AE0-963E-4CD1D18375BB}" destId="{2D4AF832-EA58-4116-A882-3370A2049FA8}" srcOrd="1" destOrd="0" presId="urn:microsoft.com/office/officeart/2005/8/layout/orgChart1"/>
    <dgm:cxn modelId="{6CCE2699-C42C-4185-B8AD-B086740E7414}" type="presParOf" srcId="{2D4AF832-EA58-4116-A882-3370A2049FA8}" destId="{E7B55920-B5FC-4014-AF50-3008AFE120CD}" srcOrd="0" destOrd="0" presId="urn:microsoft.com/office/officeart/2005/8/layout/orgChart1"/>
    <dgm:cxn modelId="{92889F37-7B67-40EB-B922-FC606015EEB1}" type="presParOf" srcId="{2D4AF832-EA58-4116-A882-3370A2049FA8}" destId="{98CD0E4A-01C4-47FA-9C31-F6C32BE10A26}" srcOrd="1" destOrd="0" presId="urn:microsoft.com/office/officeart/2005/8/layout/orgChart1"/>
    <dgm:cxn modelId="{9432780F-199F-4E4F-9DFC-8EBD21151B3B}" type="presParOf" srcId="{98CD0E4A-01C4-47FA-9C31-F6C32BE10A26}" destId="{92F4EB34-7B91-4680-8138-2AC72878000F}" srcOrd="0" destOrd="0" presId="urn:microsoft.com/office/officeart/2005/8/layout/orgChart1"/>
    <dgm:cxn modelId="{5FB99C7A-4C23-4735-877E-EC6B7139F9A0}" type="presParOf" srcId="{92F4EB34-7B91-4680-8138-2AC72878000F}" destId="{1F28FD0F-7FF9-4D57-851C-31040AC78D9A}" srcOrd="0" destOrd="0" presId="urn:microsoft.com/office/officeart/2005/8/layout/orgChart1"/>
    <dgm:cxn modelId="{3EBF37E0-649F-4FC5-A59D-004066F805F5}" type="presParOf" srcId="{92F4EB34-7B91-4680-8138-2AC72878000F}" destId="{EF2076BB-B8E1-4DCC-92E3-3B6DB1684824}" srcOrd="1" destOrd="0" presId="urn:microsoft.com/office/officeart/2005/8/layout/orgChart1"/>
    <dgm:cxn modelId="{650588DB-C863-42BA-8C46-6F3A26C9120D}" type="presParOf" srcId="{98CD0E4A-01C4-47FA-9C31-F6C32BE10A26}" destId="{F0621BA5-71C4-460D-91D5-47788D514794}" srcOrd="1" destOrd="0" presId="urn:microsoft.com/office/officeart/2005/8/layout/orgChart1"/>
    <dgm:cxn modelId="{35D587A2-D833-49F8-85AC-370FC960A51F}" type="presParOf" srcId="{98CD0E4A-01C4-47FA-9C31-F6C32BE10A26}" destId="{76113CAD-5800-4FB6-BDB4-85EABEF0FCE3}" srcOrd="2" destOrd="0" presId="urn:microsoft.com/office/officeart/2005/8/layout/orgChart1"/>
    <dgm:cxn modelId="{E8B9B876-CB61-497A-BDFA-902B1497E50A}" type="presParOf" srcId="{2D4AF832-EA58-4116-A882-3370A2049FA8}" destId="{51BCADE7-8AB6-45DB-AA1D-2DCD8B3E3FD2}" srcOrd="2" destOrd="0" presId="urn:microsoft.com/office/officeart/2005/8/layout/orgChart1"/>
    <dgm:cxn modelId="{212907DA-E990-41FA-BFA9-3058E0DDA8CE}" type="presParOf" srcId="{2D4AF832-EA58-4116-A882-3370A2049FA8}" destId="{C622FA3D-57B9-47A2-BE8B-541156F065C3}" srcOrd="3" destOrd="0" presId="urn:microsoft.com/office/officeart/2005/8/layout/orgChart1"/>
    <dgm:cxn modelId="{A766DEEA-7FBF-4E5C-8565-C5110D3C765B}" type="presParOf" srcId="{C622FA3D-57B9-47A2-BE8B-541156F065C3}" destId="{EF9BA9C0-EF79-4D88-B3AB-660022275551}" srcOrd="0" destOrd="0" presId="urn:microsoft.com/office/officeart/2005/8/layout/orgChart1"/>
    <dgm:cxn modelId="{2B2D7D55-8689-45C6-B9AC-71A827587DB7}" type="presParOf" srcId="{EF9BA9C0-EF79-4D88-B3AB-660022275551}" destId="{D27F517F-60EB-477D-B2E2-279288F447E0}" srcOrd="0" destOrd="0" presId="urn:microsoft.com/office/officeart/2005/8/layout/orgChart1"/>
    <dgm:cxn modelId="{78DADF65-E130-4574-91CF-3B3F72EBCB80}" type="presParOf" srcId="{EF9BA9C0-EF79-4D88-B3AB-660022275551}" destId="{1FDDB5C7-D324-4384-8916-7414908188C9}" srcOrd="1" destOrd="0" presId="urn:microsoft.com/office/officeart/2005/8/layout/orgChart1"/>
    <dgm:cxn modelId="{1637065E-C0E6-4002-BA4A-0FF580B64A83}" type="presParOf" srcId="{C622FA3D-57B9-47A2-BE8B-541156F065C3}" destId="{C4FA1848-060D-4A50-94A8-761B8768F8B6}" srcOrd="1" destOrd="0" presId="urn:microsoft.com/office/officeart/2005/8/layout/orgChart1"/>
    <dgm:cxn modelId="{2F3B5D4B-FBB8-4E9B-A9F0-D5CFFA5763E1}" type="presParOf" srcId="{C622FA3D-57B9-47A2-BE8B-541156F065C3}" destId="{23D6558D-45A0-417D-AB35-CA545DBA078B}" srcOrd="2" destOrd="0" presId="urn:microsoft.com/office/officeart/2005/8/layout/orgChart1"/>
    <dgm:cxn modelId="{7E2D95F1-7EF4-41D0-8DCF-BAB4D20C5E2B}" type="presParOf" srcId="{2D4AF832-EA58-4116-A882-3370A2049FA8}" destId="{9339C587-1AED-4449-8DD3-38B0DDA21BFD}" srcOrd="4" destOrd="0" presId="urn:microsoft.com/office/officeart/2005/8/layout/orgChart1"/>
    <dgm:cxn modelId="{D958C3D1-10A9-44F0-8AED-00067B370597}" type="presParOf" srcId="{2D4AF832-EA58-4116-A882-3370A2049FA8}" destId="{2029A9A5-62DE-456C-8BB4-FF458F9F20B3}" srcOrd="5" destOrd="0" presId="urn:microsoft.com/office/officeart/2005/8/layout/orgChart1"/>
    <dgm:cxn modelId="{7AB8216C-389B-4094-8664-A53AAABF00B8}" type="presParOf" srcId="{2029A9A5-62DE-456C-8BB4-FF458F9F20B3}" destId="{2920413E-ED61-4843-985A-1C347EFC8CE4}" srcOrd="0" destOrd="0" presId="urn:microsoft.com/office/officeart/2005/8/layout/orgChart1"/>
    <dgm:cxn modelId="{B2A6EFA9-FA6B-4F02-A16D-C7FF07A659C0}" type="presParOf" srcId="{2920413E-ED61-4843-985A-1C347EFC8CE4}" destId="{3E232F70-BF10-4764-A94C-2743DED7C5C2}" srcOrd="0" destOrd="0" presId="urn:microsoft.com/office/officeart/2005/8/layout/orgChart1"/>
    <dgm:cxn modelId="{06BB9621-1FC1-461B-8F27-621CB9A254BC}" type="presParOf" srcId="{2920413E-ED61-4843-985A-1C347EFC8CE4}" destId="{5F0C3B9C-EC51-4AB7-A421-16434FB4CA1A}" srcOrd="1" destOrd="0" presId="urn:microsoft.com/office/officeart/2005/8/layout/orgChart1"/>
    <dgm:cxn modelId="{63F242B6-5416-4DF5-A791-7DE3C292BD20}" type="presParOf" srcId="{2029A9A5-62DE-456C-8BB4-FF458F9F20B3}" destId="{D6746139-BB5A-4FA8-AF5C-C0023F6B05F1}" srcOrd="1" destOrd="0" presId="urn:microsoft.com/office/officeart/2005/8/layout/orgChart1"/>
    <dgm:cxn modelId="{3AAFA73F-D8DA-4632-88B6-DD3D452AB754}" type="presParOf" srcId="{2029A9A5-62DE-456C-8BB4-FF458F9F20B3}" destId="{CA9BF3FE-A0F3-47A8-ABA0-EEFB7693BF75}" srcOrd="2" destOrd="0" presId="urn:microsoft.com/office/officeart/2005/8/layout/orgChart1"/>
    <dgm:cxn modelId="{EE81605E-5927-4048-AB84-814D60F11B0C}" type="presParOf" srcId="{AC6381F4-38A1-4AE0-963E-4CD1D18375BB}" destId="{CB8E428B-962B-40FB-83FE-F6F75B553EAB}" srcOrd="2" destOrd="0" presId="urn:microsoft.com/office/officeart/2005/8/layout/orgChart1"/>
    <dgm:cxn modelId="{A2948151-9CEC-49D4-ADA6-8681F9C448FA}" type="presParOf" srcId="{BD719862-B701-4E9A-8511-4CC9502A3BBF}" destId="{AD8CBB3A-9F79-4EE7-A4E2-0B86396501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F8F09-B7A8-440A-A23E-6FFCBC42CC0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3EF4C0F-03AE-453C-B85D-6218D4346B08}">
      <dgm:prSet phldrT="[Text]" custT="1"/>
      <dgm:spPr>
        <a:solidFill>
          <a:srgbClr val="92D050"/>
        </a:solidFill>
      </dgm:spPr>
      <dgm:t>
        <a:bodyPr/>
        <a:lstStyle/>
        <a:p>
          <a:r>
            <a:rPr sz="4200" b="1" dirty="0"/>
            <a:t>39,48 millions de $ US</a:t>
          </a:r>
          <a:br>
            <a:rPr sz="4200" b="1" dirty="0"/>
          </a:br>
          <a:r>
            <a:rPr sz="4200" b="1" dirty="0"/>
            <a:t>95% de </a:t>
          </a:r>
          <a:r>
            <a:rPr sz="4200" b="1" dirty="0" err="1"/>
            <a:t>l'objectif</a:t>
          </a:r>
          <a:r>
            <a:rPr sz="4200" dirty="0"/>
            <a:t/>
          </a:r>
          <a:br>
            <a:rPr sz="4200" dirty="0"/>
          </a:br>
          <a:r>
            <a:rPr sz="2400" dirty="0" err="1"/>
            <a:t>Objectif</a:t>
          </a:r>
          <a:r>
            <a:rPr sz="2400" dirty="0"/>
            <a:t> :</a:t>
          </a:r>
          <a:r>
            <a:rPr lang="en-US" sz="4200" b="1" dirty="0" smtClean="0"/>
            <a:t> </a:t>
          </a:r>
          <a:r>
            <a:rPr lang="en-US" sz="2400" b="1" dirty="0" smtClean="0"/>
            <a:t>41,3 millions de $ US</a:t>
          </a:r>
          <a:endParaRPr lang="fr-FR" sz="2400" b="1" dirty="0"/>
        </a:p>
      </dgm:t>
    </dgm:pt>
    <dgm:pt modelId="{4FAA7C43-D699-42F4-9846-1E882A3684EB}" type="parTrans" cxnId="{839E2523-272A-4B2E-8667-BBFB1810707C}">
      <dgm:prSet/>
      <dgm:spPr/>
      <dgm:t>
        <a:bodyPr/>
        <a:lstStyle/>
        <a:p>
          <a:endParaRPr lang="en-US"/>
        </a:p>
      </dgm:t>
    </dgm:pt>
    <dgm:pt modelId="{9CC0FAA1-F55C-4E2E-BA75-DA8F05BA5C7B}" type="sibTrans" cxnId="{839E2523-272A-4B2E-8667-BBFB1810707C}">
      <dgm:prSet/>
      <dgm:spPr/>
      <dgm:t>
        <a:bodyPr/>
        <a:lstStyle/>
        <a:p>
          <a:endParaRPr lang="en-US"/>
        </a:p>
      </dgm:t>
    </dgm:pt>
    <dgm:pt modelId="{5EF85A70-5CD7-4279-A3D3-1A44C1C0F68F}">
      <dgm:prSet phldrT="[Text]" custT="1"/>
      <dgm:spPr>
        <a:solidFill>
          <a:schemeClr val="tx2">
            <a:lumMod val="60000"/>
            <a:lumOff val="40000"/>
          </a:schemeClr>
        </a:solidFill>
      </dgm:spPr>
      <dgm:t>
        <a:bodyPr/>
        <a:lstStyle/>
        <a:p>
          <a:r>
            <a:rPr lang="en-US" sz="2800" dirty="0" smtClean="0"/>
            <a:t>24,2 millions de $ US</a:t>
          </a:r>
        </a:p>
        <a:p>
          <a:r>
            <a:rPr lang="en-US" sz="2800" dirty="0" smtClean="0"/>
            <a:t>Don inconditionnel</a:t>
          </a:r>
          <a:endParaRPr lang="fr-FR" sz="2800" dirty="0"/>
        </a:p>
      </dgm:t>
    </dgm:pt>
    <dgm:pt modelId="{904D7E83-C3C0-4239-9C21-2231F5CC77E3}" type="parTrans" cxnId="{011535D8-1B15-4743-8B6D-C5BAFD626F07}">
      <dgm:prSet/>
      <dgm:spPr/>
      <dgm:t>
        <a:bodyPr/>
        <a:lstStyle/>
        <a:p>
          <a:endParaRPr lang="en-US"/>
        </a:p>
      </dgm:t>
    </dgm:pt>
    <dgm:pt modelId="{FCE58A18-FF77-44B5-9BEF-810DA52039E3}" type="sibTrans" cxnId="{011535D8-1B15-4743-8B6D-C5BAFD626F07}">
      <dgm:prSet/>
      <dgm:spPr/>
      <dgm:t>
        <a:bodyPr/>
        <a:lstStyle/>
        <a:p>
          <a:endParaRPr lang="en-US"/>
        </a:p>
      </dgm:t>
    </dgm:pt>
    <dgm:pt modelId="{2066DA64-E870-4A6B-AD3B-05F4D9EE8F7A}">
      <dgm:prSet phldrT="[Text]" custT="1"/>
      <dgm:spPr>
        <a:solidFill>
          <a:schemeClr val="tx2">
            <a:lumMod val="60000"/>
            <a:lumOff val="40000"/>
          </a:schemeClr>
        </a:solidFill>
      </dgm:spPr>
      <dgm:t>
        <a:bodyPr/>
        <a:lstStyle/>
        <a:p>
          <a:r>
            <a:rPr lang="en-US" sz="2800" dirty="0" smtClean="0"/>
            <a:t>10,5 millions de </a:t>
          </a:r>
          <a:br>
            <a:rPr lang="en-US" sz="2800" dirty="0" smtClean="0"/>
          </a:br>
          <a:r>
            <a:rPr lang="en-US" sz="2800" dirty="0" smtClean="0"/>
            <a:t>$ US avec restriction</a:t>
          </a:r>
          <a:endParaRPr lang="fr-FR" sz="2800" dirty="0"/>
        </a:p>
      </dgm:t>
    </dgm:pt>
    <dgm:pt modelId="{655C4760-119B-4232-B3A0-0BDD911C247F}" type="parTrans" cxnId="{E75D6A87-F79C-48B2-A3D2-4C4DE3564DE3}">
      <dgm:prSet/>
      <dgm:spPr/>
      <dgm:t>
        <a:bodyPr/>
        <a:lstStyle/>
        <a:p>
          <a:endParaRPr lang="en-US"/>
        </a:p>
      </dgm:t>
    </dgm:pt>
    <dgm:pt modelId="{448BE9C8-0A7F-43DD-8175-B4EAED878C71}" type="sibTrans" cxnId="{E75D6A87-F79C-48B2-A3D2-4C4DE3564DE3}">
      <dgm:prSet/>
      <dgm:spPr/>
      <dgm:t>
        <a:bodyPr/>
        <a:lstStyle/>
        <a:p>
          <a:endParaRPr lang="en-US"/>
        </a:p>
      </dgm:t>
    </dgm:pt>
    <dgm:pt modelId="{01D9A20C-3581-4480-A641-25DDCD3C98F1}">
      <dgm:prSet phldrT="[Text]" custT="1"/>
      <dgm:spPr>
        <a:solidFill>
          <a:schemeClr val="tx2">
            <a:lumMod val="60000"/>
            <a:lumOff val="40000"/>
          </a:schemeClr>
        </a:solidFill>
      </dgm:spPr>
      <dgm:t>
        <a:bodyPr/>
        <a:lstStyle/>
        <a:p>
          <a:r>
            <a:rPr lang="en-US" sz="2800" dirty="0" smtClean="0"/>
            <a:t>4,6 millions de $ US</a:t>
          </a:r>
          <a:r>
            <a:rPr dirty="0"/>
            <a:t/>
          </a:r>
          <a:br>
            <a:rPr dirty="0"/>
          </a:br>
          <a:r>
            <a:rPr lang="en-US" sz="2800" dirty="0" smtClean="0"/>
            <a:t>rougeole</a:t>
          </a:r>
          <a:endParaRPr lang="fr-FR" sz="2800" dirty="0"/>
        </a:p>
      </dgm:t>
    </dgm:pt>
    <dgm:pt modelId="{C475CDE1-C35F-48FF-A0BE-5AF83384ED0F}" type="parTrans" cxnId="{2F85E4BD-B4AA-48AB-A5FD-6DD0A390E6DD}">
      <dgm:prSet/>
      <dgm:spPr/>
      <dgm:t>
        <a:bodyPr/>
        <a:lstStyle/>
        <a:p>
          <a:endParaRPr lang="en-US"/>
        </a:p>
      </dgm:t>
    </dgm:pt>
    <dgm:pt modelId="{6B06B0BC-A15B-4549-8FBC-924227198F76}" type="sibTrans" cxnId="{2F85E4BD-B4AA-48AB-A5FD-6DD0A390E6DD}">
      <dgm:prSet/>
      <dgm:spPr/>
      <dgm:t>
        <a:bodyPr/>
        <a:lstStyle/>
        <a:p>
          <a:endParaRPr lang="en-US"/>
        </a:p>
      </dgm:t>
    </dgm:pt>
    <dgm:pt modelId="{0E57BF2D-5873-4226-9D21-41A2E071917F}" type="pres">
      <dgm:prSet presAssocID="{055F8F09-B7A8-440A-A23E-6FFCBC42CC0B}" presName="Name0" presStyleCnt="0">
        <dgm:presLayoutVars>
          <dgm:chMax val="1"/>
          <dgm:chPref val="1"/>
          <dgm:dir/>
          <dgm:animOne val="branch"/>
          <dgm:animLvl val="lvl"/>
        </dgm:presLayoutVars>
      </dgm:prSet>
      <dgm:spPr/>
      <dgm:t>
        <a:bodyPr/>
        <a:lstStyle/>
        <a:p>
          <a:endParaRPr lang="en-US"/>
        </a:p>
      </dgm:t>
    </dgm:pt>
    <dgm:pt modelId="{C657FF51-48DA-4A26-B851-60927365B3E5}" type="pres">
      <dgm:prSet presAssocID="{63EF4C0F-03AE-453C-B85D-6218D4346B08}" presName="singleCycle" presStyleCnt="0"/>
      <dgm:spPr/>
    </dgm:pt>
    <dgm:pt modelId="{E0B45B3C-4A5B-47CC-821C-CBB4E8817CEB}" type="pres">
      <dgm:prSet presAssocID="{63EF4C0F-03AE-453C-B85D-6218D4346B08}" presName="singleCenter" presStyleLbl="node1" presStyleIdx="0" presStyleCnt="4" custScaleX="458485" custScaleY="129901" custLinFactNeighborX="-1373" custLinFactNeighborY="-16988">
        <dgm:presLayoutVars>
          <dgm:chMax val="7"/>
          <dgm:chPref val="7"/>
        </dgm:presLayoutVars>
      </dgm:prSet>
      <dgm:spPr/>
      <dgm:t>
        <a:bodyPr/>
        <a:lstStyle/>
        <a:p>
          <a:endParaRPr lang="en-US"/>
        </a:p>
      </dgm:t>
    </dgm:pt>
    <dgm:pt modelId="{E2A46C94-4454-47D5-97E6-A3A06E1AA4E1}" type="pres">
      <dgm:prSet presAssocID="{904D7E83-C3C0-4239-9C21-2231F5CC77E3}" presName="Name56" presStyleLbl="parChTrans1D2" presStyleIdx="0" presStyleCnt="3"/>
      <dgm:spPr/>
      <dgm:t>
        <a:bodyPr/>
        <a:lstStyle/>
        <a:p>
          <a:endParaRPr lang="en-US"/>
        </a:p>
      </dgm:t>
    </dgm:pt>
    <dgm:pt modelId="{1ED8C889-CF11-484F-9697-77B634FD72BD}" type="pres">
      <dgm:prSet presAssocID="{5EF85A70-5CD7-4279-A3D3-1A44C1C0F68F}" presName="text0" presStyleLbl="node1" presStyleIdx="1" presStyleCnt="4" custScaleX="483371" custRadScaleRad="107113" custRadScaleInc="-2073">
        <dgm:presLayoutVars>
          <dgm:bulletEnabled val="1"/>
        </dgm:presLayoutVars>
      </dgm:prSet>
      <dgm:spPr/>
      <dgm:t>
        <a:bodyPr/>
        <a:lstStyle/>
        <a:p>
          <a:endParaRPr lang="en-US"/>
        </a:p>
      </dgm:t>
    </dgm:pt>
    <dgm:pt modelId="{401C8EF9-4561-4EA5-906F-38535F28D600}" type="pres">
      <dgm:prSet presAssocID="{655C4760-119B-4232-B3A0-0BDD911C247F}" presName="Name56" presStyleLbl="parChTrans1D2" presStyleIdx="1" presStyleCnt="3"/>
      <dgm:spPr/>
      <dgm:t>
        <a:bodyPr/>
        <a:lstStyle/>
        <a:p>
          <a:endParaRPr lang="en-US"/>
        </a:p>
      </dgm:t>
    </dgm:pt>
    <dgm:pt modelId="{8FC0AE5B-69B9-417C-92B2-A866545DA90F}" type="pres">
      <dgm:prSet presAssocID="{2066DA64-E870-4A6B-AD3B-05F4D9EE8F7A}" presName="text0" presStyleLbl="node1" presStyleIdx="2" presStyleCnt="4" custScaleX="328455" custScaleY="112774">
        <dgm:presLayoutVars>
          <dgm:bulletEnabled val="1"/>
        </dgm:presLayoutVars>
      </dgm:prSet>
      <dgm:spPr/>
      <dgm:t>
        <a:bodyPr/>
        <a:lstStyle/>
        <a:p>
          <a:endParaRPr lang="en-US"/>
        </a:p>
      </dgm:t>
    </dgm:pt>
    <dgm:pt modelId="{D8883AF8-2483-431D-87DF-3D204B9F3E2C}" type="pres">
      <dgm:prSet presAssocID="{C475CDE1-C35F-48FF-A0BE-5AF83384ED0F}" presName="Name56" presStyleLbl="parChTrans1D2" presStyleIdx="2" presStyleCnt="3"/>
      <dgm:spPr/>
      <dgm:t>
        <a:bodyPr/>
        <a:lstStyle/>
        <a:p>
          <a:endParaRPr lang="en-US"/>
        </a:p>
      </dgm:t>
    </dgm:pt>
    <dgm:pt modelId="{0BEA5755-8CAE-4FFE-ADF0-48D334864509}" type="pres">
      <dgm:prSet presAssocID="{01D9A20C-3581-4480-A641-25DDCD3C98F1}" presName="text0" presStyleLbl="node1" presStyleIdx="3" presStyleCnt="4" custScaleX="379381" custScaleY="103778">
        <dgm:presLayoutVars>
          <dgm:bulletEnabled val="1"/>
        </dgm:presLayoutVars>
      </dgm:prSet>
      <dgm:spPr/>
      <dgm:t>
        <a:bodyPr/>
        <a:lstStyle/>
        <a:p>
          <a:endParaRPr lang="en-US"/>
        </a:p>
      </dgm:t>
    </dgm:pt>
  </dgm:ptLst>
  <dgm:cxnLst>
    <dgm:cxn modelId="{545A3145-9076-4942-9D9B-F366056B4ECF}" type="presOf" srcId="{63EF4C0F-03AE-453C-B85D-6218D4346B08}" destId="{E0B45B3C-4A5B-47CC-821C-CBB4E8817CEB}" srcOrd="0" destOrd="0" presId="urn:microsoft.com/office/officeart/2008/layout/RadialCluster"/>
    <dgm:cxn modelId="{A887773A-CBF8-4D53-AA21-3C9853FFF9B6}" type="presOf" srcId="{5EF85A70-5CD7-4279-A3D3-1A44C1C0F68F}" destId="{1ED8C889-CF11-484F-9697-77B634FD72BD}" srcOrd="0" destOrd="0" presId="urn:microsoft.com/office/officeart/2008/layout/RadialCluster"/>
    <dgm:cxn modelId="{5E947E4A-76E6-44BD-A31A-F36FF09ABD33}" type="presOf" srcId="{2066DA64-E870-4A6B-AD3B-05F4D9EE8F7A}" destId="{8FC0AE5B-69B9-417C-92B2-A866545DA90F}" srcOrd="0" destOrd="0" presId="urn:microsoft.com/office/officeart/2008/layout/RadialCluster"/>
    <dgm:cxn modelId="{00E74FBB-2489-4F35-96D1-DF03B92E1A1E}" type="presOf" srcId="{01D9A20C-3581-4480-A641-25DDCD3C98F1}" destId="{0BEA5755-8CAE-4FFE-ADF0-48D334864509}" srcOrd="0" destOrd="0" presId="urn:microsoft.com/office/officeart/2008/layout/RadialCluster"/>
    <dgm:cxn modelId="{011535D8-1B15-4743-8B6D-C5BAFD626F07}" srcId="{63EF4C0F-03AE-453C-B85D-6218D4346B08}" destId="{5EF85A70-5CD7-4279-A3D3-1A44C1C0F68F}" srcOrd="0" destOrd="0" parTransId="{904D7E83-C3C0-4239-9C21-2231F5CC77E3}" sibTransId="{FCE58A18-FF77-44B5-9BEF-810DA52039E3}"/>
    <dgm:cxn modelId="{2F85E4BD-B4AA-48AB-A5FD-6DD0A390E6DD}" srcId="{63EF4C0F-03AE-453C-B85D-6218D4346B08}" destId="{01D9A20C-3581-4480-A641-25DDCD3C98F1}" srcOrd="2" destOrd="0" parTransId="{C475CDE1-C35F-48FF-A0BE-5AF83384ED0F}" sibTransId="{6B06B0BC-A15B-4549-8FBC-924227198F76}"/>
    <dgm:cxn modelId="{839E2523-272A-4B2E-8667-BBFB1810707C}" srcId="{055F8F09-B7A8-440A-A23E-6FFCBC42CC0B}" destId="{63EF4C0F-03AE-453C-B85D-6218D4346B08}" srcOrd="0" destOrd="0" parTransId="{4FAA7C43-D699-42F4-9846-1E882A3684EB}" sibTransId="{9CC0FAA1-F55C-4E2E-BA75-DA8F05BA5C7B}"/>
    <dgm:cxn modelId="{2082A606-55CB-4A66-B423-334FB31F0D8F}" type="presOf" srcId="{904D7E83-C3C0-4239-9C21-2231F5CC77E3}" destId="{E2A46C94-4454-47D5-97E6-A3A06E1AA4E1}" srcOrd="0" destOrd="0" presId="urn:microsoft.com/office/officeart/2008/layout/RadialCluster"/>
    <dgm:cxn modelId="{B3343671-FB2A-4844-BF23-44A51E4145FA}" type="presOf" srcId="{C475CDE1-C35F-48FF-A0BE-5AF83384ED0F}" destId="{D8883AF8-2483-431D-87DF-3D204B9F3E2C}" srcOrd="0" destOrd="0" presId="urn:microsoft.com/office/officeart/2008/layout/RadialCluster"/>
    <dgm:cxn modelId="{23A43088-C2D8-422F-AE41-571241617F98}" type="presOf" srcId="{055F8F09-B7A8-440A-A23E-6FFCBC42CC0B}" destId="{0E57BF2D-5873-4226-9D21-41A2E071917F}" srcOrd="0" destOrd="0" presId="urn:microsoft.com/office/officeart/2008/layout/RadialCluster"/>
    <dgm:cxn modelId="{5B5DB9C9-0E35-4B7F-A4D2-468A7DD75C61}" type="presOf" srcId="{655C4760-119B-4232-B3A0-0BDD911C247F}" destId="{401C8EF9-4561-4EA5-906F-38535F28D600}" srcOrd="0" destOrd="0" presId="urn:microsoft.com/office/officeart/2008/layout/RadialCluster"/>
    <dgm:cxn modelId="{E75D6A87-F79C-48B2-A3D2-4C4DE3564DE3}" srcId="{63EF4C0F-03AE-453C-B85D-6218D4346B08}" destId="{2066DA64-E870-4A6B-AD3B-05F4D9EE8F7A}" srcOrd="1" destOrd="0" parTransId="{655C4760-119B-4232-B3A0-0BDD911C247F}" sibTransId="{448BE9C8-0A7F-43DD-8175-B4EAED878C71}"/>
    <dgm:cxn modelId="{E1A653F7-31C6-4C26-BC84-D59D77DDAEFD}" type="presParOf" srcId="{0E57BF2D-5873-4226-9D21-41A2E071917F}" destId="{C657FF51-48DA-4A26-B851-60927365B3E5}" srcOrd="0" destOrd="0" presId="urn:microsoft.com/office/officeart/2008/layout/RadialCluster"/>
    <dgm:cxn modelId="{60FC69DC-6628-406F-AA43-D4F121618712}" type="presParOf" srcId="{C657FF51-48DA-4A26-B851-60927365B3E5}" destId="{E0B45B3C-4A5B-47CC-821C-CBB4E8817CEB}" srcOrd="0" destOrd="0" presId="urn:microsoft.com/office/officeart/2008/layout/RadialCluster"/>
    <dgm:cxn modelId="{F39D96AA-EAE7-4C08-B58D-32B3D80C270E}" type="presParOf" srcId="{C657FF51-48DA-4A26-B851-60927365B3E5}" destId="{E2A46C94-4454-47D5-97E6-A3A06E1AA4E1}" srcOrd="1" destOrd="0" presId="urn:microsoft.com/office/officeart/2008/layout/RadialCluster"/>
    <dgm:cxn modelId="{C0E60AD2-CA85-408D-AE50-B79521512F55}" type="presParOf" srcId="{C657FF51-48DA-4A26-B851-60927365B3E5}" destId="{1ED8C889-CF11-484F-9697-77B634FD72BD}" srcOrd="2" destOrd="0" presId="urn:microsoft.com/office/officeart/2008/layout/RadialCluster"/>
    <dgm:cxn modelId="{6A009D42-DF12-4A18-B57D-525C1A8DEF69}" type="presParOf" srcId="{C657FF51-48DA-4A26-B851-60927365B3E5}" destId="{401C8EF9-4561-4EA5-906F-38535F28D600}" srcOrd="3" destOrd="0" presId="urn:microsoft.com/office/officeart/2008/layout/RadialCluster"/>
    <dgm:cxn modelId="{8A723A4B-825E-4C95-B15B-6879E4254B9E}" type="presParOf" srcId="{C657FF51-48DA-4A26-B851-60927365B3E5}" destId="{8FC0AE5B-69B9-417C-92B2-A866545DA90F}" srcOrd="4" destOrd="0" presId="urn:microsoft.com/office/officeart/2008/layout/RadialCluster"/>
    <dgm:cxn modelId="{9CA731EA-68B5-4CCE-83F5-511A11C1DC1D}" type="presParOf" srcId="{C657FF51-48DA-4A26-B851-60927365B3E5}" destId="{D8883AF8-2483-431D-87DF-3D204B9F3E2C}" srcOrd="5" destOrd="0" presId="urn:microsoft.com/office/officeart/2008/layout/RadialCluster"/>
    <dgm:cxn modelId="{2F4446C1-253C-4146-BB20-E0A110A6DC2A}" type="presParOf" srcId="{C657FF51-48DA-4A26-B851-60927365B3E5}" destId="{0BEA5755-8CAE-4FFE-ADF0-48D3348645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028B-9C5C-4022-9226-3607B8B186D5}">
      <dsp:nvSpPr>
        <dsp:cNvPr id="0" name=""/>
        <dsp:cNvSpPr/>
      </dsp:nvSpPr>
      <dsp:spPr>
        <a:xfrm>
          <a:off x="2493120" y="1886695"/>
          <a:ext cx="1344708" cy="1344708"/>
        </a:xfrm>
        <a:prstGeom prst="ellipse">
          <a:avLst/>
        </a:prstGeom>
        <a:solidFill>
          <a:srgbClr val="3C9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sz="1200" kern="1200"/>
            <a:t>Les différentes catégories de subventions de la LCIF</a:t>
          </a:r>
          <a:endParaRPr lang="fr-FR" sz="1200" kern="1200" dirty="0"/>
        </a:p>
      </dsp:txBody>
      <dsp:txXfrm>
        <a:off x="2690048" y="2083623"/>
        <a:ext cx="950852" cy="950852"/>
      </dsp:txXfrm>
    </dsp:sp>
    <dsp:sp modelId="{C1B4B35A-8788-4448-BAF6-CF9FC9B46ED0}">
      <dsp:nvSpPr>
        <dsp:cNvPr id="0" name=""/>
        <dsp:cNvSpPr/>
      </dsp:nvSpPr>
      <dsp:spPr>
        <a:xfrm rot="16200000">
          <a:off x="3022622" y="1396648"/>
          <a:ext cx="285704" cy="45720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065478" y="1530944"/>
        <a:ext cx="199993" cy="274320"/>
      </dsp:txXfrm>
    </dsp:sp>
    <dsp:sp modelId="{25B1B57C-21ED-423F-88D6-3B22187DA622}">
      <dsp:nvSpPr>
        <dsp:cNvPr id="0" name=""/>
        <dsp:cNvSpPr/>
      </dsp:nvSpPr>
      <dsp:spPr>
        <a:xfrm>
          <a:off x="2493120" y="2922"/>
          <a:ext cx="1344708" cy="134470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Standard</a:t>
          </a:r>
          <a:endParaRPr lang="fr-FR" sz="1100" kern="1200" dirty="0"/>
        </a:p>
      </dsp:txBody>
      <dsp:txXfrm>
        <a:off x="2690048" y="199850"/>
        <a:ext cx="950852" cy="950852"/>
      </dsp:txXfrm>
    </dsp:sp>
    <dsp:sp modelId="{3D26F4B6-D8E2-4F36-8AE3-2D157120CA4B}">
      <dsp:nvSpPr>
        <dsp:cNvPr id="0" name=""/>
        <dsp:cNvSpPr/>
      </dsp:nvSpPr>
      <dsp:spPr>
        <a:xfrm rot="19800000">
          <a:off x="3831318" y="1863549"/>
          <a:ext cx="285704" cy="457200"/>
        </a:xfrm>
        <a:prstGeom prst="rightArrow">
          <a:avLst>
            <a:gd name="adj1" fmla="val 60000"/>
            <a:gd name="adj2" fmla="val 50000"/>
          </a:avLst>
        </a:prstGeom>
        <a:solidFill>
          <a:srgbClr val="66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837060" y="1976417"/>
        <a:ext cx="199993" cy="274320"/>
      </dsp:txXfrm>
    </dsp:sp>
    <dsp:sp modelId="{0132E0AB-21DA-4047-BAE8-6B75CFA66A74}">
      <dsp:nvSpPr>
        <dsp:cNvPr id="0" name=""/>
        <dsp:cNvSpPr/>
      </dsp:nvSpPr>
      <dsp:spPr>
        <a:xfrm>
          <a:off x="4124516" y="944808"/>
          <a:ext cx="1344708" cy="1344708"/>
        </a:xfrm>
        <a:prstGeom prst="ellipse">
          <a:avLst/>
        </a:prstGeom>
        <a:solidFill>
          <a:srgbClr val="66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Core 4</a:t>
          </a:r>
          <a:endParaRPr lang="fr-FR" sz="1100" kern="1200" dirty="0"/>
        </a:p>
      </dsp:txBody>
      <dsp:txXfrm>
        <a:off x="4321444" y="1141736"/>
        <a:ext cx="950852" cy="950852"/>
      </dsp:txXfrm>
    </dsp:sp>
    <dsp:sp modelId="{FB39BD1E-2668-49BE-A64D-8C0AA2BE3A16}">
      <dsp:nvSpPr>
        <dsp:cNvPr id="0" name=""/>
        <dsp:cNvSpPr/>
      </dsp:nvSpPr>
      <dsp:spPr>
        <a:xfrm rot="1800000">
          <a:off x="3831318" y="2797349"/>
          <a:ext cx="285704" cy="45720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837060" y="2867361"/>
        <a:ext cx="199993" cy="274320"/>
      </dsp:txXfrm>
    </dsp:sp>
    <dsp:sp modelId="{360F45DB-2062-4D0C-ADE9-841E85500522}">
      <dsp:nvSpPr>
        <dsp:cNvPr id="0" name=""/>
        <dsp:cNvSpPr/>
      </dsp:nvSpPr>
      <dsp:spPr>
        <a:xfrm>
          <a:off x="4124516" y="2828582"/>
          <a:ext cx="1344708" cy="134470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Assistance Internationale</a:t>
          </a:r>
          <a:endParaRPr lang="fr-FR" sz="1100" kern="1200" dirty="0"/>
        </a:p>
      </dsp:txBody>
      <dsp:txXfrm>
        <a:off x="4321444" y="3025510"/>
        <a:ext cx="950852" cy="950852"/>
      </dsp:txXfrm>
    </dsp:sp>
    <dsp:sp modelId="{EC575EB9-1140-42F3-A116-37CB945622CC}">
      <dsp:nvSpPr>
        <dsp:cNvPr id="0" name=""/>
        <dsp:cNvSpPr/>
      </dsp:nvSpPr>
      <dsp:spPr>
        <a:xfrm rot="5400000">
          <a:off x="2990006" y="3294293"/>
          <a:ext cx="285704" cy="45720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032862" y="3342878"/>
        <a:ext cx="199993" cy="274320"/>
      </dsp:txXfrm>
    </dsp:sp>
    <dsp:sp modelId="{8E0C049D-65E9-4D59-AFA2-136C25F49EF1}">
      <dsp:nvSpPr>
        <dsp:cNvPr id="0" name=""/>
        <dsp:cNvSpPr/>
      </dsp:nvSpPr>
      <dsp:spPr>
        <a:xfrm>
          <a:off x="2493120" y="3770469"/>
          <a:ext cx="1344708" cy="134470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Cas d'urgence	</a:t>
          </a:r>
          <a:endParaRPr lang="fr-FR" sz="1100" kern="1200" dirty="0"/>
        </a:p>
      </dsp:txBody>
      <dsp:txXfrm>
        <a:off x="2690048" y="3967397"/>
        <a:ext cx="950852" cy="950852"/>
      </dsp:txXfrm>
    </dsp:sp>
    <dsp:sp modelId="{F4483085-BA39-42F2-A48B-9F3DB4CC38EE}">
      <dsp:nvSpPr>
        <dsp:cNvPr id="0" name=""/>
        <dsp:cNvSpPr/>
      </dsp:nvSpPr>
      <dsp:spPr>
        <a:xfrm rot="9000000">
          <a:off x="2213927" y="2797349"/>
          <a:ext cx="285704" cy="457200"/>
        </a:xfrm>
        <a:prstGeom prst="rightArrow">
          <a:avLst>
            <a:gd name="adj1" fmla="val 60000"/>
            <a:gd name="adj2" fmla="val 50000"/>
          </a:avLst>
        </a:prstGeom>
        <a:solidFill>
          <a:srgbClr val="0033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293896" y="2867361"/>
        <a:ext cx="199993" cy="274320"/>
      </dsp:txXfrm>
    </dsp:sp>
    <dsp:sp modelId="{593D2573-5F6B-499B-8A1E-8A766AFEC3A9}">
      <dsp:nvSpPr>
        <dsp:cNvPr id="0" name=""/>
        <dsp:cNvSpPr/>
      </dsp:nvSpPr>
      <dsp:spPr>
        <a:xfrm>
          <a:off x="861724" y="2828582"/>
          <a:ext cx="1344708" cy="1344708"/>
        </a:xfrm>
        <a:prstGeom prst="ellipse">
          <a:avLst/>
        </a:prstGeom>
        <a:solidFill>
          <a:srgbClr val="003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Catastrophe majeure</a:t>
          </a:r>
          <a:endParaRPr lang="fr-FR" sz="1100" kern="1200" dirty="0"/>
        </a:p>
      </dsp:txBody>
      <dsp:txXfrm>
        <a:off x="1058652" y="3025510"/>
        <a:ext cx="950852" cy="950852"/>
      </dsp:txXfrm>
    </dsp:sp>
    <dsp:sp modelId="{68BC0D01-2EC9-4029-A4E0-DB71B3598F17}">
      <dsp:nvSpPr>
        <dsp:cNvPr id="0" name=""/>
        <dsp:cNvSpPr/>
      </dsp:nvSpPr>
      <dsp:spPr>
        <a:xfrm rot="12600000">
          <a:off x="2213927" y="1863549"/>
          <a:ext cx="285704" cy="457200"/>
        </a:xfrm>
        <a:prstGeom prst="rightArrow">
          <a:avLst>
            <a:gd name="adj1" fmla="val 60000"/>
            <a:gd name="adj2" fmla="val 50000"/>
          </a:avLst>
        </a:prstGeom>
        <a:solidFill>
          <a:srgbClr val="712A7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293896" y="1976417"/>
        <a:ext cx="199993" cy="274320"/>
      </dsp:txXfrm>
    </dsp:sp>
    <dsp:sp modelId="{FDC5E00F-1074-4707-894F-3125B2FE2F13}">
      <dsp:nvSpPr>
        <dsp:cNvPr id="0" name=""/>
        <dsp:cNvSpPr/>
      </dsp:nvSpPr>
      <dsp:spPr>
        <a:xfrm>
          <a:off x="861724" y="944808"/>
          <a:ext cx="1344708" cy="1344708"/>
        </a:xfrm>
        <a:prstGeom prst="ellipse">
          <a:avLst/>
        </a:prstGeom>
        <a:solidFill>
          <a:srgbClr val="712A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SightFirst</a:t>
          </a:r>
          <a:endParaRPr lang="fr-FR" sz="1100" kern="1200" dirty="0"/>
        </a:p>
      </dsp:txBody>
      <dsp:txXfrm>
        <a:off x="1058652" y="1141736"/>
        <a:ext cx="950852" cy="950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7E772-5C59-47F1-B930-F3061D33322D}">
      <dsp:nvSpPr>
        <dsp:cNvPr id="0" name=""/>
        <dsp:cNvSpPr/>
      </dsp:nvSpPr>
      <dsp:spPr>
        <a:xfrm>
          <a:off x="541533" y="1406"/>
          <a:ext cx="1697682" cy="1018609"/>
        </a:xfrm>
        <a:prstGeom prst="rect">
          <a:avLst/>
        </a:prstGeom>
        <a:solidFill>
          <a:srgbClr val="7030A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sz="2100" kern="1200"/>
            <a:t>Protection de la vue</a:t>
          </a:r>
          <a:endParaRPr lang="fr-FR" sz="2100" kern="1200" dirty="0"/>
        </a:p>
      </dsp:txBody>
      <dsp:txXfrm>
        <a:off x="541533" y="1406"/>
        <a:ext cx="1697682" cy="1018609"/>
      </dsp:txXfrm>
    </dsp:sp>
    <dsp:sp modelId="{BDE1ACF8-5D30-49C0-BB52-4E75CCEF09BE}">
      <dsp:nvSpPr>
        <dsp:cNvPr id="0" name=""/>
        <dsp:cNvSpPr/>
      </dsp:nvSpPr>
      <dsp:spPr>
        <a:xfrm>
          <a:off x="2408984" y="1406"/>
          <a:ext cx="1697682" cy="1018609"/>
        </a:xfrm>
        <a:prstGeom prst="rect">
          <a:avLst/>
        </a:prstGeom>
        <a:solidFill>
          <a:srgbClr val="FFC00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sz="2100" kern="1200"/>
            <a:t>Promotion de la santé</a:t>
          </a:r>
          <a:endParaRPr lang="fr-FR" sz="2100" kern="1200" dirty="0"/>
        </a:p>
      </dsp:txBody>
      <dsp:txXfrm>
        <a:off x="2408984" y="1406"/>
        <a:ext cx="1697682" cy="1018609"/>
      </dsp:txXfrm>
    </dsp:sp>
    <dsp:sp modelId="{D487EE50-625F-4189-A876-D78656C15F70}">
      <dsp:nvSpPr>
        <dsp:cNvPr id="0" name=""/>
        <dsp:cNvSpPr/>
      </dsp:nvSpPr>
      <dsp:spPr>
        <a:xfrm>
          <a:off x="541533" y="1189784"/>
          <a:ext cx="1697682" cy="1018609"/>
        </a:xfrm>
        <a:prstGeom prst="rect">
          <a:avLst/>
        </a:prstGeom>
        <a:solidFill>
          <a:srgbClr val="0070C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sz="2100" kern="1200"/>
            <a:t>Services pour les jeunes</a:t>
          </a:r>
          <a:endParaRPr lang="fr-FR" sz="2100" kern="1200" dirty="0"/>
        </a:p>
      </dsp:txBody>
      <dsp:txXfrm>
        <a:off x="541533" y="1189784"/>
        <a:ext cx="1697682" cy="1018609"/>
      </dsp:txXfrm>
    </dsp:sp>
    <dsp:sp modelId="{A3D6E354-C7C1-40B1-9AEC-B9FDB4A47EE5}">
      <dsp:nvSpPr>
        <dsp:cNvPr id="0" name=""/>
        <dsp:cNvSpPr/>
      </dsp:nvSpPr>
      <dsp:spPr>
        <a:xfrm>
          <a:off x="2408984" y="1189784"/>
          <a:ext cx="1697682" cy="1018609"/>
        </a:xfrm>
        <a:prstGeom prst="rect">
          <a:avLst/>
        </a:prstGeom>
        <a:solidFill>
          <a:srgbClr val="008E4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sz="2100" kern="1200"/>
            <a:t>Aide aux handicapés</a:t>
          </a:r>
          <a:endParaRPr lang="fr-FR" sz="2100" kern="1200" dirty="0"/>
        </a:p>
      </dsp:txBody>
      <dsp:txXfrm>
        <a:off x="2408984" y="1189784"/>
        <a:ext cx="1697682" cy="1018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9C587-1AED-4449-8DD3-38B0DDA21BFD}">
      <dsp:nvSpPr>
        <dsp:cNvPr id="0" name=""/>
        <dsp:cNvSpPr/>
      </dsp:nvSpPr>
      <dsp:spPr>
        <a:xfrm>
          <a:off x="5431145"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CADE7-8AB6-45DB-AA1D-2DCD8B3E3FD2}">
      <dsp:nvSpPr>
        <dsp:cNvPr id="0" name=""/>
        <dsp:cNvSpPr/>
      </dsp:nvSpPr>
      <dsp:spPr>
        <a:xfrm>
          <a:off x="5431145"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55920-B5FC-4014-AF50-3008AFE120CD}">
      <dsp:nvSpPr>
        <dsp:cNvPr id="0" name=""/>
        <dsp:cNvSpPr/>
      </dsp:nvSpPr>
      <dsp:spPr>
        <a:xfrm>
          <a:off x="5431145"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15575-2807-4397-AD27-33B92C5083B0}">
      <dsp:nvSpPr>
        <dsp:cNvPr id="0" name=""/>
        <dsp:cNvSpPr/>
      </dsp:nvSpPr>
      <dsp:spPr>
        <a:xfrm>
          <a:off x="4144906" y="796398"/>
          <a:ext cx="1921418" cy="333469"/>
        </a:xfrm>
        <a:custGeom>
          <a:avLst/>
          <a:gdLst/>
          <a:ahLst/>
          <a:cxnLst/>
          <a:rect l="0" t="0" r="0" b="0"/>
          <a:pathLst>
            <a:path>
              <a:moveTo>
                <a:pt x="0" y="0"/>
              </a:moveTo>
              <a:lnTo>
                <a:pt x="0" y="166734"/>
              </a:lnTo>
              <a:lnTo>
                <a:pt x="1921418" y="166734"/>
              </a:lnTo>
              <a:lnTo>
                <a:pt x="1921418"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D40A-0C16-4023-BB56-3C7BF069265C}">
      <dsp:nvSpPr>
        <dsp:cNvPr id="0" name=""/>
        <dsp:cNvSpPr/>
      </dsp:nvSpPr>
      <dsp:spPr>
        <a:xfrm>
          <a:off x="3509726"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E7D4E-62AD-4FA9-B5BF-B3358E891C45}">
      <dsp:nvSpPr>
        <dsp:cNvPr id="0" name=""/>
        <dsp:cNvSpPr/>
      </dsp:nvSpPr>
      <dsp:spPr>
        <a:xfrm>
          <a:off x="3509726"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6D399-5D61-4984-840F-429DF980F03F}">
      <dsp:nvSpPr>
        <dsp:cNvPr id="0" name=""/>
        <dsp:cNvSpPr/>
      </dsp:nvSpPr>
      <dsp:spPr>
        <a:xfrm>
          <a:off x="4099186" y="796398"/>
          <a:ext cx="91440" cy="333469"/>
        </a:xfrm>
        <a:custGeom>
          <a:avLst/>
          <a:gdLst/>
          <a:ahLst/>
          <a:cxnLst/>
          <a:rect l="0" t="0" r="0" b="0"/>
          <a:pathLst>
            <a:path>
              <a:moveTo>
                <a:pt x="45720" y="0"/>
              </a:moveTo>
              <a:lnTo>
                <a:pt x="4572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DA442-4579-489C-A7AA-DECED16DCEE2}">
      <dsp:nvSpPr>
        <dsp:cNvPr id="0" name=""/>
        <dsp:cNvSpPr/>
      </dsp:nvSpPr>
      <dsp:spPr>
        <a:xfrm>
          <a:off x="1588307"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DD737-2482-497C-AA6C-6AB8FF7109E9}">
      <dsp:nvSpPr>
        <dsp:cNvPr id="0" name=""/>
        <dsp:cNvSpPr/>
      </dsp:nvSpPr>
      <dsp:spPr>
        <a:xfrm>
          <a:off x="1588307"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19F64-6294-49A7-A9B1-831386682B89}">
      <dsp:nvSpPr>
        <dsp:cNvPr id="0" name=""/>
        <dsp:cNvSpPr/>
      </dsp:nvSpPr>
      <dsp:spPr>
        <a:xfrm>
          <a:off x="1588307"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A0734-AF2F-4A65-97B8-70E0A4B33793}">
      <dsp:nvSpPr>
        <dsp:cNvPr id="0" name=""/>
        <dsp:cNvSpPr/>
      </dsp:nvSpPr>
      <dsp:spPr>
        <a:xfrm>
          <a:off x="2223487" y="796398"/>
          <a:ext cx="1921418" cy="333469"/>
        </a:xfrm>
        <a:custGeom>
          <a:avLst/>
          <a:gdLst/>
          <a:ahLst/>
          <a:cxnLst/>
          <a:rect l="0" t="0" r="0" b="0"/>
          <a:pathLst>
            <a:path>
              <a:moveTo>
                <a:pt x="1921418" y="0"/>
              </a:moveTo>
              <a:lnTo>
                <a:pt x="1921418" y="166734"/>
              </a:lnTo>
              <a:lnTo>
                <a:pt x="0" y="166734"/>
              </a:lnTo>
              <a:lnTo>
                <a:pt x="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714F8-C0FB-4313-9FA9-8892B4545CC2}">
      <dsp:nvSpPr>
        <dsp:cNvPr id="0" name=""/>
        <dsp:cNvSpPr/>
      </dsp:nvSpPr>
      <dsp:spPr>
        <a:xfrm>
          <a:off x="3350931" y="2424"/>
          <a:ext cx="1587949" cy="793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CDM</a:t>
          </a:r>
          <a:endParaRPr lang="fr-FR" sz="1700" b="1" kern="1200" dirty="0"/>
        </a:p>
      </dsp:txBody>
      <dsp:txXfrm>
        <a:off x="3350931" y="2424"/>
        <a:ext cx="1587949" cy="793974"/>
      </dsp:txXfrm>
    </dsp:sp>
    <dsp:sp modelId="{08F50D53-F51C-4AF6-9137-5322867F1F5E}">
      <dsp:nvSpPr>
        <dsp:cNvPr id="0" name=""/>
        <dsp:cNvSpPr/>
      </dsp:nvSpPr>
      <dsp:spPr>
        <a:xfrm>
          <a:off x="1429512"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CD</a:t>
          </a:r>
          <a:endParaRPr lang="fr-FR" sz="1700" b="1" kern="1200" dirty="0"/>
        </a:p>
      </dsp:txBody>
      <dsp:txXfrm>
        <a:off x="1429512" y="1129868"/>
        <a:ext cx="1587949" cy="793974"/>
      </dsp:txXfrm>
    </dsp:sp>
    <dsp:sp modelId="{6D3321D4-BCBF-4930-AC75-099BCDEA12E1}">
      <dsp:nvSpPr>
        <dsp:cNvPr id="0" name=""/>
        <dsp:cNvSpPr/>
      </dsp:nvSpPr>
      <dsp:spPr>
        <a:xfrm>
          <a:off x="1826499"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Coordonnateur de club</a:t>
          </a:r>
          <a:endParaRPr lang="fr-FR" sz="1700" b="1" kern="1200" dirty="0"/>
        </a:p>
      </dsp:txBody>
      <dsp:txXfrm>
        <a:off x="1826499" y="2257312"/>
        <a:ext cx="1587949" cy="793974"/>
      </dsp:txXfrm>
    </dsp:sp>
    <dsp:sp modelId="{775687BD-E6D3-467F-8F50-0E888F24B454}">
      <dsp:nvSpPr>
        <dsp:cNvPr id="0" name=""/>
        <dsp:cNvSpPr/>
      </dsp:nvSpPr>
      <dsp:spPr>
        <a:xfrm>
          <a:off x="1826499"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Coordonnateur de club</a:t>
          </a:r>
          <a:endParaRPr lang="fr-FR" sz="1700" b="1" kern="1200" dirty="0"/>
        </a:p>
      </dsp:txBody>
      <dsp:txXfrm>
        <a:off x="1826499" y="3384756"/>
        <a:ext cx="1587949" cy="793974"/>
      </dsp:txXfrm>
    </dsp:sp>
    <dsp:sp modelId="{58745F5B-85B7-429A-8BBD-34BF8AC7965B}">
      <dsp:nvSpPr>
        <dsp:cNvPr id="0" name=""/>
        <dsp:cNvSpPr/>
      </dsp:nvSpPr>
      <dsp:spPr>
        <a:xfrm>
          <a:off x="1826499"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Coordonnateur de club</a:t>
          </a:r>
          <a:endParaRPr lang="fr-FR" sz="1700" b="1" kern="1200" dirty="0"/>
        </a:p>
      </dsp:txBody>
      <dsp:txXfrm>
        <a:off x="1826499" y="4512201"/>
        <a:ext cx="1587949" cy="793974"/>
      </dsp:txXfrm>
    </dsp:sp>
    <dsp:sp modelId="{B3E2CB6F-101F-44DA-B5DB-D018BB130A71}">
      <dsp:nvSpPr>
        <dsp:cNvPr id="0" name=""/>
        <dsp:cNvSpPr/>
      </dsp:nvSpPr>
      <dsp:spPr>
        <a:xfrm>
          <a:off x="3350931"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CD</a:t>
          </a:r>
          <a:endParaRPr lang="fr-FR" sz="1700" b="1" kern="1200" dirty="0"/>
        </a:p>
      </dsp:txBody>
      <dsp:txXfrm>
        <a:off x="3350931" y="1129868"/>
        <a:ext cx="1587949" cy="793974"/>
      </dsp:txXfrm>
    </dsp:sp>
    <dsp:sp modelId="{281D7043-9093-437C-895D-B54C2AF69C96}">
      <dsp:nvSpPr>
        <dsp:cNvPr id="0" name=""/>
        <dsp:cNvSpPr/>
      </dsp:nvSpPr>
      <dsp:spPr>
        <a:xfrm>
          <a:off x="3747918"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Coordonnateur de club</a:t>
          </a:r>
          <a:endParaRPr lang="fr-FR" sz="1700" b="1" kern="1200" dirty="0"/>
        </a:p>
      </dsp:txBody>
      <dsp:txXfrm>
        <a:off x="3747918" y="2257312"/>
        <a:ext cx="1587949" cy="793974"/>
      </dsp:txXfrm>
    </dsp:sp>
    <dsp:sp modelId="{05EA3B57-BE76-40D8-86ED-5FA7C9879AA6}">
      <dsp:nvSpPr>
        <dsp:cNvPr id="0" name=""/>
        <dsp:cNvSpPr/>
      </dsp:nvSpPr>
      <dsp:spPr>
        <a:xfrm>
          <a:off x="3747918"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Coordonnateur de club</a:t>
          </a:r>
          <a:endParaRPr lang="fr-FR" sz="1700" b="1" kern="1200" dirty="0"/>
        </a:p>
      </dsp:txBody>
      <dsp:txXfrm>
        <a:off x="3747918" y="3384756"/>
        <a:ext cx="1587949" cy="793974"/>
      </dsp:txXfrm>
    </dsp:sp>
    <dsp:sp modelId="{3BDF9023-3B62-4617-BEDE-5BBD3CBCD834}">
      <dsp:nvSpPr>
        <dsp:cNvPr id="0" name=""/>
        <dsp:cNvSpPr/>
      </dsp:nvSpPr>
      <dsp:spPr>
        <a:xfrm>
          <a:off x="5272350"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CD</a:t>
          </a:r>
          <a:endParaRPr lang="fr-FR" sz="1700" b="1" kern="1200" dirty="0"/>
        </a:p>
      </dsp:txBody>
      <dsp:txXfrm>
        <a:off x="5272350" y="1129868"/>
        <a:ext cx="1587949" cy="793974"/>
      </dsp:txXfrm>
    </dsp:sp>
    <dsp:sp modelId="{1F28FD0F-7FF9-4D57-851C-31040AC78D9A}">
      <dsp:nvSpPr>
        <dsp:cNvPr id="0" name=""/>
        <dsp:cNvSpPr/>
      </dsp:nvSpPr>
      <dsp:spPr>
        <a:xfrm>
          <a:off x="5669337"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Coordonnateur de club</a:t>
          </a:r>
          <a:endParaRPr lang="fr-FR" sz="1700" b="1" kern="1200" dirty="0"/>
        </a:p>
      </dsp:txBody>
      <dsp:txXfrm>
        <a:off x="5669337" y="2257312"/>
        <a:ext cx="1587949" cy="793974"/>
      </dsp:txXfrm>
    </dsp:sp>
    <dsp:sp modelId="{D27F517F-60EB-477D-B2E2-279288F447E0}">
      <dsp:nvSpPr>
        <dsp:cNvPr id="0" name=""/>
        <dsp:cNvSpPr/>
      </dsp:nvSpPr>
      <dsp:spPr>
        <a:xfrm>
          <a:off x="5669337"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Coordonnateur de club</a:t>
          </a:r>
          <a:endParaRPr lang="fr-FR" sz="1700" b="1" kern="1200" dirty="0"/>
        </a:p>
      </dsp:txBody>
      <dsp:txXfrm>
        <a:off x="5669337" y="3384756"/>
        <a:ext cx="1587949" cy="793974"/>
      </dsp:txXfrm>
    </dsp:sp>
    <dsp:sp modelId="{3E232F70-BF10-4764-A94C-2743DED7C5C2}">
      <dsp:nvSpPr>
        <dsp:cNvPr id="0" name=""/>
        <dsp:cNvSpPr/>
      </dsp:nvSpPr>
      <dsp:spPr>
        <a:xfrm>
          <a:off x="5669337"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Coordonnateur de club</a:t>
          </a:r>
          <a:endParaRPr lang="fr-FR" sz="1700" b="1" kern="1200" dirty="0"/>
        </a:p>
      </dsp:txBody>
      <dsp:txXfrm>
        <a:off x="5669337" y="4512201"/>
        <a:ext cx="1587949" cy="793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45B3C-4A5B-47CC-821C-CBB4E8817CEB}">
      <dsp:nvSpPr>
        <dsp:cNvPr id="0" name=""/>
        <dsp:cNvSpPr/>
      </dsp:nvSpPr>
      <dsp:spPr>
        <a:xfrm>
          <a:off x="534339" y="1176630"/>
          <a:ext cx="6288580" cy="178172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866900">
            <a:lnSpc>
              <a:spcPct val="90000"/>
            </a:lnSpc>
            <a:spcBef>
              <a:spcPct val="0"/>
            </a:spcBef>
            <a:spcAft>
              <a:spcPct val="35000"/>
            </a:spcAft>
          </a:pPr>
          <a:r>
            <a:rPr sz="4200" b="1" kern="1200" dirty="0"/>
            <a:t>39,48 millions de $ US</a:t>
          </a:r>
          <a:br>
            <a:rPr sz="4200" b="1" kern="1200" dirty="0"/>
          </a:br>
          <a:r>
            <a:rPr sz="4200" b="1" kern="1200" dirty="0"/>
            <a:t>95% de </a:t>
          </a:r>
          <a:r>
            <a:rPr sz="4200" b="1" kern="1200" dirty="0" err="1"/>
            <a:t>l'objectif</a:t>
          </a:r>
          <a:r>
            <a:rPr sz="4200" kern="1200" dirty="0"/>
            <a:t/>
          </a:r>
          <a:br>
            <a:rPr sz="4200" kern="1200" dirty="0"/>
          </a:br>
          <a:r>
            <a:rPr sz="2400" kern="1200" dirty="0" err="1"/>
            <a:t>Objectif</a:t>
          </a:r>
          <a:r>
            <a:rPr sz="2400" kern="1200" dirty="0"/>
            <a:t> :</a:t>
          </a:r>
          <a:r>
            <a:rPr lang="en-US" sz="4200" b="1" kern="1200" dirty="0" smtClean="0"/>
            <a:t> </a:t>
          </a:r>
          <a:r>
            <a:rPr lang="en-US" sz="2400" b="1" kern="1200" dirty="0" smtClean="0"/>
            <a:t>41,3 millions de $ US</a:t>
          </a:r>
          <a:endParaRPr lang="fr-FR" sz="2400" b="1" kern="1200" dirty="0"/>
        </a:p>
      </dsp:txBody>
      <dsp:txXfrm>
        <a:off x="621315" y="1263606"/>
        <a:ext cx="6114628" cy="1607770"/>
      </dsp:txXfrm>
    </dsp:sp>
    <dsp:sp modelId="{E2A46C94-4454-47D5-97E6-A3A06E1AA4E1}">
      <dsp:nvSpPr>
        <dsp:cNvPr id="0" name=""/>
        <dsp:cNvSpPr/>
      </dsp:nvSpPr>
      <dsp:spPr>
        <a:xfrm rot="16219792">
          <a:off x="3589097" y="1081423"/>
          <a:ext cx="190417" cy="0"/>
        </a:xfrm>
        <a:custGeom>
          <a:avLst/>
          <a:gdLst/>
          <a:ahLst/>
          <a:cxnLst/>
          <a:rect l="0" t="0" r="0" b="0"/>
          <a:pathLst>
            <a:path>
              <a:moveTo>
                <a:pt x="0" y="0"/>
              </a:moveTo>
              <a:lnTo>
                <a:pt x="1904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8C889-CF11-484F-9697-77B634FD72BD}">
      <dsp:nvSpPr>
        <dsp:cNvPr id="0" name=""/>
        <dsp:cNvSpPr/>
      </dsp:nvSpPr>
      <dsp:spPr>
        <a:xfrm>
          <a:off x="1466478" y="67243"/>
          <a:ext cx="4442044" cy="91897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24,2 millions de $ US</a:t>
          </a:r>
        </a:p>
        <a:p>
          <a:pPr lvl="0" algn="ctr" defTabSz="1244600">
            <a:lnSpc>
              <a:spcPct val="90000"/>
            </a:lnSpc>
            <a:spcBef>
              <a:spcPct val="0"/>
            </a:spcBef>
            <a:spcAft>
              <a:spcPct val="35000"/>
            </a:spcAft>
          </a:pPr>
          <a:r>
            <a:rPr lang="en-US" sz="2800" kern="1200" dirty="0" smtClean="0"/>
            <a:t>Don inconditionnel</a:t>
          </a:r>
          <a:endParaRPr lang="fr-FR" sz="2800" kern="1200" dirty="0"/>
        </a:p>
      </dsp:txBody>
      <dsp:txXfrm>
        <a:off x="1511339" y="112104"/>
        <a:ext cx="4352322" cy="829250"/>
      </dsp:txXfrm>
    </dsp:sp>
    <dsp:sp modelId="{401C8EF9-4561-4EA5-906F-38535F28D600}">
      <dsp:nvSpPr>
        <dsp:cNvPr id="0" name=""/>
        <dsp:cNvSpPr/>
      </dsp:nvSpPr>
      <dsp:spPr>
        <a:xfrm rot="2593474">
          <a:off x="4555040" y="3138689"/>
          <a:ext cx="526638" cy="0"/>
        </a:xfrm>
        <a:custGeom>
          <a:avLst/>
          <a:gdLst/>
          <a:ahLst/>
          <a:cxnLst/>
          <a:rect l="0" t="0" r="0" b="0"/>
          <a:pathLst>
            <a:path>
              <a:moveTo>
                <a:pt x="0" y="0"/>
              </a:moveTo>
              <a:lnTo>
                <a:pt x="5266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0AE5B-69B9-417C-92B2-A866545DA90F}">
      <dsp:nvSpPr>
        <dsp:cNvPr id="0" name=""/>
        <dsp:cNvSpPr/>
      </dsp:nvSpPr>
      <dsp:spPr>
        <a:xfrm>
          <a:off x="4052361" y="3319026"/>
          <a:ext cx="3018409" cy="103636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10,5 millions de </a:t>
          </a:r>
          <a:br>
            <a:rPr lang="en-US" sz="2800" kern="1200" dirty="0" smtClean="0"/>
          </a:br>
          <a:r>
            <a:rPr lang="en-US" sz="2800" kern="1200" dirty="0" smtClean="0"/>
            <a:t>$ US avec restriction</a:t>
          </a:r>
          <a:endParaRPr lang="fr-FR" sz="2800" kern="1200" dirty="0"/>
        </a:p>
      </dsp:txBody>
      <dsp:txXfrm>
        <a:off x="4102952" y="3369617"/>
        <a:ext cx="2917227" cy="935179"/>
      </dsp:txXfrm>
    </dsp:sp>
    <dsp:sp modelId="{D8883AF8-2483-431D-87DF-3D204B9F3E2C}">
      <dsp:nvSpPr>
        <dsp:cNvPr id="0" name=""/>
        <dsp:cNvSpPr/>
      </dsp:nvSpPr>
      <dsp:spPr>
        <a:xfrm rot="8097553">
          <a:off x="2304256" y="3159357"/>
          <a:ext cx="568122" cy="0"/>
        </a:xfrm>
        <a:custGeom>
          <a:avLst/>
          <a:gdLst/>
          <a:ahLst/>
          <a:cxnLst/>
          <a:rect l="0" t="0" r="0" b="0"/>
          <a:pathLst>
            <a:path>
              <a:moveTo>
                <a:pt x="0" y="0"/>
              </a:moveTo>
              <a:lnTo>
                <a:pt x="5681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A5755-8CAE-4FFE-ADF0-48D334864509}">
      <dsp:nvSpPr>
        <dsp:cNvPr id="0" name=""/>
        <dsp:cNvSpPr/>
      </dsp:nvSpPr>
      <dsp:spPr>
        <a:xfrm>
          <a:off x="168228" y="3360361"/>
          <a:ext cx="3486405" cy="95369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4,6 millions de $ US</a:t>
          </a:r>
          <a:r>
            <a:rPr kern="1200" dirty="0"/>
            <a:t/>
          </a:r>
          <a:br>
            <a:rPr kern="1200" dirty="0"/>
          </a:br>
          <a:r>
            <a:rPr lang="en-US" sz="2800" kern="1200" dirty="0" smtClean="0"/>
            <a:t>rougeole</a:t>
          </a:r>
          <a:endParaRPr lang="fr-FR" sz="2800" kern="1200" dirty="0"/>
        </a:p>
      </dsp:txBody>
      <dsp:txXfrm>
        <a:off x="214783" y="3406916"/>
        <a:ext cx="3393295" cy="860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18574-CBB1-43C4-B476-1756D7585C94}" type="datetimeFigureOut">
              <a:rPr lang="en-US" smtClean="0"/>
              <a:t>9/4/2016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8CC17-5069-4402-A384-D37ADA5BBE93}" type="slidenum">
              <a:rPr lang="en-US" smtClean="0"/>
              <a:t>‹#›</a:t>
            </a:fld>
            <a:endParaRPr lang="fr-FR"/>
          </a:p>
        </p:txBody>
      </p:sp>
    </p:spTree>
    <p:extLst>
      <p:ext uri="{BB962C8B-B14F-4D97-AF65-F5344CB8AC3E}">
        <p14:creationId xmlns:p14="http://schemas.microsoft.com/office/powerpoint/2010/main" val="248116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ionsclubs.org/resources/FR/pdfs/lcif/lcif70.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lang="fr-FR" dirty="0" smtClean="0"/>
              <a:t>Comme vous le savez, le Lions Clubs International donne les moyens aux Lions du monde entier de rendre service à leurs communautés, de répondre aux besoins humanitaires, d'encourager la paix et de promouvoir la compréhension internationale par le truchement des Lions clubs. Le LCI est le leader mondial dans le domaine du service humanitaire. Mais comment recueillent-ils les ressources nécessaires pour mener à bien des projets mondiaux ou de grande envergure ? La LCIF !</a:t>
            </a:r>
            <a:endParaRPr lang="fr-FR" dirty="0"/>
          </a:p>
        </p:txBody>
      </p:sp>
      <p:sp>
        <p:nvSpPr>
          <p:cNvPr id="4" name="Slide Number Placeholder 3"/>
          <p:cNvSpPr>
            <a:spLocks noGrp="1"/>
          </p:cNvSpPr>
          <p:nvPr>
            <p:ph type="sldNum" sz="quarter" idx="10"/>
          </p:nvPr>
        </p:nvSpPr>
        <p:spPr/>
        <p:txBody>
          <a:bodyPr/>
          <a:lstStyle/>
          <a:p>
            <a:fld id="{41FF2F77-0B86-4815-80FF-D315A055CAE4}" type="slidenum">
              <a:rPr lang="en-US" smtClean="0"/>
              <a:t>2</a:t>
            </a:fld>
            <a:endParaRPr lang="fr-FR"/>
          </a:p>
        </p:txBody>
      </p:sp>
    </p:spTree>
    <p:extLst>
      <p:ext uri="{BB962C8B-B14F-4D97-AF65-F5344CB8AC3E}">
        <p14:creationId xmlns:p14="http://schemas.microsoft.com/office/powerpoint/2010/main" val="349128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Voici quelques détails sur les subventions SightFirst et les critères de demande de subvention. Nous continuons à nous concentrer sur les populations défavorisées et à leur offrir des services de soins oculaires complets. </a:t>
            </a:r>
          </a:p>
          <a:p>
            <a:endParaRPr lang="fr-FR" dirty="0" smtClean="0">
              <a:ea typeface="ＭＳ Ｐゴシック" pitchFamily="34" charset="-128"/>
              <a:cs typeface="Arial" charset="0"/>
            </a:endParaRPr>
          </a:p>
          <a:p>
            <a:r>
              <a:rPr lang="fr-FR" dirty="0" smtClean="0"/>
              <a:t>Je voudrais rappeler qu’il y a des conseillers techniques régionaux et des présidents de commission de district pour Sightfirst. Ils sont formés pour aider les districts avec les formalités liées aux demandes de subvention SightFirst. </a:t>
            </a:r>
          </a:p>
          <a:p>
            <a:endParaRPr lang="fr-FR" dirty="0" smtClean="0">
              <a:ea typeface="ＭＳ Ｐゴシック" pitchFamily="34" charset="-128"/>
              <a:cs typeface="Arial" charset="0"/>
            </a:endParaRPr>
          </a:p>
          <a:p>
            <a:endParaRPr lang="fr-F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12</a:t>
            </a:fld>
            <a:endParaRPr lang="fr-FR"/>
          </a:p>
        </p:txBody>
      </p:sp>
    </p:spTree>
    <p:extLst>
      <p:ext uri="{BB962C8B-B14F-4D97-AF65-F5344CB8AC3E}">
        <p14:creationId xmlns:p14="http://schemas.microsoft.com/office/powerpoint/2010/main" val="175341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FR" dirty="0" smtClean="0"/>
              <a:t>Il s’agit de notre catégorie de subventions la plus populaire, dont les fonds disponibles vont de 10 000 à 100 000 $ US. Ces nouveaux montants de financement sont applicables aux demandes de subvention soumises à partir du 1er juillet 2014.</a:t>
            </a:r>
            <a:endParaRPr lang="fr-FR" dirty="0" smtClean="0">
              <a:ea typeface="ＭＳ Ｐゴシック" pitchFamily="34" charset="-128"/>
              <a:cs typeface="Arial" charset="0"/>
            </a:endParaRPr>
          </a:p>
          <a:p>
            <a:endParaRPr lang="fr-FR" dirty="0" smtClean="0">
              <a:ea typeface="ＭＳ Ｐゴシック" pitchFamily="34" charset="-128"/>
              <a:cs typeface="Arial" charset="0"/>
            </a:endParaRPr>
          </a:p>
          <a:p>
            <a:r>
              <a:rPr lang="fr-FR" dirty="0" smtClean="0"/>
              <a:t>Permettez-moi de vous donner quelques exemples de ce que les subventions standard ont déjà permis d’accomplir :</a:t>
            </a:r>
          </a:p>
          <a:p>
            <a:endParaRPr lang="fr-FR" dirty="0" smtClean="0">
              <a:ea typeface="ＭＳ Ｐゴシック" pitchFamily="34" charset="-128"/>
              <a:cs typeface="Arial" charset="0"/>
            </a:endParaRPr>
          </a:p>
          <a:p>
            <a:pPr>
              <a:buFontTx/>
              <a:buChar char="•"/>
            </a:pPr>
            <a:r>
              <a:rPr lang="fr-FR" dirty="0" smtClean="0"/>
              <a:t>Un projet d’assainissement des eaux au Togo avec l’aide de Lions en France</a:t>
            </a:r>
          </a:p>
          <a:p>
            <a:pPr>
              <a:buFontTx/>
              <a:buChar char="•"/>
            </a:pPr>
            <a:endParaRPr lang="fr-FR" dirty="0" smtClean="0">
              <a:ea typeface="ＭＳ Ｐゴシック" pitchFamily="34" charset="-128"/>
              <a:cs typeface="Arial" charset="0"/>
            </a:endParaRPr>
          </a:p>
          <a:p>
            <a:pPr>
              <a:buFontTx/>
              <a:buChar char="•"/>
            </a:pPr>
            <a:r>
              <a:rPr lang="fr-FR" dirty="0" smtClean="0"/>
              <a:t>Une aire de jeu pour les enfants handicapés dans une école en Argentine</a:t>
            </a:r>
          </a:p>
          <a:p>
            <a:pPr>
              <a:buFontTx/>
              <a:buChar char="•"/>
            </a:pPr>
            <a:endParaRPr lang="fr-FR" dirty="0" smtClean="0">
              <a:ea typeface="ＭＳ Ｐゴシック" pitchFamily="34" charset="-128"/>
              <a:cs typeface="Arial" charset="0"/>
            </a:endParaRPr>
          </a:p>
          <a:p>
            <a:pPr>
              <a:buFontTx/>
              <a:buChar char="•"/>
            </a:pPr>
            <a:r>
              <a:rPr lang="fr-FR" dirty="0" smtClean="0"/>
              <a:t>Des unités de dépistages itinérantes pour aider les populations en zones rurales dans le DM300 à Taiwan</a:t>
            </a:r>
          </a:p>
          <a:p>
            <a:pPr>
              <a:buFontTx/>
              <a:buChar char="•"/>
            </a:pPr>
            <a:endParaRPr lang="fr-FR" dirty="0" smtClean="0">
              <a:ea typeface="ＭＳ Ｐゴシック" pitchFamily="34" charset="-128"/>
              <a:cs typeface="Arial" charset="0"/>
            </a:endParaRPr>
          </a:p>
          <a:p>
            <a:pPr>
              <a:buFontTx/>
              <a:buChar char="•"/>
            </a:pPr>
            <a:r>
              <a:rPr lang="fr-FR" dirty="0" smtClean="0"/>
              <a:t>La construction et l’agrandissement d’une école aux Philippines, illustrée par cette photo</a:t>
            </a:r>
          </a:p>
          <a:p>
            <a:pPr>
              <a:buFontTx/>
              <a:buChar char="•"/>
            </a:pPr>
            <a:endParaRPr lang="fr-FR" dirty="0" smtClean="0">
              <a:ea typeface="ＭＳ Ｐゴシック" pitchFamily="34" charset="-128"/>
              <a:cs typeface="Arial" charset="0"/>
            </a:endParaRPr>
          </a:p>
          <a:p>
            <a:pPr>
              <a:buFontTx/>
              <a:buChar char="•"/>
            </a:pPr>
            <a:r>
              <a:rPr lang="fr-FR" dirty="0" smtClean="0"/>
              <a:t>Du matériel pour le dépistage des troubles de la vue pour les enfants aux États-Unis</a:t>
            </a:r>
          </a:p>
          <a:p>
            <a:pPr>
              <a:buFontTx/>
              <a:buChar char="•"/>
            </a:pPr>
            <a:endParaRPr lang="fr-FR" dirty="0" smtClean="0">
              <a:ea typeface="ＭＳ Ｐゴシック" pitchFamily="34" charset="-128"/>
              <a:cs typeface="Arial" charset="0"/>
            </a:endParaRPr>
          </a:p>
          <a:p>
            <a:pPr>
              <a:buFontTx/>
              <a:buChar char="•"/>
            </a:pPr>
            <a:r>
              <a:rPr lang="fr-FR" dirty="0" smtClean="0"/>
              <a:t>Et d’innombrables efforts humanitaires qui rendent l’espoir aux personnes dans le besoin. </a:t>
            </a:r>
          </a:p>
          <a:p>
            <a:pPr>
              <a:buFontTx/>
              <a:buNone/>
            </a:pPr>
            <a:endParaRPr lang="fr-FR" dirty="0" smtClean="0">
              <a:ea typeface="ＭＳ Ｐゴシック" pitchFamily="34" charset="-128"/>
              <a:cs typeface="Arial" charset="0"/>
            </a:endParaRPr>
          </a:p>
          <a:p>
            <a:pPr defTabSz="901228">
              <a:defRPr/>
            </a:pPr>
            <a:r>
              <a:rPr lang="fr-FR" i="1" dirty="0" smtClean="0">
                <a:solidFill>
                  <a:srgbClr val="6600FF"/>
                </a:solidFill>
              </a:rPr>
              <a:t>(Transition vers les subventions Core 4)</a:t>
            </a:r>
            <a:endParaRPr lang="fr-FR" dirty="0" smtClean="0">
              <a:solidFill>
                <a:srgbClr val="6600FF"/>
              </a:solidFill>
            </a:endParaRPr>
          </a:p>
          <a:p>
            <a:pPr>
              <a:buFontTx/>
              <a:buNone/>
            </a:pPr>
            <a:endParaRPr lang="fr-FR" dirty="0" smtClean="0">
              <a:ea typeface="ＭＳ Ｐゴシック" pitchFamily="34" charset="-128"/>
              <a:cs typeface="Arial" charset="0"/>
            </a:endParaRPr>
          </a:p>
          <a:p>
            <a:endParaRPr lang="fr-F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13</a:t>
            </a:fld>
            <a:endParaRPr lang="fr-FR"/>
          </a:p>
        </p:txBody>
      </p:sp>
    </p:spTree>
    <p:extLst>
      <p:ext uri="{BB962C8B-B14F-4D97-AF65-F5344CB8AC3E}">
        <p14:creationId xmlns:p14="http://schemas.microsoft.com/office/powerpoint/2010/main" val="197585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programme de subvention Core 4 comprend les projets prioritaires spéciaux suivants : préserver la vue, promouvoir la santé, servir la jeunesse et combattre le handicap.</a:t>
            </a:r>
          </a:p>
          <a:p>
            <a:endParaRPr lang="fr-FR" dirty="0" smtClean="0">
              <a:ea typeface="ＭＳ Ｐゴシック" pitchFamily="34" charset="-128"/>
              <a:cs typeface="Arial" charset="0"/>
            </a:endParaRPr>
          </a:p>
          <a:p>
            <a:r>
              <a:rPr lang="fr-FR" dirty="0" smtClean="0"/>
              <a:t>Par exemple, Lions Quest est un programme de subventions populaire puisque la fondation aide les districts à mettre en place le programme dans les écoles en offrant des fonds parallèles pour des ateliers de formation des enseignants et pour le matériel destiné aux étudiants. Le responsable du programme vous en apprendra plus sur Lions Quest plus loin dans cette présentation.</a:t>
            </a:r>
          </a:p>
          <a:p>
            <a:endParaRPr lang="fr-F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14</a:t>
            </a:fld>
            <a:endParaRPr lang="fr-FR"/>
          </a:p>
        </p:txBody>
      </p:sp>
    </p:spTree>
    <p:extLst>
      <p:ext uri="{BB962C8B-B14F-4D97-AF65-F5344CB8AC3E}">
        <p14:creationId xmlns:p14="http://schemas.microsoft.com/office/powerpoint/2010/main" val="147647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Combien, parmi vous, ont aujourd’hui Lions Quest dans leur district ? </a:t>
            </a:r>
          </a:p>
          <a:p>
            <a:endParaRPr lang="fr-FR" dirty="0" smtClean="0"/>
          </a:p>
          <a:p>
            <a:r>
              <a:rPr lang="fr-FR" dirty="0" smtClean="0"/>
              <a:t>Pour ceux d’entre-vous qui ne connaissent pas Lions Quest, il s'agit d’un programme d'acquisition des compétences indispensables à la vie courante dont la Fondation du Lions Club international est propriétaire. C’est notre programme, ce qui signifie que les Lions du monde entier ont la possibilité d'améliorer l'éducation dans leurs propres communautés.</a:t>
            </a:r>
          </a:p>
          <a:p>
            <a:endParaRPr lang="fr-FR" dirty="0" smtClean="0"/>
          </a:p>
          <a:p>
            <a:r>
              <a:rPr lang="fr-FR" dirty="0" smtClean="0"/>
              <a:t>Lions Quest enseigne aux jeunes gens des compétences importantes pour qu’ils puissent travailler ensemble, développer des comportements positifs et faire de bon choix. Pendant 30 ans, Lions Quest a apporté des changements positifs dans la vie des enfants, de leurs familles et de communautés entières.</a:t>
            </a:r>
          </a:p>
          <a:p>
            <a:endParaRPr lang="fr-FR" dirty="0" smtClean="0"/>
          </a:p>
          <a:p>
            <a:pPr marL="341126" lvl="1" indent="-341126">
              <a:spcBef>
                <a:spcPct val="50000"/>
              </a:spcBef>
              <a:buClr>
                <a:srgbClr val="766A62"/>
              </a:buClr>
              <a:buFont typeface="Wingdings" pitchFamily="2" charset="2"/>
              <a:buChar char="§"/>
            </a:pPr>
            <a:r>
              <a:rPr lang="fr-FR" dirty="0" smtClean="0">
                <a:solidFill>
                  <a:srgbClr val="766A62"/>
                </a:solidFill>
                <a:latin typeface="Helvetica" charset="0"/>
              </a:rPr>
              <a:t>Programme d'apprentissage des compétences sociales et émotionnelles (SEL) de la maternelle à la terminale</a:t>
            </a:r>
          </a:p>
          <a:p>
            <a:pPr marL="341126" lvl="1" indent="-341126">
              <a:spcBef>
                <a:spcPct val="50000"/>
              </a:spcBef>
              <a:buClr>
                <a:srgbClr val="766A62"/>
              </a:buClr>
              <a:buFont typeface="Wingdings" pitchFamily="2" charset="2"/>
              <a:buChar char="§"/>
            </a:pPr>
            <a:r>
              <a:rPr lang="fr-FR" dirty="0" smtClean="0">
                <a:solidFill>
                  <a:srgbClr val="766A62"/>
                </a:solidFill>
                <a:latin typeface="Helvetica" charset="0"/>
              </a:rPr>
              <a:t>Les compétences sociales et émotionnelles peuvent être enseignées et apprises de la même façon que les compétences scolaires </a:t>
            </a:r>
          </a:p>
          <a:p>
            <a:pPr marL="341126" lvl="1" indent="-341126">
              <a:spcBef>
                <a:spcPct val="50000"/>
              </a:spcBef>
              <a:buClr>
                <a:srgbClr val="766A62"/>
              </a:buClr>
              <a:buFont typeface="Wingdings" pitchFamily="2" charset="2"/>
              <a:buChar char="§"/>
            </a:pPr>
            <a:r>
              <a:rPr lang="fr-FR" dirty="0" smtClean="0">
                <a:solidFill>
                  <a:srgbClr val="766A62"/>
                </a:solidFill>
                <a:latin typeface="Helvetica" charset="0"/>
              </a:rPr>
              <a:t>Ce cours peut être intégré à un programme pédagogique existant ou enseigné indépendamment.</a:t>
            </a:r>
          </a:p>
          <a:p>
            <a:endParaRPr lang="fr-FR" dirty="0" smtClean="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15</a:t>
            </a:fld>
            <a:endParaRPr lang="fr-FR"/>
          </a:p>
        </p:txBody>
      </p:sp>
    </p:spTree>
    <p:extLst>
      <p:ext uri="{BB962C8B-B14F-4D97-AF65-F5344CB8AC3E}">
        <p14:creationId xmlns:p14="http://schemas.microsoft.com/office/powerpoint/2010/main" val="249608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programme de subventions d'assistance internationale a permis à la fondation de contribuer à la construction de puits, à des missions médicales et au recyclage des lunettes.</a:t>
            </a:r>
          </a:p>
          <a:p>
            <a:endParaRPr lang="fr-FR" dirty="0" smtClean="0">
              <a:ea typeface="ＭＳ Ｐゴシック" pitchFamily="34" charset="-128"/>
              <a:cs typeface="Arial" charset="0"/>
            </a:endParaRPr>
          </a:p>
          <a:p>
            <a:r>
              <a:rPr lang="fr-FR" dirty="0" smtClean="0"/>
              <a:t>Les Lions de deux pays créent un partenariat, et le club parrain collecte les fonds et fait une demande de subvention. Le club hôte aide à la mise en place du projet.</a:t>
            </a:r>
          </a:p>
          <a:p>
            <a:endParaRPr lang="fr-FR" dirty="0" smtClean="0">
              <a:ea typeface="ＭＳ Ｐゴシック" pitchFamily="34" charset="-128"/>
              <a:cs typeface="Arial" charset="0"/>
            </a:endParaRPr>
          </a:p>
          <a:p>
            <a:endParaRPr lang="fr-F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16</a:t>
            </a:fld>
            <a:endParaRPr lang="fr-FR"/>
          </a:p>
        </p:txBody>
      </p:sp>
    </p:spTree>
    <p:extLst>
      <p:ext uri="{BB962C8B-B14F-4D97-AF65-F5344CB8AC3E}">
        <p14:creationId xmlns:p14="http://schemas.microsoft.com/office/powerpoint/2010/main" val="147746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Vous êtes probablement nombreux à connaître notre programme de subventions d’urgence pour les catastrophes naturelles. Les fonds des subventions d’urgence peuvent être utilisés pour acheter et distribuer du matériel pour les secours immédiats. Les subventions de catastrophes majeures sont attribuées pour les efforts de reconstruction à long terme après un désastre catastrophique. Et les subventions de préparation aux interventions d’urgence soutiennent les efforts de préparation, de réponse et de reconstruction en cas de catastrophe naturelle.</a:t>
            </a:r>
          </a:p>
          <a:p>
            <a:endParaRPr lang="fr-FR" dirty="0" smtClean="0"/>
          </a:p>
          <a:p>
            <a:r>
              <a:rPr lang="fr-FR" dirty="0" smtClean="0"/>
              <a:t>La subvention d’urgence est probablement la plus utile. Les points importants à retenir pour les subventions d’urgence sont :</a:t>
            </a:r>
          </a:p>
          <a:p>
            <a:endParaRPr lang="fr-FR" dirty="0" smtClean="0">
              <a:ea typeface="ＭＳ Ｐゴシック" pitchFamily="34" charset="-128"/>
              <a:cs typeface="Arial" charset="0"/>
            </a:endParaRPr>
          </a:p>
          <a:p>
            <a:pPr>
              <a:buFontTx/>
              <a:buChar char="-"/>
            </a:pPr>
            <a:r>
              <a:rPr lang="fr-FR" dirty="0" smtClean="0"/>
              <a:t>Catastrophe naturelle touchant au moins 100 personnes</a:t>
            </a:r>
          </a:p>
          <a:p>
            <a:pPr>
              <a:buFontTx/>
              <a:buChar char="-"/>
            </a:pPr>
            <a:r>
              <a:rPr lang="fr-FR" dirty="0" smtClean="0"/>
              <a:t>Les Lions doivent être impliqués dans les efforts de secours ; les subventions ne sont pas disponibles pour être ensuite transférées à une autre organisation.</a:t>
            </a:r>
          </a:p>
          <a:p>
            <a:pPr>
              <a:buFontTx/>
              <a:buChar char="-"/>
            </a:pPr>
            <a:r>
              <a:rPr lang="fr-FR" dirty="0" smtClean="0"/>
              <a:t>La demande doit être effectuée le plus rapidement possible par le gouverneur de district dans un délai de 30 jour suivant le désastre. Parfois, en fonction de son étendue, nous vous contacterons</a:t>
            </a:r>
          </a:p>
          <a:p>
            <a:pPr>
              <a:buFontTx/>
              <a:buChar char="-"/>
            </a:pPr>
            <a:r>
              <a:rPr lang="fr-FR" dirty="0" smtClean="0"/>
              <a:t>Les fonds doivent être dépensés dans un délai de 60 jours.</a:t>
            </a:r>
          </a:p>
          <a:p>
            <a:pPr>
              <a:buFontTx/>
              <a:buChar char="-"/>
            </a:pPr>
            <a:r>
              <a:rPr lang="fr-FR" dirty="0" smtClean="0"/>
              <a:t>Une subvention par désastre, par district.</a:t>
            </a:r>
          </a:p>
          <a:p>
            <a:pPr>
              <a:buFontTx/>
              <a:buChar char="-"/>
            </a:pPr>
            <a:r>
              <a:rPr lang="fr-FR" dirty="0" smtClean="0"/>
              <a:t>Veuillez soumettre un rapport final détaillant l'allocation des fonds. </a:t>
            </a:r>
          </a:p>
          <a:p>
            <a:endParaRPr lang="fr-FR" dirty="0" smtClean="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17</a:t>
            </a:fld>
            <a:endParaRPr lang="fr-FR"/>
          </a:p>
        </p:txBody>
      </p:sp>
    </p:spTree>
    <p:extLst>
      <p:ext uri="{BB962C8B-B14F-4D97-AF65-F5344CB8AC3E}">
        <p14:creationId xmlns:p14="http://schemas.microsoft.com/office/powerpoint/2010/main" val="236224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1936">
              <a:defRPr/>
            </a:pPr>
            <a:r>
              <a:rPr lang="fr-FR" dirty="0" smtClean="0"/>
              <a:t>Les résultats de ces subventions sont gigantesques. </a:t>
            </a:r>
          </a:p>
          <a:p>
            <a:pPr defTabSz="861936">
              <a:defRPr/>
            </a:pPr>
            <a:endParaRPr lang="fr-FR" dirty="0" smtClean="0">
              <a:ea typeface="ＭＳ Ｐゴシック" pitchFamily="34" charset="-128"/>
              <a:cs typeface="Arial" charset="0"/>
            </a:endParaRPr>
          </a:p>
          <a:p>
            <a:pPr defTabSz="861936">
              <a:defRPr/>
            </a:pPr>
            <a:r>
              <a:rPr lang="fr-FR" dirty="0" smtClean="0"/>
              <a:t>Nous pouvons facilement dire que nous avons octroyé plus de 45 millions de dollars US en subventions l'année dernière et plus de trois quarts d'un milliard de dollars en subventions dans notre histoire. Mais ce qui compte réellement, ce sont les vies individuelles qui sont transformées par le biais du travail que nous réalisons grâce au soutien de notre fondation. </a:t>
            </a:r>
          </a:p>
          <a:p>
            <a:pPr defTabSz="861936">
              <a:defRPr/>
            </a:pPr>
            <a:endParaRPr lang="fr-FR" dirty="0" smtClean="0">
              <a:ea typeface="ＭＳ Ｐゴシック" pitchFamily="34" charset="-128"/>
              <a:cs typeface="Arial" charset="0"/>
            </a:endParaRPr>
          </a:p>
          <a:p>
            <a:pPr defTabSz="901324" eaLnBrk="0" fontAlgn="base" hangingPunct="0">
              <a:spcBef>
                <a:spcPct val="30000"/>
              </a:spcBef>
              <a:spcAft>
                <a:spcPct val="0"/>
              </a:spcAft>
              <a:defRPr/>
            </a:pPr>
            <a:r>
              <a:rPr lang="fr-FR" dirty="0" smtClean="0"/>
              <a:t>Nous allons maintenant projeter une courte vidéo qui met en valeur le travail extraordinaire de la LCIF et qui encourage aussi les gouverneurs de district à travailler avec les coordonnateurs de la LCIF pour accroître la sensibilisation à la fondation. Après la vidéo, Nate Miles, directeur du développement de la fondation continuera la présentation. </a:t>
            </a:r>
            <a:endParaRPr lang="fr-FR" dirty="0" smtClean="0">
              <a:ea typeface="ＭＳ Ｐゴシック" pitchFamily="34" charset="-128"/>
              <a:cs typeface="Arial" charset="0"/>
            </a:endParaRPr>
          </a:p>
          <a:p>
            <a:endParaRPr lang="fr-FR" dirty="0" smtClean="0"/>
          </a:p>
          <a:p>
            <a:pPr defTabSz="901324" eaLnBrk="0" fontAlgn="base" hangingPunct="0">
              <a:spcBef>
                <a:spcPct val="30000"/>
              </a:spcBef>
              <a:spcAft>
                <a:spcPct val="0"/>
              </a:spcAft>
              <a:defRPr/>
            </a:pPr>
            <a:r>
              <a:rPr lang="fr-FR" i="1" dirty="0" smtClean="0">
                <a:solidFill>
                  <a:srgbClr val="6600FF"/>
                </a:solidFill>
              </a:rPr>
              <a:t>(Transition vers la vidéo)</a:t>
            </a:r>
            <a:endParaRPr lang="fr-FR" dirty="0" smtClean="0">
              <a:solidFill>
                <a:srgbClr val="6600FF"/>
              </a:solidFill>
            </a:endParaRPr>
          </a:p>
          <a:p>
            <a:endParaRPr lang="fr-F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18</a:t>
            </a:fld>
            <a:endParaRPr lang="fr-FR"/>
          </a:p>
        </p:txBody>
      </p:sp>
    </p:spTree>
    <p:extLst>
      <p:ext uri="{BB962C8B-B14F-4D97-AF65-F5344CB8AC3E}">
        <p14:creationId xmlns:p14="http://schemas.microsoft.com/office/powerpoint/2010/main" val="162997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rPr>
              <a:t>Les Coordonnateurs de club chargés de la LCIF seront les ambassadeurs de la Fondation du Lions club International au sein de leur club. Ils partageront les réussites des programmes de la LCIF, encourageront d'autres personnes à soutenir la LCIF et aideront la fondation à poursuivre sa mission humanitaire au sein de leur communauté et dans le monde entier.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9C3908C1-9C48-489B-8F3B-383DC5512110}" type="slidenum">
              <a:rPr lang="en-US" smtClean="0"/>
              <a:t>20</a:t>
            </a:fld>
            <a:endParaRPr lang="fr-FR"/>
          </a:p>
        </p:txBody>
      </p:sp>
    </p:spTree>
    <p:extLst>
      <p:ext uri="{BB962C8B-B14F-4D97-AF65-F5344CB8AC3E}">
        <p14:creationId xmlns:p14="http://schemas.microsoft.com/office/powerpoint/2010/main" val="192502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lang="fr-FR" dirty="0" smtClean="0"/>
              <a:t>Le coordonnateur LCIF de club est nommé par la commission de nomination du club. Il est élu comme membre du conseil d’administration du club pour un mandat d’un an, et peut être ré-élu l’année suivante. Le coordonnateur LCIF de club travaille en étroite collaboration avec les responsables du club local et communique directement avec les coordonnateurs de district de la LCIF pour garantir l’alignement avec les objectifs du district. </a:t>
            </a:r>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Coordonnateurs de club chargés de la LCIF seront les ambassadeurs de la Fondation du Lions club International au sein de leur club. Ils partageront les réussites des programmes de la LCIF, encourageront d'autres personnes à soutenir la LCIF et aideront la fondation à poursuivre sa mission humanitaire au sein de leur communauté et dans le monde entier. </a:t>
            </a:r>
          </a:p>
          <a:p>
            <a:endParaRPr lang="fr-F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21</a:t>
            </a:fld>
            <a:endParaRPr lang="fr-FR" dirty="0"/>
          </a:p>
        </p:txBody>
      </p:sp>
    </p:spTree>
    <p:extLst>
      <p:ext uri="{BB962C8B-B14F-4D97-AF65-F5344CB8AC3E}">
        <p14:creationId xmlns:p14="http://schemas.microsoft.com/office/powerpoint/2010/main" val="263205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Premier appel - former le formateur</a:t>
            </a:r>
          </a:p>
          <a:p>
            <a:r>
              <a:rPr lang="fr-FR" dirty="0" smtClean="0"/>
              <a:t>Second - mise à jour semestrielle</a:t>
            </a:r>
          </a:p>
          <a:p>
            <a:r>
              <a:rPr lang="fr-FR" dirty="0" smtClean="0"/>
              <a:t>Troisième - préparation à la convention </a:t>
            </a:r>
          </a:p>
          <a:p>
            <a:r>
              <a:rPr lang="fr-FR" dirty="0" smtClean="0"/>
              <a:t>Quatrième - remerciement </a:t>
            </a:r>
          </a:p>
        </p:txBody>
      </p:sp>
      <p:sp>
        <p:nvSpPr>
          <p:cNvPr id="4" name="Slide Number Placeholder 3"/>
          <p:cNvSpPr>
            <a:spLocks noGrp="1"/>
          </p:cNvSpPr>
          <p:nvPr>
            <p:ph type="sldNum" sz="quarter" idx="10"/>
          </p:nvPr>
        </p:nvSpPr>
        <p:spPr/>
        <p:txBody>
          <a:bodyPr/>
          <a:lstStyle/>
          <a:p>
            <a:fld id="{9C3908C1-9C48-489B-8F3B-383DC5512110}" type="slidenum">
              <a:rPr lang="en-US" smtClean="0"/>
              <a:t>22</a:t>
            </a:fld>
            <a:endParaRPr lang="fr-FR"/>
          </a:p>
        </p:txBody>
      </p:sp>
    </p:spTree>
    <p:extLst>
      <p:ext uri="{BB962C8B-B14F-4D97-AF65-F5344CB8AC3E}">
        <p14:creationId xmlns:p14="http://schemas.microsoft.com/office/powerpoint/2010/main" val="182383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lang="fr-FR" dirty="0" smtClean="0"/>
              <a:t>La LCIF est votre fondation ! La LCIF soutient les efforts des Lions qui servent leurs communautés à travers le monde. La Fondation n'est pas financée par les cotisations des membres. Les programmes sont financés par les dons de Lions comme vous. </a:t>
            </a:r>
          </a:p>
        </p:txBody>
      </p:sp>
      <p:sp>
        <p:nvSpPr>
          <p:cNvPr id="4" name="Slide Number Placeholder 3"/>
          <p:cNvSpPr>
            <a:spLocks noGrp="1"/>
          </p:cNvSpPr>
          <p:nvPr>
            <p:ph type="sldNum" sz="quarter" idx="10"/>
          </p:nvPr>
        </p:nvSpPr>
        <p:spPr/>
        <p:txBody>
          <a:bodyPr/>
          <a:lstStyle/>
          <a:p>
            <a:fld id="{41FF2F77-0B86-4815-80FF-D315A055CAE4}" type="slidenum">
              <a:rPr lang="en-US" smtClean="0"/>
              <a:t>3</a:t>
            </a:fld>
            <a:endParaRPr lang="fr-FR"/>
          </a:p>
        </p:txBody>
      </p:sp>
    </p:spTree>
    <p:extLst>
      <p:ext uri="{BB962C8B-B14F-4D97-AF65-F5344CB8AC3E}">
        <p14:creationId xmlns:p14="http://schemas.microsoft.com/office/powerpoint/2010/main" val="34912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Avec la nouvelle fonction, le modèle de visite de club va changer un peu</a:t>
            </a:r>
            <a:endParaRPr lang="fr-F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23</a:t>
            </a:fld>
            <a:endParaRPr lang="fr-FR" dirty="0"/>
          </a:p>
        </p:txBody>
      </p:sp>
    </p:spTree>
    <p:extLst>
      <p:ext uri="{BB962C8B-B14F-4D97-AF65-F5344CB8AC3E}">
        <p14:creationId xmlns:p14="http://schemas.microsoft.com/office/powerpoint/2010/main" val="91772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 but de la LCIF est qu’un exposé soit présenté dans chaque club</a:t>
            </a:r>
          </a:p>
          <a:p>
            <a:r>
              <a:rPr lang="fr-FR" dirty="0" smtClean="0"/>
              <a:t>Le taux de participation des clubs dans le monde est ___</a:t>
            </a:r>
          </a:p>
          <a:p>
            <a:r>
              <a:rPr lang="fr-FR" dirty="0" smtClean="0"/>
              <a:t>Le taux de participation du club dans votre RC est ___</a:t>
            </a:r>
          </a:p>
          <a:p>
            <a:r>
              <a:rPr lang="fr-FR" dirty="0" smtClean="0"/>
              <a:t>Les CD doivent travailler avec les Coordonnateurs de Club</a:t>
            </a:r>
          </a:p>
          <a:p>
            <a:r>
              <a:rPr lang="fr-FR" dirty="0" smtClean="0"/>
              <a:t>Le CD est chargé d'animer un exposé à tout club qui n'a pas désigné un coordonnateur de club</a:t>
            </a:r>
          </a:p>
          <a:p>
            <a:r>
              <a:rPr lang="fr-FR" dirty="0" smtClean="0"/>
              <a:t>Le CD devrait visiter personnellement les meilleurs clubs dans la région (nous recommandons au moins 20/4 visites par trimestre)</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24</a:t>
            </a:fld>
            <a:endParaRPr lang="fr-FR" dirty="0"/>
          </a:p>
        </p:txBody>
      </p:sp>
    </p:spTree>
    <p:extLst>
      <p:ext uri="{BB962C8B-B14F-4D97-AF65-F5344CB8AC3E}">
        <p14:creationId xmlns:p14="http://schemas.microsoft.com/office/powerpoint/2010/main" val="352683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visites de clubs doivent être adaptées au club qui fait l'objet de la visite. </a:t>
            </a:r>
          </a:p>
          <a:p>
            <a:endParaRPr lang="fr-FR" baseline="0" dirty="0" smtClean="0"/>
          </a:p>
          <a:p>
            <a:pPr marL="168989" indent="-168989">
              <a:buFont typeface="Arial" panose="020B0604020202020204" pitchFamily="34" charset="0"/>
              <a:buChar char="•"/>
            </a:pPr>
            <a:r>
              <a:rPr lang="fr-FR" dirty="0" smtClean="0"/>
              <a:t>S'il est possible de faire une présentation, utilisez l'exposé PowerPoint standard et adaptez-le à votre auditoire.</a:t>
            </a:r>
          </a:p>
          <a:p>
            <a:pPr marL="168989" indent="-168989">
              <a:buFont typeface="Arial" panose="020B0604020202020204" pitchFamily="34" charset="0"/>
              <a:buChar char="•"/>
            </a:pPr>
            <a:r>
              <a:rPr lang="fr-FR" dirty="0" smtClean="0"/>
              <a:t>Apportez des brochures et d'autres ressources à distribuer.</a:t>
            </a:r>
          </a:p>
          <a:p>
            <a:pPr marL="168989" indent="-168989">
              <a:buFont typeface="Arial" panose="020B0604020202020204" pitchFamily="34" charset="0"/>
              <a:buChar char="•"/>
            </a:pPr>
            <a:r>
              <a:rPr lang="fr-FR" dirty="0" smtClean="0"/>
              <a:t>Laissez vos coordonnées et votre carte de visite au cas où quelqu'un aurait des questions ultérieurement. </a:t>
            </a:r>
          </a:p>
          <a:p>
            <a:pPr marL="168989" indent="-168989">
              <a:buFont typeface="Arial" panose="020B0604020202020204" pitchFamily="34" charset="0"/>
              <a:buChar char="•"/>
            </a:pPr>
            <a:endParaRPr lang="fr-FR" baseline="0" dirty="0" smtClean="0"/>
          </a:p>
          <a:p>
            <a:pPr marL="168989" indent="-168989">
              <a:buFont typeface="Arial" panose="020B0604020202020204" pitchFamily="34" charset="0"/>
              <a:buChar char="•"/>
            </a:pPr>
            <a:r>
              <a:rPr lang="fr-FR" dirty="0" smtClean="0"/>
              <a:t>Si votre région a récemment reçu une subvention :</a:t>
            </a:r>
          </a:p>
          <a:p>
            <a:pPr marL="619626" lvl="1" indent="-168989">
              <a:buFont typeface="Arial" panose="020B0604020202020204" pitchFamily="34" charset="0"/>
              <a:buChar char="•"/>
            </a:pPr>
            <a:r>
              <a:rPr lang="fr-FR" dirty="0" smtClean="0"/>
              <a:t>envisagez de demander à un bénéficiaire d'une subvention de venir parler de son expérience, par exemple, si Lions Quest est un programme utilisé dans votre région, vous pouvez demander à un étudiant qui a participé au programme de venir parler de son expérience</a:t>
            </a:r>
          </a:p>
          <a:p>
            <a:pPr marL="619626" lvl="1" indent="-168989">
              <a:buFont typeface="Arial" panose="020B0604020202020204" pitchFamily="34" charset="0"/>
              <a:buChar char="•"/>
            </a:pPr>
            <a:r>
              <a:rPr lang="fr-FR" dirty="0" smtClean="0"/>
              <a:t>Pensez à inviter un Lion qui a participé au projet pour décrire l’importance de cette expérience</a:t>
            </a:r>
          </a:p>
          <a:p>
            <a:endParaRPr lang="fr-FR" dirty="0" smtClean="0"/>
          </a:p>
          <a:p>
            <a:endParaRPr lang="fr-F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25</a:t>
            </a:fld>
            <a:endParaRPr lang="fr-FR" dirty="0"/>
          </a:p>
        </p:txBody>
      </p:sp>
    </p:spTree>
    <p:extLst>
      <p:ext uri="{BB962C8B-B14F-4D97-AF65-F5344CB8AC3E}">
        <p14:creationId xmlns:p14="http://schemas.microsoft.com/office/powerpoint/2010/main" val="353730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dirty="0" smtClean="0"/>
              <a:t>Toujours assurer le suivi après une visite au club :</a:t>
            </a:r>
          </a:p>
          <a:p>
            <a:r>
              <a:rPr lang="fr-FR" u="sng" dirty="0" smtClean="0"/>
              <a:t>NE PAS S'ATTENDRE A CE QUE LE CLUB FASSE UN DON TOUT SIMPLEMENT PARCE QUE VOUS LUI AVEZ RENDU VISITE. VOUS DEVEZ TOUJOURS ASSURER LE SUIVI !!!!!!</a:t>
            </a:r>
          </a:p>
          <a:p>
            <a:pPr marL="168989" indent="-168989">
              <a:buFont typeface="Arial" panose="020B0604020202020204" pitchFamily="34" charset="0"/>
              <a:buChar char="•"/>
            </a:pPr>
            <a:r>
              <a:rPr lang="fr-FR" dirty="0" smtClean="0"/>
              <a:t>Remerciez le club de vous avoir reçu.</a:t>
            </a:r>
          </a:p>
          <a:p>
            <a:pPr marL="168989" indent="-168989">
              <a:buFont typeface="Arial" panose="020B0604020202020204" pitchFamily="34" charset="0"/>
              <a:buChar char="•"/>
            </a:pPr>
            <a:r>
              <a:rPr lang="fr-FR" dirty="0" smtClean="0"/>
              <a:t>Répondez aux questions qui ont été posées.</a:t>
            </a:r>
          </a:p>
          <a:p>
            <a:pPr marL="168989" indent="-168989">
              <a:buFont typeface="Arial" panose="020B0604020202020204" pitchFamily="34" charset="0"/>
              <a:buChar char="•"/>
            </a:pPr>
            <a:r>
              <a:rPr lang="fr-FR" dirty="0" smtClean="0"/>
              <a:t>Si le club est intéressé, mais pas tout à fait prêt à faire un don:</a:t>
            </a:r>
          </a:p>
          <a:p>
            <a:pPr marL="619626" lvl="1" indent="-168989">
              <a:buFont typeface="Arial" panose="020B0604020202020204" pitchFamily="34" charset="0"/>
              <a:buChar char="•"/>
            </a:pPr>
            <a:r>
              <a:rPr lang="fr-FR" dirty="0" smtClean="0"/>
              <a:t>Proposez de les rencontrer de nouveau</a:t>
            </a:r>
          </a:p>
          <a:p>
            <a:pPr marL="619626" lvl="1" indent="-168989">
              <a:buFont typeface="Arial" panose="020B0604020202020204" pitchFamily="34" charset="0"/>
              <a:buChar char="•"/>
            </a:pPr>
            <a:r>
              <a:rPr lang="fr-FR" dirty="0" smtClean="0"/>
              <a:t>S'il y a un projet de la LCIF en cours dans votre région, essayez de voir s'il est possible de faire participer le club</a:t>
            </a:r>
          </a:p>
          <a:p>
            <a:pPr marL="619626" lvl="1" indent="-168989">
              <a:buFont typeface="Arial" panose="020B0604020202020204" pitchFamily="34" charset="0"/>
              <a:buChar char="•"/>
            </a:pPr>
            <a:r>
              <a:rPr lang="fr-FR" dirty="0" smtClean="0"/>
              <a:t>Invitez-le à des collectes de fonds ou à des événements que vous prévoyez</a:t>
            </a:r>
          </a:p>
          <a:p>
            <a:pPr marL="168989" indent="-168989">
              <a:buFont typeface="Arial" panose="020B0604020202020204" pitchFamily="34" charset="0"/>
              <a:buChar char="•"/>
            </a:pPr>
            <a:r>
              <a:rPr lang="fr-FR" dirty="0" smtClean="0"/>
              <a:t>Si la visite a été positive, demandez au président du club s'il envisage de faire un don</a:t>
            </a:r>
          </a:p>
          <a:p>
            <a:pPr marL="619626" lvl="1" indent="-168989">
              <a:buFont typeface="Arial" panose="020B0604020202020204" pitchFamily="34" charset="0"/>
              <a:buChar char="•"/>
            </a:pPr>
            <a:r>
              <a:rPr lang="fr-FR" dirty="0" smtClean="0"/>
              <a:t>Fournissez-lui des informations logistiques (comment faire un don)</a:t>
            </a:r>
          </a:p>
          <a:p>
            <a:pPr marL="619626" lvl="1" indent="-168989">
              <a:buFont typeface="Arial" panose="020B0604020202020204" pitchFamily="34" charset="0"/>
              <a:buChar char="•"/>
            </a:pPr>
            <a:r>
              <a:rPr lang="fr-FR" dirty="0" smtClean="0"/>
              <a:t>Lui fournir des informations sur les programmes de reconnaissance qui peuvent intéresser le club</a:t>
            </a:r>
          </a:p>
          <a:p>
            <a:endParaRPr lang="fr-FR" dirty="0" smtClean="0"/>
          </a:p>
          <a:p>
            <a:endParaRPr lang="fr-F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26</a:t>
            </a:fld>
            <a:endParaRPr lang="fr-FR" dirty="0"/>
          </a:p>
        </p:txBody>
      </p:sp>
    </p:spTree>
    <p:extLst>
      <p:ext uri="{BB962C8B-B14F-4D97-AF65-F5344CB8AC3E}">
        <p14:creationId xmlns:p14="http://schemas.microsoft.com/office/powerpoint/2010/main" val="3892075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Vous aurez à votre disposition une présentation PowerPoint de base « LCIF 101 » à utiliser lors de vos visites de clubs. </a:t>
            </a:r>
          </a:p>
          <a:p>
            <a:endParaRPr lang="fr-FR" baseline="0" dirty="0" smtClean="0"/>
          </a:p>
          <a:p>
            <a:r>
              <a:rPr lang="fr-FR" dirty="0" smtClean="0"/>
              <a:t>Voici une liste non exhaustive des ressources que nous pouvons vous envoyer pour distribution.</a:t>
            </a:r>
            <a:endParaRPr lang="fr-F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27</a:t>
            </a:fld>
            <a:endParaRPr lang="fr-FR" dirty="0"/>
          </a:p>
        </p:txBody>
      </p:sp>
    </p:spTree>
    <p:extLst>
      <p:ext uri="{BB962C8B-B14F-4D97-AF65-F5344CB8AC3E}">
        <p14:creationId xmlns:p14="http://schemas.microsoft.com/office/powerpoint/2010/main" val="112163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latin typeface="Arial" charset="0"/>
              </a:rPr>
              <a:t>Les dons reçus l'an dernier s'élevaient à 39,48 millions de $ US, soit 95% de notre objectif pour l'année.</a:t>
            </a:r>
          </a:p>
          <a:p>
            <a:endParaRPr lang="fr-FR" dirty="0" smtClean="0"/>
          </a:p>
          <a:p>
            <a:r>
              <a:rPr lang="fr-FR" dirty="0" smtClean="0"/>
              <a:t>Merci de votre soutien. </a:t>
            </a:r>
            <a:r>
              <a:rPr dirty="0"/>
              <a:t/>
            </a:r>
            <a:br>
              <a:rPr dirty="0"/>
            </a:br>
            <a:endParaRPr lang="fr-FR" dirty="0" smtClean="0"/>
          </a:p>
          <a:p>
            <a:r>
              <a:rPr lang="fr-FR" dirty="0" smtClean="0"/>
              <a:t>Je demande votre aide pour continuer à encourager les Lions à soutenir notre fondation. Plus précisément, vous pouvez voir ici que nous avons reçu un total de 24,2 millions de $ US en dons non affectés l'année dernière. Avec ces fonds, cependant, nous avons accordé plus de 23 millions de $ US en subventions. Lorsque vous parlez de la LCIF aux Lions, veuillez bien les encourager à faire un don pour soutenir les besoins sont les plus pressants. Ces dons offrent à la LCIF la souplesse nécessaire pour soutenir des initiatives lorsqu'un financement supplémentaire est nécessaire ou lorsque le besoin est plus urgent.</a:t>
            </a:r>
            <a:r>
              <a:rPr lang="fr-FR" dirty="0" smtClean="0">
                <a:latin typeface="Arial" charset="0"/>
              </a:rPr>
              <a:t> Ces programmes de financement répondent aux différents besoins des communautés, dans des domaines autres que celui de la vue, des catastrophes et de la jeunesse tels que la lutte contre la rougeole, la construction de puits et la formation professionnelle pour les handicapés.</a:t>
            </a:r>
          </a:p>
          <a:p>
            <a:endParaRPr lang="fr-FR" dirty="0" smtClean="0">
              <a:latin typeface="Arial" charset="0"/>
              <a:ea typeface="ＭＳ Ｐゴシック" pitchFamily="34" charset="-128"/>
            </a:endParaRPr>
          </a:p>
          <a:p>
            <a:endParaRPr lang="fr-F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29</a:t>
            </a:fld>
            <a:endParaRPr lang="fr-FR"/>
          </a:p>
        </p:txBody>
      </p:sp>
    </p:spTree>
    <p:extLst>
      <p:ext uri="{BB962C8B-B14F-4D97-AF65-F5344CB8AC3E}">
        <p14:creationId xmlns:p14="http://schemas.microsoft.com/office/powerpoint/2010/main" val="314236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4588" y="684213"/>
            <a:ext cx="4570412" cy="3429000"/>
          </a:xfrm>
          <a:prstGeom prst="rect">
            <a:avLst/>
          </a:prstGeo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en-US" sz="1700" dirty="0"/>
              <a:t>Le Conseil d’administration de la LCIF a défini un objectif sur cinq années afin que la Fondation puisse continuer à soutenir ces initiatives de grande envergure. En 2017-2018, la LCIF marquera son 50e anniversaire - cinquante ans du service aux personnes les plus défavorisées et en situations précaires dans nos </a:t>
            </a:r>
            <a:r>
              <a:rPr lang="fr-FR" altLang="en-US" sz="1700" dirty="0" smtClean="0"/>
              <a:t>communautés. Ces </a:t>
            </a:r>
            <a:r>
              <a:rPr lang="fr-FR" altLang="en-US" sz="1700" dirty="0"/>
              <a:t>objectifs reflètent la demande croissante de soutien financier des Lions du monde entier. Alors que les Lions servent de plus en plus leurs communautés, les demandes de fonds à la LCIF augmentent également  </a:t>
            </a:r>
          </a:p>
          <a:p>
            <a:pPr>
              <a:spcBef>
                <a:spcPct val="0"/>
              </a:spcBef>
            </a:pPr>
            <a:endParaRPr lang="fr-FR" altLang="en-US" sz="1700" dirty="0">
              <a:cs typeface="Arial" charset="0"/>
            </a:endParaRPr>
          </a:p>
          <a:p>
            <a:pPr>
              <a:spcBef>
                <a:spcPct val="0"/>
              </a:spcBef>
            </a:pPr>
            <a:r>
              <a:rPr lang="fr-FR" altLang="en-US" sz="1700" dirty="0"/>
              <a:t>L'objectif de 2016-2017 est de 41,3 millions de dollars </a:t>
            </a:r>
            <a:r>
              <a:rPr lang="fr-FR" altLang="en-US" sz="1700" dirty="0" smtClean="0"/>
              <a:t>US. Pourquoi </a:t>
            </a:r>
            <a:r>
              <a:rPr lang="fr-FR" altLang="en-US" sz="1700" dirty="0"/>
              <a:t>est-ce que la LCIF doit s'accroître ?</a:t>
            </a:r>
          </a:p>
          <a:p>
            <a:pPr>
              <a:spcBef>
                <a:spcPct val="0"/>
              </a:spcBef>
            </a:pPr>
            <a:endParaRPr lang="fr-FR" altLang="en-US" sz="1700"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fr-FR" dirty="0" smtClean="0"/>
              <a:t>C'est simple : Les demandes de subventions sont plus nombreuses et nous commençons à intervenir dans de nouveaux domaines afin de répondre aux besoins mondiaux et de tenir compte des centres d'intérêt de nos membres. </a:t>
            </a:r>
            <a:endParaRPr lang="fr-FR" altLang="en-US" dirty="0">
              <a:solidFill>
                <a:srgbClr val="000000"/>
              </a:solidFill>
            </a:endParaRPr>
          </a:p>
          <a:p>
            <a:pPr>
              <a:spcBef>
                <a:spcPct val="0"/>
              </a:spcBef>
            </a:pPr>
            <a:endParaRPr lang="fr-FR"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31</a:t>
            </a:fld>
            <a:endParaRPr lang="fr-FR" dirty="0"/>
          </a:p>
        </p:txBody>
      </p:sp>
    </p:spTree>
    <p:extLst>
      <p:ext uri="{BB962C8B-B14F-4D97-AF65-F5344CB8AC3E}">
        <p14:creationId xmlns:p14="http://schemas.microsoft.com/office/powerpoint/2010/main" val="1771018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Vous pouvez voir dans ce graphique que les subventions approuvées ont dépassé notre budget de subventions pour plusieurs années. Ce graphique n'inclut pas la collecte de fonds ou les subventions pour notre action en faveur de la lutte contre la rougeole ou d'autres programmes restreints tels que SightFirst.  </a:t>
            </a:r>
          </a:p>
          <a:p>
            <a:r>
              <a:rPr lang="fr-FR" dirty="0" smtClean="0"/>
              <a:t>  </a:t>
            </a:r>
          </a:p>
          <a:p>
            <a:r>
              <a:rPr lang="fr-FR" dirty="0" smtClean="0"/>
              <a:t>C'est parce que nous assumons notre responsabilité financière en gérant prudemment les dons que nous investissons dans des placements et en maîtrisant à la baisse nos dépenses administratives et de collecte de fonds que nous avons été en mesure d'approuver plus de projets que ce qui était prévu au budget. Le potentiel en termes de dons est énorme alors qu'à l'heure actuelle, moins de 50 % de nos clubs versent des dons à la LCIF.  </a:t>
            </a:r>
          </a:p>
          <a:p>
            <a:r>
              <a:rPr lang="fr-FR" dirty="0" smtClean="0"/>
              <a:t> </a:t>
            </a: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32</a:t>
            </a:fld>
            <a:endParaRPr lang="fr-FR"/>
          </a:p>
        </p:txBody>
      </p:sp>
    </p:spTree>
    <p:extLst>
      <p:ext uri="{BB962C8B-B14F-4D97-AF65-F5344CB8AC3E}">
        <p14:creationId xmlns:p14="http://schemas.microsoft.com/office/powerpoint/2010/main" val="3809247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Oui, un don sans restriction versé à la LCIF par exercice sera pris en compte pour la reconnaissance des campagnes de défi de service du centenaire. Seuls les clubs qui déclarent leur don à la LCIF pour les campagnes de défi de service du centenaire via le site MyLCI seront valorisés dans le cadre du CSC. </a:t>
            </a:r>
            <a:endParaRPr lang="fr-FR" dirty="0"/>
          </a:p>
        </p:txBody>
      </p:sp>
      <p:sp>
        <p:nvSpPr>
          <p:cNvPr id="4" name="Slide Number Placeholder 3"/>
          <p:cNvSpPr>
            <a:spLocks noGrp="1"/>
          </p:cNvSpPr>
          <p:nvPr>
            <p:ph type="sldNum" sz="quarter" idx="10"/>
          </p:nvPr>
        </p:nvSpPr>
        <p:spPr/>
        <p:txBody>
          <a:bodyPr/>
          <a:lstStyle/>
          <a:p>
            <a:fld id="{9C3908C1-9C48-489B-8F3B-383DC5512110}" type="slidenum">
              <a:rPr lang="en-US" smtClean="0"/>
              <a:t>34</a:t>
            </a:fld>
            <a:endParaRPr lang="fr-FR"/>
          </a:p>
        </p:txBody>
      </p:sp>
    </p:spTree>
    <p:extLst>
      <p:ext uri="{BB962C8B-B14F-4D97-AF65-F5344CB8AC3E}">
        <p14:creationId xmlns:p14="http://schemas.microsoft.com/office/powerpoint/2010/main" val="41454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Voici la structure de gouvernance du conseil d’administration de la LCIF. Vous noterez qu’elle est très similaire à l’ancienne structure. Cependant, en plus du changement de composition, nous avons aussi ajouté trois nouvelles commissions :  Marketing, programmes et développement. </a:t>
            </a:r>
          </a:p>
          <a:p>
            <a:endParaRPr lang="fr-FR" baseline="0" dirty="0" smtClean="0">
              <a:ea typeface="ＭＳ Ｐゴシック" pitchFamily="34" charset="-128"/>
            </a:endParaRPr>
          </a:p>
          <a:p>
            <a:endParaRPr lang="fr-FR"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a:t>
            </a:fld>
            <a:endParaRPr lang="fr-FR"/>
          </a:p>
        </p:txBody>
      </p:sp>
    </p:spTree>
    <p:extLst>
      <p:ext uri="{BB962C8B-B14F-4D97-AF65-F5344CB8AC3E}">
        <p14:creationId xmlns:p14="http://schemas.microsoft.com/office/powerpoint/2010/main" val="311404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35</a:t>
            </a:fld>
            <a:endParaRPr lang="fr-FR"/>
          </a:p>
        </p:txBody>
      </p:sp>
    </p:spTree>
    <p:extLst>
      <p:ext uri="{BB962C8B-B14F-4D97-AF65-F5344CB8AC3E}">
        <p14:creationId xmlns:p14="http://schemas.microsoft.com/office/powerpoint/2010/main" val="3996305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N'oubliez pas de sélectionner une campagne du défi de service du centenaire pour le don de votre club !</a:t>
            </a:r>
            <a:endParaRPr lang="fr-FR" dirty="0"/>
          </a:p>
        </p:txBody>
      </p:sp>
      <p:sp>
        <p:nvSpPr>
          <p:cNvPr id="4" name="Slide Number Placeholder 3"/>
          <p:cNvSpPr>
            <a:spLocks noGrp="1"/>
          </p:cNvSpPr>
          <p:nvPr>
            <p:ph type="sldNum" sz="quarter" idx="10"/>
          </p:nvPr>
        </p:nvSpPr>
        <p:spPr/>
        <p:txBody>
          <a:bodyPr/>
          <a:lstStyle/>
          <a:p>
            <a:fld id="{9C3908C1-9C48-489B-8F3B-383DC5512110}" type="slidenum">
              <a:rPr lang="en-US" smtClean="0"/>
              <a:t>37</a:t>
            </a:fld>
            <a:endParaRPr lang="fr-FR"/>
          </a:p>
        </p:txBody>
      </p:sp>
    </p:spTree>
    <p:extLst>
      <p:ext uri="{BB962C8B-B14F-4D97-AF65-F5344CB8AC3E}">
        <p14:creationId xmlns:p14="http://schemas.microsoft.com/office/powerpoint/2010/main" val="143327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rPr>
              <a:t>Les critères concernant l'attribution des distinctions demeurent aux mêmes niveaux suivants :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rPr>
              <a:t>20 $ US		Insigne en bronze</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rPr>
              <a:t>50 $ US		Insigne en argent</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rPr>
              <a:t>100 $ US 	  	Insigne en or</a:t>
            </a:r>
            <a:endParaRPr lang="fr-FR" sz="1100" kern="1200" dirty="0" smtClean="0">
              <a:solidFill>
                <a:schemeClr val="tx1"/>
              </a:solidFill>
              <a:effectLst/>
              <a:latin typeface="+mn-lt"/>
              <a:ea typeface="+mn-ea"/>
              <a:cs typeface="+mn-cs"/>
            </a:endParaRPr>
          </a:p>
          <a:p>
            <a:r>
              <a:rPr lang="fr-FR" sz="1200" kern="1200" dirty="0" smtClean="0">
                <a:solidFill>
                  <a:schemeClr val="tx1"/>
                </a:solidFill>
                <a:effectLst/>
                <a:latin typeface="+mn-lt"/>
              </a:rPr>
              <a:t> </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rPr>
              <a:t>Tous les dons pourront servir à nommer des Membres Bienfaiteurs et des Compagnons de Melvin Jones</a:t>
            </a:r>
            <a:endParaRPr lang="fr-FR" sz="1100" kern="1200" dirty="0" smtClean="0">
              <a:solidFill>
                <a:schemeClr val="tx1"/>
              </a:solidFill>
              <a:effectLst/>
              <a:latin typeface="+mn-lt"/>
              <a:ea typeface="+mn-ea"/>
              <a:cs typeface="+mn-cs"/>
            </a:endParaRPr>
          </a:p>
          <a:p>
            <a:r>
              <a:rPr lang="fr-FR" sz="1200" kern="1200" dirty="0" smtClean="0">
                <a:solidFill>
                  <a:schemeClr val="tx1"/>
                </a:solidFill>
                <a:effectLst/>
                <a:latin typeface="+mn-lt"/>
              </a:rPr>
              <a:t> </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rPr>
              <a:t>Les insignes de Membre Bienfaiteur ne seront pas envoyés automatiquement. Les donateurs doivent demander l'insigne de Membre Bienfaiteur en cochant la case appropriée sur le formulaire de Membre Bienfaiteur</a:t>
            </a:r>
            <a:endParaRPr lang="fr-FR" sz="1100" kern="1200" dirty="0" smtClean="0">
              <a:solidFill>
                <a:schemeClr val="tx1"/>
              </a:solidFill>
              <a:effectLst/>
              <a:latin typeface="+mn-lt"/>
              <a:ea typeface="+mn-ea"/>
              <a:cs typeface="+mn-cs"/>
            </a:endParaRPr>
          </a:p>
          <a:p>
            <a:r>
              <a:rPr lang="fr-FR" sz="1200" kern="1200" dirty="0" smtClean="0">
                <a:solidFill>
                  <a:schemeClr val="tx1"/>
                </a:solidFill>
                <a:effectLst/>
                <a:latin typeface="+mn-lt"/>
              </a:rPr>
              <a:t> </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rPr>
              <a:t>Tous les clubs dont chaque membre aura versé la somme de 20$ US ou davantage pourra recevoir la distinction de Membre Bienfaiteur de club à 100%</a:t>
            </a:r>
            <a:endParaRPr lang="fr-FR" sz="1100" kern="1200" dirty="0" smtClean="0">
              <a:solidFill>
                <a:schemeClr val="tx1"/>
              </a:solidFill>
              <a:effectLst/>
              <a:latin typeface="+mn-lt"/>
              <a:ea typeface="+mn-ea"/>
              <a:cs typeface="+mn-cs"/>
            </a:endParaRPr>
          </a:p>
          <a:p>
            <a:r>
              <a:rPr lang="fr-FR" sz="1200" kern="1200" dirty="0" smtClean="0">
                <a:solidFill>
                  <a:schemeClr val="tx1"/>
                </a:solidFill>
                <a:effectLst/>
                <a:latin typeface="+mn-lt"/>
              </a:rPr>
              <a:t> </a:t>
            </a:r>
            <a:endParaRPr lang="fr-FR" sz="11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rPr>
              <a:t>Les dons de club ne pourront servir à nommer des Membres Bienfaiteurs</a:t>
            </a:r>
            <a:endParaRPr lang="fr-FR" sz="1100" kern="1200" dirty="0" smtClean="0">
              <a:solidFill>
                <a:schemeClr val="tx1"/>
              </a:solidFill>
              <a:effectLst/>
              <a:latin typeface="+mn-lt"/>
              <a:ea typeface="+mn-ea"/>
              <a:cs typeface="+mn-cs"/>
            </a:endParaRPr>
          </a:p>
          <a:p>
            <a:endParaRPr lang="fr-FR" dirty="0" smtClean="0"/>
          </a:p>
        </p:txBody>
      </p:sp>
      <p:sp>
        <p:nvSpPr>
          <p:cNvPr id="4" name="Slide Number Placeholder 3"/>
          <p:cNvSpPr>
            <a:spLocks noGrp="1"/>
          </p:cNvSpPr>
          <p:nvPr>
            <p:ph type="sldNum" sz="quarter" idx="10"/>
          </p:nvPr>
        </p:nvSpPr>
        <p:spPr/>
        <p:txBody>
          <a:bodyPr/>
          <a:lstStyle/>
          <a:p>
            <a:fld id="{9C3908C1-9C48-489B-8F3B-383DC5512110}" type="slidenum">
              <a:rPr lang="en-US" smtClean="0"/>
              <a:t>38</a:t>
            </a:fld>
            <a:endParaRPr lang="fr-FR"/>
          </a:p>
        </p:txBody>
      </p:sp>
    </p:spTree>
    <p:extLst>
      <p:ext uri="{BB962C8B-B14F-4D97-AF65-F5344CB8AC3E}">
        <p14:creationId xmlns:p14="http://schemas.microsoft.com/office/powerpoint/2010/main" val="2726849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Comme nous l'avons déjà mentionné, toutes les contributions de membres bienfaiteurs peuvent maintenant être utilisées pour nommer des CMJ</a:t>
            </a:r>
          </a:p>
          <a:p>
            <a:r>
              <a:rPr lang="fr-FR" dirty="0" smtClean="0"/>
              <a:t>Comme d'habitude, nous voulons encourager la reconnaissance des CMJ mais aussi augmenter les niveaux du programme des Compagnons</a:t>
            </a:r>
          </a:p>
          <a:p>
            <a:r>
              <a:rPr lang="fr-FR" dirty="0" smtClean="0"/>
              <a:t>La récompense Ami de l'humanité - rend hommage aux Lions qui ont apporté leur soutien à la LCIF au plus haut niveau. Le président de la LCIF choisit les destinataires qui reçoivent une médaille.</a:t>
            </a:r>
          </a:p>
          <a:p>
            <a:r>
              <a:rPr lang="fr-FR" dirty="0" smtClean="0"/>
              <a:t>La récompense « Coup de main » de la LCIF rend hommage aux Lions qui ont contribué à faire connaître la LCIF et à la soutenir au niveau du club, d'une région, d'un district, d'un district multiple ou par le biais des médias. Pour poser votre candidature, veuillez remplir </a:t>
            </a:r>
            <a:r>
              <a:rPr lang="fr-FR" dirty="0">
                <a:hlinkClick r:id="rId3"/>
              </a:rPr>
              <a:t>le formulaire de nomination</a:t>
            </a:r>
            <a:r>
              <a:rPr lang="fr-FR" dirty="0" smtClean="0"/>
              <a:t> et fournir la documentation démontrant les efforts du Lion</a:t>
            </a:r>
          </a:p>
          <a:p>
            <a:r>
              <a:rPr lang="fr-FR" dirty="0" smtClean="0"/>
              <a:t>Le programme de Partenariat humanitaire - rend hommage aux particuliers dont les dons cumulés dépassent 100 000 dollars, 200 000 dollars, 300 000 dollars ou 500 000 dollars. Les bénéficiaires reçoivent respectivement un élégant insigne en bronze, en argent ou en platine. Le programme intègre depuis peu de nouveaux niveaux permettant de récompenser les dons par tranche de 20 000 $ US jusqu'à la somme maximale de 300 000 $ US.</a:t>
            </a:r>
          </a:p>
          <a:p>
            <a:endParaRPr lang="fr-F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39</a:t>
            </a:fld>
            <a:endParaRPr lang="fr-FR" dirty="0"/>
          </a:p>
        </p:txBody>
      </p:sp>
    </p:spTree>
    <p:extLst>
      <p:ext uri="{BB962C8B-B14F-4D97-AF65-F5344CB8AC3E}">
        <p14:creationId xmlns:p14="http://schemas.microsoft.com/office/powerpoint/2010/main" val="71526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 la fin de chaque année, nous distribuons des certificats sur la base des critères ci-dessus </a:t>
            </a:r>
          </a:p>
          <a:p>
            <a:endParaRPr lang="fr-FR" baseline="0" dirty="0" smtClean="0"/>
          </a:p>
          <a:p>
            <a:r>
              <a:rPr lang="fr-FR" dirty="0" smtClean="0"/>
              <a:t>Rendre hommage à tout CDM dans la salle qui aurait pu recevoir une valorisation</a:t>
            </a:r>
          </a:p>
          <a:p>
            <a:endParaRPr lang="fr-FR" baseline="0" dirty="0" smtClean="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40</a:t>
            </a:fld>
            <a:endParaRPr lang="fr-FR" dirty="0"/>
          </a:p>
        </p:txBody>
      </p:sp>
    </p:spTree>
    <p:extLst>
      <p:ext uri="{BB962C8B-B14F-4D97-AF65-F5344CB8AC3E}">
        <p14:creationId xmlns:p14="http://schemas.microsoft.com/office/powerpoint/2010/main" val="4013028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Plaque de club / écusson / chevron – clubs qui versent une contribution sans désignation précise de 1 000 $ US ou plus à la LCIF</a:t>
            </a:r>
          </a:p>
          <a:p>
            <a:r>
              <a:rPr lang="fr-FR" dirty="0" smtClean="0"/>
              <a:t>Écusson de fanion CMJ à 100 % – attribué lorsque tous les membres du club sont CMJ </a:t>
            </a:r>
          </a:p>
          <a:p>
            <a:r>
              <a:rPr lang="fr-FR" dirty="0" smtClean="0"/>
              <a:t>Écusson de fanion 100 « Membre bienfaiteur » – attribué lorsque tous les membres du club sont membres bienfaiteurs</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41</a:t>
            </a:fld>
            <a:endParaRPr lang="fr-FR" dirty="0"/>
          </a:p>
        </p:txBody>
      </p:sp>
    </p:spTree>
    <p:extLst>
      <p:ext uri="{BB962C8B-B14F-4D97-AF65-F5344CB8AC3E}">
        <p14:creationId xmlns:p14="http://schemas.microsoft.com/office/powerpoint/2010/main" val="61532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42</a:t>
            </a:fld>
            <a:endParaRPr lang="fr-FR"/>
          </a:p>
        </p:txBody>
      </p:sp>
    </p:spTree>
    <p:extLst>
      <p:ext uri="{BB962C8B-B14F-4D97-AF65-F5344CB8AC3E}">
        <p14:creationId xmlns:p14="http://schemas.microsoft.com/office/powerpoint/2010/main" val="746207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fr-FR" dirty="0" smtClean="0"/>
              <a:t>Merci beaucoup de m’avoir écouté aujourd'hui, merci pour votre soutien. Je me réjouis de travailler avec vous cette année.</a:t>
            </a:r>
          </a:p>
          <a:p>
            <a:endParaRPr lang="fr-FR" sz="320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44</a:t>
            </a:fld>
            <a:endParaRPr lang="fr-FR"/>
          </a:p>
        </p:txBody>
      </p:sp>
    </p:spTree>
    <p:extLst>
      <p:ext uri="{BB962C8B-B14F-4D97-AF65-F5344CB8AC3E}">
        <p14:creationId xmlns:p14="http://schemas.microsoft.com/office/powerpoint/2010/main" val="2069899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C4F706A-74B8-41C2-BFC9-8DDAE073C0C9}" type="slidenum">
              <a:rPr lang="en-US" smtClean="0">
                <a:ea typeface="ＭＳ Ｐゴシック" pitchFamily="34" charset="-128"/>
              </a:rPr>
              <a:pPr/>
              <a:t>45</a:t>
            </a:fld>
            <a:endParaRPr lang="fr-FR" smtClean="0">
              <a:ea typeface="ＭＳ Ｐゴシック" pitchFamily="34" charset="-128"/>
            </a:endParaRPr>
          </a:p>
        </p:txBody>
      </p:sp>
      <p:sp>
        <p:nvSpPr>
          <p:cNvPr id="2048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Merci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lang="fr-FR" dirty="0" smtClean="0"/>
              <a:t>Ces Lions sont membres du conseil d'administration de la LCIF pour l'exercice 2016-2017. Les administrateurs et directeurs actuels du Lions Clubs International sont les Lions nommés au conseil d'administration de la LCIF. Le mandat de ces administrateurs est de trois ans.</a:t>
            </a:r>
          </a:p>
          <a:p>
            <a:endParaRPr lang="fr-FR"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fr-FR" dirty="0"/>
          </a:p>
        </p:txBody>
      </p:sp>
    </p:spTree>
    <p:extLst>
      <p:ext uri="{BB962C8B-B14F-4D97-AF65-F5344CB8AC3E}">
        <p14:creationId xmlns:p14="http://schemas.microsoft.com/office/powerpoint/2010/main" val="89491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pPr>
              <a:spcBef>
                <a:spcPct val="20000"/>
              </a:spcBef>
              <a:buClr>
                <a:srgbClr val="FCC274"/>
              </a:buClr>
            </a:pPr>
            <a:r>
              <a:rPr lang="fr-FR" altLang="en-US" sz="1100" dirty="0"/>
              <a:t>De prime abord, la LCIF paraît simple – elle aide les clubs à travers le monde à servir leurs communautés au niveau local et mondial en leur octroyant des </a:t>
            </a:r>
            <a:r>
              <a:rPr lang="fr-FR" altLang="en-US" sz="1100" dirty="0" smtClean="0"/>
              <a:t>subventions. Si </a:t>
            </a:r>
            <a:r>
              <a:rPr lang="fr-FR" altLang="en-US" sz="1100" dirty="0"/>
              <a:t>l'idée est simple, les résultats affectent la vie de nombreuses personnes dans le monde </a:t>
            </a:r>
            <a:r>
              <a:rPr lang="fr-FR" altLang="en-US" sz="1100" dirty="0" smtClean="0"/>
              <a:t>entier. </a:t>
            </a:r>
            <a:endParaRPr lang="fr-FR" altLang="en-US" sz="1100" dirty="0"/>
          </a:p>
          <a:p>
            <a:pPr>
              <a:spcBef>
                <a:spcPct val="20000"/>
              </a:spcBef>
              <a:buClr>
                <a:srgbClr val="FCC274"/>
              </a:buClr>
              <a:buFontTx/>
              <a:buChar char="•"/>
            </a:pPr>
            <a:endParaRPr lang="fr-FR" altLang="en-US" sz="1100" dirty="0"/>
          </a:p>
          <a:p>
            <a:pPr>
              <a:spcBef>
                <a:spcPct val="20000"/>
              </a:spcBef>
              <a:buClr>
                <a:srgbClr val="FCC274"/>
              </a:buClr>
            </a:pPr>
            <a:r>
              <a:rPr lang="fr-FR" altLang="en-US" sz="1100" dirty="0"/>
              <a:t>La Fondation finance, par l'octroi de subventions, des projets de grande envergure que les clubs ne seraient pas en mesure de réaliser seuls.</a:t>
            </a:r>
          </a:p>
          <a:p>
            <a:pPr>
              <a:spcBef>
                <a:spcPct val="20000"/>
              </a:spcBef>
              <a:buClr>
                <a:srgbClr val="FCC274"/>
              </a:buClr>
              <a:buFontTx/>
              <a:buChar char="•"/>
            </a:pPr>
            <a:endParaRPr lang="fr-FR" altLang="en-US" sz="1100" dirty="0"/>
          </a:p>
          <a:p>
            <a:pPr>
              <a:spcBef>
                <a:spcPct val="20000"/>
              </a:spcBef>
              <a:buClr>
                <a:srgbClr val="FCC274"/>
              </a:buClr>
            </a:pPr>
            <a:r>
              <a:rPr lang="fr-FR" altLang="en-US" sz="1100" dirty="0"/>
              <a:t>En tant qu'organisation à but non lucratif, la LCIF dépend entièrement des dons versés par les Lions et par d'autres qui épousent notre mission. Ainsi, il est fondamental que nos clubs et nous, membres Lions, soutenions la Fondation.</a:t>
            </a:r>
          </a:p>
          <a:p>
            <a:pPr>
              <a:spcBef>
                <a:spcPct val="20000"/>
              </a:spcBef>
              <a:buClr>
                <a:srgbClr val="FCC274"/>
              </a:buClr>
            </a:pPr>
            <a:endParaRPr lang="fr-FR" altLang="en-US" sz="1100" dirty="0"/>
          </a:p>
          <a:p>
            <a:pPr>
              <a:spcBef>
                <a:spcPct val="20000"/>
              </a:spcBef>
              <a:buClr>
                <a:srgbClr val="FCC274"/>
              </a:buClr>
            </a:pPr>
            <a:r>
              <a:rPr lang="fr-FR" altLang="en-US" sz="1100" dirty="0"/>
              <a:t>Depuis son inauguration en 1968, la LCIF a octroyé plus de 870 millions de $US en subventions ! Il est toujours impressionnant d'entendre ce chiffre, mais il est encore plus impressionnant et touchant lorsqu'on pense aux millions de vie que les Lions ont transformées grâce à ces subventions.</a:t>
            </a:r>
          </a:p>
          <a:p>
            <a:pPr>
              <a:spcBef>
                <a:spcPct val="20000"/>
              </a:spcBef>
              <a:buClr>
                <a:srgbClr val="FCC274"/>
              </a:buClr>
              <a:buFontTx/>
              <a:buChar char="•"/>
            </a:pPr>
            <a:endParaRPr lang="fr-FR" altLang="en-US" sz="1100" dirty="0"/>
          </a:p>
          <a:p>
            <a:r>
              <a:rPr lang="fr-FR" altLang="en-US" sz="1100" dirty="0"/>
              <a:t>Notre Fondation transforme la vie des gens à travers le </a:t>
            </a:r>
            <a:r>
              <a:rPr lang="fr-FR" altLang="en-US" sz="1100" dirty="0" smtClean="0"/>
              <a:t>monde. Elle </a:t>
            </a:r>
            <a:r>
              <a:rPr lang="fr-FR" altLang="en-US" sz="1100" dirty="0"/>
              <a:t>intervient principalement dans quatre domaines...</a:t>
            </a:r>
          </a:p>
          <a:p>
            <a:endParaRPr lang="fr-FR" dirty="0"/>
          </a:p>
        </p:txBody>
      </p:sp>
      <p:sp>
        <p:nvSpPr>
          <p:cNvPr id="4" name="Slide Number Placeholder 3"/>
          <p:cNvSpPr>
            <a:spLocks noGrp="1"/>
          </p:cNvSpPr>
          <p:nvPr>
            <p:ph type="sldNum" sz="quarter" idx="10"/>
          </p:nvPr>
        </p:nvSpPr>
        <p:spPr/>
        <p:txBody>
          <a:bodyPr/>
          <a:lstStyle/>
          <a:p>
            <a:fld id="{41FF2F77-0B86-4815-80FF-D315A055CAE4}" type="slidenum">
              <a:rPr lang="en-US" smtClean="0"/>
              <a:t>6</a:t>
            </a:fld>
            <a:endParaRPr lang="fr-FR"/>
          </a:p>
        </p:txBody>
      </p:sp>
    </p:spTree>
    <p:extLst>
      <p:ext uri="{BB962C8B-B14F-4D97-AF65-F5344CB8AC3E}">
        <p14:creationId xmlns:p14="http://schemas.microsoft.com/office/powerpoint/2010/main" val="349128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71439" y="4136571"/>
            <a:ext cx="6786563" cy="5007429"/>
          </a:xfrm>
        </p:spPr>
        <p:txBody>
          <a:bodyPr/>
          <a:lstStyle/>
          <a:p>
            <a:pPr eaLnBrk="1" hangingPunct="1">
              <a:spcBef>
                <a:spcPct val="0"/>
              </a:spcBef>
            </a:pPr>
            <a:r>
              <a:rPr lang="fr-FR" altLang="en-US" dirty="0" smtClean="0">
                <a:latin typeface="Arial" charset="0"/>
              </a:rPr>
              <a:t>Les quatre piliers de service de la Fondation comprennent la jeunesse, les secours en cas de désastre, les besoins humanitaires et la vue. </a:t>
            </a:r>
          </a:p>
          <a:p>
            <a:pPr defTabSz="897061">
              <a:spcBef>
                <a:spcPct val="0"/>
              </a:spcBef>
              <a:defRPr/>
            </a:pPr>
            <a:endParaRPr lang="fr-FR" dirty="0" smtClean="0">
              <a:ea typeface="ＭＳ Ｐゴシック" pitchFamily="34" charset="-128"/>
            </a:endParaRPr>
          </a:p>
          <a:p>
            <a:pPr defTabSz="897061">
              <a:spcBef>
                <a:spcPct val="0"/>
              </a:spcBef>
              <a:defRPr/>
            </a:pPr>
            <a:r>
              <a:rPr lang="fr-FR" dirty="0" smtClean="0"/>
              <a:t>Le principal domaine du service est, bien entendu, </a:t>
            </a:r>
            <a:r>
              <a:rPr lang="fr-FR" b="1" dirty="0" smtClean="0"/>
              <a:t>LA SAUVEGARDE DE LA VUE</a:t>
            </a:r>
            <a:r>
              <a:rPr lang="fr-FR" dirty="0" smtClean="0"/>
              <a:t>.</a:t>
            </a:r>
            <a:r>
              <a:rPr lang="fr-FR" b="1" baseline="0" dirty="0" smtClean="0"/>
              <a:t> </a:t>
            </a:r>
          </a:p>
          <a:p>
            <a:pPr defTabSz="897061">
              <a:spcBef>
                <a:spcPct val="0"/>
              </a:spcBef>
              <a:defRPr/>
            </a:pPr>
            <a:endParaRPr lang="fr-FR" b="1" baseline="0" dirty="0" smtClean="0">
              <a:ea typeface="ＭＳ Ｐゴシック" pitchFamily="34" charset="-128"/>
            </a:endParaRPr>
          </a:p>
          <a:p>
            <a:pPr defTabSz="897061">
              <a:spcBef>
                <a:spcPct val="0"/>
              </a:spcBef>
              <a:defRPr/>
            </a:pPr>
            <a:r>
              <a:rPr lang="fr-FR" dirty="0" smtClean="0"/>
              <a:t>La Campagne SightFirst II fut un vif succès pour la LCIF. Grâce à cette campagne, nous sauvons la vue et prévenons la cécité, tout en aidant à changer la vie de ceux qui ont déjà perdu la vue. </a:t>
            </a:r>
          </a:p>
          <a:p>
            <a:pPr lvl="0">
              <a:buFont typeface="Arial" pitchFamily="34" charset="0"/>
              <a:buNone/>
            </a:pPr>
            <a:endParaRPr lang="fr-FR" i="1" kern="1200" baseline="0" dirty="0" smtClean="0">
              <a:solidFill>
                <a:schemeClr val="tx1"/>
              </a:solidFill>
            </a:endParaRPr>
          </a:p>
          <a:p>
            <a:pPr defTabSz="897061">
              <a:spcBef>
                <a:spcPct val="0"/>
              </a:spcBef>
              <a:defRPr/>
            </a:pPr>
            <a:r>
              <a:rPr lang="fr-FR" dirty="0" smtClean="0"/>
              <a:t>Le domaine de service suivant est les </a:t>
            </a:r>
            <a:r>
              <a:rPr lang="fr-FR" b="1" dirty="0" smtClean="0"/>
              <a:t>SECOURS EN CAS DE DESASTRE</a:t>
            </a:r>
            <a:r>
              <a:rPr lang="fr-FR" dirty="0" smtClean="0"/>
              <a:t>.</a:t>
            </a:r>
          </a:p>
          <a:p>
            <a:pPr defTabSz="897061">
              <a:spcBef>
                <a:spcPct val="0"/>
              </a:spcBef>
              <a:defRPr/>
            </a:pPr>
            <a:endParaRPr lang="fr-FR" dirty="0">
              <a:ea typeface="ＭＳ Ｐゴシック" pitchFamily="34" charset="-128"/>
            </a:endParaRPr>
          </a:p>
          <a:p>
            <a:pPr defTabSz="897061">
              <a:spcBef>
                <a:spcPct val="0"/>
              </a:spcBef>
              <a:defRPr/>
            </a:pPr>
            <a:r>
              <a:rPr lang="fr-FR" dirty="0" smtClean="0"/>
              <a:t>Les opérations de secours de la LCIF se poursuivent à travers la planète, selon les besoins – récemment, nous avons constaté une augmentation du nombre de demandes de secours en cas de désastre. Il est particulièrement rassurant de savoir que la LCIF peut aider les Lions à travers le monde en cas de besoin, tout comme nous avons fait l'année dernière aux Philippines.</a:t>
            </a:r>
          </a:p>
          <a:p>
            <a:pPr defTabSz="897061">
              <a:spcBef>
                <a:spcPct val="0"/>
              </a:spcBef>
              <a:defRPr/>
            </a:pPr>
            <a:endParaRPr lang="fr-FR" dirty="0"/>
          </a:p>
          <a:p>
            <a:pPr lvl="0"/>
            <a:r>
              <a:rPr lang="fr-FR" dirty="0" smtClean="0"/>
              <a:t>La LCIF aide également les Lions à </a:t>
            </a:r>
            <a:r>
              <a:rPr lang="fr-FR" b="1" dirty="0" smtClean="0"/>
              <a:t>SOUTENIR LA JEUNESSE</a:t>
            </a:r>
            <a:r>
              <a:rPr lang="fr-FR" dirty="0" smtClean="0"/>
              <a:t> de nombreuses façons, notamment par le truchement du programme Lions Quest – un programme d'apprentissage social et émotionnel qui est mis en œuvre dans des écoles grâce à l'assistance et la promotion des Lions.</a:t>
            </a:r>
          </a:p>
          <a:p>
            <a:pPr lvl="0">
              <a:buFont typeface="Arial" pitchFamily="34" charset="0"/>
              <a:buNone/>
            </a:pPr>
            <a:endParaRPr lang="fr-FR" i="0" baseline="0" dirty="0" smtClean="0">
              <a:ea typeface="ＭＳ Ｐゴシック" pitchFamily="34" charset="-128"/>
            </a:endParaRPr>
          </a:p>
          <a:p>
            <a:pPr lvl="0"/>
            <a:r>
              <a:rPr lang="fr-FR" i="0" baseline="0" dirty="0" smtClean="0"/>
              <a:t>Dernièrement, la LCIF aide les Lions à </a:t>
            </a:r>
            <a:r>
              <a:rPr lang="fr-FR" b="1" i="0" baseline="0" dirty="0" smtClean="0"/>
              <a:t>REPONDRE AUX BESOINS HUMANITAIRES</a:t>
            </a:r>
            <a:r>
              <a:rPr lang="fr-FR" i="0" baseline="0" dirty="0" smtClean="0"/>
              <a:t> dans les communautés du monde entier. </a:t>
            </a:r>
            <a:r>
              <a:rPr lang="fr-FR" dirty="0" smtClean="0"/>
              <a:t>Nous nous attaquons à des problèmes de santé mondiaux tels que la rougeole ainsi que la prévention et la sensibilisation au diabète. Nous donnons également des moyens aux handicapés et étudions comment nous pouvons faire une différence par le biais des </a:t>
            </a:r>
            <a:r>
              <a:rPr lang="fr-FR" dirty="0" err="1" smtClean="0"/>
              <a:t>micro-entreprises</a:t>
            </a:r>
            <a:r>
              <a:rPr lang="fr-FR" dirty="0" smtClean="0"/>
              <a:t>. </a:t>
            </a:r>
          </a:p>
        </p:txBody>
      </p:sp>
      <p:sp>
        <p:nvSpPr>
          <p:cNvPr id="4" name="Slide Number Placeholder 3"/>
          <p:cNvSpPr>
            <a:spLocks noGrp="1"/>
          </p:cNvSpPr>
          <p:nvPr>
            <p:ph type="sldNum" sz="quarter" idx="10"/>
          </p:nvPr>
        </p:nvSpPr>
        <p:spPr/>
        <p:txBody>
          <a:bodyPr/>
          <a:lstStyle/>
          <a:p>
            <a:pPr>
              <a:defRPr/>
            </a:pPr>
            <a:fld id="{67601C8E-EF22-4010-B3A8-A5C88A14BB46}" type="slidenum">
              <a:rPr lang="en-US" smtClean="0"/>
              <a:pPr>
                <a:defRPr/>
              </a:pPr>
              <a:t>7</a:t>
            </a:fld>
            <a:endParaRPr lang="fr-FR"/>
          </a:p>
        </p:txBody>
      </p:sp>
    </p:spTree>
    <p:extLst>
      <p:ext uri="{BB962C8B-B14F-4D97-AF65-F5344CB8AC3E}">
        <p14:creationId xmlns:p14="http://schemas.microsoft.com/office/powerpoint/2010/main" val="21872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4588" y="685800"/>
            <a:ext cx="4570412"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1100" dirty="0" smtClean="0"/>
              <a:t>Comment la LCIF aide les Lions ?</a:t>
            </a:r>
          </a:p>
          <a:p>
            <a:endParaRPr lang="fr-FR" altLang="en-US" sz="1100" dirty="0" smtClean="0"/>
          </a:p>
          <a:p>
            <a:r>
              <a:rPr lang="fr-FR" altLang="en-US" sz="1100" dirty="0" smtClean="0"/>
              <a:t>Nous répondons collectivement. Nous encourageons les Lions d'une région à faire preuve de fraternité au niveau mondial et à aider les Lions d'une autre région lors de catastrophes. Nous rendons possible les actions qui dépasseraient les capacités d’aide d’un simple club ou district. Et, de plus en plus souvent, nous  offrons aux Lions la possibilité de servir.</a:t>
            </a:r>
          </a:p>
          <a:p>
            <a:endParaRPr lang="fr-FR"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28663" indent="-279400">
              <a:defRPr sz="2400">
                <a:solidFill>
                  <a:schemeClr val="tx1"/>
                </a:solidFill>
                <a:latin typeface="Arial" charset="0"/>
                <a:ea typeface="ＭＳ Ｐゴシック" charset="-128"/>
              </a:defRPr>
            </a:lvl2pPr>
            <a:lvl3pPr marL="1120775" indent="-223838">
              <a:defRPr sz="2400">
                <a:solidFill>
                  <a:schemeClr val="tx1"/>
                </a:solidFill>
                <a:latin typeface="Arial" charset="0"/>
                <a:ea typeface="ＭＳ Ｐゴシック" charset="-128"/>
              </a:defRPr>
            </a:lvl3pPr>
            <a:lvl4pPr marL="1570038" indent="-223838">
              <a:defRPr sz="2400">
                <a:solidFill>
                  <a:schemeClr val="tx1"/>
                </a:solidFill>
                <a:latin typeface="Arial" charset="0"/>
                <a:ea typeface="ＭＳ Ｐゴシック" charset="-128"/>
              </a:defRPr>
            </a:lvl4pPr>
            <a:lvl5pPr marL="2017713" indent="-223838">
              <a:defRPr sz="2400">
                <a:solidFill>
                  <a:schemeClr val="tx1"/>
                </a:solidFill>
                <a:latin typeface="Arial" charset="0"/>
                <a:ea typeface="ＭＳ Ｐゴシック" charset="-128"/>
              </a:defRPr>
            </a:lvl5pPr>
            <a:lvl6pPr marL="2474913" indent="-223838" eaLnBrk="0" fontAlgn="base" hangingPunct="0">
              <a:spcBef>
                <a:spcPct val="0"/>
              </a:spcBef>
              <a:spcAft>
                <a:spcPct val="0"/>
              </a:spcAft>
              <a:defRPr sz="2400">
                <a:solidFill>
                  <a:schemeClr val="tx1"/>
                </a:solidFill>
                <a:latin typeface="Arial" charset="0"/>
                <a:ea typeface="ＭＳ Ｐゴシック" charset="-128"/>
              </a:defRPr>
            </a:lvl6pPr>
            <a:lvl7pPr marL="2932113" indent="-223838" eaLnBrk="0" fontAlgn="base" hangingPunct="0">
              <a:spcBef>
                <a:spcPct val="0"/>
              </a:spcBef>
              <a:spcAft>
                <a:spcPct val="0"/>
              </a:spcAft>
              <a:defRPr sz="2400">
                <a:solidFill>
                  <a:schemeClr val="tx1"/>
                </a:solidFill>
                <a:latin typeface="Arial" charset="0"/>
                <a:ea typeface="ＭＳ Ｐゴシック" charset="-128"/>
              </a:defRPr>
            </a:lvl7pPr>
            <a:lvl8pPr marL="3389313" indent="-223838" eaLnBrk="0" fontAlgn="base" hangingPunct="0">
              <a:spcBef>
                <a:spcPct val="0"/>
              </a:spcBef>
              <a:spcAft>
                <a:spcPct val="0"/>
              </a:spcAft>
              <a:defRPr sz="2400">
                <a:solidFill>
                  <a:schemeClr val="tx1"/>
                </a:solidFill>
                <a:latin typeface="Arial" charset="0"/>
                <a:ea typeface="ＭＳ Ｐゴシック" charset="-128"/>
              </a:defRPr>
            </a:lvl8pPr>
            <a:lvl9pPr marL="3846513" indent="-223838" eaLnBrk="0" fontAlgn="base" hangingPunct="0">
              <a:spcBef>
                <a:spcPct val="0"/>
              </a:spcBef>
              <a:spcAft>
                <a:spcPct val="0"/>
              </a:spcAft>
              <a:defRPr sz="2400">
                <a:solidFill>
                  <a:schemeClr val="tx1"/>
                </a:solidFill>
                <a:latin typeface="Arial" charset="0"/>
                <a:ea typeface="ＭＳ Ｐゴシック" charset="-128"/>
              </a:defRPr>
            </a:lvl9pPr>
          </a:lstStyle>
          <a:p>
            <a:fld id="{4B9BE56D-96DF-442E-9142-8CC6AA70D3C4}" type="slidenum">
              <a:rPr lang="en-US" altLang="en-US" sz="1100" smtClean="0"/>
              <a:pPr/>
              <a:t>8</a:t>
            </a:fld>
            <a:endParaRPr lang="fr-FR" altLang="en-US" sz="11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La LCIF est notre fondation. La fondation devrait être soutenue par tous les clubs et tous les membres. Nous devons donc accroître le pourcentage de participation.</a:t>
            </a:r>
          </a:p>
          <a:p>
            <a:endParaRPr lang="fr-FR" dirty="0">
              <a:ea typeface="ヒラギノ角ゴ Pro W3" charset="0"/>
              <a:cs typeface="ヒラギノ角ゴ Pro W3" charset="0"/>
            </a:endParaRPr>
          </a:p>
          <a:p>
            <a:r>
              <a:rPr lang="fr-FR" dirty="0" smtClean="0"/>
              <a:t>En tant de club coordinateur, que pouvez-vous faire ? Je vous en prie, racontez l’histoire de la LCIF. Racontez comment les subventions rendent possible des activités essentielles pour les clubs, et changent la vie des gens. Veuillez dire aux membres que chaque dollar compte. Dites aux membres comment 20 $US peuvent faire une différence. </a:t>
            </a:r>
          </a:p>
          <a:p>
            <a:endParaRPr lang="fr-FR" dirty="0">
              <a:ea typeface="ヒラギノ角ゴ Pro W3" charset="0"/>
              <a:cs typeface="ヒラギノ角ゴ Pro W3" charset="0"/>
            </a:endParaRPr>
          </a:p>
          <a:p>
            <a:r>
              <a:rPr lang="fr-FR" dirty="0" smtClean="0"/>
              <a:t>Veuillez aider les Lions à comprendre que la LCF est notre fondation – la LCIF aide les Lions à grandir, et les Lions sont responsables de la croissance de la LCIF.   En temps que leader dans votre région, vous êtes aussi responsable de la LCIF. Ainsi, lorsque vous avez l'occasion de parler en public, veuillez mentionner la LCIF. Je vous prie de ne pas oublier. Il s’agit de notre fondation. Et si nous faisons tout ce qui est en notre pouvoir, nous aurons une année extraordinaire.</a:t>
            </a:r>
          </a:p>
          <a:p>
            <a:endParaRPr lang="fr-FR" dirty="0" smtClean="0">
              <a:solidFill>
                <a:srgbClr val="6600FF"/>
              </a:solidFill>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9</a:t>
            </a:fld>
            <a:endParaRPr lang="fr-FR"/>
          </a:p>
        </p:txBody>
      </p:sp>
    </p:spTree>
    <p:extLst>
      <p:ext uri="{BB962C8B-B14F-4D97-AF65-F5344CB8AC3E}">
        <p14:creationId xmlns:p14="http://schemas.microsoft.com/office/powerpoint/2010/main" val="406237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FR" dirty="0" smtClean="0"/>
              <a:t>Comme vous pouvez le constater, les subventions de la fondation sont réparties en six catégories. </a:t>
            </a:r>
          </a:p>
          <a:p>
            <a:pPr marL="171450" indent="-171450">
              <a:spcAft>
                <a:spcPts val="600"/>
              </a:spcAft>
              <a:buFont typeface="Arial" panose="020B0604020202020204" pitchFamily="34" charset="0"/>
              <a:buChar char="•"/>
              <a:defRPr/>
            </a:pPr>
            <a:r>
              <a:rPr lang="fr-FR" dirty="0" smtClean="0"/>
              <a:t>Les subventions Standard sont les plus courantes et sont octroyées dans le cadre des œuvres humanitaires Lions de grande envergure. Ces subventions sont destinées à financer des projets qui touchent un grand nombre de personnes et dont l'envergure est trop importante pour être réalisés par un seul district ou club.</a:t>
            </a:r>
          </a:p>
          <a:p>
            <a:pPr>
              <a:spcAft>
                <a:spcPts val="600"/>
              </a:spcAft>
              <a:buFont typeface="Arial" panose="020B0604020202020204" pitchFamily="34" charset="0"/>
              <a:buNone/>
              <a:defRPr/>
            </a:pPr>
            <a:endParaRPr lang="fr-FR" altLang="en-US" dirty="0" smtClean="0">
              <a:cs typeface="Arial" charset="0"/>
            </a:endParaRPr>
          </a:p>
          <a:p>
            <a:pPr marL="171450" indent="-171450">
              <a:spcAft>
                <a:spcPts val="600"/>
              </a:spcAft>
              <a:buFont typeface="Arial" panose="020B0604020202020204" pitchFamily="34" charset="0"/>
              <a:buChar char="•"/>
              <a:defRPr/>
            </a:pPr>
            <a:r>
              <a:rPr lang="fr-FR" dirty="0" smtClean="0"/>
              <a:t>Les subventions Core 4 financent les projets de très grande envergure qui entrent dans le cadre des quatre principaux centres d'intérêt des Lions : protection de la vue, lutte contre le handicap, promotion de la santé et service à la jeunesse.</a:t>
            </a:r>
          </a:p>
          <a:p>
            <a:pPr>
              <a:spcAft>
                <a:spcPts val="600"/>
              </a:spcAft>
              <a:buFont typeface="Arial" panose="020B0604020202020204" pitchFamily="34" charset="0"/>
              <a:buNone/>
              <a:defRPr/>
            </a:pPr>
            <a:endParaRPr lang="fr-FR" altLang="en-US" dirty="0" smtClean="0">
              <a:cs typeface="Arial" charset="0"/>
            </a:endParaRPr>
          </a:p>
          <a:p>
            <a:pPr marL="171450" indent="-171450">
              <a:spcAft>
                <a:spcPts val="600"/>
              </a:spcAft>
              <a:buFont typeface="Arial" panose="020B0604020202020204" pitchFamily="34" charset="0"/>
              <a:buChar char="•"/>
              <a:defRPr/>
            </a:pPr>
            <a:r>
              <a:rPr lang="fr-FR" dirty="0" smtClean="0"/>
              <a:t>Les subventions SAI favorisent des partenariats entre les Lions clubs de pays industrialisés et ceux situés dans des régions moins développées. Les subventions peuvent être utilisées pour des projets tels que des missions médicales, les soins et l’assainissement des eaux. </a:t>
            </a:r>
          </a:p>
          <a:p>
            <a:pPr>
              <a:spcAft>
                <a:spcPts val="600"/>
              </a:spcAft>
              <a:buFont typeface="Arial" panose="020B0604020202020204" pitchFamily="34" charset="0"/>
              <a:buNone/>
              <a:defRPr/>
            </a:pPr>
            <a:endParaRPr lang="fr-FR" altLang="en-US" dirty="0" smtClean="0">
              <a:cs typeface="Arial" charset="0"/>
            </a:endParaRPr>
          </a:p>
          <a:p>
            <a:pPr marL="171450" indent="-171450">
              <a:spcAft>
                <a:spcPts val="600"/>
              </a:spcAft>
              <a:buFont typeface="Arial" panose="020B0604020202020204" pitchFamily="34" charset="0"/>
              <a:buChar char="•"/>
              <a:defRPr/>
            </a:pPr>
            <a:r>
              <a:rPr lang="fr-FR" dirty="0" smtClean="0"/>
              <a:t>Les subventions d'urgence aident les Lions à apporter un secours immédiat à leur communauté à la suite d'un désastre naturel. Les fonds doivent être utilisés pour des besoins immédiats tels que la nourriture, l'eau et les vêtements. </a:t>
            </a:r>
          </a:p>
          <a:p>
            <a:pPr>
              <a:spcAft>
                <a:spcPts val="600"/>
              </a:spcAft>
              <a:buFont typeface="Arial" panose="020B0604020202020204" pitchFamily="34" charset="0"/>
              <a:buNone/>
              <a:defRPr/>
            </a:pPr>
            <a:endParaRPr lang="fr-FR" altLang="en-US" dirty="0" smtClean="0">
              <a:cs typeface="Arial" charset="0"/>
            </a:endParaRPr>
          </a:p>
          <a:p>
            <a:pPr marL="171450" indent="-171450">
              <a:spcAft>
                <a:spcPts val="600"/>
              </a:spcAft>
              <a:buFont typeface="Arial" panose="020B0604020202020204" pitchFamily="34" charset="0"/>
              <a:buChar char="•"/>
              <a:defRPr/>
            </a:pPr>
            <a:r>
              <a:rPr lang="fr-FR" dirty="0" smtClean="0"/>
              <a:t>Les subventions pour les catastrophes majeures sont attribuées par le président du LCI et le président de la LCIF en cas de catastrophes majeures. Les Lions n'ont pas la possibilité de solliciter ce type de subvention. </a:t>
            </a:r>
          </a:p>
          <a:p>
            <a:pPr>
              <a:spcAft>
                <a:spcPts val="600"/>
              </a:spcAft>
              <a:buFont typeface="Arial" panose="020B0604020202020204" pitchFamily="34" charset="0"/>
              <a:buNone/>
              <a:defRPr/>
            </a:pPr>
            <a:endParaRPr lang="fr-FR" altLang="en-US" dirty="0" smtClean="0">
              <a:cs typeface="Arial" charset="0"/>
            </a:endParaRPr>
          </a:p>
          <a:p>
            <a:pPr marL="171450" indent="-171450">
              <a:spcAft>
                <a:spcPts val="600"/>
              </a:spcAft>
              <a:buFont typeface="Arial" panose="020B0604020202020204" pitchFamily="34" charset="0"/>
              <a:buChar char="•"/>
              <a:defRPr/>
            </a:pPr>
            <a:r>
              <a:rPr lang="fr-FR" dirty="0" smtClean="0"/>
              <a:t>Les subventions SightFirst financent des œuvres pour lutter contre la cécité évitable et traitable. Les subventions SightFirst peuvent être utilisées pour construire un hôpital, former des médecins, distribuer des médicaments et sensibiliser le public aux problèmes de vue. </a:t>
            </a:r>
          </a:p>
          <a:p>
            <a:pPr>
              <a:defRPr/>
            </a:pPr>
            <a:endParaRPr lang="fr-FR" altLang="en-US" dirty="0" smtClean="0">
              <a:cs typeface="Arial"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ED7BE64-DFFD-4E28-9411-B995D79AB730}" type="slidenum">
              <a:rPr lang="en-US" altLang="en-US" sz="1200" smtClean="0"/>
              <a:pPr/>
              <a:t>11</a:t>
            </a:fld>
            <a:endParaRPr lang="fr-FR"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146018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9433309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41523042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smtClean="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702497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3510205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smtClean="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5117158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4607626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1676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5" name="Subtitle 2"/>
          <p:cNvSpPr>
            <a:spLocks noGrp="1"/>
          </p:cNvSpPr>
          <p:nvPr>
            <p:ph type="subTitle" idx="1"/>
          </p:nvPr>
        </p:nvSpPr>
        <p:spPr>
          <a:xfrm>
            <a:off x="1981200" y="2895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987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37063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6944299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1"/>
          <p:cNvSpPr txBox="1">
            <a:spLocks/>
          </p:cNvSpPr>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ma14="http://schemas.microsoft.com/office/mac/drawingml/2011/main" val="1"/>
            </a:ext>
          </a:extLst>
        </p:spPr>
        <p:txBody>
          <a:bodyPr anchor="ctr"/>
          <a:lst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lang="fr-FR" dirty="0" smtClean="0"/>
              <a:t>Cliquez pour modifier le style du titre</a:t>
            </a:r>
            <a:endParaRPr lang="fr-F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19400"/>
            <a:ext cx="3124200" cy="1524000"/>
          </a:xfrm>
          <a:prstGeom prst="rect">
            <a:avLst/>
          </a:prstGeom>
        </p:spPr>
        <p:txBody>
          <a:bodyPr anchor="b"/>
          <a:lstStyle>
            <a:lvl1pPr algn="l">
              <a:defRPr sz="2800" b="1">
                <a:solidFill>
                  <a:schemeClr val="bg1"/>
                </a:solidFill>
                <a:latin typeface="Candar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685800" y="4343400"/>
            <a:ext cx="2590800" cy="1371600"/>
          </a:xfrm>
          <a:prstGeom prst="rect">
            <a:avLst/>
          </a:prstGeom>
        </p:spPr>
        <p:txBody>
          <a:bodyPr/>
          <a:lstStyle>
            <a:lvl1pPr marL="0" indent="0" algn="l">
              <a:buNone/>
              <a:defRPr sz="18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371957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203769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89269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a:solidFill>
                <a:srgbClr val="40404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381000" y="381000"/>
            <a:ext cx="8534400" cy="1698625"/>
          </a:xfrm>
        </p:spPr>
        <p:txBody>
          <a:bodyPr anchor="b"/>
          <a:lstStyle>
            <a:lvl1pPr algn="l"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10" name="Subtitle 2"/>
          <p:cNvSpPr>
            <a:spLocks noGrp="1"/>
          </p:cNvSpPr>
          <p:nvPr>
            <p:ph type="subTitle" idx="1"/>
          </p:nvPr>
        </p:nvSpPr>
        <p:spPr>
          <a:xfrm>
            <a:off x="381000" y="2209800"/>
            <a:ext cx="5334000" cy="990600"/>
          </a:xfrm>
          <a:prstGeom prst="rect">
            <a:avLst/>
          </a:prstGeom>
        </p:spPr>
        <p:txBody>
          <a:bodyPr/>
          <a:lstStyle>
            <a:lvl1pPr marL="0" indent="0" algn="l">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963449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81000" y="2819400"/>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ma14="http://schemas.microsoft.com/office/mac/drawingml/2011/main" val="1"/>
            </a:ext>
          </a:extLst>
        </p:spPr>
        <p:txBody>
          <a:bodyPr/>
          <a:lstStyle>
            <a:lvl1pPr algn="ctr" rtl="0" eaLnBrk="1" fontAlgn="base" hangingPunct="1">
              <a:spcBef>
                <a:spcPct val="0"/>
              </a:spcBef>
              <a:spcAft>
                <a:spcPct val="0"/>
              </a:spcAft>
              <a:defRPr lang="en-US" sz="4500" b="1" dirty="0" smtClean="0">
                <a:solidFill>
                  <a:srgbClr val="00338D"/>
                </a:solidFill>
                <a:latin typeface="Candara" pitchFamily="34" charset="0"/>
                <a:ea typeface="+mj-ea"/>
                <a:cs typeface="+mj-cs"/>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lang="fr-FR" dirty="0" smtClean="0"/>
              <a:t>Cliquez pour modifier le style du titre</a:t>
            </a:r>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130207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92303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Text Box 9"/>
          <p:cNvSpPr txBox="1">
            <a:spLocks noChangeArrowheads="1"/>
          </p:cNvSpPr>
          <p:nvPr/>
        </p:nvSpPr>
        <p:spPr bwMode="auto">
          <a:xfrm>
            <a:off x="228600" y="64770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l" eaLnBrk="0" hangingPunct="0">
              <a:spcBef>
                <a:spcPct val="50000"/>
              </a:spcBef>
              <a:defRPr/>
            </a:pPr>
            <a:fld id="{A0B898CB-BA59-5C42-9FAD-B256D3A12F57}" type="slidenum">
              <a:rPr lang="en-US" sz="1000" smtClean="0">
                <a:solidFill>
                  <a:srgbClr val="FFFFFF"/>
                </a:solidFill>
              </a:rPr>
              <a:pPr algn="l" eaLnBrk="0" hangingPunct="0">
                <a:spcBef>
                  <a:spcPct val="50000"/>
                </a:spcBef>
                <a:defRPr/>
              </a:pPr>
              <a:t>‹#›</a:t>
            </a:fld>
            <a:endParaRPr lang="fr-FR" sz="1000"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60" r:id="rId14"/>
    <p:sldLayoutId id="2147483661" r:id="rId15"/>
    <p:sldLayoutId id="2147483677" r:id="rId16"/>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tiff"/><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3.tiff"/><Relationship Id="rId5" Type="http://schemas.openxmlformats.org/officeDocument/2006/relationships/image" Target="../media/image42.tiff"/><Relationship Id="rId4" Type="http://schemas.openxmlformats.org/officeDocument/2006/relationships/image" Target="../media/image41.tiff"/></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38.xml"/><Relationship Id="rId16"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pn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2971800"/>
            <a:ext cx="3124200" cy="1524000"/>
          </a:xfrm>
        </p:spPr>
        <p:txBody>
          <a:bodyPr/>
          <a:lstStyle/>
          <a:p>
            <a:r>
              <a:rPr lang="fr-FR" dirty="0" smtClean="0"/>
              <a:t>Formation des coordonnateurs de club</a:t>
            </a:r>
            <a:endParaRPr lang="fr-FR"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4956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Les subventions de la LCIF</a:t>
            </a:r>
            <a:endParaRPr lang="fr-FR"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002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sp>
        <p:nvSpPr>
          <p:cNvPr id="23556" name="Rectangle 5"/>
          <p:cNvSpPr>
            <a:spLocks noGrp="1" noChangeArrowheads="1"/>
          </p:cNvSpPr>
          <p:nvPr>
            <p:ph type="title"/>
          </p:nvPr>
        </p:nvSpPr>
        <p:spPr>
          <a:xfrm>
            <a:off x="304800" y="152400"/>
            <a:ext cx="8610600" cy="1066800"/>
          </a:xfrm>
          <a:noFill/>
        </p:spPr>
        <p:txBody>
          <a:bodyPr/>
          <a:lstStyle/>
          <a:p>
            <a:pPr algn="l" eaLnBrk="1" hangingPunct="1">
              <a:lnSpc>
                <a:spcPct val="90000"/>
              </a:lnSpc>
            </a:pPr>
            <a:r>
              <a:rPr lang="fr-FR" altLang="en-US" dirty="0">
                <a:solidFill>
                  <a:srgbClr val="073F88"/>
                </a:solidFill>
                <a:latin typeface="Candara" pitchFamily="34" charset="0"/>
              </a:rPr>
              <a:t>Les catégories de subventions</a:t>
            </a:r>
          </a:p>
        </p:txBody>
      </p:sp>
      <p:graphicFrame>
        <p:nvGraphicFramePr>
          <p:cNvPr id="7" name="Diagram 6"/>
          <p:cNvGraphicFramePr/>
          <p:nvPr>
            <p:extLst>
              <p:ext uri="{D42A27DB-BD31-4B8C-83A1-F6EECF244321}">
                <p14:modId xmlns:p14="http://schemas.microsoft.com/office/powerpoint/2010/main" val="1046296176"/>
              </p:ext>
            </p:extLst>
          </p:nvPr>
        </p:nvGraphicFramePr>
        <p:xfrm>
          <a:off x="1371600" y="933599"/>
          <a:ext cx="633095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231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33400" y="838200"/>
            <a:ext cx="3581400" cy="5144710"/>
          </a:xfrm>
        </p:spPr>
      </p:pic>
      <p:sp>
        <p:nvSpPr>
          <p:cNvPr id="6" name="Content Placeholder 5"/>
          <p:cNvSpPr>
            <a:spLocks noGrp="1"/>
          </p:cNvSpPr>
          <p:nvPr>
            <p:ph sz="half" idx="10"/>
          </p:nvPr>
        </p:nvSpPr>
        <p:spPr/>
        <p:txBody>
          <a:bodyPr/>
          <a:lstStyle/>
          <a:p>
            <a:pPr>
              <a:spcBef>
                <a:spcPct val="50000"/>
              </a:spcBef>
              <a:buClr>
                <a:srgbClr val="766A62"/>
              </a:buClr>
              <a:buFont typeface="Wingdings" pitchFamily="2" charset="2"/>
              <a:buChar char="§"/>
            </a:pPr>
            <a:r>
              <a:rPr lang="fr-FR" kern="1200" dirty="0">
                <a:solidFill>
                  <a:schemeClr val="tx1"/>
                </a:solidFill>
              </a:rPr>
              <a:t>Combattent les principales causes de la cécité</a:t>
            </a:r>
          </a:p>
          <a:p>
            <a:pPr>
              <a:spcBef>
                <a:spcPct val="50000"/>
              </a:spcBef>
              <a:buClr>
                <a:srgbClr val="766A62"/>
              </a:buClr>
              <a:buFont typeface="Wingdings" pitchFamily="2" charset="2"/>
              <a:buChar char="§"/>
            </a:pPr>
            <a:r>
              <a:rPr lang="fr-FR" kern="1200" dirty="0">
                <a:solidFill>
                  <a:schemeClr val="tx1"/>
                </a:solidFill>
              </a:rPr>
              <a:t>Ciblent les populations défavorisées</a:t>
            </a:r>
          </a:p>
          <a:p>
            <a:pPr>
              <a:spcBef>
                <a:spcPct val="50000"/>
              </a:spcBef>
              <a:buClr>
                <a:srgbClr val="766A62"/>
              </a:buClr>
              <a:buFont typeface="Wingdings" pitchFamily="2" charset="2"/>
              <a:buChar char="§"/>
            </a:pPr>
            <a:r>
              <a:rPr lang="fr-FR" kern="1200" dirty="0">
                <a:solidFill>
                  <a:schemeClr val="tx1"/>
                </a:solidFill>
              </a:rPr>
              <a:t>Financent des projets durables qui :</a:t>
            </a:r>
          </a:p>
          <a:p>
            <a:pPr lvl="2">
              <a:spcBef>
                <a:spcPct val="50000"/>
              </a:spcBef>
              <a:buClr>
                <a:srgbClr val="766A62"/>
              </a:buClr>
              <a:buFont typeface="Wingdings" pitchFamily="2" charset="2"/>
              <a:buChar char="§"/>
            </a:pPr>
            <a:r>
              <a:rPr lang="fr-FR" kern="1200" dirty="0">
                <a:solidFill>
                  <a:schemeClr val="tx1"/>
                </a:solidFill>
              </a:rPr>
              <a:t>Offrent des services de soins oculaires </a:t>
            </a:r>
          </a:p>
          <a:p>
            <a:pPr lvl="2">
              <a:spcBef>
                <a:spcPct val="50000"/>
              </a:spcBef>
              <a:buClr>
                <a:srgbClr val="766A62"/>
              </a:buClr>
              <a:buFont typeface="Wingdings" pitchFamily="2" charset="2"/>
              <a:buChar char="§"/>
            </a:pPr>
            <a:r>
              <a:rPr lang="fr-FR" kern="1200" dirty="0">
                <a:solidFill>
                  <a:schemeClr val="tx1"/>
                </a:solidFill>
              </a:rPr>
              <a:t>Développent l'infrastructure</a:t>
            </a:r>
          </a:p>
          <a:p>
            <a:pPr lvl="2">
              <a:spcBef>
                <a:spcPct val="50000"/>
              </a:spcBef>
              <a:buClr>
                <a:srgbClr val="766A62"/>
              </a:buClr>
              <a:buFont typeface="Wingdings" pitchFamily="2" charset="2"/>
              <a:buChar char="§"/>
            </a:pPr>
            <a:r>
              <a:rPr lang="fr-FR" kern="1200" dirty="0">
                <a:solidFill>
                  <a:schemeClr val="tx1"/>
                </a:solidFill>
              </a:rPr>
              <a:t>Forment du personnel et/ou fournissent des services de réhabilitation </a:t>
            </a:r>
          </a:p>
          <a:p>
            <a:endParaRPr lang="fr-FR" dirty="0"/>
          </a:p>
        </p:txBody>
      </p:sp>
      <p:sp>
        <p:nvSpPr>
          <p:cNvPr id="4" name="Title 3"/>
          <p:cNvSpPr>
            <a:spLocks noGrp="1"/>
          </p:cNvSpPr>
          <p:nvPr>
            <p:ph type="title"/>
          </p:nvPr>
        </p:nvSpPr>
        <p:spPr/>
        <p:txBody>
          <a:bodyPr>
            <a:noAutofit/>
          </a:bodyPr>
          <a:lstStyle/>
          <a:p>
            <a:r>
              <a:rPr lang="fr-FR" dirty="0">
                <a:solidFill>
                  <a:srgbClr val="073F88"/>
                </a:solidFill>
                <a:latin typeface="Candara" pitchFamily="34" charset="0"/>
              </a:rPr>
              <a:t>Les subventions SightFirst</a:t>
            </a:r>
          </a:p>
        </p:txBody>
      </p:sp>
    </p:spTree>
    <p:extLst>
      <p:ext uri="{BB962C8B-B14F-4D97-AF65-F5344CB8AC3E}">
        <p14:creationId xmlns:p14="http://schemas.microsoft.com/office/powerpoint/2010/main" val="550871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ct val="50000"/>
              </a:spcBef>
              <a:buClr>
                <a:srgbClr val="766A62"/>
              </a:buClr>
              <a:buFont typeface="Wingdings" pitchFamily="2" charset="2"/>
              <a:buChar char="§"/>
            </a:pPr>
            <a:r>
              <a:rPr lang="fr-FR" kern="1200" dirty="0">
                <a:solidFill>
                  <a:schemeClr val="tx1"/>
                </a:solidFill>
              </a:rPr>
              <a:t>Catégorie de financement par la LCIF la plus large </a:t>
            </a:r>
          </a:p>
          <a:p>
            <a:pPr>
              <a:spcBef>
                <a:spcPct val="50000"/>
              </a:spcBef>
              <a:buClr>
                <a:srgbClr val="766A62"/>
              </a:buClr>
              <a:buFont typeface="Wingdings" pitchFamily="2" charset="2"/>
              <a:buChar char="§"/>
            </a:pPr>
            <a:r>
              <a:rPr lang="fr-FR" kern="1200" dirty="0">
                <a:solidFill>
                  <a:schemeClr val="tx1"/>
                </a:solidFill>
              </a:rPr>
              <a:t>Fonds parallèles entre 10 000 et </a:t>
            </a:r>
            <a:r>
              <a:rPr lang="fr-FR" kern="1200" dirty="0" smtClean="0">
                <a:solidFill>
                  <a:schemeClr val="tx1"/>
                </a:solidFill>
              </a:rPr>
              <a:t/>
            </a:r>
            <a:br>
              <a:rPr lang="fr-FR" kern="1200" dirty="0" smtClean="0">
                <a:solidFill>
                  <a:schemeClr val="tx1"/>
                </a:solidFill>
              </a:rPr>
            </a:br>
            <a:r>
              <a:rPr lang="fr-FR" kern="1200" dirty="0" smtClean="0">
                <a:solidFill>
                  <a:schemeClr val="tx1"/>
                </a:solidFill>
              </a:rPr>
              <a:t>100 </a:t>
            </a:r>
            <a:r>
              <a:rPr lang="fr-FR" kern="1200" dirty="0">
                <a:solidFill>
                  <a:schemeClr val="tx1"/>
                </a:solidFill>
              </a:rPr>
              <a:t>000 $ US </a:t>
            </a:r>
          </a:p>
          <a:p>
            <a:pPr>
              <a:spcBef>
                <a:spcPct val="50000"/>
              </a:spcBef>
              <a:buClr>
                <a:srgbClr val="766A62"/>
              </a:buClr>
              <a:buFont typeface="Wingdings" pitchFamily="2" charset="2"/>
              <a:buChar char="§"/>
            </a:pPr>
            <a:r>
              <a:rPr lang="fr-FR" kern="1200" dirty="0">
                <a:solidFill>
                  <a:schemeClr val="tx1"/>
                </a:solidFill>
              </a:rPr>
              <a:t>Soutien de projets Lions à grande échelle (équipement ou construction - à l’exclusion des frais de fonctionnement)</a:t>
            </a:r>
          </a:p>
          <a:p>
            <a:pPr>
              <a:spcBef>
                <a:spcPct val="50000"/>
              </a:spcBef>
              <a:buClr>
                <a:srgbClr val="766A62"/>
              </a:buClr>
              <a:buFont typeface="Wingdings" pitchFamily="2" charset="2"/>
              <a:buChar char="§"/>
            </a:pPr>
            <a:r>
              <a:rPr lang="fr-FR" kern="1200" dirty="0">
                <a:solidFill>
                  <a:schemeClr val="tx1"/>
                </a:solidFill>
              </a:rPr>
              <a:t>Les Lions identifient/développent les projets</a:t>
            </a:r>
          </a:p>
          <a:p>
            <a:pPr>
              <a:spcBef>
                <a:spcPct val="50000"/>
              </a:spcBef>
              <a:buClr>
                <a:srgbClr val="766A62"/>
              </a:buClr>
              <a:buFont typeface="Wingdings" pitchFamily="2" charset="2"/>
              <a:buChar char="§"/>
            </a:pPr>
            <a:r>
              <a:rPr lang="fr-FR" kern="1200" dirty="0">
                <a:solidFill>
                  <a:schemeClr val="tx1"/>
                </a:solidFill>
              </a:rPr>
              <a:t>A un impact local et une visibilité dans la communauté</a:t>
            </a:r>
          </a:p>
          <a:p>
            <a:endParaRPr lang="fr-FR" dirty="0"/>
          </a:p>
        </p:txBody>
      </p:sp>
      <p:pic>
        <p:nvPicPr>
          <p:cNvPr id="5" name="Content Placeholder 4"/>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724400" y="1485900"/>
            <a:ext cx="4191000" cy="3962399"/>
          </a:xfrm>
        </p:spPr>
      </p:pic>
      <p:sp>
        <p:nvSpPr>
          <p:cNvPr id="4" name="Title 3"/>
          <p:cNvSpPr>
            <a:spLocks noGrp="1"/>
          </p:cNvSpPr>
          <p:nvPr>
            <p:ph type="title"/>
          </p:nvPr>
        </p:nvSpPr>
        <p:spPr/>
        <p:txBody>
          <a:bodyPr>
            <a:noAutofit/>
          </a:bodyPr>
          <a:lstStyle/>
          <a:p>
            <a:r>
              <a:rPr lang="fr-FR" dirty="0">
                <a:solidFill>
                  <a:srgbClr val="073F88"/>
                </a:solidFill>
                <a:latin typeface="Candara" pitchFamily="34" charset="0"/>
              </a:rPr>
              <a:t>Les subventions standard</a:t>
            </a:r>
          </a:p>
        </p:txBody>
      </p:sp>
    </p:spTree>
    <p:extLst>
      <p:ext uri="{BB962C8B-B14F-4D97-AF65-F5344CB8AC3E}">
        <p14:creationId xmlns:p14="http://schemas.microsoft.com/office/powerpoint/2010/main" val="1577841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solidFill>
                  <a:srgbClr val="073F88"/>
                </a:solidFill>
                <a:latin typeface="Candara" pitchFamily="34" charset="0"/>
              </a:rPr>
              <a:t>Les subventions Core 4</a:t>
            </a:r>
          </a:p>
        </p:txBody>
      </p:sp>
      <p:sp>
        <p:nvSpPr>
          <p:cNvPr id="6" name="Rectangle 5"/>
          <p:cNvSpPr/>
          <p:nvPr/>
        </p:nvSpPr>
        <p:spPr>
          <a:xfrm>
            <a:off x="304800" y="990600"/>
            <a:ext cx="8305800" cy="4293483"/>
          </a:xfrm>
          <a:prstGeom prst="rect">
            <a:avLst/>
          </a:prstGeom>
        </p:spPr>
        <p:txBody>
          <a:bodyPr wrap="square">
            <a:spAutoFit/>
          </a:bodyPr>
          <a:lstStyle/>
          <a:p>
            <a:pPr marL="122238">
              <a:spcBef>
                <a:spcPct val="50000"/>
              </a:spcBef>
              <a:defRPr/>
            </a:pPr>
            <a:r>
              <a:rPr lang="fr-FR" dirty="0">
                <a:latin typeface="+mn-lt"/>
              </a:rPr>
              <a:t>Soutien d’initiatives spéciales dans le cadre des quatre domaines principaux de service du Lions :</a:t>
            </a:r>
          </a:p>
          <a:p>
            <a:pPr marL="122238" indent="-122238">
              <a:spcBef>
                <a:spcPct val="50000"/>
              </a:spcBef>
              <a:defRPr/>
            </a:pPr>
            <a:endParaRPr lang="fr-FR" sz="2200" dirty="0">
              <a:solidFill>
                <a:srgbClr val="00338D"/>
              </a:solidFill>
              <a:latin typeface="Helvetica"/>
              <a:ea typeface="MS PGothic" pitchFamily="34" charset="-128"/>
            </a:endParaRPr>
          </a:p>
          <a:p>
            <a:pPr marL="122238" indent="-122238">
              <a:spcBef>
                <a:spcPct val="50000"/>
              </a:spcBef>
              <a:defRPr/>
            </a:pPr>
            <a:endParaRPr lang="fr-FR" sz="2200" dirty="0">
              <a:solidFill>
                <a:srgbClr val="00338D"/>
              </a:solidFill>
              <a:latin typeface="Helvetica"/>
              <a:ea typeface="MS PGothic" pitchFamily="34" charset="-128"/>
            </a:endParaRPr>
          </a:p>
          <a:p>
            <a:pPr marL="122238" indent="-122238">
              <a:spcBef>
                <a:spcPct val="50000"/>
              </a:spcBef>
              <a:defRPr/>
            </a:pPr>
            <a:endParaRPr lang="fr-FR" sz="2200" dirty="0">
              <a:solidFill>
                <a:srgbClr val="00338D"/>
              </a:solidFill>
              <a:latin typeface="Helvetica"/>
              <a:ea typeface="MS PGothic" pitchFamily="34" charset="-128"/>
            </a:endParaRPr>
          </a:p>
          <a:p>
            <a:pPr marL="122238" indent="-122238">
              <a:spcBef>
                <a:spcPct val="50000"/>
              </a:spcBef>
              <a:defRPr/>
            </a:pPr>
            <a:endParaRPr lang="fr-FR" sz="2200" dirty="0">
              <a:solidFill>
                <a:srgbClr val="00338D"/>
              </a:solidFill>
              <a:latin typeface="Helvetica"/>
              <a:ea typeface="MS PGothic" pitchFamily="34" charset="-128"/>
            </a:endParaRPr>
          </a:p>
          <a:p>
            <a:pPr marL="122238" indent="-122238">
              <a:spcBef>
                <a:spcPct val="50000"/>
              </a:spcBef>
              <a:defRPr/>
            </a:pPr>
            <a:endParaRPr lang="fr-FR" sz="2200" dirty="0">
              <a:solidFill>
                <a:srgbClr val="00338D"/>
              </a:solidFill>
              <a:latin typeface="Helvetica"/>
              <a:ea typeface="MS PGothic" pitchFamily="34" charset="-128"/>
            </a:endParaRPr>
          </a:p>
          <a:p>
            <a:pPr>
              <a:spcBef>
                <a:spcPct val="50000"/>
              </a:spcBef>
              <a:buClr>
                <a:srgbClr val="766A62"/>
              </a:buClr>
              <a:defRPr/>
            </a:pPr>
            <a:r>
              <a:rPr lang="fr-FR" dirty="0">
                <a:latin typeface="+mn-lt"/>
              </a:rPr>
              <a:t>Les subventions sont accordées dans la plupart des cas sur la base d’un ratio 3:1 (financement local de 25 %), à hauteur de  200 000 $ US</a:t>
            </a:r>
          </a:p>
          <a:p>
            <a:pPr>
              <a:spcBef>
                <a:spcPct val="50000"/>
              </a:spcBef>
              <a:buClr>
                <a:srgbClr val="766A62"/>
              </a:buClr>
              <a:defRPr/>
            </a:pPr>
            <a:r>
              <a:rPr lang="fr-FR" dirty="0">
                <a:latin typeface="+mn-lt"/>
              </a:rPr>
              <a:t>Les subventions Lions Quest relèvent de la catégorie « servir la jeunesse », dont le plafond est fixé à 100 000 $ US</a:t>
            </a:r>
          </a:p>
        </p:txBody>
      </p:sp>
      <p:graphicFrame>
        <p:nvGraphicFramePr>
          <p:cNvPr id="7" name="Diagram 6"/>
          <p:cNvGraphicFramePr/>
          <p:nvPr>
            <p:extLst>
              <p:ext uri="{D42A27DB-BD31-4B8C-83A1-F6EECF244321}">
                <p14:modId xmlns:p14="http://schemas.microsoft.com/office/powerpoint/2010/main" val="3454329774"/>
              </p:ext>
            </p:extLst>
          </p:nvPr>
        </p:nvGraphicFramePr>
        <p:xfrm>
          <a:off x="2133600" y="1905000"/>
          <a:ext cx="4648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solidFill>
                  <a:srgbClr val="073F88"/>
                </a:solidFill>
                <a:latin typeface="Candara" pitchFamily="34" charset="0"/>
              </a:rPr>
              <a:t>Qu’est-ce que Lions Quest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9" y="1219200"/>
            <a:ext cx="5281200"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O:\Foundation\Division\Photos\Youth - Lions Quest\2015 New Curriculum\LQ New Cov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3200400" cy="383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86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95275" y="1219200"/>
            <a:ext cx="4057650" cy="4495800"/>
          </a:xfrm>
        </p:spPr>
      </p:pic>
      <p:sp>
        <p:nvSpPr>
          <p:cNvPr id="6" name="Content Placeholder 5"/>
          <p:cNvSpPr>
            <a:spLocks noGrp="1"/>
          </p:cNvSpPr>
          <p:nvPr>
            <p:ph sz="half" idx="10"/>
          </p:nvPr>
        </p:nvSpPr>
        <p:spPr/>
        <p:txBody>
          <a:bodyPr>
            <a:normAutofit/>
          </a:bodyPr>
          <a:lstStyle/>
          <a:p>
            <a:pPr marL="347472" indent="-347472">
              <a:spcBef>
                <a:spcPct val="50000"/>
              </a:spcBef>
              <a:buClr>
                <a:srgbClr val="766A62"/>
              </a:buClr>
              <a:buFont typeface="Wingdings" pitchFamily="2" charset="2"/>
              <a:buChar char="§"/>
              <a:defRPr/>
            </a:pPr>
            <a:r>
              <a:rPr lang="fr-FR" kern="1200" dirty="0">
                <a:solidFill>
                  <a:schemeClr val="tx1"/>
                </a:solidFill>
              </a:rPr>
              <a:t>Soutien pour des projets internationaux</a:t>
            </a:r>
          </a:p>
          <a:p>
            <a:pPr marL="347472" indent="-347472">
              <a:spcBef>
                <a:spcPct val="50000"/>
              </a:spcBef>
              <a:buClr>
                <a:srgbClr val="766A62"/>
              </a:buClr>
              <a:buFont typeface="Wingdings" pitchFamily="2" charset="2"/>
              <a:buChar char="§"/>
              <a:defRPr/>
            </a:pPr>
            <a:r>
              <a:rPr lang="fr-FR" kern="1200" dirty="0">
                <a:solidFill>
                  <a:schemeClr val="tx1"/>
                </a:solidFill>
              </a:rPr>
              <a:t>Des Lions Clubs dans au moins deux pays différents doivent créer un partenariat - un dans un pays développé et un dans un pays moins développé</a:t>
            </a:r>
          </a:p>
          <a:p>
            <a:pPr marL="347472" indent="-347472">
              <a:spcBef>
                <a:spcPct val="50000"/>
              </a:spcBef>
              <a:buClr>
                <a:srgbClr val="766A62"/>
              </a:buClr>
              <a:buFont typeface="Wingdings" pitchFamily="2" charset="2"/>
              <a:buChar char="§"/>
              <a:defRPr/>
            </a:pPr>
            <a:r>
              <a:rPr lang="fr-FR" kern="1200" dirty="0">
                <a:solidFill>
                  <a:schemeClr val="tx1"/>
                </a:solidFill>
              </a:rPr>
              <a:t>Le club/district parrain collecte les fonds et fait une demande de subvention</a:t>
            </a:r>
          </a:p>
          <a:p>
            <a:pPr marL="347472" indent="-347472">
              <a:spcBef>
                <a:spcPct val="50000"/>
              </a:spcBef>
              <a:buClr>
                <a:srgbClr val="766A62"/>
              </a:buClr>
              <a:buFont typeface="Wingdings" pitchFamily="2" charset="2"/>
              <a:buChar char="§"/>
              <a:defRPr/>
            </a:pPr>
            <a:r>
              <a:rPr lang="fr-FR" kern="1200" dirty="0">
                <a:solidFill>
                  <a:schemeClr val="tx1"/>
                </a:solidFill>
              </a:rPr>
              <a:t>Le club hôte aide à la mise en place</a:t>
            </a:r>
          </a:p>
          <a:p>
            <a:pPr marL="347472" indent="-347472">
              <a:spcBef>
                <a:spcPct val="50000"/>
              </a:spcBef>
              <a:buClr>
                <a:srgbClr val="766A62"/>
              </a:buClr>
              <a:buFont typeface="Wingdings" pitchFamily="2" charset="2"/>
              <a:buChar char="§"/>
              <a:defRPr/>
            </a:pPr>
            <a:r>
              <a:rPr lang="fr-FR" kern="1200" dirty="0">
                <a:solidFill>
                  <a:schemeClr val="tx1"/>
                </a:solidFill>
              </a:rPr>
              <a:t>Soutien pour les projets de jumelages de clubs ; 5 000 à 30 000 $ US (1 par district).</a:t>
            </a:r>
          </a:p>
        </p:txBody>
      </p:sp>
      <p:sp>
        <p:nvSpPr>
          <p:cNvPr id="4" name="Title 3"/>
          <p:cNvSpPr>
            <a:spLocks noGrp="1"/>
          </p:cNvSpPr>
          <p:nvPr>
            <p:ph type="title"/>
          </p:nvPr>
        </p:nvSpPr>
        <p:spPr/>
        <p:txBody>
          <a:bodyPr>
            <a:noAutofit/>
          </a:bodyPr>
          <a:lstStyle/>
          <a:p>
            <a:r>
              <a:rPr lang="fr-FR" dirty="0">
                <a:solidFill>
                  <a:srgbClr val="073F88"/>
                </a:solidFill>
                <a:latin typeface="Candara" pitchFamily="34" charset="0"/>
              </a:rPr>
              <a:t>Les subventions d’assistance internationale (SAI)</a:t>
            </a:r>
          </a:p>
        </p:txBody>
      </p:sp>
    </p:spTree>
    <p:extLst>
      <p:ext uri="{BB962C8B-B14F-4D97-AF65-F5344CB8AC3E}">
        <p14:creationId xmlns:p14="http://schemas.microsoft.com/office/powerpoint/2010/main" val="2454679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066800"/>
            <a:ext cx="4191000" cy="5105400"/>
          </a:xfrm>
        </p:spPr>
        <p:txBody>
          <a:bodyPr/>
          <a:lstStyle/>
          <a:p>
            <a:pPr marL="0" indent="0">
              <a:spcBef>
                <a:spcPct val="50000"/>
              </a:spcBef>
              <a:buNone/>
              <a:defRPr/>
            </a:pPr>
            <a:r>
              <a:rPr lang="fr-FR" i="1" kern="1200" dirty="0">
                <a:solidFill>
                  <a:schemeClr val="tx1"/>
                </a:solidFill>
              </a:rPr>
              <a:t>Les subventions d’urgence : </a:t>
            </a:r>
            <a:r>
              <a:rPr lang="fr-FR" kern="1200" dirty="0" smtClean="0">
                <a:solidFill>
                  <a:schemeClr val="tx1"/>
                </a:solidFill>
              </a:rPr>
              <a:t>Offrent jusqu'à 10 000 $ US à des districts touchés par une catastrophe naturelle. </a:t>
            </a:r>
          </a:p>
          <a:p>
            <a:pPr marL="0" indent="0">
              <a:spcBef>
                <a:spcPct val="50000"/>
              </a:spcBef>
              <a:buNone/>
              <a:defRPr/>
            </a:pPr>
            <a:r>
              <a:rPr lang="fr-FR" i="1" kern="1200" dirty="0">
                <a:solidFill>
                  <a:schemeClr val="tx1"/>
                </a:solidFill>
              </a:rPr>
              <a:t>Les subventions en cas de catastrophe majeure :</a:t>
            </a:r>
            <a:r>
              <a:t/>
            </a:r>
            <a:br/>
            <a:r>
              <a:rPr lang="fr-FR" kern="1200" dirty="0">
                <a:solidFill>
                  <a:schemeClr val="tx1"/>
                </a:solidFill>
              </a:rPr>
              <a:t>Attribuées pour les efforts de reconstruction à long terme après une catastrophe majeure</a:t>
            </a:r>
          </a:p>
          <a:p>
            <a:pPr marL="0" indent="0">
              <a:spcBef>
                <a:spcPct val="50000"/>
              </a:spcBef>
              <a:buNone/>
              <a:defRPr/>
            </a:pPr>
            <a:r>
              <a:rPr lang="fr-FR" i="1" kern="1200" dirty="0">
                <a:solidFill>
                  <a:schemeClr val="tx1"/>
                </a:solidFill>
              </a:rPr>
              <a:t>Les subventions de préparation aux interventions d'urgence : </a:t>
            </a:r>
            <a:r>
              <a:rPr lang="fr-FR" kern="1200" dirty="0">
                <a:solidFill>
                  <a:schemeClr val="tx1"/>
                </a:solidFill>
              </a:rPr>
              <a:t>Soutiennent la préparation, la réponse et les efforts de reconstruction en cas de catastrophe naturelle</a:t>
            </a:r>
          </a:p>
          <a:p>
            <a:endParaRPr lang="fr-FR" dirty="0"/>
          </a:p>
        </p:txBody>
      </p:sp>
      <p:pic>
        <p:nvPicPr>
          <p:cNvPr id="7" name="Content Placeholder 6"/>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640487" y="1143000"/>
            <a:ext cx="4483919" cy="4354940"/>
          </a:xfrm>
        </p:spPr>
      </p:pic>
      <p:sp>
        <p:nvSpPr>
          <p:cNvPr id="4" name="Title 3"/>
          <p:cNvSpPr>
            <a:spLocks noGrp="1"/>
          </p:cNvSpPr>
          <p:nvPr>
            <p:ph type="title"/>
          </p:nvPr>
        </p:nvSpPr>
        <p:spPr/>
        <p:txBody>
          <a:bodyPr>
            <a:noAutofit/>
          </a:bodyPr>
          <a:lstStyle/>
          <a:p>
            <a:r>
              <a:rPr lang="fr-FR" dirty="0">
                <a:solidFill>
                  <a:srgbClr val="073F88"/>
                </a:solidFill>
                <a:latin typeface="Candara" pitchFamily="34" charset="0"/>
              </a:rPr>
              <a:t>Les subventions d'aide aux victimes de catastrophes</a:t>
            </a:r>
          </a:p>
        </p:txBody>
      </p:sp>
    </p:spTree>
    <p:extLst>
      <p:ext uri="{BB962C8B-B14F-4D97-AF65-F5344CB8AC3E}">
        <p14:creationId xmlns:p14="http://schemas.microsoft.com/office/powerpoint/2010/main" val="3816577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solidFill>
                  <a:srgbClr val="073F88"/>
                </a:solidFill>
                <a:latin typeface="Candara" pitchFamily="34" charset="0"/>
              </a:rPr>
              <a:t>Les subventions LCIF 2015-2016</a:t>
            </a:r>
          </a:p>
        </p:txBody>
      </p:sp>
      <p:graphicFrame>
        <p:nvGraphicFramePr>
          <p:cNvPr id="6" name="Content Placeholder 13"/>
          <p:cNvGraphicFramePr>
            <a:graphicFrameLocks/>
          </p:cNvGraphicFramePr>
          <p:nvPr>
            <p:extLst>
              <p:ext uri="{D42A27DB-BD31-4B8C-83A1-F6EECF244321}">
                <p14:modId xmlns:p14="http://schemas.microsoft.com/office/powerpoint/2010/main" val="4201914465"/>
              </p:ext>
            </p:extLst>
          </p:nvPr>
        </p:nvGraphicFramePr>
        <p:xfrm>
          <a:off x="533400" y="838200"/>
          <a:ext cx="8153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066800" y="5257800"/>
            <a:ext cx="6781800" cy="861774"/>
          </a:xfrm>
          <a:prstGeom prst="rect">
            <a:avLst/>
          </a:prstGeom>
        </p:spPr>
        <p:txBody>
          <a:bodyPr wrap="square">
            <a:spAutoFit/>
          </a:bodyPr>
          <a:lstStyle/>
          <a:p>
            <a:pPr algn="ctr">
              <a:spcBef>
                <a:spcPct val="50000"/>
              </a:spcBef>
              <a:buClr>
                <a:srgbClr val="766A62"/>
              </a:buClr>
            </a:pPr>
            <a:r>
              <a:rPr lang="fr-FR" sz="2000" dirty="0" smtClean="0">
                <a:solidFill>
                  <a:srgbClr val="00338D"/>
                </a:solidFill>
                <a:latin typeface="Helvetica" charset="0"/>
              </a:rPr>
              <a:t>Au cours de l'année 2015-2016, la LCIF a accordé
453 subventions totalisant plus de 45,2 millions de $ US</a:t>
            </a:r>
            <a:endParaRPr lang="fr-FR" sz="2000" dirty="0">
              <a:solidFill>
                <a:srgbClr val="00338D"/>
              </a:solidFill>
              <a:latin typeface="Helvetica" charset="0"/>
            </a:endParaRPr>
          </a:p>
        </p:txBody>
      </p:sp>
    </p:spTree>
    <p:extLst>
      <p:ext uri="{BB962C8B-B14F-4D97-AF65-F5344CB8AC3E}">
        <p14:creationId xmlns:p14="http://schemas.microsoft.com/office/powerpoint/2010/main" val="427392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Rôles et responsabilités</a:t>
            </a:r>
            <a:endParaRPr lang="fr-FR"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748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073F88"/>
                </a:solidFill>
                <a:latin typeface="Candara" pitchFamily="34" charset="0"/>
              </a:rPr>
              <a:t>Lions Clubs International</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2</a:t>
            </a:fld>
            <a:endParaRPr lang="fr-FR"/>
          </a:p>
        </p:txBody>
      </p:sp>
      <p:sp>
        <p:nvSpPr>
          <p:cNvPr id="3" name="Rectangle 2"/>
          <p:cNvSpPr/>
          <p:nvPr/>
        </p:nvSpPr>
        <p:spPr>
          <a:xfrm>
            <a:off x="990600" y="1598260"/>
            <a:ext cx="7086600" cy="2677656"/>
          </a:xfrm>
          <a:prstGeom prst="rect">
            <a:avLst/>
          </a:prstGeom>
        </p:spPr>
        <p:txBody>
          <a:bodyPr wrap="square">
            <a:spAutoFit/>
          </a:bodyPr>
          <a:lstStyle/>
          <a:p>
            <a:r>
              <a:rPr lang="fr-FR" b="1" dirty="0" smtClean="0"/>
              <a:t>Mission :</a:t>
            </a:r>
            <a:r>
              <a:rPr lang="fr-FR" dirty="0" smtClean="0"/>
              <a:t> Donner aux bénévoles les moyens de servir leur communauté, de répondre aux besoins humanitaires, de favoriser la paix et de promouvoir la compréhension internationale par le truchement des Lions clubs.</a:t>
            </a:r>
          </a:p>
          <a:p>
            <a:endParaRPr lang="fr-FR" b="1" i="1" dirty="0"/>
          </a:p>
          <a:p>
            <a:r>
              <a:rPr lang="fr-FR" b="1" i="1" dirty="0" smtClean="0"/>
              <a:t>Vision : </a:t>
            </a:r>
            <a:r>
              <a:rPr lang="fr-FR" dirty="0" smtClean="0"/>
              <a:t>Être le leader mondial dans le domaine des services communautaires et humanitaires.</a:t>
            </a:r>
          </a:p>
        </p:txBody>
      </p:sp>
      <p:pic>
        <p:nvPicPr>
          <p:cNvPr id="1026" name="Picture 2" descr="http://www.lionsclubs.org/cs-assets/_files/images/logos/lionlogo_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3810000"/>
            <a:ext cx="2438400" cy="230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2575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fr-FR" dirty="0" smtClean="0">
                <a:solidFill>
                  <a:schemeClr val="bg1"/>
                </a:solidFill>
              </a:rPr>
              <a:t>Coordonnateur de club chargé de la LCIF</a:t>
            </a:r>
            <a:endParaRPr lang="fr-FR" dirty="0">
              <a:solidFill>
                <a:schemeClr val="bg1"/>
              </a:solidFill>
            </a:endParaRPr>
          </a:p>
        </p:txBody>
      </p:sp>
      <p:graphicFrame>
        <p:nvGraphicFramePr>
          <p:cNvPr id="5" name="Diagram 4"/>
          <p:cNvGraphicFramePr/>
          <p:nvPr>
            <p:extLst>
              <p:ext uri="{D42A27DB-BD31-4B8C-83A1-F6EECF244321}">
                <p14:modId xmlns:p14="http://schemas.microsoft.com/office/powerpoint/2010/main" val="1243515383"/>
              </p:ext>
            </p:extLst>
          </p:nvPr>
        </p:nvGraphicFramePr>
        <p:xfrm>
          <a:off x="152400" y="304800"/>
          <a:ext cx="86868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903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l="15000" r="30833"/>
          <a:stretch/>
        </p:blipFill>
        <p:spPr>
          <a:xfrm>
            <a:off x="0" y="0"/>
            <a:ext cx="4953000" cy="6400800"/>
          </a:xfrm>
          <a:prstGeom prst="rect">
            <a:avLst/>
          </a:prstGeom>
        </p:spPr>
      </p:pic>
      <p:sp>
        <p:nvSpPr>
          <p:cNvPr id="2" name="Content Placeholder 1"/>
          <p:cNvSpPr>
            <a:spLocks noGrp="1"/>
          </p:cNvSpPr>
          <p:nvPr>
            <p:ph idx="1"/>
          </p:nvPr>
        </p:nvSpPr>
        <p:spPr>
          <a:xfrm>
            <a:off x="5257800" y="381000"/>
            <a:ext cx="3505200" cy="5410200"/>
          </a:xfrm>
        </p:spPr>
        <p:txBody>
          <a:bodyPr/>
          <a:lstStyle/>
          <a:p>
            <a:pPr lvl="0"/>
            <a:r>
              <a:rPr lang="fr-FR" sz="2300" dirty="0" smtClean="0"/>
              <a:t>Sensibilise les Lions à la mission et aux succès de la LCIF ainsi qu'à son importance pour le Lions Clubs International</a:t>
            </a:r>
          </a:p>
          <a:p>
            <a:pPr lvl="0"/>
            <a:r>
              <a:rPr lang="fr-FR" sz="2300" dirty="0" smtClean="0"/>
              <a:t>Présente au moins un exposé au club sur la LCIF</a:t>
            </a:r>
          </a:p>
          <a:p>
            <a:pPr lvl="0"/>
            <a:r>
              <a:rPr lang="fr-FR" sz="2300" dirty="0" smtClean="0"/>
              <a:t>Met en place des stratégies de développent au sein des clubs</a:t>
            </a:r>
          </a:p>
          <a:p>
            <a:pPr lvl="0"/>
            <a:r>
              <a:rPr lang="fr-FR" sz="2300" dirty="0" smtClean="0"/>
              <a:t>Collabore avec le CD de la LCIF pour assurer la promotion </a:t>
            </a:r>
            <a:r>
              <a:rPr lang="fr-FR" sz="2400" dirty="0" smtClean="0"/>
              <a:t>de celle-ci</a:t>
            </a:r>
            <a:endParaRPr lang="fr-FR" sz="2400" dirty="0"/>
          </a:p>
        </p:txBody>
      </p:sp>
      <p:sp>
        <p:nvSpPr>
          <p:cNvPr id="3" name="Title 2"/>
          <p:cNvSpPr>
            <a:spLocks noGrp="1"/>
          </p:cNvSpPr>
          <p:nvPr>
            <p:ph type="title"/>
          </p:nvPr>
        </p:nvSpPr>
        <p:spPr/>
        <p:txBody>
          <a:bodyPr/>
          <a:lstStyle/>
          <a:p>
            <a:r>
              <a:rPr lang="fr-FR" dirty="0" smtClean="0">
                <a:latin typeface="Candara" panose="020E0502030303020204" pitchFamily="34" charset="0"/>
              </a:rPr>
              <a:t>Coordonnateur de club</a:t>
            </a:r>
            <a:endParaRPr lang="fr-FR" dirty="0">
              <a:latin typeface="Candara" panose="020E0502030303020204" pitchFamily="34" charset="0"/>
            </a:endParaRPr>
          </a:p>
        </p:txBody>
      </p:sp>
    </p:spTree>
    <p:extLst>
      <p:ext uri="{BB962C8B-B14F-4D97-AF65-F5344CB8AC3E}">
        <p14:creationId xmlns:p14="http://schemas.microsoft.com/office/powerpoint/2010/main" val="1380432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534400" cy="4572000"/>
          </a:xfrm>
        </p:spPr>
        <p:txBody>
          <a:bodyPr/>
          <a:lstStyle/>
          <a:p>
            <a:pPr marL="0" indent="0">
              <a:buNone/>
            </a:pPr>
            <a:r>
              <a:rPr lang="fr-FR" sz="2400" dirty="0" smtClean="0"/>
              <a:t>Communication trimestrielle avec le coordonnateur de district</a:t>
            </a:r>
            <a:endParaRPr lang="fr-FR" sz="2400" dirty="0"/>
          </a:p>
          <a:p>
            <a:pPr lvl="1"/>
            <a:r>
              <a:rPr lang="fr-FR" sz="2400" dirty="0" smtClean="0"/>
              <a:t>Septembre</a:t>
            </a:r>
          </a:p>
          <a:p>
            <a:pPr lvl="1"/>
            <a:r>
              <a:rPr lang="fr-FR" sz="2400" dirty="0" smtClean="0"/>
              <a:t>Décembre</a:t>
            </a:r>
          </a:p>
          <a:p>
            <a:pPr lvl="1"/>
            <a:r>
              <a:rPr lang="fr-FR" sz="2400" dirty="0" smtClean="0"/>
              <a:t>Mars</a:t>
            </a:r>
          </a:p>
          <a:p>
            <a:pPr lvl="1"/>
            <a:r>
              <a:rPr lang="fr-FR" sz="2400" dirty="0" smtClean="0"/>
              <a:t>Juin</a:t>
            </a:r>
          </a:p>
          <a:p>
            <a:pPr marL="457200" lvl="1" indent="0">
              <a:buNone/>
            </a:pPr>
            <a:endParaRPr lang="fr-FR" dirty="0" smtClean="0"/>
          </a:p>
        </p:txBody>
      </p:sp>
      <p:sp>
        <p:nvSpPr>
          <p:cNvPr id="2" name="Title 1"/>
          <p:cNvSpPr>
            <a:spLocks noGrp="1"/>
          </p:cNvSpPr>
          <p:nvPr>
            <p:ph type="title"/>
          </p:nvPr>
        </p:nvSpPr>
        <p:spPr>
          <a:xfrm>
            <a:off x="457200" y="152400"/>
            <a:ext cx="8229600" cy="1143000"/>
          </a:xfrm>
        </p:spPr>
        <p:txBody>
          <a:bodyPr/>
          <a:lstStyle/>
          <a:p>
            <a:r>
              <a:rPr lang="fr-FR" dirty="0">
                <a:solidFill>
                  <a:srgbClr val="073F88"/>
                </a:solidFill>
                <a:latin typeface="Candara" pitchFamily="34" charset="0"/>
              </a:rPr>
              <a:t>Appels de mise en relation</a:t>
            </a:r>
          </a:p>
        </p:txBody>
      </p:sp>
    </p:spTree>
    <p:extLst>
      <p:ext uri="{BB962C8B-B14F-4D97-AF65-F5344CB8AC3E}">
        <p14:creationId xmlns:p14="http://schemas.microsoft.com/office/powerpoint/2010/main" val="421182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534400" cy="860425"/>
          </a:xfrm>
        </p:spPr>
        <p:txBody>
          <a:bodyPr/>
          <a:lstStyle/>
          <a:p>
            <a:r>
              <a:rPr lang="fr-FR" dirty="0" smtClean="0"/>
              <a:t>Les visites de clubs</a:t>
            </a:r>
            <a:endParaRPr lang="fr-FR" dirty="0"/>
          </a:p>
        </p:txBody>
      </p:sp>
    </p:spTree>
    <p:extLst>
      <p:ext uri="{BB962C8B-B14F-4D97-AF65-F5344CB8AC3E}">
        <p14:creationId xmlns:p14="http://schemas.microsoft.com/office/powerpoint/2010/main" val="1144270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14"/>
          <a:stretch/>
        </p:blipFill>
        <p:spPr>
          <a:xfrm>
            <a:off x="31595" y="2716147"/>
            <a:ext cx="5073805" cy="3651200"/>
          </a:xfrm>
          <a:prstGeom prst="rect">
            <a:avLst/>
          </a:prstGeom>
        </p:spPr>
      </p:pic>
      <p:sp>
        <p:nvSpPr>
          <p:cNvPr id="2" name="Content Placeholder 1"/>
          <p:cNvSpPr>
            <a:spLocks noGrp="1"/>
          </p:cNvSpPr>
          <p:nvPr>
            <p:ph idx="1"/>
          </p:nvPr>
        </p:nvSpPr>
        <p:spPr>
          <a:xfrm>
            <a:off x="4572000" y="849690"/>
            <a:ext cx="4572000" cy="5158619"/>
          </a:xfrm>
        </p:spPr>
        <p:txBody>
          <a:bodyPr/>
          <a:lstStyle/>
          <a:p>
            <a:r>
              <a:rPr lang="fr-FR" sz="2400" dirty="0" smtClean="0"/>
              <a:t>Le CD contactera les coordonnateurs de club et les présidents de club après les présentations dans les clubs</a:t>
            </a:r>
          </a:p>
          <a:p>
            <a:pPr lvl="1"/>
            <a:r>
              <a:rPr lang="fr-FR" sz="2400" dirty="0" smtClean="0"/>
              <a:t>Comment était l'exposé ?</a:t>
            </a:r>
          </a:p>
          <a:p>
            <a:pPr lvl="1"/>
            <a:r>
              <a:rPr lang="fr-FR" sz="2400" dirty="0" smtClean="0"/>
              <a:t>Pensez-vous faire un don au nom de votre club ?</a:t>
            </a:r>
          </a:p>
          <a:p>
            <a:pPr lvl="1"/>
            <a:r>
              <a:rPr lang="fr-FR" sz="2400" dirty="0" smtClean="0"/>
              <a:t>Pensez-vous faire un don personnel ?</a:t>
            </a:r>
            <a:endParaRPr lang="fr-FR" sz="2400" dirty="0"/>
          </a:p>
        </p:txBody>
      </p:sp>
      <p:sp>
        <p:nvSpPr>
          <p:cNvPr id="3" name="Title 2"/>
          <p:cNvSpPr>
            <a:spLocks noGrp="1"/>
          </p:cNvSpPr>
          <p:nvPr>
            <p:ph type="title"/>
          </p:nvPr>
        </p:nvSpPr>
        <p:spPr/>
        <p:txBody>
          <a:bodyPr/>
          <a:lstStyle/>
          <a:p>
            <a:r>
              <a:rPr lang="fr-FR" dirty="0" smtClean="0"/>
              <a:t>Objectifs des visites de clubs</a:t>
            </a:r>
            <a:endParaRPr lang="fr-FR" dirty="0">
              <a:latin typeface="Candara" panose="020E0502030303020204" pitchFamily="34" charset="0"/>
            </a:endParaRPr>
          </a:p>
        </p:txBody>
      </p:sp>
      <p:sp>
        <p:nvSpPr>
          <p:cNvPr id="5" name="TextBox 4"/>
          <p:cNvSpPr txBox="1"/>
          <p:nvPr/>
        </p:nvSpPr>
        <p:spPr>
          <a:xfrm>
            <a:off x="-24161" y="861041"/>
            <a:ext cx="4572000" cy="1938992"/>
          </a:xfrm>
          <a:prstGeom prst="rect">
            <a:avLst/>
          </a:prstGeom>
          <a:noFill/>
        </p:spPr>
        <p:txBody>
          <a:bodyPr wrap="square" rtlCol="0">
            <a:spAutoFit/>
          </a:bodyPr>
          <a:lstStyle/>
          <a:p>
            <a:pPr marL="457200" indent="-457200">
              <a:buFont typeface="Arial" panose="020B0604020202020204" pitchFamily="34" charset="0"/>
              <a:buChar char="•"/>
            </a:pPr>
            <a:r>
              <a:rPr lang="fr-FR" sz="2400" dirty="0">
                <a:solidFill>
                  <a:schemeClr val="tx1">
                    <a:lumMod val="65000"/>
                    <a:lumOff val="35000"/>
                  </a:schemeClr>
                </a:solidFill>
              </a:rPr>
              <a:t>Objectif de la LCIF : un exposé dans chaque club</a:t>
            </a:r>
          </a:p>
          <a:p>
            <a:endParaRPr lang="fr-FR" sz="2400" dirty="0" smtClean="0">
              <a:solidFill>
                <a:schemeClr val="tx1">
                  <a:lumMod val="65000"/>
                  <a:lumOff val="35000"/>
                </a:schemeClr>
              </a:solidFill>
            </a:endParaRPr>
          </a:p>
          <a:p>
            <a:pPr marL="457200" indent="-457200">
              <a:buFont typeface="Arial" panose="020B0604020202020204" pitchFamily="34" charset="0"/>
              <a:buChar char="•"/>
            </a:pPr>
            <a:r>
              <a:rPr lang="fr-FR" sz="2400" dirty="0">
                <a:solidFill>
                  <a:schemeClr val="tx1">
                    <a:lumMod val="65000"/>
                    <a:lumOff val="35000"/>
                  </a:schemeClr>
                </a:solidFill>
              </a:rPr>
              <a:t>Les CD travaillent avec les Coordonnateurs de Club </a:t>
            </a:r>
            <a:endParaRPr lang="fr-FR" sz="2400" dirty="0" smtClean="0">
              <a:solidFill>
                <a:schemeClr val="tx1">
                  <a:lumMod val="65000"/>
                  <a:lumOff val="35000"/>
                </a:schemeClr>
              </a:solidFill>
            </a:endParaRPr>
          </a:p>
        </p:txBody>
      </p:sp>
    </p:spTree>
    <p:extLst>
      <p:ext uri="{BB962C8B-B14F-4D97-AF65-F5344CB8AC3E}">
        <p14:creationId xmlns:p14="http://schemas.microsoft.com/office/powerpoint/2010/main" val="74938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568587"/>
            <a:ext cx="3048000" cy="2752203"/>
          </a:xfrm>
          <a:prstGeom prst="rect">
            <a:avLst/>
          </a:prstGeom>
        </p:spPr>
      </p:pic>
      <p:sp>
        <p:nvSpPr>
          <p:cNvPr id="2" name="Content Placeholder 1"/>
          <p:cNvSpPr>
            <a:spLocks noGrp="1"/>
          </p:cNvSpPr>
          <p:nvPr>
            <p:ph idx="1"/>
          </p:nvPr>
        </p:nvSpPr>
        <p:spPr>
          <a:xfrm>
            <a:off x="228600" y="914400"/>
            <a:ext cx="8534400" cy="3505200"/>
          </a:xfrm>
        </p:spPr>
        <p:txBody>
          <a:bodyPr/>
          <a:lstStyle/>
          <a:p>
            <a:pPr marL="171441" indent="-171441"/>
            <a:r>
              <a:rPr lang="fr-FR" sz="2800" dirty="0"/>
              <a:t>Adaptez la présentation de club au club en question</a:t>
            </a:r>
          </a:p>
          <a:p>
            <a:pPr marL="171441" indent="-171441"/>
            <a:r>
              <a:rPr lang="fr-FR" sz="2800" dirty="0" smtClean="0"/>
              <a:t>Dans la mesure du possible, utilisez un exposé PowerPoint standard de la LCIF </a:t>
            </a:r>
          </a:p>
          <a:p>
            <a:pPr marL="171441" indent="-171441"/>
            <a:r>
              <a:rPr lang="fr-FR" sz="2800" dirty="0"/>
              <a:t>Distribuez des brochures et d'autres ressources</a:t>
            </a:r>
          </a:p>
          <a:p>
            <a:pPr marL="171441" indent="-171441"/>
            <a:r>
              <a:rPr lang="fr-FR" sz="2800" dirty="0"/>
              <a:t>Laissez vos coordonnées et votre carte de visite</a:t>
            </a:r>
          </a:p>
          <a:p>
            <a:pPr marL="171441" indent="-171441"/>
            <a:r>
              <a:rPr lang="fr-FR" sz="2800" dirty="0"/>
              <a:t>Pensez à demander à un bénéficiaire d'une subvention de parler de son expérience</a:t>
            </a:r>
          </a:p>
          <a:p>
            <a:endParaRPr lang="fr-FR" dirty="0"/>
          </a:p>
        </p:txBody>
      </p:sp>
      <p:sp>
        <p:nvSpPr>
          <p:cNvPr id="3" name="Title 2"/>
          <p:cNvSpPr>
            <a:spLocks noGrp="1"/>
          </p:cNvSpPr>
          <p:nvPr>
            <p:ph type="title"/>
          </p:nvPr>
        </p:nvSpPr>
        <p:spPr/>
        <p:txBody>
          <a:bodyPr/>
          <a:lstStyle/>
          <a:p>
            <a:r>
              <a:rPr lang="fr-FR" dirty="0" smtClean="0">
                <a:latin typeface="Candara" panose="020E0502030303020204" pitchFamily="34" charset="0"/>
              </a:rPr>
              <a:t>Présentation au club</a:t>
            </a:r>
            <a:endParaRPr lang="fr-FR" dirty="0">
              <a:latin typeface="Candara" panose="020E0502030303020204" pitchFamily="34" charset="0"/>
            </a:endParaRPr>
          </a:p>
        </p:txBody>
      </p:sp>
    </p:spTree>
    <p:extLst>
      <p:ext uri="{BB962C8B-B14F-4D97-AF65-F5344CB8AC3E}">
        <p14:creationId xmlns:p14="http://schemas.microsoft.com/office/powerpoint/2010/main" val="4042733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510" b="5059"/>
          <a:stretch/>
        </p:blipFill>
        <p:spPr>
          <a:xfrm>
            <a:off x="5359401" y="3459480"/>
            <a:ext cx="3784600" cy="2550160"/>
          </a:xfrm>
          <a:prstGeom prst="rect">
            <a:avLst/>
          </a:prstGeom>
        </p:spPr>
      </p:pic>
      <p:sp>
        <p:nvSpPr>
          <p:cNvPr id="2" name="Content Placeholder 1"/>
          <p:cNvSpPr>
            <a:spLocks noGrp="1"/>
          </p:cNvSpPr>
          <p:nvPr>
            <p:ph idx="1"/>
          </p:nvPr>
        </p:nvSpPr>
        <p:spPr>
          <a:xfrm>
            <a:off x="228600" y="762000"/>
            <a:ext cx="8534400" cy="5486400"/>
          </a:xfrm>
        </p:spPr>
        <p:txBody>
          <a:bodyPr/>
          <a:lstStyle/>
          <a:p>
            <a:r>
              <a:rPr lang="fr-FR" dirty="0" smtClean="0"/>
              <a:t>NE PAS S'ATTENDRE A CE QUE LE CLUB FASSE UN DON TOUT SIMPLEMENT PARCE QUE VOUS LUI AVEZ RENDU VISITE.</a:t>
            </a:r>
            <a:r>
              <a:rPr lang="fr-FR" sz="2200" dirty="0"/>
              <a:t> TOUJOURS ASSURER LE SUIVI !</a:t>
            </a:r>
          </a:p>
          <a:p>
            <a:r>
              <a:rPr lang="fr-FR" sz="2200" dirty="0"/>
              <a:t>Remerciez le club!</a:t>
            </a:r>
          </a:p>
          <a:p>
            <a:r>
              <a:rPr lang="fr-FR" sz="2200" dirty="0"/>
              <a:t>Répondez aux questions </a:t>
            </a:r>
          </a:p>
          <a:p>
            <a:pPr marL="171441" indent="-171441"/>
            <a:r>
              <a:rPr lang="fr-FR" sz="2200" dirty="0"/>
              <a:t>Si le club est intéressé, mais pas tout à fait prêt à faire un don:</a:t>
            </a:r>
          </a:p>
          <a:p>
            <a:pPr marL="800074" lvl="1" indent="-342900">
              <a:buFont typeface="Wingdings" panose="05000000000000000000" pitchFamily="2" charset="2"/>
              <a:buChar char="§"/>
            </a:pPr>
            <a:r>
              <a:rPr lang="fr-FR" sz="2200" dirty="0"/>
              <a:t>Proposez de revenir une autre fois</a:t>
            </a:r>
          </a:p>
          <a:p>
            <a:pPr marL="800074" lvl="1" indent="-342900">
              <a:buFont typeface="Wingdings" panose="05000000000000000000" pitchFamily="2" charset="2"/>
              <a:buChar char="§"/>
            </a:pPr>
            <a:r>
              <a:rPr lang="fr-FR" sz="2200" dirty="0"/>
              <a:t>S'il y a un projet de la LCIF en cours dans votre région, essayez de voir s'il est possible de faire participer le club</a:t>
            </a:r>
          </a:p>
          <a:p>
            <a:pPr marL="800074" lvl="1" indent="-342900">
              <a:buFont typeface="Wingdings" panose="05000000000000000000" pitchFamily="2" charset="2"/>
              <a:buChar char="§"/>
            </a:pPr>
            <a:r>
              <a:rPr lang="fr-FR" sz="2200" dirty="0"/>
              <a:t>Invitez-le à des collectes de fonds ou à des événements que vous prévoyez</a:t>
            </a:r>
          </a:p>
          <a:p>
            <a:pPr marL="169863" lvl="1" indent="-169863">
              <a:buFont typeface="Arial" panose="020B0604020202020204" pitchFamily="34" charset="0"/>
              <a:buChar char="•"/>
            </a:pPr>
            <a:r>
              <a:rPr lang="fr-FR" sz="2200" dirty="0" smtClean="0"/>
              <a:t>Si la visite a été positive, demandez au président du club </a:t>
            </a:r>
          </a:p>
          <a:p>
            <a:pPr marL="0" lvl="1" indent="0">
              <a:buNone/>
            </a:pPr>
            <a:r>
              <a:rPr lang="fr-FR" sz="2200" dirty="0" smtClean="0"/>
              <a:t>s'il envisage de faire un don</a:t>
            </a:r>
          </a:p>
          <a:p>
            <a:pPr marL="800074" lvl="1" indent="-342900">
              <a:buFont typeface="Wingdings" panose="05000000000000000000" pitchFamily="2" charset="2"/>
              <a:buChar char="§"/>
            </a:pPr>
            <a:r>
              <a:rPr lang="fr-FR" sz="2200" dirty="0"/>
              <a:t>Comment faire un don</a:t>
            </a:r>
          </a:p>
          <a:p>
            <a:pPr marL="800074" lvl="1" indent="-342900">
              <a:buFont typeface="Wingdings" panose="05000000000000000000" pitchFamily="2" charset="2"/>
              <a:buChar char="§"/>
            </a:pPr>
            <a:r>
              <a:rPr lang="fr-FR" sz="2200" dirty="0"/>
              <a:t>Programmes de reconnaissance </a:t>
            </a:r>
          </a:p>
          <a:p>
            <a:pPr marL="628615" lvl="1" indent="-171441">
              <a:buFont typeface="Arial" panose="020B0604020202020204" pitchFamily="34" charset="0"/>
              <a:buChar char="•"/>
            </a:pPr>
            <a:endParaRPr lang="fr-FR" sz="2400" dirty="0" smtClean="0"/>
          </a:p>
          <a:p>
            <a:endParaRPr lang="fr-FR" dirty="0"/>
          </a:p>
        </p:txBody>
      </p:sp>
      <p:sp>
        <p:nvSpPr>
          <p:cNvPr id="3" name="Title 2"/>
          <p:cNvSpPr>
            <a:spLocks noGrp="1"/>
          </p:cNvSpPr>
          <p:nvPr>
            <p:ph type="title"/>
          </p:nvPr>
        </p:nvSpPr>
        <p:spPr/>
        <p:txBody>
          <a:bodyPr/>
          <a:lstStyle/>
          <a:p>
            <a:r>
              <a:rPr lang="fr-FR" dirty="0" smtClean="0">
                <a:latin typeface="Candara" panose="020E0502030303020204" pitchFamily="34" charset="0"/>
              </a:rPr>
              <a:t>Suivi des visites de clubs</a:t>
            </a:r>
            <a:endParaRPr lang="fr-FR" dirty="0">
              <a:latin typeface="Candara" panose="020E0502030303020204" pitchFamily="34" charset="0"/>
            </a:endParaRPr>
          </a:p>
        </p:txBody>
      </p:sp>
    </p:spTree>
    <p:extLst>
      <p:ext uri="{BB962C8B-B14F-4D97-AF65-F5344CB8AC3E}">
        <p14:creationId xmlns:p14="http://schemas.microsoft.com/office/powerpoint/2010/main" val="2652654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53395">
            <a:off x="4061163" y="465867"/>
            <a:ext cx="4565801" cy="5194936"/>
            <a:chOff x="3276600" y="579080"/>
            <a:chExt cx="5586212" cy="6355952"/>
          </a:xfrm>
        </p:grpSpPr>
        <p:grpSp>
          <p:nvGrpSpPr>
            <p:cNvPr id="5" name="Group 4"/>
            <p:cNvGrpSpPr/>
            <p:nvPr/>
          </p:nvGrpSpPr>
          <p:grpSpPr>
            <a:xfrm>
              <a:off x="3276600" y="579080"/>
              <a:ext cx="5586212" cy="3975753"/>
              <a:chOff x="3118514" y="3200400"/>
              <a:chExt cx="5586212" cy="3975753"/>
            </a:xfrm>
          </p:grpSpPr>
          <p:pic>
            <p:nvPicPr>
              <p:cNvPr id="9" name="Picture 8" descr="Layout 1 - lcif42m.pdf - Mozilla Firefox"/>
              <p:cNvPicPr>
                <a:picLocks noChangeAspect="1"/>
              </p:cNvPicPr>
              <p:nvPr/>
            </p:nvPicPr>
            <p:blipFill rotWithShape="1">
              <a:blip r:embed="rId3" cstate="email">
                <a:extLst>
                  <a:ext uri="{28A0092B-C50C-407E-A947-70E740481C1C}">
                    <a14:useLocalDpi xmlns:a14="http://schemas.microsoft.com/office/drawing/2010/main" val="0"/>
                  </a:ext>
                </a:extLst>
              </a:blip>
              <a:srcRect l="33285" t="17682" r="33431" b="1569"/>
              <a:stretch/>
            </p:blipFill>
            <p:spPr>
              <a:xfrm rot="-2400000">
                <a:off x="3118514" y="4258675"/>
                <a:ext cx="2220815" cy="2917478"/>
              </a:xfrm>
              <a:prstGeom prst="rect">
                <a:avLst/>
              </a:prstGeom>
            </p:spPr>
          </p:pic>
          <p:pic>
            <p:nvPicPr>
              <p:cNvPr id="10" name="Picture 9" descr="La LCIF est la meilleure ONG pdf - Adobe Reader"/>
              <p:cNvPicPr>
                <a:picLocks noChangeAspect="1"/>
              </p:cNvPicPr>
              <p:nvPr/>
            </p:nvPicPr>
            <p:blipFill rotWithShape="1">
              <a:blip r:embed="rId4" cstate="email">
                <a:extLst>
                  <a:ext uri="{28A0092B-C50C-407E-A947-70E740481C1C}">
                    <a14:useLocalDpi xmlns:a14="http://schemas.microsoft.com/office/drawing/2010/main" val="0"/>
                  </a:ext>
                </a:extLst>
              </a:blip>
              <a:srcRect l="26569" t="8267" r="37157" b="4827"/>
              <a:stretch/>
            </p:blipFill>
            <p:spPr>
              <a:xfrm rot="-1200000">
                <a:off x="3711173" y="3608054"/>
                <a:ext cx="2248889" cy="2917478"/>
              </a:xfrm>
              <a:prstGeom prst="rect">
                <a:avLst/>
              </a:prstGeom>
            </p:spPr>
          </p:pic>
          <p:pic>
            <p:nvPicPr>
              <p:cNvPr id="11" name="Picture 10" descr="Layout 1 - lcif42r.pdf - Mozilla Firefox"/>
              <p:cNvPicPr>
                <a:picLocks noChangeAspect="1"/>
              </p:cNvPicPr>
              <p:nvPr/>
            </p:nvPicPr>
            <p:blipFill rotWithShape="1">
              <a:blip r:embed="rId5" cstate="email">
                <a:extLst>
                  <a:ext uri="{28A0092B-C50C-407E-A947-70E740481C1C}">
                    <a14:useLocalDpi xmlns:a14="http://schemas.microsoft.com/office/drawing/2010/main" val="0"/>
                  </a:ext>
                </a:extLst>
              </a:blip>
              <a:srcRect l="33285" t="11163" r="33431" b="7440"/>
              <a:stretch/>
            </p:blipFill>
            <p:spPr>
              <a:xfrm>
                <a:off x="5311994" y="3200400"/>
                <a:ext cx="2203172" cy="2917478"/>
              </a:xfrm>
              <a:prstGeom prst="rect">
                <a:avLst/>
              </a:prstGeom>
            </p:spPr>
          </p:pic>
          <p:pic>
            <p:nvPicPr>
              <p:cNvPr id="12" name="Picture 11" descr="Layout 1 - lcif30_14-15.pdf - Mozilla Firefox"/>
              <p:cNvPicPr>
                <a:picLocks noChangeAspect="1"/>
              </p:cNvPicPr>
              <p:nvPr/>
            </p:nvPicPr>
            <p:blipFill rotWithShape="1">
              <a:blip r:embed="rId6" cstate="email">
                <a:extLst>
                  <a:ext uri="{28A0092B-C50C-407E-A947-70E740481C1C}">
                    <a14:useLocalDpi xmlns:a14="http://schemas.microsoft.com/office/drawing/2010/main" val="0"/>
                  </a:ext>
                </a:extLst>
              </a:blip>
              <a:srcRect l="30686" t="11164" r="31274" b="4285"/>
              <a:stretch/>
            </p:blipFill>
            <p:spPr>
              <a:xfrm rot="1200000">
                <a:off x="6280783" y="3613977"/>
                <a:ext cx="2423943" cy="2917478"/>
              </a:xfrm>
              <a:prstGeom prst="rect">
                <a:avLst/>
              </a:prstGeom>
            </p:spPr>
          </p:pic>
        </p:grpSp>
        <p:pic>
          <p:nvPicPr>
            <p:cNvPr id="6" name="Picture 5" descr="La LCIF en bref.pdf - Adobe Reader"/>
            <p:cNvPicPr>
              <a:picLocks noChangeAspect="1"/>
            </p:cNvPicPr>
            <p:nvPr/>
          </p:nvPicPr>
          <p:blipFill rotWithShape="1">
            <a:blip r:embed="rId7" cstate="email">
              <a:extLst>
                <a:ext uri="{28A0092B-C50C-407E-A947-70E740481C1C}">
                  <a14:useLocalDpi xmlns:a14="http://schemas.microsoft.com/office/drawing/2010/main" val="0"/>
                </a:ext>
              </a:extLst>
            </a:blip>
            <a:srcRect l="56176" t="8267" r="20687" b="1568"/>
            <a:stretch/>
          </p:blipFill>
          <p:spPr>
            <a:xfrm rot="1200000">
              <a:off x="6595394" y="3219161"/>
              <a:ext cx="1760935" cy="3715871"/>
            </a:xfrm>
            <a:prstGeom prst="rect">
              <a:avLst/>
            </a:prstGeom>
          </p:spPr>
        </p:pic>
        <p:pic>
          <p:nvPicPr>
            <p:cNvPr id="7" name="Picture 6" descr="Brochure sur la la rougeole.pdf - Adobe Reader"/>
            <p:cNvPicPr>
              <a:picLocks noChangeAspect="1"/>
            </p:cNvPicPr>
            <p:nvPr/>
          </p:nvPicPr>
          <p:blipFill rotWithShape="1">
            <a:blip r:embed="rId8" cstate="email">
              <a:extLst>
                <a:ext uri="{28A0092B-C50C-407E-A947-70E740481C1C}">
                  <a14:useLocalDpi xmlns:a14="http://schemas.microsoft.com/office/drawing/2010/main" val="0"/>
                </a:ext>
              </a:extLst>
            </a:blip>
            <a:srcRect l="50686" t="8267" r="26765" b="2835"/>
            <a:stretch/>
          </p:blipFill>
          <p:spPr>
            <a:xfrm>
              <a:off x="5304973" y="3069374"/>
              <a:ext cx="1740632" cy="3715871"/>
            </a:xfrm>
            <a:prstGeom prst="rect">
              <a:avLst/>
            </a:prstGeom>
          </p:spPr>
        </p:pic>
        <p:pic>
          <p:nvPicPr>
            <p:cNvPr id="8" name="Picture 7" descr="Quelques chiffres sur la LCIF.pdf - Adobe Reader"/>
            <p:cNvPicPr>
              <a:picLocks noChangeAspect="1"/>
            </p:cNvPicPr>
            <p:nvPr/>
          </p:nvPicPr>
          <p:blipFill rotWithShape="1">
            <a:blip r:embed="rId9" cstate="email">
              <a:extLst>
                <a:ext uri="{28A0092B-C50C-407E-A947-70E740481C1C}">
                  <a14:useLocalDpi xmlns:a14="http://schemas.microsoft.com/office/drawing/2010/main" val="0"/>
                </a:ext>
              </a:extLst>
            </a:blip>
            <a:srcRect l="40294" t="8266" r="38922" b="3109"/>
            <a:stretch/>
          </p:blipFill>
          <p:spPr>
            <a:xfrm rot="-1200000">
              <a:off x="4025077" y="3211164"/>
              <a:ext cx="1609325" cy="3715871"/>
            </a:xfrm>
            <a:prstGeom prst="rect">
              <a:avLst/>
            </a:prstGeom>
          </p:spPr>
        </p:pic>
      </p:grpSp>
      <p:sp>
        <p:nvSpPr>
          <p:cNvPr id="2" name="Content Placeholder 1"/>
          <p:cNvSpPr>
            <a:spLocks noGrp="1"/>
          </p:cNvSpPr>
          <p:nvPr>
            <p:ph idx="1"/>
          </p:nvPr>
        </p:nvSpPr>
        <p:spPr>
          <a:xfrm>
            <a:off x="0" y="685800"/>
            <a:ext cx="4572001" cy="5410200"/>
          </a:xfrm>
        </p:spPr>
        <p:txBody>
          <a:bodyPr/>
          <a:lstStyle/>
          <a:p>
            <a:pPr marL="285750" indent="-285750">
              <a:buFont typeface="Arial" panose="020B0604020202020204" pitchFamily="34" charset="0"/>
              <a:buChar char="•"/>
            </a:pPr>
            <a:r>
              <a:rPr lang="fr-FR" sz="2200" dirty="0" smtClean="0"/>
              <a:t>Présentation PowerPoint sur la LCIF</a:t>
            </a:r>
          </a:p>
          <a:p>
            <a:pPr marL="285750" indent="-285750">
              <a:buFont typeface="Arial" panose="020B0604020202020204" pitchFamily="34" charset="0"/>
              <a:buChar char="•"/>
            </a:pPr>
            <a:r>
              <a:rPr lang="fr-FR" sz="2200" dirty="0"/>
              <a:t>Compagnon de Melvin Jones</a:t>
            </a:r>
          </a:p>
          <a:p>
            <a:pPr marL="285750" indent="-285750">
              <a:buFont typeface="Arial" panose="020B0604020202020204" pitchFamily="34" charset="0"/>
              <a:buChar char="•"/>
            </a:pPr>
            <a:r>
              <a:rPr lang="fr-FR" sz="2200" dirty="0"/>
              <a:t>Formulaires de contribution pour donateurs</a:t>
            </a:r>
          </a:p>
          <a:p>
            <a:pPr marL="285750" indent="-285750">
              <a:buFont typeface="Arial" panose="020B0604020202020204" pitchFamily="34" charset="0"/>
              <a:buChar char="•"/>
            </a:pPr>
            <a:r>
              <a:rPr lang="fr-FR" sz="2200" dirty="0" smtClean="0"/>
              <a:t>Quelques chiffres concernant la LCIF</a:t>
            </a:r>
          </a:p>
          <a:p>
            <a:pPr marL="285750" indent="-285750">
              <a:buFont typeface="Arial" panose="020B0604020202020204" pitchFamily="34" charset="0"/>
              <a:buChar char="•"/>
            </a:pPr>
            <a:r>
              <a:rPr lang="fr-FR" sz="2200" dirty="0"/>
              <a:t>Une vie, un vaccin : La rougeole</a:t>
            </a:r>
          </a:p>
          <a:p>
            <a:pPr marL="285750" indent="-285750">
              <a:buFont typeface="Arial" panose="020B0604020202020204" pitchFamily="34" charset="0"/>
              <a:buChar char="•"/>
            </a:pPr>
            <a:r>
              <a:rPr lang="fr-FR" sz="2200" dirty="0"/>
              <a:t>La LCIF en bref</a:t>
            </a:r>
          </a:p>
          <a:p>
            <a:pPr marL="285750" indent="-285750">
              <a:buFont typeface="Arial" panose="020B0604020202020204" pitchFamily="34" charset="0"/>
              <a:buChar char="•"/>
            </a:pPr>
            <a:r>
              <a:rPr lang="fr-FR" sz="2200" dirty="0"/>
              <a:t>Assistance et soutien </a:t>
            </a:r>
          </a:p>
          <a:p>
            <a:pPr marL="285750" indent="-285750">
              <a:buFont typeface="Arial" panose="020B0604020202020204" pitchFamily="34" charset="0"/>
              <a:buChar char="•"/>
            </a:pPr>
            <a:r>
              <a:rPr lang="fr-FR" sz="2200" dirty="0"/>
              <a:t>Aperçu global des programmes/subventions</a:t>
            </a:r>
          </a:p>
          <a:p>
            <a:pPr marL="285750" indent="-285750">
              <a:buFont typeface="Arial" panose="020B0604020202020204" pitchFamily="34" charset="0"/>
              <a:buChar char="•"/>
            </a:pPr>
            <a:r>
              <a:rPr lang="fr-FR" sz="2200" dirty="0"/>
              <a:t>Cartes de promesse de dons </a:t>
            </a:r>
            <a:endParaRPr lang="fr-FR" sz="2200" dirty="0" smtClean="0"/>
          </a:p>
          <a:p>
            <a:pPr marL="285750" indent="-285750">
              <a:buFont typeface="Arial" panose="020B0604020202020204" pitchFamily="34" charset="0"/>
              <a:buChar char="•"/>
            </a:pPr>
            <a:r>
              <a:rPr lang="fr-FR" sz="2200" dirty="0"/>
              <a:t>Types de dons et de programmes de reconnaissance</a:t>
            </a:r>
          </a:p>
        </p:txBody>
      </p:sp>
      <p:sp>
        <p:nvSpPr>
          <p:cNvPr id="3" name="Title 2"/>
          <p:cNvSpPr>
            <a:spLocks noGrp="1"/>
          </p:cNvSpPr>
          <p:nvPr>
            <p:ph type="title"/>
          </p:nvPr>
        </p:nvSpPr>
        <p:spPr>
          <a:xfrm>
            <a:off x="260651" y="143310"/>
            <a:ext cx="8153400" cy="457200"/>
          </a:xfrm>
        </p:spPr>
        <p:txBody>
          <a:bodyPr/>
          <a:lstStyle/>
          <a:p>
            <a:r>
              <a:rPr lang="fr-FR" dirty="0" smtClean="0">
                <a:latin typeface="Candara" panose="020E0502030303020204" pitchFamily="34" charset="0"/>
              </a:rPr>
              <a:t>Ressources pour les visites aux clubs</a:t>
            </a:r>
            <a:endParaRPr lang="fr-FR" dirty="0">
              <a:latin typeface="Candara" panose="020E0502030303020204" pitchFamily="34" charset="0"/>
            </a:endParaRPr>
          </a:p>
        </p:txBody>
      </p:sp>
    </p:spTree>
    <p:extLst>
      <p:ext uri="{BB962C8B-B14F-4D97-AF65-F5344CB8AC3E}">
        <p14:creationId xmlns:p14="http://schemas.microsoft.com/office/powerpoint/2010/main" val="208120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FR" dirty="0" smtClean="0"/>
              <a:t>Objectifs à cinq ans de la LCIF</a:t>
            </a:r>
            <a:endParaRPr lang="fr-FR"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724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84238"/>
          </a:xfrm>
        </p:spPr>
        <p:txBody>
          <a:bodyPr>
            <a:normAutofit fontScale="90000"/>
          </a:bodyPr>
          <a:lstStyle/>
          <a:p>
            <a:r>
              <a:t/>
            </a:r>
            <a:br/>
            <a:r>
              <a:rPr lang="fr-FR" dirty="0" smtClean="0"/>
              <a:t>Dons de 2015-2016* au 30 juin</a:t>
            </a:r>
            <a:r>
              <a:t/>
            </a:r>
            <a:br/>
            <a:r>
              <a:rPr lang="fr-FR" dirty="0" smtClean="0"/>
              <a:t>*résultats préliminaires en dollars américains (non vérifiés)</a:t>
            </a:r>
          </a:p>
        </p:txBody>
      </p:sp>
      <p:graphicFrame>
        <p:nvGraphicFramePr>
          <p:cNvPr id="5" name="Diagram 4"/>
          <p:cNvGraphicFramePr/>
          <p:nvPr>
            <p:extLst>
              <p:ext uri="{D42A27DB-BD31-4B8C-83A1-F6EECF244321}">
                <p14:modId xmlns:p14="http://schemas.microsoft.com/office/powerpoint/2010/main" val="1326274886"/>
              </p:ext>
            </p:extLst>
          </p:nvPr>
        </p:nvGraphicFramePr>
        <p:xfrm>
          <a:off x="6858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149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073F88"/>
                </a:solidFill>
                <a:latin typeface="Candara" pitchFamily="34" charset="0"/>
              </a:rPr>
              <a:t>La Fondation du Lions Clubs International</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3</a:t>
            </a:fld>
            <a:endParaRPr lang="fr-FR"/>
          </a:p>
        </p:txBody>
      </p:sp>
      <p:sp>
        <p:nvSpPr>
          <p:cNvPr id="3" name="Rectangle 2"/>
          <p:cNvSpPr/>
          <p:nvPr/>
        </p:nvSpPr>
        <p:spPr>
          <a:xfrm>
            <a:off x="990600" y="1598260"/>
            <a:ext cx="7086600" cy="1200329"/>
          </a:xfrm>
          <a:prstGeom prst="rect">
            <a:avLst/>
          </a:prstGeom>
        </p:spPr>
        <p:txBody>
          <a:bodyPr wrap="square">
            <a:spAutoFit/>
          </a:bodyPr>
          <a:lstStyle/>
          <a:p>
            <a:r>
              <a:rPr lang="fr-FR" dirty="0" smtClean="0"/>
              <a:t>Mission : «  Soutenir les efforts fournis par les Lions clubs et leurs partenaires pour aider les communautés aux niveaux local et international, donner de l'espoir et améliorer des vies, ceci par le biais de subventions et de projets humanitaires. »</a:t>
            </a:r>
          </a:p>
          <a:p>
            <a:endParaRPr lang="fr-FR" b="1" i="1" dirty="0" smtClean="0"/>
          </a:p>
        </p:txBody>
      </p:sp>
      <p:pic>
        <p:nvPicPr>
          <p:cNvPr id="5" name="Picture 2" descr="http://lionsdist410a.org.za/wp-content/uploads/2013/08/lcif_v2c-200s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763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endParaRPr lang="en-US" dirty="0"/>
          </a:p>
        </p:txBody>
      </p:sp>
      <p:sp>
        <p:nvSpPr>
          <p:cNvPr id="23554" name="Title 1"/>
          <p:cNvSpPr>
            <a:spLocks noGrp="1"/>
          </p:cNvSpPr>
          <p:nvPr>
            <p:ph type="title"/>
          </p:nvPr>
        </p:nvSpPr>
        <p:spPr>
          <a:xfrm>
            <a:off x="1104900" y="228600"/>
            <a:ext cx="6934200" cy="808038"/>
          </a:xfrm>
        </p:spPr>
        <p:txBody>
          <a:bodyPr>
            <a:noAutofit/>
          </a:bodyPr>
          <a:lstStyle/>
          <a:p>
            <a:r>
              <a:rPr lang="fr-FR" altLang="en-US" sz="3600" dirty="0" smtClean="0">
                <a:solidFill>
                  <a:schemeClr val="bg1"/>
                </a:solidFill>
                <a:latin typeface="Arial" panose="020B0604020202020204" pitchFamily="34" charset="0"/>
              </a:rPr>
              <a:t>Objectifs de cinq ans de la LCIF</a:t>
            </a: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vert="horz" lIns="91440" tIns="45720" rIns="91440" bIns="45720" rtlCol="0" anchor="ctr"/>
          <a:lstStyle/>
          <a:p>
            <a:pPr eaLnBrk="0" hangingPunct="0">
              <a:defRPr/>
            </a:pPr>
            <a:fld id="{93CDB60A-A9AB-490D-B0A5-84279A6787A1}" type="slidenum">
              <a:rPr lang="en-US" sz="1200" smtClean="0">
                <a:solidFill>
                  <a:schemeClr val="tx1">
                    <a:tint val="75000"/>
                  </a:schemeClr>
                </a:solidFill>
                <a:latin typeface="Arial" charset="0"/>
                <a:ea typeface="ＭＳ Ｐゴシック" charset="-128"/>
              </a:rPr>
              <a:pPr eaLnBrk="0" hangingPunct="0">
                <a:defRPr/>
              </a:pPr>
              <a:t>30</a:t>
            </a:fld>
            <a:endParaRPr lang="fr-FR" sz="1200" dirty="0">
              <a:solidFill>
                <a:schemeClr val="tx1">
                  <a:tint val="75000"/>
                </a:schemeClr>
              </a:solidFill>
              <a:latin typeface="Arial" charset="0"/>
              <a:ea typeface="ＭＳ Ｐゴシック" charset="-128"/>
            </a:endParaRPr>
          </a:p>
        </p:txBody>
      </p:sp>
      <p:grpSp>
        <p:nvGrpSpPr>
          <p:cNvPr id="10" name="Group 9"/>
          <p:cNvGrpSpPr/>
          <p:nvPr/>
        </p:nvGrpSpPr>
        <p:grpSpPr>
          <a:xfrm>
            <a:off x="762000" y="5257651"/>
            <a:ext cx="1440838" cy="800435"/>
            <a:chOff x="907861" y="617609"/>
            <a:chExt cx="617915" cy="238012"/>
          </a:xfrm>
          <a:scene3d>
            <a:camera prst="orthographicFront">
              <a:rot lat="0" lon="0" rev="0"/>
            </a:camera>
            <a:lightRig rig="threePt" dir="t">
              <a:rot lat="0" lon="0" rev="1200000"/>
            </a:lightRig>
          </a:scene3d>
        </p:grpSpPr>
        <p:sp>
          <p:nvSpPr>
            <p:cNvPr id="11" name="Rounded Rectangle 10"/>
            <p:cNvSpPr/>
            <p:nvPr/>
          </p:nvSpPr>
          <p:spPr>
            <a:xfrm>
              <a:off x="907861" y="617609"/>
              <a:ext cx="617915" cy="238012"/>
            </a:xfrm>
            <a:prstGeom prst="roundRect">
              <a:avLst>
                <a:gd name="adj" fmla="val 10000"/>
              </a:avLst>
            </a:prstGeom>
            <a:solidFill>
              <a:srgbClr val="808080">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Rounded Rectangle 4"/>
            <p:cNvSpPr/>
            <p:nvPr/>
          </p:nvSpPr>
          <p:spPr>
            <a:xfrm>
              <a:off x="914832" y="624580"/>
              <a:ext cx="603973" cy="224070"/>
            </a:xfrm>
            <a:prstGeom prst="rect">
              <a:avLst/>
            </a:prstGeom>
            <a:no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fr-FR" sz="1600" b="0" i="0" u="none" strike="noStrike" kern="0" cap="none" spc="0" normalizeH="0" baseline="0" noProof="0" dirty="0" smtClean="0">
                  <a:ln>
                    <a:noFill/>
                  </a:ln>
                  <a:solidFill>
                    <a:sysClr val="window" lastClr="FFFFFF"/>
                  </a:solidFill>
                  <a:effectLst/>
                  <a:uLnTx/>
                  <a:uFillTx/>
                  <a:latin typeface="Arial"/>
                </a:rPr>
                <a:t>35,7 millions de dollars US</a:t>
              </a:r>
            </a:p>
          </p:txBody>
        </p:sp>
      </p:grpSp>
      <p:grpSp>
        <p:nvGrpSpPr>
          <p:cNvPr id="13" name="Group 12"/>
          <p:cNvGrpSpPr/>
          <p:nvPr/>
        </p:nvGrpSpPr>
        <p:grpSpPr>
          <a:xfrm>
            <a:off x="2186583" y="4517968"/>
            <a:ext cx="1419425" cy="784897"/>
            <a:chOff x="907861" y="892239"/>
            <a:chExt cx="617915" cy="238012"/>
          </a:xfrm>
          <a:solidFill>
            <a:srgbClr val="808080">
              <a:lumMod val="75000"/>
            </a:srgbClr>
          </a:solidFill>
          <a:scene3d>
            <a:camera prst="orthographicFront">
              <a:rot lat="0" lon="0" rev="0"/>
            </a:camera>
            <a:lightRig rig="threePt" dir="t">
              <a:rot lat="0" lon="0" rev="1200000"/>
            </a:lightRig>
          </a:scene3d>
        </p:grpSpPr>
        <p:sp>
          <p:nvSpPr>
            <p:cNvPr id="14" name="Rounded Rectangle 13"/>
            <p:cNvSpPr/>
            <p:nvPr/>
          </p:nvSpPr>
          <p:spPr>
            <a:xfrm>
              <a:off x="907861" y="892239"/>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5" name="Rounded Rectangle 6"/>
            <p:cNvSpPr/>
            <p:nvPr/>
          </p:nvSpPr>
          <p:spPr>
            <a:xfrm>
              <a:off x="914832" y="899210"/>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fr-FR" sz="1600" b="0" i="0" u="none" strike="noStrike" kern="0" cap="none" spc="0" normalizeH="0" baseline="0" noProof="0" dirty="0" smtClean="0">
                  <a:ln>
                    <a:noFill/>
                  </a:ln>
                  <a:solidFill>
                    <a:sysClr val="window" lastClr="FFFFFF"/>
                  </a:solidFill>
                  <a:effectLst/>
                  <a:uLnTx/>
                  <a:uFillTx/>
                  <a:latin typeface="Arial"/>
                </a:rPr>
                <a:t>38,4 millions de dollars US</a:t>
              </a:r>
            </a:p>
          </p:txBody>
        </p:sp>
      </p:grpSp>
      <p:grpSp>
        <p:nvGrpSpPr>
          <p:cNvPr id="16" name="Group 15"/>
          <p:cNvGrpSpPr/>
          <p:nvPr/>
        </p:nvGrpSpPr>
        <p:grpSpPr>
          <a:xfrm>
            <a:off x="3577566" y="3739186"/>
            <a:ext cx="1422847" cy="853083"/>
            <a:chOff x="907861" y="1166868"/>
            <a:chExt cx="617915" cy="238012"/>
          </a:xfrm>
          <a:solidFill>
            <a:srgbClr val="808080">
              <a:lumMod val="75000"/>
            </a:srgbClr>
          </a:solidFill>
          <a:scene3d>
            <a:camera prst="orthographicFront">
              <a:rot lat="0" lon="0" rev="0"/>
            </a:camera>
            <a:lightRig rig="threePt" dir="t">
              <a:rot lat="0" lon="0" rev="1200000"/>
            </a:lightRig>
          </a:scene3d>
        </p:grpSpPr>
        <p:sp>
          <p:nvSpPr>
            <p:cNvPr id="17" name="Rounded Rectangle 16"/>
            <p:cNvSpPr/>
            <p:nvPr/>
          </p:nvSpPr>
          <p:spPr>
            <a:xfrm>
              <a:off x="907861" y="116686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8" name="Rounded Rectangle 8"/>
            <p:cNvSpPr/>
            <p:nvPr/>
          </p:nvSpPr>
          <p:spPr>
            <a:xfrm>
              <a:off x="914832" y="117383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fr-FR" sz="1600" b="0" i="0" u="none" strike="noStrike" kern="0" cap="none" spc="0" normalizeH="0" baseline="0" noProof="0" dirty="0" smtClean="0">
                  <a:ln>
                    <a:noFill/>
                  </a:ln>
                  <a:solidFill>
                    <a:sysClr val="window" lastClr="FFFFFF"/>
                  </a:solidFill>
                  <a:effectLst/>
                  <a:uLnTx/>
                  <a:uFillTx/>
                  <a:latin typeface="Arial"/>
                </a:rPr>
                <a:t>41,3 millions de dollars US</a:t>
              </a:r>
            </a:p>
          </p:txBody>
        </p:sp>
      </p:grpSp>
      <p:grpSp>
        <p:nvGrpSpPr>
          <p:cNvPr id="19" name="Group 18"/>
          <p:cNvGrpSpPr/>
          <p:nvPr/>
        </p:nvGrpSpPr>
        <p:grpSpPr>
          <a:xfrm>
            <a:off x="4984361" y="2962876"/>
            <a:ext cx="1419425" cy="812181"/>
            <a:chOff x="907861" y="1441498"/>
            <a:chExt cx="617915" cy="238012"/>
          </a:xfrm>
          <a:solidFill>
            <a:srgbClr val="808080">
              <a:lumMod val="75000"/>
            </a:srgbClr>
          </a:solidFill>
          <a:scene3d>
            <a:camera prst="orthographicFront">
              <a:rot lat="0" lon="0" rev="0"/>
            </a:camera>
            <a:lightRig rig="threePt" dir="t">
              <a:rot lat="0" lon="0" rev="1200000"/>
            </a:lightRig>
          </a:scene3d>
        </p:grpSpPr>
        <p:sp>
          <p:nvSpPr>
            <p:cNvPr id="20" name="Rounded Rectangle 19"/>
            <p:cNvSpPr/>
            <p:nvPr/>
          </p:nvSpPr>
          <p:spPr>
            <a:xfrm>
              <a:off x="907861" y="144149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1" name="Rounded Rectangle 10"/>
            <p:cNvSpPr/>
            <p:nvPr/>
          </p:nvSpPr>
          <p:spPr>
            <a:xfrm>
              <a:off x="914832" y="144846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fr-FR" sz="1600" b="0" i="0" u="none" strike="noStrike" kern="0" cap="none" spc="0" normalizeH="0" baseline="0" noProof="0" dirty="0" smtClean="0">
                  <a:ln>
                    <a:noFill/>
                  </a:ln>
                  <a:solidFill>
                    <a:sysClr val="window" lastClr="FFFFFF"/>
                  </a:solidFill>
                  <a:effectLst/>
                  <a:uLnTx/>
                  <a:uFillTx/>
                  <a:latin typeface="Arial"/>
                </a:rPr>
                <a:t>45,4 millions de dollars US</a:t>
              </a:r>
            </a:p>
          </p:txBody>
        </p:sp>
      </p:grpSp>
      <p:grpSp>
        <p:nvGrpSpPr>
          <p:cNvPr id="22" name="Group 21"/>
          <p:cNvGrpSpPr/>
          <p:nvPr/>
        </p:nvGrpSpPr>
        <p:grpSpPr>
          <a:xfrm>
            <a:off x="6344230" y="1959138"/>
            <a:ext cx="2244598" cy="1033951"/>
            <a:chOff x="907861" y="1716128"/>
            <a:chExt cx="617915" cy="238012"/>
          </a:xfrm>
          <a:solidFill>
            <a:srgbClr val="FF0000"/>
          </a:solidFill>
          <a:scene3d>
            <a:camera prst="orthographicFront">
              <a:rot lat="0" lon="0" rev="0"/>
            </a:camera>
            <a:lightRig rig="threePt" dir="t">
              <a:rot lat="0" lon="0" rev="1200000"/>
            </a:lightRig>
          </a:scene3d>
        </p:grpSpPr>
        <p:sp>
          <p:nvSpPr>
            <p:cNvPr id="23" name="Rounded Rectangle 22"/>
            <p:cNvSpPr/>
            <p:nvPr/>
          </p:nvSpPr>
          <p:spPr>
            <a:xfrm>
              <a:off x="907861" y="171612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4" name="Rounded Rectangle 12"/>
            <p:cNvSpPr/>
            <p:nvPr/>
          </p:nvSpPr>
          <p:spPr>
            <a:xfrm>
              <a:off x="914832" y="172309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fr-FR" sz="2000" b="1" i="0" u="none" strike="noStrike" kern="0" cap="none" spc="0" normalizeH="0" baseline="0" noProof="0" dirty="0" smtClean="0">
                  <a:ln>
                    <a:noFill/>
                  </a:ln>
                  <a:solidFill>
                    <a:sysClr val="window" lastClr="FFFFFF"/>
                  </a:solidFill>
                  <a:effectLst/>
                  <a:uLnTx/>
                  <a:uFillTx/>
                  <a:latin typeface="Arial"/>
                </a:rPr>
                <a:t>50 millions de dollars US</a:t>
              </a:r>
            </a:p>
            <a:p>
              <a:pPr marL="0" marR="0" lvl="0" indent="0" algn="ctr" defTabSz="311150" eaLnBrk="1" fontAlgn="auto" latinLnBrk="0" hangingPunct="1">
                <a:lnSpc>
                  <a:spcPct val="90000"/>
                </a:lnSpc>
                <a:spcBef>
                  <a:spcPts val="0"/>
                </a:spcBef>
                <a:spcAft>
                  <a:spcPct val="35000"/>
                </a:spcAft>
                <a:buClrTx/>
                <a:buSzTx/>
                <a:buFontTx/>
                <a:buNone/>
                <a:tabLst/>
                <a:defRPr/>
              </a:pPr>
              <a:r>
                <a:rPr kumimoji="0" lang="fr-FR" sz="2000" b="1" i="0" u="none" strike="noStrike" kern="0" cap="none" spc="0" normalizeH="0" baseline="0" noProof="0" dirty="0" smtClean="0">
                  <a:ln>
                    <a:noFill/>
                  </a:ln>
                  <a:solidFill>
                    <a:sysClr val="window" lastClr="FFFFFF"/>
                  </a:solidFill>
                  <a:effectLst/>
                  <a:uLnTx/>
                  <a:uFillTx/>
                  <a:latin typeface="Arial"/>
                </a:rPr>
                <a:t>d'ici 2018</a:t>
              </a:r>
            </a:p>
          </p:txBody>
        </p:sp>
      </p:grpSp>
      <p:pic>
        <p:nvPicPr>
          <p:cNvPr id="25" name="Picture 5" descr="http://www.clker.com/cliparts/E/1/x/w/P/P/walking-man-blac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74" y="2076222"/>
            <a:ext cx="984430" cy="1662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28600"/>
            <a:ext cx="8610600" cy="800219"/>
          </a:xfrm>
          <a:prstGeom prst="rect">
            <a:avLst/>
          </a:prstGeom>
          <a:noFill/>
        </p:spPr>
        <p:txBody>
          <a:bodyPr wrap="square" rtlCol="0">
            <a:spAutoFit/>
          </a:bodyPr>
          <a:lstStyle/>
          <a:p>
            <a:r>
              <a:rPr lang="fr-FR" sz="2800" b="1" dirty="0">
                <a:solidFill>
                  <a:srgbClr val="073F88"/>
                </a:solidFill>
                <a:latin typeface="Candara" pitchFamily="34" charset="0"/>
              </a:rPr>
              <a:t>Objectifs à cinq ans de la LCIF</a:t>
            </a:r>
          </a:p>
          <a:p>
            <a:endParaRPr lang="fr-FR" dirty="0"/>
          </a:p>
        </p:txBody>
      </p:sp>
    </p:spTree>
    <p:extLst>
      <p:ext uri="{BB962C8B-B14F-4D97-AF65-F5344CB8AC3E}">
        <p14:creationId xmlns:p14="http://schemas.microsoft.com/office/powerpoint/2010/main" val="2658535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9450" y="152400"/>
            <a:ext cx="5924550" cy="5924550"/>
          </a:xfrm>
          <a:prstGeom prst="rect">
            <a:avLst/>
          </a:prstGeom>
        </p:spPr>
      </p:pic>
      <p:sp>
        <p:nvSpPr>
          <p:cNvPr id="2" name="Content Placeholder 1"/>
          <p:cNvSpPr>
            <a:spLocks noGrp="1"/>
          </p:cNvSpPr>
          <p:nvPr>
            <p:ph idx="1"/>
          </p:nvPr>
        </p:nvSpPr>
        <p:spPr>
          <a:xfrm>
            <a:off x="304800" y="1219200"/>
            <a:ext cx="3886200" cy="3390900"/>
          </a:xfrm>
        </p:spPr>
        <p:txBody>
          <a:bodyPr/>
          <a:lstStyle/>
          <a:p>
            <a:pPr marL="0" indent="0" algn="ctr">
              <a:buNone/>
            </a:pPr>
            <a:r>
              <a:rPr lang="fr-FR" sz="5400" dirty="0" smtClean="0"/>
              <a:t>Pourquoi la LCIF a-t-elle plus besoin de notre soutien ?</a:t>
            </a:r>
            <a:endParaRPr lang="fr-FR" sz="5400" dirty="0"/>
          </a:p>
        </p:txBody>
      </p:sp>
      <p:sp>
        <p:nvSpPr>
          <p:cNvPr id="3" name="Title 2"/>
          <p:cNvSpPr>
            <a:spLocks noGrp="1"/>
          </p:cNvSpPr>
          <p:nvPr>
            <p:ph type="title"/>
          </p:nvPr>
        </p:nvSpPr>
        <p:spPr/>
        <p:txBody>
          <a:bodyPr/>
          <a:lstStyle/>
          <a:p>
            <a:r>
              <a:rPr lang="fr-FR" dirty="0" smtClean="0">
                <a:latin typeface="Candara" panose="020E0502030303020204" pitchFamily="34" charset="0"/>
              </a:rPr>
              <a:t>Argumentaire	</a:t>
            </a:r>
            <a:endParaRPr lang="fr-FR" dirty="0">
              <a:latin typeface="Candara" panose="020E0502030303020204" pitchFamily="34" charset="0"/>
            </a:endParaRPr>
          </a:p>
        </p:txBody>
      </p:sp>
    </p:spTree>
    <p:extLst>
      <p:ext uri="{BB962C8B-B14F-4D97-AF65-F5344CB8AC3E}">
        <p14:creationId xmlns:p14="http://schemas.microsoft.com/office/powerpoint/2010/main" val="1832992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solidFill>
                  <a:srgbClr val="073F88"/>
                </a:solidFill>
                <a:latin typeface="Candara" pitchFamily="34" charset="0"/>
              </a:rPr>
              <a:t>Argumentaire</a:t>
            </a:r>
          </a:p>
        </p:txBody>
      </p:sp>
      <p:graphicFrame>
        <p:nvGraphicFramePr>
          <p:cNvPr id="6" name="Chart 5"/>
          <p:cNvGraphicFramePr>
            <a:graphicFrameLocks/>
          </p:cNvGraphicFramePr>
          <p:nvPr>
            <p:extLst>
              <p:ext uri="{D42A27DB-BD31-4B8C-83A1-F6EECF244321}">
                <p14:modId xmlns:p14="http://schemas.microsoft.com/office/powerpoint/2010/main" val="1485378779"/>
              </p:ext>
            </p:extLst>
          </p:nvPr>
        </p:nvGraphicFramePr>
        <p:xfrm>
          <a:off x="381000" y="1066800"/>
          <a:ext cx="8458199"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893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Mises à jour de la LCIF</a:t>
            </a:r>
            <a:endParaRPr lang="fr-FR"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7052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701650"/>
            <a:ext cx="1955319" cy="19458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873" y="4024745"/>
            <a:ext cx="1941576" cy="19368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045" y="4038600"/>
            <a:ext cx="1941576" cy="19368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02" y="1701651"/>
            <a:ext cx="1955319" cy="19458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7708" y="2448090"/>
            <a:ext cx="3148584" cy="2398776"/>
          </a:xfrm>
          <a:prstGeom prst="rect">
            <a:avLst/>
          </a:prstGeom>
        </p:spPr>
      </p:pic>
      <p:sp>
        <p:nvSpPr>
          <p:cNvPr id="12" name="Title 1"/>
          <p:cNvSpPr>
            <a:spLocks noGrp="1"/>
          </p:cNvSpPr>
          <p:nvPr>
            <p:ph type="title"/>
          </p:nvPr>
        </p:nvSpPr>
        <p:spPr>
          <a:xfrm>
            <a:off x="457200" y="152400"/>
            <a:ext cx="8229600" cy="1143000"/>
          </a:xfrm>
        </p:spPr>
        <p:txBody>
          <a:bodyPr/>
          <a:lstStyle/>
          <a:p>
            <a:r>
              <a:rPr lang="fr-FR" dirty="0">
                <a:solidFill>
                  <a:srgbClr val="073F88"/>
                </a:solidFill>
                <a:latin typeface="Candara" pitchFamily="34" charset="0"/>
              </a:rPr>
              <a:t>Le défi de service du centenaire</a:t>
            </a:r>
          </a:p>
        </p:txBody>
      </p:sp>
    </p:spTree>
    <p:extLst>
      <p:ext uri="{BB962C8B-B14F-4D97-AF65-F5344CB8AC3E}">
        <p14:creationId xmlns:p14="http://schemas.microsoft.com/office/powerpoint/2010/main" val="3733231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fr-FR" dirty="0">
                <a:solidFill>
                  <a:srgbClr val="073F88"/>
                </a:solidFill>
                <a:latin typeface="Candara" pitchFamily="34" charset="0"/>
              </a:rPr>
              <a:t>Le défi de service du centenaire</a:t>
            </a:r>
          </a:p>
        </p:txBody>
      </p:sp>
      <p:sp>
        <p:nvSpPr>
          <p:cNvPr id="8" name="AutoShape 4" descr="Sauver l’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7" descr="Sauver l’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865" y="1219200"/>
            <a:ext cx="6942342" cy="48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0" descr="Sauver l’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427908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fr-FR" dirty="0">
                <a:solidFill>
                  <a:srgbClr val="073F88"/>
                </a:solidFill>
                <a:latin typeface="Candara" pitchFamily="34" charset="0"/>
              </a:rPr>
              <a:t>Le défi de service du centenaire</a:t>
            </a:r>
          </a:p>
        </p:txBody>
      </p:sp>
      <p:sp>
        <p:nvSpPr>
          <p:cNvPr id="8" name="AutoShape 4" descr="Sauver l’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2" descr="Sauver l’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627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943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2400"/>
            <a:ext cx="8229600" cy="685800"/>
          </a:xfrm>
        </p:spPr>
        <p:txBody>
          <a:bodyPr/>
          <a:lstStyle/>
          <a:p>
            <a:r>
              <a:rPr lang="fr-FR" dirty="0">
                <a:solidFill>
                  <a:srgbClr val="073F88"/>
                </a:solidFill>
                <a:latin typeface="Candara" pitchFamily="34" charset="0"/>
              </a:rPr>
              <a:t>Le défi de service du centenaire</a:t>
            </a:r>
          </a:p>
        </p:txBody>
      </p:sp>
      <p:sp>
        <p:nvSpPr>
          <p:cNvPr id="8" name="AutoShape 4" descr="Sauver l’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5" descr="Sauver l’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78196"/>
            <a:ext cx="6948486" cy="492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69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0"/>
            <a:ext cx="8229600" cy="4525963"/>
          </a:xfrm>
        </p:spPr>
        <p:txBody>
          <a:bodyPr>
            <a:normAutofit/>
          </a:bodyPr>
          <a:lstStyle/>
          <a:p>
            <a:pPr marL="0" indent="0">
              <a:buNone/>
            </a:pPr>
            <a:r>
              <a:rPr lang="fr-FR" dirty="0" smtClean="0"/>
              <a:t>A compter du 1er juillet 2016 :</a:t>
            </a:r>
            <a:endParaRPr lang="fr-FR" sz="2400" dirty="0"/>
          </a:p>
          <a:p>
            <a:pPr lvl="0"/>
            <a:r>
              <a:rPr lang="fr-FR" dirty="0" smtClean="0"/>
              <a:t>Critères en matière de dons : </a:t>
            </a:r>
            <a:endParaRPr lang="fr-FR" sz="2800" dirty="0"/>
          </a:p>
          <a:p>
            <a:pPr lvl="1"/>
            <a:r>
              <a:rPr lang="fr-FR" dirty="0" smtClean="0"/>
              <a:t>20 $ US		Insigne en bronze</a:t>
            </a:r>
            <a:endParaRPr lang="fr-FR" sz="2400" dirty="0"/>
          </a:p>
          <a:p>
            <a:pPr lvl="1"/>
            <a:r>
              <a:rPr lang="fr-FR" dirty="0" smtClean="0"/>
              <a:t>50 $ US		Insigne en argent</a:t>
            </a:r>
            <a:endParaRPr lang="fr-FR" sz="2400" dirty="0"/>
          </a:p>
          <a:p>
            <a:pPr lvl="1"/>
            <a:r>
              <a:rPr lang="fr-FR" dirty="0" smtClean="0"/>
              <a:t>100 $ US 	  	Insigne en or</a:t>
            </a:r>
            <a:endParaRPr lang="fr-FR" sz="2800" dirty="0"/>
          </a:p>
          <a:p>
            <a:pPr lvl="0"/>
            <a:r>
              <a:rPr lang="fr-FR" dirty="0">
                <a:solidFill>
                  <a:srgbClr val="FF0000"/>
                </a:solidFill>
              </a:rPr>
              <a:t>Tous les dons pourront servir à nommer des Membres Bienfaiteurs et des Compagnons de Melvin Jones</a:t>
            </a:r>
            <a:endParaRPr lang="fr-FR" sz="2800" dirty="0">
              <a:solidFill>
                <a:srgbClr val="FF0000"/>
              </a:solidFill>
            </a:endParaRPr>
          </a:p>
          <a:p>
            <a:pPr lvl="0"/>
            <a:r>
              <a:rPr lang="fr-FR" dirty="0" smtClean="0"/>
              <a:t>Les insignes ne seront pas envoyés automatiquement </a:t>
            </a:r>
            <a:endParaRPr lang="fr-FR" sz="2800" dirty="0"/>
          </a:p>
          <a:p>
            <a:pPr lvl="0"/>
            <a:r>
              <a:rPr lang="fr-FR" dirty="0" smtClean="0"/>
              <a:t>Tous les clubs dont chaque membre aura versé la somme de 20$ US ou davantage pourra recevoir la distinction de Membre Bienfaiteur de club à 100%</a:t>
            </a:r>
          </a:p>
          <a:p>
            <a:pPr marL="0" lvl="0" indent="0">
              <a:buNone/>
            </a:pPr>
            <a:r>
              <a:rPr lang="fr-FR" dirty="0" smtClean="0"/>
              <a:t> </a:t>
            </a:r>
            <a:endParaRPr lang="fr-FR" sz="2800" dirty="0"/>
          </a:p>
          <a:p>
            <a:endParaRPr lang="fr-FR" dirty="0"/>
          </a:p>
        </p:txBody>
      </p:sp>
      <p:sp>
        <p:nvSpPr>
          <p:cNvPr id="2" name="Title 1"/>
          <p:cNvSpPr>
            <a:spLocks noGrp="1"/>
          </p:cNvSpPr>
          <p:nvPr>
            <p:ph type="title"/>
          </p:nvPr>
        </p:nvSpPr>
        <p:spPr>
          <a:xfrm>
            <a:off x="457200" y="152400"/>
            <a:ext cx="8229600" cy="914400"/>
          </a:xfrm>
        </p:spPr>
        <p:txBody>
          <a:bodyPr/>
          <a:lstStyle/>
          <a:p>
            <a:r>
              <a:rPr lang="fr-FR" dirty="0">
                <a:solidFill>
                  <a:srgbClr val="073F88"/>
                </a:solidFill>
                <a:latin typeface="Candara" pitchFamily="34" charset="0"/>
              </a:rPr>
              <a:t>Programme de membre bienfaiteur</a:t>
            </a:r>
          </a:p>
        </p:txBody>
      </p:sp>
      <p:pic>
        <p:nvPicPr>
          <p:cNvPr id="6" name="Picture 5"/>
          <p:cNvPicPr/>
          <p:nvPr/>
        </p:nvPicPr>
        <p:blipFill rotWithShape="1">
          <a:blip r:embed="rId3"/>
          <a:srcRect b="11111"/>
          <a:stretch/>
        </p:blipFill>
        <p:spPr bwMode="auto">
          <a:xfrm>
            <a:off x="2181224" y="1447800"/>
            <a:ext cx="4448175" cy="129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7987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
        <p:nvSpPr>
          <p:cNvPr id="2" name="Content Placeholder 1"/>
          <p:cNvSpPr>
            <a:spLocks noGrp="1"/>
          </p:cNvSpPr>
          <p:nvPr>
            <p:ph idx="1"/>
          </p:nvPr>
        </p:nvSpPr>
        <p:spPr>
          <a:xfrm>
            <a:off x="4572000" y="838200"/>
            <a:ext cx="4572000" cy="5181600"/>
          </a:xfrm>
        </p:spPr>
        <p:txBody>
          <a:bodyPr/>
          <a:lstStyle/>
          <a:p>
            <a:r>
              <a:rPr lang="fr-FR" sz="2600" dirty="0"/>
              <a:t>Programme de membre bienfaiteur</a:t>
            </a:r>
          </a:p>
          <a:p>
            <a:pPr lvl="1"/>
            <a:r>
              <a:rPr lang="fr-FR" sz="2600" dirty="0" smtClean="0"/>
              <a:t>Toutes les contributions peuvent servir à nommer des CMJ</a:t>
            </a:r>
            <a:endParaRPr lang="fr-FR" sz="2600" dirty="0"/>
          </a:p>
          <a:p>
            <a:r>
              <a:rPr lang="fr-FR" sz="2600" dirty="0" smtClean="0"/>
              <a:t>CMJ/CMJP</a:t>
            </a:r>
            <a:endParaRPr lang="fr-FR" sz="2600" dirty="0"/>
          </a:p>
          <a:p>
            <a:r>
              <a:rPr lang="fr-FR" sz="2600" dirty="0"/>
              <a:t>Récompense " Ami de l’humanité </a:t>
            </a:r>
            <a:r>
              <a:rPr lang="fr-FR" sz="2600" dirty="0" smtClean="0"/>
              <a:t>"</a:t>
            </a:r>
            <a:endParaRPr lang="fr-FR" sz="2600" dirty="0"/>
          </a:p>
          <a:p>
            <a:r>
              <a:rPr lang="fr-FR" sz="2600" dirty="0"/>
              <a:t>Récompense « Coup de main » de la </a:t>
            </a:r>
            <a:r>
              <a:rPr lang="fr-FR" sz="2600" dirty="0" smtClean="0"/>
              <a:t>LCIF</a:t>
            </a:r>
            <a:endParaRPr lang="fr-FR" sz="2600" dirty="0"/>
          </a:p>
          <a:p>
            <a:r>
              <a:rPr lang="fr-FR" sz="2600" dirty="0"/>
              <a:t>Partenaires humanitaires</a:t>
            </a:r>
          </a:p>
        </p:txBody>
      </p:sp>
      <p:sp>
        <p:nvSpPr>
          <p:cNvPr id="3" name="Title 2"/>
          <p:cNvSpPr>
            <a:spLocks noGrp="1"/>
          </p:cNvSpPr>
          <p:nvPr>
            <p:ph type="title"/>
          </p:nvPr>
        </p:nvSpPr>
        <p:spPr/>
        <p:txBody>
          <a:bodyPr/>
          <a:lstStyle/>
          <a:p>
            <a:r>
              <a:rPr lang="fr-FR" sz="3200" dirty="0">
                <a:latin typeface="Candara" panose="020E0502030303020204" pitchFamily="34" charset="0"/>
              </a:rPr>
              <a:t>Valorisation individuelle</a:t>
            </a:r>
          </a:p>
        </p:txBody>
      </p:sp>
    </p:spTree>
    <p:extLst>
      <p:ext uri="{BB962C8B-B14F-4D97-AF65-F5344CB8AC3E}">
        <p14:creationId xmlns:p14="http://schemas.microsoft.com/office/powerpoint/2010/main" val="157994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999" y="762000"/>
            <a:ext cx="8482475" cy="5410200"/>
          </a:xfrm>
        </p:spPr>
      </p:pic>
      <p:sp>
        <p:nvSpPr>
          <p:cNvPr id="4" name="Title 3"/>
          <p:cNvSpPr>
            <a:spLocks noGrp="1"/>
          </p:cNvSpPr>
          <p:nvPr>
            <p:ph type="title"/>
          </p:nvPr>
        </p:nvSpPr>
        <p:spPr/>
        <p:txBody>
          <a:bodyPr/>
          <a:lstStyle/>
          <a:p>
            <a:r>
              <a:rPr lang="fr-FR" dirty="0">
                <a:latin typeface="Candara" panose="020E0502030303020204" pitchFamily="34" charset="0"/>
              </a:rPr>
              <a:t>Structure de la gouvernance de la LCIF</a:t>
            </a:r>
          </a:p>
        </p:txBody>
      </p:sp>
    </p:spTree>
    <p:extLst>
      <p:ext uri="{BB962C8B-B14F-4D97-AF65-F5344CB8AC3E}">
        <p14:creationId xmlns:p14="http://schemas.microsoft.com/office/powerpoint/2010/main" val="3394461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760" y="838200"/>
            <a:ext cx="4572000" cy="5181600"/>
          </a:xfrm>
        </p:spPr>
        <p:txBody>
          <a:bodyPr/>
          <a:lstStyle/>
          <a:p>
            <a:r>
              <a:rPr lang="fr-FR" sz="2500" dirty="0"/>
              <a:t>Certificat des 5 clubs les mieux classés</a:t>
            </a:r>
          </a:p>
          <a:p>
            <a:pPr lvl="1"/>
            <a:r>
              <a:rPr lang="fr-FR" sz="2500" dirty="0"/>
              <a:t>Total des dons</a:t>
            </a:r>
          </a:p>
          <a:p>
            <a:pPr lvl="1"/>
            <a:r>
              <a:rPr lang="fr-FR" sz="2500" dirty="0"/>
              <a:t>Don moyen par </a:t>
            </a:r>
            <a:r>
              <a:rPr lang="fr-FR" sz="2500" dirty="0" smtClean="0"/>
              <a:t>membre</a:t>
            </a:r>
            <a:endParaRPr lang="fr-FR" sz="2500" dirty="0"/>
          </a:p>
          <a:p>
            <a:r>
              <a:rPr lang="fr-FR" sz="2500" dirty="0"/>
              <a:t>Certificat des 5 districts les mieux classés</a:t>
            </a:r>
          </a:p>
          <a:p>
            <a:pPr lvl="1"/>
            <a:r>
              <a:rPr lang="fr-FR" sz="2500" dirty="0"/>
              <a:t>Total des dons</a:t>
            </a:r>
          </a:p>
          <a:p>
            <a:pPr lvl="1"/>
            <a:r>
              <a:rPr lang="fr-FR" sz="2500" dirty="0"/>
              <a:t>Don moyen par </a:t>
            </a:r>
            <a:r>
              <a:rPr lang="fr-FR" sz="2500" dirty="0" smtClean="0"/>
              <a:t>membre</a:t>
            </a:r>
            <a:endParaRPr lang="fr-FR" sz="2500" dirty="0"/>
          </a:p>
          <a:p>
            <a:r>
              <a:rPr lang="fr-FR" sz="2500" dirty="0"/>
              <a:t>Certificat des 5 districts multiples les mieux classés</a:t>
            </a:r>
          </a:p>
          <a:p>
            <a:pPr lvl="1"/>
            <a:r>
              <a:rPr lang="fr-FR" sz="2500" dirty="0"/>
              <a:t>Total des dons</a:t>
            </a:r>
          </a:p>
          <a:p>
            <a:pPr lvl="1"/>
            <a:r>
              <a:rPr lang="fr-FR" sz="2500" dirty="0"/>
              <a:t>Don moyen par membre</a:t>
            </a:r>
          </a:p>
        </p:txBody>
      </p:sp>
      <p:sp>
        <p:nvSpPr>
          <p:cNvPr id="3" name="Title 2"/>
          <p:cNvSpPr>
            <a:spLocks noGrp="1"/>
          </p:cNvSpPr>
          <p:nvPr>
            <p:ph type="title"/>
          </p:nvPr>
        </p:nvSpPr>
        <p:spPr/>
        <p:txBody>
          <a:bodyPr/>
          <a:lstStyle/>
          <a:p>
            <a:r>
              <a:rPr lang="fr-FR" sz="3200" dirty="0">
                <a:latin typeface="Candara" panose="020E0502030303020204" pitchFamily="34" charset="0"/>
              </a:rPr>
              <a:t>Récompenses de fin d'année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550973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2171700"/>
            <a:ext cx="4572000" cy="2514600"/>
          </a:xfrm>
        </p:spPr>
        <p:txBody>
          <a:bodyPr/>
          <a:lstStyle/>
          <a:p>
            <a:r>
              <a:rPr lang="fr-FR" sz="2800" dirty="0"/>
              <a:t>Plaque de club / écusson / chevron </a:t>
            </a:r>
          </a:p>
          <a:p>
            <a:endParaRPr lang="fr-FR" sz="800" dirty="0" smtClean="0"/>
          </a:p>
          <a:p>
            <a:r>
              <a:rPr lang="fr-FR" sz="2800" dirty="0" smtClean="0"/>
              <a:t>Fanion de CMJ à 100 % </a:t>
            </a:r>
          </a:p>
          <a:p>
            <a:endParaRPr lang="fr-FR" sz="800" dirty="0" smtClean="0"/>
          </a:p>
          <a:p>
            <a:r>
              <a:rPr lang="fr-FR" sz="2800" dirty="0" smtClean="0"/>
              <a:t>Écusson de fanion « Membre bienfaiteur à 100 % » :</a:t>
            </a:r>
            <a:endParaRPr lang="fr-FR" dirty="0"/>
          </a:p>
        </p:txBody>
      </p:sp>
      <p:sp>
        <p:nvSpPr>
          <p:cNvPr id="3" name="Title 2"/>
          <p:cNvSpPr>
            <a:spLocks noGrp="1"/>
          </p:cNvSpPr>
          <p:nvPr>
            <p:ph type="title"/>
          </p:nvPr>
        </p:nvSpPr>
        <p:spPr/>
        <p:txBody>
          <a:bodyPr/>
          <a:lstStyle/>
          <a:p>
            <a:r>
              <a:rPr lang="fr-FR" sz="3200" dirty="0">
                <a:latin typeface="Candara" panose="020E0502030303020204" pitchFamily="34" charset="0"/>
              </a:rPr>
              <a:t>Valorisation du Club</a:t>
            </a:r>
            <a:r>
              <a:rPr lang="fr-FR" dirty="0" smtClean="0"/>
              <a:t>	</a:t>
            </a:r>
            <a:endParaRPr lang="fr-FR" dirty="0">
              <a:latin typeface="Candara" panose="020E05020303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151263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fr-FR" dirty="0" smtClean="0"/>
              <a:t>Écussons de don de club</a:t>
            </a:r>
            <a:endParaRPr lang="fr-FR" dirty="0">
              <a:solidFill>
                <a:schemeClr val="bg1"/>
              </a:solidFill>
            </a:endParaRPr>
          </a:p>
        </p:txBody>
      </p:sp>
      <p:sp>
        <p:nvSpPr>
          <p:cNvPr id="8" name="AutoShape 7" descr="Sauver l’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783" y="990600"/>
            <a:ext cx="5538787" cy="490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19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smtClean="0"/>
              <a:t>Insérer ici une image ou du texte</a:t>
            </a:r>
            <a:endParaRPr lang="fr-FR" dirty="0"/>
          </a:p>
        </p:txBody>
      </p:sp>
      <p:sp>
        <p:nvSpPr>
          <p:cNvPr id="3" name="Title 2"/>
          <p:cNvSpPr>
            <a:spLocks noGrp="1"/>
          </p:cNvSpPr>
          <p:nvPr>
            <p:ph type="title"/>
          </p:nvPr>
        </p:nvSpPr>
        <p:spPr/>
        <p:txBody>
          <a:bodyPr/>
          <a:lstStyle/>
          <a:p>
            <a:r>
              <a:rPr lang="fr-FR" dirty="0">
                <a:solidFill>
                  <a:srgbClr val="073F88"/>
                </a:solidFill>
                <a:latin typeface="Candara" pitchFamily="34" charset="0"/>
              </a:rPr>
              <a:t>Servez-vous d'anecdotes personnelles</a:t>
            </a:r>
          </a:p>
        </p:txBody>
      </p:sp>
    </p:spTree>
    <p:extLst>
      <p:ext uri="{BB962C8B-B14F-4D97-AF65-F5344CB8AC3E}">
        <p14:creationId xmlns:p14="http://schemas.microsoft.com/office/powerpoint/2010/main" val="3117149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57784" y="1219200"/>
            <a:ext cx="3425952" cy="2286000"/>
          </a:xfrm>
        </p:spPr>
      </p:pic>
      <p:pic>
        <p:nvPicPr>
          <p:cNvPr id="7" name="Content Placeholder 6"/>
          <p:cNvPicPr>
            <a:picLocks noGrp="1" noChangeAspect="1"/>
          </p:cNvPicPr>
          <p:nvPr>
            <p:ph sz="half" idx="10"/>
          </p:nvPr>
        </p:nvPicPr>
        <p:blipFill>
          <a:blip r:embed="rId4" cstate="email">
            <a:extLst>
              <a:ext uri="{28A0092B-C50C-407E-A947-70E740481C1C}">
                <a14:useLocalDpi xmlns:a14="http://schemas.microsoft.com/office/drawing/2010/main" val="0"/>
              </a:ext>
            </a:extLst>
          </a:blip>
          <a:stretch>
            <a:fillRect/>
          </a:stretch>
        </p:blipFill>
        <p:spPr>
          <a:xfrm>
            <a:off x="4800600" y="838200"/>
            <a:ext cx="3541776" cy="4724400"/>
          </a:xfrm>
        </p:spPr>
      </p:pic>
      <p:sp>
        <p:nvSpPr>
          <p:cNvPr id="4" name="Title 3"/>
          <p:cNvSpPr>
            <a:spLocks noGrp="1"/>
          </p:cNvSpPr>
          <p:nvPr>
            <p:ph type="title"/>
          </p:nvPr>
        </p:nvSpPr>
        <p:spPr/>
        <p:txBody>
          <a:bodyPr/>
          <a:lstStyle/>
          <a:p>
            <a:r>
              <a:rPr lang="fr-FR" dirty="0" smtClean="0"/>
              <a:t>Enrichir les vies</a:t>
            </a:r>
            <a:endParaRPr lang="fr-FR" dirty="0"/>
          </a:p>
        </p:txBody>
      </p:sp>
      <p:sp>
        <p:nvSpPr>
          <p:cNvPr id="6" name="Rectangle 5"/>
          <p:cNvSpPr/>
          <p:nvPr/>
        </p:nvSpPr>
        <p:spPr>
          <a:xfrm>
            <a:off x="10445" y="3657600"/>
            <a:ext cx="4572000" cy="2246769"/>
          </a:xfrm>
          <a:prstGeom prst="rect">
            <a:avLst/>
          </a:prstGeom>
        </p:spPr>
        <p:txBody>
          <a:bodyPr>
            <a:spAutoFit/>
          </a:bodyPr>
          <a:lstStyle/>
          <a:p>
            <a:pPr algn="ctr">
              <a:spcBef>
                <a:spcPct val="50000"/>
              </a:spcBef>
            </a:pPr>
            <a:r>
              <a:rPr lang="fr-FR" sz="2800" b="1" dirty="0">
                <a:solidFill>
                  <a:srgbClr val="00338D"/>
                </a:solidFill>
                <a:latin typeface="Candara" panose="020E0502030303020204" pitchFamily="34" charset="0"/>
              </a:rPr>
              <a:t>NOUS SOMMES BIENVEILLANTS ET COMPATISSANTS Nous enrichissons les vies dans les communautés du monde entier</a:t>
            </a:r>
          </a:p>
        </p:txBody>
      </p:sp>
    </p:spTree>
    <p:extLst>
      <p:ext uri="{BB962C8B-B14F-4D97-AF65-F5344CB8AC3E}">
        <p14:creationId xmlns:p14="http://schemas.microsoft.com/office/powerpoint/2010/main" val="4083664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bg_white_mosaic"/>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766A62"/>
          </a:solidFill>
          <a:ln w="9525">
            <a:noFill/>
            <a:miter lim="800000"/>
            <a:headEnd/>
            <a:tailEnd/>
          </a:ln>
        </p:spPr>
      </p:pic>
      <p:pic>
        <p:nvPicPr>
          <p:cNvPr id="9234" name="Picture 18" descr="O:\Foundation\Division\Photos\Youth\Denver, CO\Little Boy with Lions Flag 2 ed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2362201"/>
            <a:ext cx="1600200" cy="2133600"/>
          </a:xfrm>
          <a:prstGeom prst="rect">
            <a:avLst/>
          </a:prstGeom>
          <a:ln>
            <a:noFill/>
          </a:ln>
          <a:effectLst>
            <a:softEdge rad="112500"/>
          </a:effectLst>
        </p:spPr>
      </p:pic>
      <p:pic>
        <p:nvPicPr>
          <p:cNvPr id="9236" name="Picture 20" descr="O:\Foundation\Division\Photos\Special Olympics\Boise, ID\SO Boise Opening eye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0800" y="2362200"/>
            <a:ext cx="2286000" cy="2116137"/>
          </a:xfrm>
          <a:prstGeom prst="rect">
            <a:avLst/>
          </a:prstGeom>
          <a:ln>
            <a:noFill/>
          </a:ln>
          <a:effectLst>
            <a:softEdge rad="112500"/>
          </a:effectLst>
        </p:spPr>
      </p:pic>
      <p:pic>
        <p:nvPicPr>
          <p:cNvPr id="9232" name="Picture 16" descr="O:\Foundation\Division\Photos\Sight\LWSD China 2011\Shenzhen\DSC_044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3200" y="0"/>
            <a:ext cx="2438400" cy="2362200"/>
          </a:xfrm>
          <a:prstGeom prst="rect">
            <a:avLst/>
          </a:prstGeom>
          <a:ln>
            <a:noFill/>
          </a:ln>
          <a:effectLst>
            <a:softEdge rad="112500"/>
          </a:effectLst>
        </p:spPr>
      </p:pic>
      <p:pic>
        <p:nvPicPr>
          <p:cNvPr id="9228" name="Picture 12" descr="O:\Foundation\Division\Photos\Youth - Lions Quest\Lions Quest-Memphis\CIMG310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2362200"/>
            <a:ext cx="2641600" cy="2133600"/>
          </a:xfrm>
          <a:prstGeom prst="rect">
            <a:avLst/>
          </a:prstGeom>
          <a:ln>
            <a:noFill/>
          </a:ln>
          <a:effectLst>
            <a:softEdge rad="112500"/>
          </a:effectLst>
        </p:spPr>
      </p:pic>
      <p:pic>
        <p:nvPicPr>
          <p:cNvPr id="9229" name="Picture 13" descr="O:\Foundation\Division\Photos\Youth - Lions Quest\YTH_SiemReap_001 -2.jpg"/>
          <p:cNvPicPr>
            <a:picLocks noChangeAspect="1" noChangeArrowheads="1"/>
          </p:cNvPicPr>
          <p:nvPr/>
        </p:nvPicPr>
        <p:blipFill>
          <a:blip r:embed="rId8" cstate="screen">
            <a:extLst>
              <a:ext uri="{28A0092B-C50C-407E-A947-70E740481C1C}">
                <a14:useLocalDpi xmlns:a14="http://schemas.microsoft.com/office/drawing/2010/main"/>
              </a:ext>
            </a:extLst>
          </a:blip>
          <a:srcRect b="6452"/>
          <a:stretch>
            <a:fillRect/>
          </a:stretch>
        </p:blipFill>
        <p:spPr bwMode="auto">
          <a:xfrm>
            <a:off x="6324599" y="2362200"/>
            <a:ext cx="2819401" cy="2209800"/>
          </a:xfrm>
          <a:prstGeom prst="rect">
            <a:avLst/>
          </a:prstGeom>
          <a:ln>
            <a:noFill/>
          </a:ln>
          <a:effectLst>
            <a:softEdge rad="112500"/>
          </a:effectLst>
        </p:spPr>
      </p:pic>
      <p:pic>
        <p:nvPicPr>
          <p:cNvPr id="9227" name="Picture 11" descr="O:\Foundation\Division\Photos\Special Olympics\MedFest Chicago 2011\6192112093_1b4082b398_z.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28800" y="4419600"/>
            <a:ext cx="2878931" cy="2438400"/>
          </a:xfrm>
          <a:prstGeom prst="rect">
            <a:avLst/>
          </a:prstGeom>
          <a:ln>
            <a:noFill/>
          </a:ln>
          <a:effectLst>
            <a:softEdge rad="112500"/>
          </a:effectLst>
        </p:spPr>
      </p:pic>
      <p:pic>
        <p:nvPicPr>
          <p:cNvPr id="9224" name="Picture 8" descr="O:\Foundation\Division\Photos\Measles\Nepal Feb 2012\Nicole\IMG_062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48200" y="4419600"/>
            <a:ext cx="1676400" cy="2438400"/>
          </a:xfrm>
          <a:prstGeom prst="rect">
            <a:avLst/>
          </a:prstGeom>
          <a:ln>
            <a:noFill/>
          </a:ln>
          <a:effectLst>
            <a:softEdge rad="112500"/>
          </a:effectLst>
        </p:spPr>
      </p:pic>
      <p:pic>
        <p:nvPicPr>
          <p:cNvPr id="9233" name="Picture 17" descr="O:\Foundation\Division\Photos\Sight\Hospital in Nidadavole India Dec 06\Patients\Dr with large group of thankful women patients.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67600" y="0"/>
            <a:ext cx="1676400" cy="2362200"/>
          </a:xfrm>
          <a:prstGeom prst="rect">
            <a:avLst/>
          </a:prstGeom>
          <a:ln>
            <a:noFill/>
          </a:ln>
          <a:effectLst>
            <a:softEdge rad="112500"/>
          </a:effectLst>
        </p:spPr>
      </p:pic>
      <p:pic>
        <p:nvPicPr>
          <p:cNvPr id="9238" name="Picture 22" descr="O:\Foundation\Division\Photos\Disaster\Earthquake\Japan\Fukuoka\fund raising\73262687.v1301386319.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81600" y="0"/>
            <a:ext cx="2390155" cy="2362200"/>
          </a:xfrm>
          <a:prstGeom prst="rect">
            <a:avLst/>
          </a:prstGeom>
          <a:ln>
            <a:noFill/>
          </a:ln>
          <a:effectLst>
            <a:softEdge rad="112500"/>
          </a:effectLst>
        </p:spPr>
      </p:pic>
      <p:sp>
        <p:nvSpPr>
          <p:cNvPr id="23" name="Rectangle 22"/>
          <p:cNvSpPr/>
          <p:nvPr/>
        </p:nvSpPr>
        <p:spPr>
          <a:xfrm>
            <a:off x="59066" y="3075057"/>
            <a:ext cx="9075177" cy="723275"/>
          </a:xfrm>
          <a:prstGeom prst="rect">
            <a:avLst/>
          </a:prstGeom>
          <a:noFill/>
          <a:effectLst/>
        </p:spPr>
        <p:txBody>
          <a:bodyPr wrap="none">
            <a:spAutoFit/>
          </a:bodyPr>
          <a:lstStyle/>
          <a:p>
            <a:pPr algn="ctr">
              <a:defRPr/>
            </a:pPr>
            <a:r>
              <a:rPr lang="fr-FR"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Merci de votre soutien !</a:t>
            </a:r>
          </a:p>
        </p:txBody>
      </p:sp>
      <p:pic>
        <p:nvPicPr>
          <p:cNvPr id="11266" name="Picture 2" descr="O:\Foundation\Division\Photos\Disaster\Tornado\Joplin, MO (PR)\joplin cleanup.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2819400" cy="2362200"/>
          </a:xfrm>
          <a:prstGeom prst="rect">
            <a:avLst/>
          </a:prstGeom>
          <a:ln>
            <a:noFill/>
          </a:ln>
          <a:effectLst>
            <a:softEdge rad="112500"/>
          </a:effectLst>
        </p:spPr>
      </p:pic>
      <p:pic>
        <p:nvPicPr>
          <p:cNvPr id="11268" name="Picture 4" descr="O:\Foundation\Division\Photos\Disaster\Earthquake\Haiti\KaSondra's Feb 2012 visit\100_1356.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4465783"/>
            <a:ext cx="1905000" cy="2392217"/>
          </a:xfrm>
          <a:prstGeom prst="rect">
            <a:avLst/>
          </a:prstGeom>
          <a:ln>
            <a:noFill/>
          </a:ln>
          <a:effectLst>
            <a:softEdge rad="112500"/>
          </a:effectLst>
        </p:spPr>
      </p:pic>
      <p:pic>
        <p:nvPicPr>
          <p:cNvPr id="57352" name="Picture 9" descr="LCIF_sig_1_H-2line_1c_INV-RGB.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8600" y="5943600"/>
            <a:ext cx="2224088" cy="649288"/>
          </a:xfrm>
          <a:prstGeom prst="rect">
            <a:avLst/>
          </a:prstGeom>
          <a:noFill/>
          <a:ln w="9525">
            <a:noFill/>
            <a:miter lim="800000"/>
            <a:headEnd/>
            <a:tailEnd/>
          </a:ln>
          <a:effectLst>
            <a:outerShdw rotWithShape="0">
              <a:srgbClr val="808080">
                <a:alpha val="39998"/>
              </a:srgbClr>
            </a:outerShdw>
          </a:effectLst>
        </p:spPr>
      </p:pic>
      <p:pic>
        <p:nvPicPr>
          <p:cNvPr id="11269" name="Picture 5" descr="H:\Profile\Desktop\Documents\measles\DSC02714.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24600" y="4521645"/>
            <a:ext cx="2819400" cy="2336355"/>
          </a:xfrm>
          <a:prstGeom prst="rect">
            <a:avLst/>
          </a:prstGeom>
          <a:ln>
            <a:noFill/>
          </a:ln>
          <a:effectLst>
            <a:softEdge rad="112500"/>
          </a:effectLst>
        </p:spPr>
      </p:pic>
    </p:spTree>
    <p:extLst>
      <p:ext uri="{BB962C8B-B14F-4D97-AF65-F5344CB8AC3E}">
        <p14:creationId xmlns:p14="http://schemas.microsoft.com/office/powerpoint/2010/main" val="23597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latin typeface="Candara" panose="020E0502030303020204" pitchFamily="34" charset="0"/>
              </a:rPr>
              <a:t>CONSEIL D'ADMINISTRATION DE LA LCIF</a:t>
            </a:r>
            <a:endParaRPr lang="fr-FR" dirty="0">
              <a:latin typeface="Candara" panose="020E0502030303020204" pitchFamily="34" charset="0"/>
            </a:endParaRPr>
          </a:p>
        </p:txBody>
      </p:sp>
      <p:sp>
        <p:nvSpPr>
          <p:cNvPr id="5" name="Text Box 9"/>
          <p:cNvSpPr txBox="1">
            <a:spLocks noChangeArrowheads="1"/>
          </p:cNvSpPr>
          <p:nvPr/>
        </p:nvSpPr>
        <p:spPr bwMode="auto">
          <a:xfrm>
            <a:off x="381000" y="1143000"/>
            <a:ext cx="8486775" cy="4937919"/>
          </a:xfrm>
          <a:prstGeom prst="rect">
            <a:avLst/>
          </a:prstGeom>
          <a:noFill/>
          <a:ln w="9525">
            <a:noFill/>
            <a:miter lim="800000"/>
            <a:headEnd/>
            <a:tailEnd/>
          </a:ln>
        </p:spPr>
        <p:txBody>
          <a:bodyPr numCol="2" anchor="ctr"/>
          <a:lstStyle/>
          <a:p>
            <a:pPr>
              <a:lnSpc>
                <a:spcPct val="150000"/>
              </a:lnSpc>
            </a:pPr>
            <a:r>
              <a:rPr lang="fr-FR" sz="1400" b="1" dirty="0" smtClean="0"/>
              <a:t>Dr Jitsuhiro Yamada</a:t>
            </a:r>
            <a:r>
              <a:rPr lang="fr-FR" sz="1400" dirty="0" smtClean="0"/>
              <a:t>, Japon, Président de la LCIF</a:t>
            </a:r>
          </a:p>
          <a:p>
            <a:pPr>
              <a:lnSpc>
                <a:spcPct val="150000"/>
              </a:lnSpc>
            </a:pPr>
            <a:r>
              <a:rPr lang="fr-FR" sz="1400" b="1" dirty="0" smtClean="0"/>
              <a:t>Chancellier Bob Corlew</a:t>
            </a:r>
            <a:r>
              <a:rPr lang="fr-FR" sz="1400" dirty="0" smtClean="0"/>
              <a:t>, É.-U., Président international</a:t>
            </a:r>
          </a:p>
          <a:p>
            <a:pPr>
              <a:lnSpc>
                <a:spcPct val="150000"/>
              </a:lnSpc>
            </a:pPr>
            <a:r>
              <a:rPr lang="fr-FR" sz="1400" b="1" dirty="0" smtClean="0"/>
              <a:t>Naresh Aggarwal</a:t>
            </a:r>
            <a:r>
              <a:rPr lang="fr-FR" sz="1400" dirty="0" smtClean="0"/>
              <a:t>, Inde, 1er VP International</a:t>
            </a:r>
          </a:p>
          <a:p>
            <a:pPr>
              <a:lnSpc>
                <a:spcPct val="150000"/>
              </a:lnSpc>
            </a:pPr>
            <a:r>
              <a:rPr lang="fr-FR" sz="1400" b="1" dirty="0" smtClean="0"/>
              <a:t>Gudrun Yngvadottir</a:t>
            </a:r>
            <a:r>
              <a:rPr lang="fr-FR" sz="1400" dirty="0" smtClean="0"/>
              <a:t>, Islande, 2e VP International</a:t>
            </a:r>
          </a:p>
          <a:p>
            <a:pPr>
              <a:lnSpc>
                <a:spcPct val="150000"/>
              </a:lnSpc>
            </a:pPr>
            <a:r>
              <a:rPr lang="fr-FR" sz="1400" b="1" dirty="0" smtClean="0"/>
              <a:t>Jung-Yul Choi</a:t>
            </a:r>
            <a:r>
              <a:rPr lang="fr-FR" sz="1400" dirty="0" smtClean="0"/>
              <a:t>, Corée, 3e VP International</a:t>
            </a:r>
          </a:p>
          <a:p>
            <a:pPr>
              <a:lnSpc>
                <a:spcPct val="150000"/>
              </a:lnSpc>
            </a:pPr>
            <a:r>
              <a:rPr lang="fr-FR" sz="1400" b="1" dirty="0" smtClean="0"/>
              <a:t>Clement Kusiak</a:t>
            </a:r>
            <a:r>
              <a:rPr lang="fr-FR" sz="1400" dirty="0" smtClean="0"/>
              <a:t>,  É.-U, RC I, PPI</a:t>
            </a:r>
          </a:p>
          <a:p>
            <a:pPr>
              <a:lnSpc>
                <a:spcPct val="150000"/>
              </a:lnSpc>
            </a:pPr>
            <a:r>
              <a:rPr lang="fr-FR" sz="1400" b="1" dirty="0" smtClean="0"/>
              <a:t>Garnet Davis</a:t>
            </a:r>
            <a:r>
              <a:rPr lang="fr-FR" sz="1400" dirty="0" smtClean="0"/>
              <a:t>, Canada, RC II, PDI</a:t>
            </a:r>
          </a:p>
          <a:p>
            <a:pPr>
              <a:lnSpc>
                <a:spcPct val="150000"/>
              </a:lnSpc>
            </a:pPr>
            <a:r>
              <a:rPr lang="fr-FR" sz="1400" b="1" dirty="0" smtClean="0"/>
              <a:t>Fabio de Almeida</a:t>
            </a:r>
            <a:r>
              <a:rPr lang="fr-FR" sz="1400" dirty="0" smtClean="0"/>
              <a:t>, Brésil, RC III, PDI</a:t>
            </a:r>
            <a:endParaRPr lang="fr-FR" sz="1400" dirty="0">
              <a:latin typeface="+mj-lt"/>
            </a:endParaRPr>
          </a:p>
          <a:p>
            <a:pPr>
              <a:lnSpc>
                <a:spcPct val="150000"/>
              </a:lnSpc>
            </a:pPr>
            <a:r>
              <a:rPr lang="fr-FR" sz="1400" b="1" dirty="0" smtClean="0"/>
              <a:t>Philippe Gerondal</a:t>
            </a:r>
            <a:r>
              <a:rPr lang="fr-FR" sz="1400" dirty="0" smtClean="0"/>
              <a:t>, Belgique, RC VI, PDI</a:t>
            </a:r>
            <a:endParaRPr lang="fr-FR" sz="1400" dirty="0">
              <a:latin typeface="+mj-lt"/>
            </a:endParaRPr>
          </a:p>
          <a:p>
            <a:pPr>
              <a:lnSpc>
                <a:spcPct val="150000"/>
              </a:lnSpc>
            </a:pPr>
            <a:r>
              <a:rPr lang="fr-FR" sz="1400" b="1" dirty="0" smtClean="0"/>
              <a:t>Shinji Kayamori</a:t>
            </a:r>
            <a:r>
              <a:rPr lang="fr-FR" sz="1400" dirty="0" smtClean="0"/>
              <a:t>, Japon, RC V, PDI</a:t>
            </a:r>
            <a:r>
              <a:rPr sz="1400" dirty="0"/>
              <a:t/>
            </a:r>
            <a:br>
              <a:rPr sz="1400" dirty="0"/>
            </a:br>
            <a:r>
              <a:rPr lang="fr-FR" sz="1400" b="1" dirty="0" smtClean="0"/>
              <a:t>Shyam Malpani</a:t>
            </a:r>
            <a:r>
              <a:rPr lang="fr-FR" sz="1400" dirty="0" smtClean="0"/>
              <a:t>, Inde, RC VI, PDI</a:t>
            </a:r>
          </a:p>
          <a:p>
            <a:pPr>
              <a:lnSpc>
                <a:spcPct val="150000"/>
              </a:lnSpc>
            </a:pPr>
            <a:r>
              <a:rPr lang="fr-FR" sz="1400" b="1" dirty="0" smtClean="0"/>
              <a:t>Nigel Jeny</a:t>
            </a:r>
            <a:r>
              <a:rPr lang="fr-FR" sz="1400" dirty="0" smtClean="0"/>
              <a:t>, Australie, RC VII, PGD</a:t>
            </a:r>
            <a:endParaRPr lang="fr-FR" sz="1400" dirty="0">
              <a:latin typeface="+mj-lt"/>
            </a:endParaRPr>
          </a:p>
          <a:p>
            <a:pPr>
              <a:lnSpc>
                <a:spcPct val="150000"/>
              </a:lnSpc>
            </a:pPr>
            <a:r>
              <a:rPr lang="fr-FR" sz="1400" b="1" dirty="0" smtClean="0">
                <a:latin typeface="+mj-lt"/>
              </a:rPr>
              <a:t>Dr S.P. </a:t>
            </a:r>
            <a:r>
              <a:rPr lang="fr-FR" sz="1400" dirty="0" smtClean="0"/>
              <a:t>Amin, Représentant pour l’Afrique, PDI</a:t>
            </a:r>
            <a:endParaRPr lang="fr-FR" sz="1400" dirty="0">
              <a:latin typeface="+mj-lt"/>
            </a:endParaRPr>
          </a:p>
          <a:p>
            <a:pPr>
              <a:lnSpc>
                <a:spcPct val="150000"/>
              </a:lnSpc>
            </a:pPr>
            <a:r>
              <a:rPr lang="fr-FR" sz="1400" b="1" dirty="0" smtClean="0"/>
              <a:t>Robert Littlefield</a:t>
            </a:r>
            <a:r>
              <a:rPr lang="fr-FR" sz="1400" dirty="0" smtClean="0"/>
              <a:t>, Ph.D.,  É.-U., pays comptant le plus grand nombre de membres, PDI</a:t>
            </a:r>
          </a:p>
          <a:p>
            <a:pPr>
              <a:lnSpc>
                <a:spcPct val="150000"/>
              </a:lnSpc>
            </a:pPr>
            <a:endParaRPr lang="fr-FR" sz="1400" dirty="0">
              <a:latin typeface="+mj-lt"/>
            </a:endParaRPr>
          </a:p>
          <a:p>
            <a:pPr>
              <a:lnSpc>
                <a:spcPct val="150000"/>
              </a:lnSpc>
            </a:pPr>
            <a:endParaRPr lang="fr-FR" sz="1400" dirty="0">
              <a:latin typeface="+mj-lt"/>
            </a:endParaRPr>
          </a:p>
          <a:p>
            <a:pPr>
              <a:lnSpc>
                <a:spcPct val="150000"/>
              </a:lnSpc>
            </a:pPr>
            <a:r>
              <a:rPr lang="fr-FR" sz="1400" b="1" dirty="0" smtClean="0">
                <a:latin typeface="+mj-lt"/>
              </a:rPr>
              <a:t>N.S. </a:t>
            </a:r>
            <a:r>
              <a:rPr lang="fr-FR" sz="1400" b="1" dirty="0" smtClean="0"/>
              <a:t>Sankar</a:t>
            </a:r>
            <a:r>
              <a:rPr lang="fr-FR" sz="1400" dirty="0" smtClean="0"/>
              <a:t>, Inde, 2e pays comptant le plus grand nombre de membres, PDI</a:t>
            </a:r>
          </a:p>
          <a:p>
            <a:pPr>
              <a:lnSpc>
                <a:spcPct val="150000"/>
              </a:lnSpc>
            </a:pPr>
            <a:r>
              <a:rPr lang="fr-FR" sz="1400" b="1" dirty="0" smtClean="0"/>
              <a:t>Ching-Li Lee</a:t>
            </a:r>
            <a:r>
              <a:rPr lang="fr-FR" sz="1400" dirty="0" smtClean="0"/>
              <a:t>, Taïwan, pays donnant le plus par membre, PDI</a:t>
            </a:r>
            <a:endParaRPr lang="fr-FR" sz="1400" dirty="0"/>
          </a:p>
          <a:p>
            <a:pPr>
              <a:lnSpc>
                <a:spcPct val="150000"/>
              </a:lnSpc>
            </a:pPr>
            <a:r>
              <a:rPr lang="fr-FR" sz="1400" b="1" dirty="0" smtClean="0"/>
              <a:t>Chikao Suzuki</a:t>
            </a:r>
            <a:r>
              <a:rPr lang="fr-FR" sz="1400" dirty="0" smtClean="0"/>
              <a:t>, Japon,  2e pays donnant le plus par membre, PGD</a:t>
            </a:r>
            <a:endParaRPr lang="fr-FR" sz="1400" dirty="0">
              <a:latin typeface="+mj-lt"/>
            </a:endParaRPr>
          </a:p>
          <a:p>
            <a:pPr>
              <a:lnSpc>
                <a:spcPct val="150000"/>
              </a:lnSpc>
            </a:pPr>
            <a:r>
              <a:rPr lang="fr-FR" sz="1400" b="1" dirty="0" smtClean="0"/>
              <a:t>Dr Joong-Ho Son</a:t>
            </a:r>
            <a:r>
              <a:rPr lang="fr-FR" sz="1400" dirty="0" smtClean="0"/>
              <a:t>, Corée, 3e pays donnant le plus par membre, PDI</a:t>
            </a:r>
            <a:endParaRPr lang="fr-FR" sz="1400" b="1" dirty="0" smtClean="0">
              <a:latin typeface="+mj-lt"/>
            </a:endParaRPr>
          </a:p>
          <a:p>
            <a:pPr>
              <a:lnSpc>
                <a:spcPct val="150000"/>
              </a:lnSpc>
            </a:pPr>
            <a:r>
              <a:rPr lang="fr-FR" sz="1400" b="1" dirty="0" smtClean="0"/>
              <a:t>Joe Preston</a:t>
            </a:r>
            <a:r>
              <a:rPr lang="fr-FR" sz="1400" dirty="0" smtClean="0"/>
              <a:t>,  É.-U, Immédiat Past Président de la LCIF, PPI</a:t>
            </a:r>
          </a:p>
          <a:p>
            <a:pPr>
              <a:lnSpc>
                <a:spcPct val="150000"/>
              </a:lnSpc>
            </a:pPr>
            <a:r>
              <a:rPr lang="fr-FR" sz="1400" b="1" dirty="0" smtClean="0"/>
              <a:t>Barry Palmer</a:t>
            </a:r>
            <a:r>
              <a:rPr lang="fr-FR" sz="1400" dirty="0" smtClean="0"/>
              <a:t>,  Australie, Past Président de la LCIF, PPI</a:t>
            </a:r>
          </a:p>
          <a:p>
            <a:pPr>
              <a:lnSpc>
                <a:spcPct val="150000"/>
              </a:lnSpc>
            </a:pPr>
            <a:r>
              <a:rPr lang="fr-FR" sz="1400" b="1" dirty="0" smtClean="0"/>
              <a:t>Wing-Kun Tam</a:t>
            </a:r>
            <a:r>
              <a:rPr lang="fr-FR" sz="1400" dirty="0" smtClean="0"/>
              <a:t>, Chine, Membre nommé au conseil</a:t>
            </a:r>
          </a:p>
          <a:p>
            <a:pPr>
              <a:lnSpc>
                <a:spcPct val="150000"/>
              </a:lnSpc>
            </a:pPr>
            <a:r>
              <a:rPr lang="fr-FR" sz="1400" b="1" dirty="0" smtClean="0"/>
              <a:t>Joseph Marcheggiani</a:t>
            </a:r>
            <a:r>
              <a:rPr lang="fr-FR" sz="1400" dirty="0" smtClean="0"/>
              <a:t>,  É.-U., Membre</a:t>
            </a:r>
            <a:r>
              <a:rPr lang="fr-FR" dirty="0" smtClean="0"/>
              <a:t> </a:t>
            </a:r>
            <a:r>
              <a:rPr lang="fr-FR" sz="1400" dirty="0" smtClean="0"/>
              <a:t>nommé au conseil</a:t>
            </a:r>
            <a:endParaRPr lang="fr-FR" sz="1400" b="1" dirty="0">
              <a:latin typeface="+mj-lt"/>
            </a:endParaRPr>
          </a:p>
          <a:p>
            <a:pPr>
              <a:lnSpc>
                <a:spcPct val="150000"/>
              </a:lnSpc>
            </a:pPr>
            <a:r>
              <a:rPr dirty="0"/>
              <a:t/>
            </a:r>
            <a:br>
              <a:rPr dirty="0"/>
            </a:br>
            <a:endParaRPr lang="fr-FR" sz="1400" dirty="0">
              <a:solidFill>
                <a:srgbClr val="766A62"/>
              </a:solidFill>
              <a:latin typeface="Helvetica"/>
            </a:endParaRPr>
          </a:p>
        </p:txBody>
      </p:sp>
    </p:spTree>
    <p:extLst>
      <p:ext uri="{BB962C8B-B14F-4D97-AF65-F5344CB8AC3E}">
        <p14:creationId xmlns:p14="http://schemas.microsoft.com/office/powerpoint/2010/main" val="1844986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073F88"/>
                </a:solidFill>
                <a:latin typeface="Candara" pitchFamily="34" charset="0"/>
              </a:rPr>
              <a:t>Impact de la LCIF</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6</a:t>
            </a:fld>
            <a:endParaRPr lang="fr-FR"/>
          </a:p>
        </p:txBody>
      </p:sp>
      <p:pic>
        <p:nvPicPr>
          <p:cNvPr id="6" name="Picture 2" descr="Humanitarian_word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41" y="1295400"/>
            <a:ext cx="694378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86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bwMode="auto">
          <a:xfrm>
            <a:off x="1143000" y="0"/>
            <a:ext cx="6858000" cy="6858000"/>
          </a:xfrm>
          <a:prstGeom prst="diamond">
            <a:avLst/>
          </a:prstGeom>
          <a:solidFill>
            <a:srgbClr val="FFFF99"/>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028" name="Picture 4" descr="H:\Beijing (14).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1533980" y="485745"/>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29" name="Picture 5" descr="H:\disaster2.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7244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O:\Foundation\Division\Photos\Youth - Lions Quest\Kansas high school Lions Quest Sept 2013\Kansas_Photo_Credit_Dan_Morris_8396.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604849"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1" name="Picture 7" descr="H:\measles_Uganda.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b="-1695"/>
          <a:stretch/>
        </p:blipFill>
        <p:spPr bwMode="auto">
          <a:xfrm>
            <a:off x="4751733"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6382" y="2302666"/>
            <a:ext cx="1180131" cy="553998"/>
          </a:xfrm>
          <a:prstGeom prst="rect">
            <a:avLst/>
          </a:prstGeom>
          <a:noFill/>
        </p:spPr>
        <p:txBody>
          <a:bodyPr wrap="none" lIns="91440" tIns="45720" rIns="91440" bIns="45720">
            <a:spAutoFit/>
          </a:bodyPr>
          <a:lstStyle/>
          <a:p>
            <a:pPr algn="ctr"/>
            <a:r>
              <a:rPr lang="fr-FR"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 vue</a:t>
            </a:r>
            <a:endParaRPr lang="fr-F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4438806" y="2057400"/>
            <a:ext cx="3562194" cy="1015663"/>
          </a:xfrm>
          <a:prstGeom prst="rect">
            <a:avLst/>
          </a:prstGeom>
          <a:noFill/>
        </p:spPr>
        <p:txBody>
          <a:bodyPr wrap="none" lIns="91440" tIns="45720" rIns="91440" bIns="45720">
            <a:spAutoFit/>
          </a:bodyPr>
          <a:lstStyle/>
          <a:p>
            <a:pPr algn="ctr"/>
            <a:r>
              <a:rPr lang="fr-FR"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Les catastrophes </a:t>
            </a:r>
            <a:br>
              <a:rPr lang="fr-FR"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fr-FR"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naturelles</a:t>
            </a:r>
            <a:endParaRPr lang="fr-F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Rectangle 12"/>
          <p:cNvSpPr/>
          <p:nvPr/>
        </p:nvSpPr>
        <p:spPr>
          <a:xfrm>
            <a:off x="2386382" y="5393115"/>
            <a:ext cx="1279839" cy="553998"/>
          </a:xfrm>
          <a:prstGeom prst="rect">
            <a:avLst/>
          </a:prstGeom>
          <a:noFill/>
        </p:spPr>
        <p:txBody>
          <a:bodyPr wrap="none" lIns="91440" tIns="45720" rIns="91440" bIns="45720">
            <a:spAutoFit/>
          </a:bodyPr>
          <a:lstStyle/>
          <a:p>
            <a:pPr algn="ctr"/>
            <a:r>
              <a:rPr lang="fr-FR"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 Jeunesse</a:t>
            </a:r>
            <a:endParaRPr lang="fr-F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4" name="Rectangle 13"/>
          <p:cNvSpPr/>
          <p:nvPr/>
        </p:nvSpPr>
        <p:spPr>
          <a:xfrm>
            <a:off x="4836614" y="5105400"/>
            <a:ext cx="2654894" cy="1015663"/>
          </a:xfrm>
          <a:prstGeom prst="rect">
            <a:avLst/>
          </a:prstGeom>
          <a:noFill/>
        </p:spPr>
        <p:txBody>
          <a:bodyPr wrap="none" lIns="91440" tIns="45720" rIns="91440" bIns="45720">
            <a:spAutoFit/>
          </a:bodyPr>
          <a:lstStyle/>
          <a:p>
            <a:pPr algn="ctr"/>
            <a:r>
              <a:rPr lang="fr-FR"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Les Actions </a:t>
            </a:r>
            <a:br>
              <a:rPr lang="fr-FR"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fr-FR"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humanitaires</a:t>
            </a:r>
            <a:endParaRPr lang="fr-FR"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7895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pic>
        <p:nvPicPr>
          <p:cNvPr id="22532" name="Picture 4"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400" y="-111252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0" y="-109728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5"/>
          <p:cNvSpPr>
            <a:spLocks noGrp="1" noChangeArrowheads="1"/>
          </p:cNvSpPr>
          <p:nvPr>
            <p:ph type="title"/>
          </p:nvPr>
        </p:nvSpPr>
        <p:spPr>
          <a:xfrm>
            <a:off x="304800" y="152400"/>
            <a:ext cx="8610600" cy="1066800"/>
          </a:xfrm>
        </p:spPr>
        <p:txBody>
          <a:bodyPr/>
          <a:lstStyle/>
          <a:p>
            <a:pPr algn="l" eaLnBrk="1" hangingPunct="1">
              <a:lnSpc>
                <a:spcPct val="90000"/>
              </a:lnSpc>
            </a:pPr>
            <a:r>
              <a:rPr lang="fr-FR" altLang="en-US" dirty="0">
                <a:solidFill>
                  <a:srgbClr val="073F88"/>
                </a:solidFill>
                <a:latin typeface="Candara" pitchFamily="34" charset="0"/>
              </a:rPr>
              <a:t>Comment la LCIF aide les Lions ? </a:t>
            </a:r>
          </a:p>
        </p:txBody>
      </p:sp>
      <p:sp>
        <p:nvSpPr>
          <p:cNvPr id="22535" name="Text Box 9"/>
          <p:cNvSpPr txBox="1">
            <a:spLocks noChangeArrowheads="1"/>
          </p:cNvSpPr>
          <p:nvPr/>
        </p:nvSpPr>
        <p:spPr bwMode="auto">
          <a:xfrm>
            <a:off x="152400" y="1638300"/>
            <a:ext cx="4800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spcBef>
                <a:spcPct val="50000"/>
              </a:spcBef>
              <a:buClr>
                <a:srgbClr val="766A62"/>
              </a:buClr>
              <a:buFont typeface="Wingdings" pitchFamily="2" charset="2"/>
              <a:buChar char="§"/>
            </a:pPr>
            <a:r>
              <a:rPr lang="fr-FR" altLang="en-US" sz="1800" dirty="0">
                <a:latin typeface="+mn-lt"/>
              </a:rPr>
              <a:t>La LCIF aide les Lions à répondre collectivement aux situations humanitaires majeures à travers le monde</a:t>
            </a:r>
          </a:p>
          <a:p>
            <a:pPr>
              <a:spcBef>
                <a:spcPct val="50000"/>
              </a:spcBef>
              <a:buClr>
                <a:srgbClr val="766A62"/>
              </a:buClr>
              <a:buFont typeface="Wingdings" pitchFamily="2" charset="2"/>
              <a:buChar char="§"/>
            </a:pPr>
            <a:r>
              <a:rPr lang="fr-FR" altLang="en-US" sz="1800" dirty="0">
                <a:latin typeface="+mn-lt"/>
              </a:rPr>
              <a:t>Permet aux Lions d’aider les Lions</a:t>
            </a:r>
          </a:p>
          <a:p>
            <a:pPr>
              <a:spcBef>
                <a:spcPct val="50000"/>
              </a:spcBef>
              <a:buClr>
                <a:srgbClr val="766A62"/>
              </a:buClr>
              <a:buFont typeface="Wingdings" pitchFamily="2" charset="2"/>
              <a:buChar char="§"/>
            </a:pPr>
            <a:r>
              <a:rPr lang="fr-FR" altLang="en-US" sz="1800" dirty="0">
                <a:latin typeface="+mn-lt"/>
              </a:rPr>
              <a:t>Finance des projets qui dépassent la capacité des districts/clubs</a:t>
            </a:r>
          </a:p>
          <a:p>
            <a:pPr>
              <a:spcBef>
                <a:spcPct val="50000"/>
              </a:spcBef>
              <a:buClr>
                <a:srgbClr val="766A62"/>
              </a:buClr>
              <a:buFont typeface="Wingdings" pitchFamily="2" charset="2"/>
              <a:buChar char="§"/>
            </a:pPr>
            <a:r>
              <a:rPr lang="fr-FR" altLang="en-US" sz="1800" dirty="0">
                <a:latin typeface="+mn-lt"/>
              </a:rPr>
              <a:t>La LCIF développe des programmes de subventions pertinents pour aider les Lions à mieux servir les communautés</a:t>
            </a:r>
          </a:p>
        </p:txBody>
      </p:sp>
      <p:pic>
        <p:nvPicPr>
          <p:cNvPr id="5122" name="Picture 2" descr="H:\Documents\photos\Nepal_MR_FebMar12_Immunization  335.jpg"/>
          <p:cNvPicPr>
            <a:picLocks noChangeAspect="1" noChangeArrowheads="1"/>
          </p:cNvPicPr>
          <p:nvPr/>
        </p:nvPicPr>
        <p:blipFill rotWithShape="1">
          <a:blip r:embed="rId4"/>
          <a:srcRect/>
          <a:stretch/>
        </p:blipFill>
        <p:spPr bwMode="auto">
          <a:xfrm>
            <a:off x="4895850" y="1989138"/>
            <a:ext cx="4016375"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0385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26" r="2726"/>
          <a:stretch>
            <a:fillRect/>
          </a:stretch>
        </p:blipFill>
        <p:spPr/>
      </p:pic>
      <p:sp>
        <p:nvSpPr>
          <p:cNvPr id="4" name="Title 3"/>
          <p:cNvSpPr>
            <a:spLocks noGrp="1"/>
          </p:cNvSpPr>
          <p:nvPr>
            <p:ph type="title"/>
          </p:nvPr>
        </p:nvSpPr>
        <p:spPr/>
        <p:txBody>
          <a:bodyPr>
            <a:noAutofit/>
          </a:bodyPr>
          <a:lstStyle/>
          <a:p>
            <a:r>
              <a:rPr lang="fr-FR" dirty="0">
                <a:solidFill>
                  <a:srgbClr val="073F88"/>
                </a:solidFill>
                <a:latin typeface="Candara" pitchFamily="34" charset="0"/>
              </a:rPr>
              <a:t>Comment pouvez-vous aider à construire notre fondation ?</a:t>
            </a:r>
          </a:p>
        </p:txBody>
      </p:sp>
      <p:sp>
        <p:nvSpPr>
          <p:cNvPr id="10" name="Rectangle 9"/>
          <p:cNvSpPr/>
          <p:nvPr/>
        </p:nvSpPr>
        <p:spPr>
          <a:xfrm>
            <a:off x="457200" y="2362200"/>
            <a:ext cx="3810000" cy="1754326"/>
          </a:xfrm>
          <a:prstGeom prst="rect">
            <a:avLst/>
          </a:prstGeom>
        </p:spPr>
        <p:txBody>
          <a:bodyPr wrap="square">
            <a:spAutoFit/>
          </a:bodyPr>
          <a:lstStyle/>
          <a:p>
            <a:pPr marL="628650" indent="-457200">
              <a:spcBef>
                <a:spcPts val="1200"/>
              </a:spcBef>
              <a:buFont typeface="+mj-lt"/>
              <a:buAutoNum type="arabicPeriod"/>
              <a:defRPr/>
            </a:pPr>
            <a:r>
              <a:rPr lang="fr-FR" sz="2200" dirty="0">
                <a:latin typeface="Helvetica" pitchFamily="34" charset="0"/>
              </a:rPr>
              <a:t>Racontez l’histoire de la LCIF.</a:t>
            </a:r>
          </a:p>
          <a:p>
            <a:pPr marL="628650" indent="-457200">
              <a:spcBef>
                <a:spcPts val="1200"/>
              </a:spcBef>
              <a:buFont typeface="+mj-lt"/>
              <a:buAutoNum type="arabicPeriod"/>
              <a:defRPr/>
            </a:pPr>
            <a:r>
              <a:rPr lang="fr-FR" altLang="ja-JP" sz="2200" dirty="0">
                <a:latin typeface="Helvetica" pitchFamily="34" charset="0"/>
              </a:rPr>
              <a:t>Encouragez les dons individuels.</a:t>
            </a:r>
          </a:p>
          <a:p>
            <a:pPr marL="628650" indent="-457200">
              <a:spcBef>
                <a:spcPts val="1200"/>
              </a:spcBef>
              <a:buFont typeface="+mj-lt"/>
              <a:buAutoNum type="arabicPeriod"/>
              <a:defRPr/>
            </a:pPr>
            <a:r>
              <a:rPr lang="fr-FR" sz="2200" dirty="0">
                <a:latin typeface="Helvetica" pitchFamily="34" charset="0"/>
              </a:rPr>
              <a:t>Augmentez les dons de la part des clubs</a:t>
            </a:r>
            <a:endParaRPr lang="fr-FR" sz="2200" dirty="0"/>
          </a:p>
        </p:txBody>
      </p:sp>
    </p:spTree>
    <p:extLst>
      <p:ext uri="{BB962C8B-B14F-4D97-AF65-F5344CB8AC3E}">
        <p14:creationId xmlns:p14="http://schemas.microsoft.com/office/powerpoint/2010/main" val="2528441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ONS_MAY2016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2993</TotalTime>
  <Words>4217</Words>
  <Application>Microsoft Office PowerPoint</Application>
  <PresentationFormat>On-screen Show (4:3)</PresentationFormat>
  <Paragraphs>437</Paragraphs>
  <Slides>45</Slides>
  <Notes>38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LIONS_MAY2016_Template2</vt:lpstr>
      <vt:lpstr>Formation des coordonnateurs de club</vt:lpstr>
      <vt:lpstr>Lions Clubs International</vt:lpstr>
      <vt:lpstr>La Fondation du Lions Clubs International</vt:lpstr>
      <vt:lpstr>Structure de la gouvernance de la LCIF</vt:lpstr>
      <vt:lpstr>CONSEIL D'ADMINISTRATION DE LA LCIF</vt:lpstr>
      <vt:lpstr>Impact de la LCIF</vt:lpstr>
      <vt:lpstr>PowerPoint Presentation</vt:lpstr>
      <vt:lpstr>Comment la LCIF aide les Lions ? </vt:lpstr>
      <vt:lpstr>Comment pouvez-vous aider à construire notre fondation ?</vt:lpstr>
      <vt:lpstr>Les subventions de la LCIF</vt:lpstr>
      <vt:lpstr>Les catégories de subventions</vt:lpstr>
      <vt:lpstr>Les subventions SightFirst</vt:lpstr>
      <vt:lpstr>Les subventions standard</vt:lpstr>
      <vt:lpstr>Les subventions Core 4</vt:lpstr>
      <vt:lpstr>Qu’est-ce que Lions Quest ?</vt:lpstr>
      <vt:lpstr>Les subventions d’assistance internationale (SAI)</vt:lpstr>
      <vt:lpstr>Les subventions d'aide aux victimes de catastrophes</vt:lpstr>
      <vt:lpstr>Les subventions LCIF 2015-2016</vt:lpstr>
      <vt:lpstr>Rôles et responsabilités</vt:lpstr>
      <vt:lpstr>Coordonnateur de club chargé de la LCIF</vt:lpstr>
      <vt:lpstr>Coordonnateur de club</vt:lpstr>
      <vt:lpstr>Appels de mise en relation</vt:lpstr>
      <vt:lpstr>Les visites de clubs</vt:lpstr>
      <vt:lpstr>Objectifs des visites de clubs</vt:lpstr>
      <vt:lpstr>Présentation au club</vt:lpstr>
      <vt:lpstr>Suivi des visites de clubs</vt:lpstr>
      <vt:lpstr>Ressources pour les visites aux clubs</vt:lpstr>
      <vt:lpstr>Objectifs à cinq ans de la LCIF</vt:lpstr>
      <vt:lpstr> Dons de 2015-2016* au 30 juin *résultats préliminaires en dollars américains (non vérifiés)</vt:lpstr>
      <vt:lpstr>Objectifs de cinq ans de la LCIF</vt:lpstr>
      <vt:lpstr>Argumentaire </vt:lpstr>
      <vt:lpstr>Argumentaire</vt:lpstr>
      <vt:lpstr>Mises à jour de la LCIF</vt:lpstr>
      <vt:lpstr>Le défi de service du centenaire</vt:lpstr>
      <vt:lpstr>Le défi de service du centenaire</vt:lpstr>
      <vt:lpstr>Le défi de service du centenaire</vt:lpstr>
      <vt:lpstr>Le défi de service du centenaire</vt:lpstr>
      <vt:lpstr>Programme de membre bienfaiteur</vt:lpstr>
      <vt:lpstr>Valorisation individuelle</vt:lpstr>
      <vt:lpstr>Récompenses de fin d'année</vt:lpstr>
      <vt:lpstr>Valorisation du Club </vt:lpstr>
      <vt:lpstr>Écussons de don de club</vt:lpstr>
      <vt:lpstr>Servez-vous d'anecdotes personnelles</vt:lpstr>
      <vt:lpstr>Enrichir les vies</vt:lpstr>
      <vt:lpstr>PowerPoint Presentation</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Training</dc:title>
  <dc:creator>Prosser, Erica</dc:creator>
  <cp:lastModifiedBy>Ingrid</cp:lastModifiedBy>
  <cp:revision>31</cp:revision>
  <dcterms:created xsi:type="dcterms:W3CDTF">2016-06-03T16:15:18Z</dcterms:created>
  <dcterms:modified xsi:type="dcterms:W3CDTF">2016-09-05T00:13:31Z</dcterms:modified>
</cp:coreProperties>
</file>