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952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61182" y="1809749"/>
            <a:ext cx="546963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88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5797" y="3396869"/>
            <a:ext cx="192150" cy="1104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4354" y="659383"/>
            <a:ext cx="10083291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11095" y="2222500"/>
            <a:ext cx="8894445" cy="4606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ewclubs@lionsclub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ionsclub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3962400"/>
            <a:ext cx="1178560" cy="73660"/>
          </a:xfrm>
          <a:custGeom>
            <a:avLst/>
            <a:gdLst/>
            <a:ahLst/>
            <a:cxnLst/>
            <a:rect l="l" t="t" r="r" b="b"/>
            <a:pathLst>
              <a:path w="1178560" h="73660">
                <a:moveTo>
                  <a:pt x="1178052" y="0"/>
                </a:moveTo>
                <a:lnTo>
                  <a:pt x="0" y="0"/>
                </a:lnTo>
                <a:lnTo>
                  <a:pt x="0" y="73151"/>
                </a:lnTo>
                <a:lnTo>
                  <a:pt x="1178052" y="73151"/>
                </a:lnTo>
                <a:lnTo>
                  <a:pt x="1178052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3130677"/>
            <a:ext cx="551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Lions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Clubs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4211192"/>
            <a:ext cx="38233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MyL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300" spc="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300" spc="-5" dirty="0">
                <a:solidFill>
                  <a:srgbClr val="FFFFFF"/>
                </a:solidFill>
                <a:latin typeface="Arial"/>
                <a:cs typeface="Arial"/>
              </a:rPr>
              <a:t>Kurzleitfaden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3980" y="3355847"/>
            <a:ext cx="3208019" cy="3502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796" y="0"/>
            <a:ext cx="11157585" cy="6842759"/>
          </a:xfrm>
          <a:custGeom>
            <a:avLst/>
            <a:gdLst/>
            <a:ahLst/>
            <a:cxnLst/>
            <a:rect l="l" t="t" r="r" b="b"/>
            <a:pathLst>
              <a:path w="11157585" h="6842759">
                <a:moveTo>
                  <a:pt x="11157204" y="0"/>
                </a:moveTo>
                <a:lnTo>
                  <a:pt x="1582973" y="0"/>
                </a:lnTo>
                <a:lnTo>
                  <a:pt x="0" y="6842759"/>
                </a:lnTo>
                <a:lnTo>
                  <a:pt x="11157204" y="6842759"/>
                </a:lnTo>
                <a:lnTo>
                  <a:pt x="11157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1650" y="69596"/>
            <a:ext cx="82105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Einreichung</a:t>
            </a:r>
            <a:r>
              <a:rPr sz="2400" spc="-20" dirty="0"/>
              <a:t> </a:t>
            </a:r>
            <a:r>
              <a:rPr sz="2400" dirty="0"/>
              <a:t>eines</a:t>
            </a:r>
            <a:r>
              <a:rPr sz="2400" spc="-85" dirty="0"/>
              <a:t> </a:t>
            </a:r>
            <a:r>
              <a:rPr sz="2400" dirty="0"/>
              <a:t>Antrags</a:t>
            </a:r>
            <a:r>
              <a:rPr sz="2400" spc="-20" dirty="0"/>
              <a:t> </a:t>
            </a:r>
            <a:r>
              <a:rPr sz="2400" dirty="0"/>
              <a:t>auf</a:t>
            </a:r>
            <a:r>
              <a:rPr sz="2400" spc="-15" dirty="0"/>
              <a:t> </a:t>
            </a:r>
            <a:r>
              <a:rPr sz="2400" dirty="0"/>
              <a:t>Gründung</a:t>
            </a:r>
            <a:r>
              <a:rPr sz="2400" spc="-15" dirty="0"/>
              <a:t> </a:t>
            </a:r>
            <a:r>
              <a:rPr sz="2400" dirty="0"/>
              <a:t>eines</a:t>
            </a:r>
            <a:r>
              <a:rPr sz="2400" spc="-15" dirty="0"/>
              <a:t> </a:t>
            </a:r>
            <a:r>
              <a:rPr sz="2400" dirty="0"/>
              <a:t>neuen</a:t>
            </a:r>
            <a:r>
              <a:rPr sz="2400" spc="-15" dirty="0"/>
              <a:t> </a:t>
            </a:r>
            <a:r>
              <a:rPr sz="2400" dirty="0"/>
              <a:t>Clubs:</a:t>
            </a:r>
            <a:r>
              <a:rPr sz="2400" spc="-10" dirty="0"/>
              <a:t> 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022893" y="1679357"/>
            <a:ext cx="5187950" cy="4902835"/>
            <a:chOff x="3025139" y="1673351"/>
            <a:chExt cx="5187950" cy="4902835"/>
          </a:xfrm>
        </p:grpSpPr>
        <p:sp>
          <p:nvSpPr>
            <p:cNvPr id="5" name="object 5"/>
            <p:cNvSpPr/>
            <p:nvPr/>
          </p:nvSpPr>
          <p:spPr>
            <a:xfrm>
              <a:off x="3029711" y="1673351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60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5139" y="1845563"/>
              <a:ext cx="5187696" cy="47304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21802" y="2552192"/>
            <a:ext cx="30206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Der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Antrag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besteht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6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einfachen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Abschnitten: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1802" y="3468370"/>
            <a:ext cx="360680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Informationen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zum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neuen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Club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Patenclub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10" dirty="0">
                <a:latin typeface="Arial"/>
                <a:cs typeface="Arial"/>
              </a:rPr>
              <a:t>Neue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Clubamtsträger</a:t>
            </a:r>
            <a:endParaRPr sz="1800">
              <a:latin typeface="Arial"/>
              <a:cs typeface="Arial"/>
            </a:endParaRPr>
          </a:p>
          <a:p>
            <a:pPr marL="469900" marR="920115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Ungefähre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Anzahl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der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Gründungsmitglieder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Clubkriterien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latin typeface="Arial"/>
                <a:cs typeface="Arial"/>
              </a:rPr>
              <a:t>Anmerkungen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815" y="371093"/>
            <a:ext cx="10953750" cy="12750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9393555">
              <a:lnSpc>
                <a:spcPts val="1730"/>
              </a:lnSpc>
              <a:spcBef>
                <a:spcPts val="310"/>
              </a:spcBef>
            </a:pPr>
            <a:r>
              <a:rPr sz="1600" b="1" spc="-55" dirty="0">
                <a:solidFill>
                  <a:srgbClr val="EBB7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rags</a:t>
            </a:r>
            <a:r>
              <a:rPr sz="1600" b="1" spc="5" dirty="0">
                <a:solidFill>
                  <a:srgbClr val="EBB700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inrei</a:t>
            </a:r>
            <a:r>
              <a:rPr sz="1600" b="1" spc="5" dirty="0">
                <a:solidFill>
                  <a:srgbClr val="EBB700"/>
                </a:solidFill>
                <a:latin typeface="Arial"/>
                <a:cs typeface="Arial"/>
              </a:rPr>
              <a:t>c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  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ung</a:t>
            </a:r>
            <a:endParaRPr sz="1600" dirty="0">
              <a:latin typeface="Arial"/>
              <a:cs typeface="Arial"/>
            </a:endParaRPr>
          </a:p>
          <a:p>
            <a:pPr marL="2363470" marR="5080">
              <a:lnSpc>
                <a:spcPct val="100000"/>
              </a:lnSpc>
              <a:spcBef>
                <a:spcPts val="405"/>
              </a:spcBef>
            </a:pP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4.</a:t>
            </a:r>
            <a:r>
              <a:rPr sz="16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Schritt:</a:t>
            </a:r>
            <a:r>
              <a:rPr sz="1600" b="1" spc="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Einreichung</a:t>
            </a:r>
            <a:r>
              <a:rPr sz="160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ausstehend</a:t>
            </a:r>
            <a:r>
              <a:rPr sz="1600" b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sz="16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Geben</a:t>
            </a:r>
            <a:r>
              <a:rPr sz="16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Sie alle aufgeführten</a:t>
            </a:r>
            <a:r>
              <a:rPr sz="16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Informationen</a:t>
            </a:r>
            <a:r>
              <a:rPr sz="16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ein.</a:t>
            </a:r>
            <a:r>
              <a:rPr sz="16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Klicken </a:t>
            </a:r>
            <a:r>
              <a:rPr sz="1600" spc="-4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Sie 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unbedingt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auf</a:t>
            </a:r>
            <a:r>
              <a:rPr sz="16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„Clubkriterien“,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reichen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Sie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diese beim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Distrikt-Governor</a:t>
            </a:r>
            <a:r>
              <a:rPr sz="1600" spc="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ein und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klicken</a:t>
            </a:r>
            <a:r>
              <a:rPr sz="1600" spc="-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Sie 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auf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die</a:t>
            </a:r>
            <a:r>
              <a:rPr sz="16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Schaltfläche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„Speichern“,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um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den</a:t>
            </a:r>
            <a:r>
              <a:rPr sz="1600" spc="-8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Antrag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auf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die</a:t>
            </a:r>
            <a:r>
              <a:rPr sz="16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nächste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Ebene 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zu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bringen.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67661" y="4997830"/>
            <a:ext cx="3380104" cy="1715135"/>
          </a:xfrm>
          <a:custGeom>
            <a:avLst/>
            <a:gdLst/>
            <a:ahLst/>
            <a:cxnLst/>
            <a:rect l="l" t="t" r="r" b="b"/>
            <a:pathLst>
              <a:path w="3380104" h="1715134">
                <a:moveTo>
                  <a:pt x="841248" y="1036662"/>
                </a:moveTo>
                <a:lnTo>
                  <a:pt x="831608" y="1027455"/>
                </a:lnTo>
                <a:lnTo>
                  <a:pt x="779653" y="977836"/>
                </a:lnTo>
                <a:lnTo>
                  <a:pt x="771321" y="1004798"/>
                </a:lnTo>
                <a:lnTo>
                  <a:pt x="5842" y="769416"/>
                </a:lnTo>
                <a:lnTo>
                  <a:pt x="0" y="788352"/>
                </a:lnTo>
                <a:lnTo>
                  <a:pt x="765479" y="1023734"/>
                </a:lnTo>
                <a:lnTo>
                  <a:pt x="757174" y="1050671"/>
                </a:lnTo>
                <a:lnTo>
                  <a:pt x="841248" y="1036662"/>
                </a:lnTo>
                <a:close/>
              </a:path>
              <a:path w="3380104" h="1715134">
                <a:moveTo>
                  <a:pt x="1585214" y="1568323"/>
                </a:moveTo>
                <a:lnTo>
                  <a:pt x="1503680" y="1543570"/>
                </a:lnTo>
                <a:lnTo>
                  <a:pt x="1508417" y="1571371"/>
                </a:lnTo>
                <a:lnTo>
                  <a:pt x="783082" y="1695005"/>
                </a:lnTo>
                <a:lnTo>
                  <a:pt x="786384" y="1714538"/>
                </a:lnTo>
                <a:lnTo>
                  <a:pt x="1511757" y="1590890"/>
                </a:lnTo>
                <a:lnTo>
                  <a:pt x="1516507" y="1618691"/>
                </a:lnTo>
                <a:lnTo>
                  <a:pt x="1583982" y="1569224"/>
                </a:lnTo>
                <a:lnTo>
                  <a:pt x="1585214" y="1568323"/>
                </a:lnTo>
                <a:close/>
              </a:path>
              <a:path w="3380104" h="1715134">
                <a:moveTo>
                  <a:pt x="3379978" y="18542"/>
                </a:moveTo>
                <a:lnTo>
                  <a:pt x="3372739" y="0"/>
                </a:lnTo>
                <a:lnTo>
                  <a:pt x="2809011" y="218681"/>
                </a:lnTo>
                <a:lnTo>
                  <a:pt x="2798826" y="192405"/>
                </a:lnTo>
                <a:lnTo>
                  <a:pt x="2741549" y="255397"/>
                </a:lnTo>
                <a:lnTo>
                  <a:pt x="2826385" y="263398"/>
                </a:lnTo>
                <a:lnTo>
                  <a:pt x="2817952" y="241681"/>
                </a:lnTo>
                <a:lnTo>
                  <a:pt x="2816161" y="237083"/>
                </a:lnTo>
                <a:lnTo>
                  <a:pt x="3379978" y="18542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47588" y="4782311"/>
            <a:ext cx="1737360" cy="4622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710" marR="162560">
              <a:lnSpc>
                <a:spcPct val="100000"/>
              </a:lnSpc>
              <a:spcBef>
                <a:spcPts val="300"/>
              </a:spcBef>
            </a:pPr>
            <a:r>
              <a:rPr sz="1200" spc="-10" dirty="0">
                <a:latin typeface="Calibri"/>
                <a:cs typeface="Calibri"/>
              </a:rPr>
              <a:t>Kontrollkästchen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für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Kriterien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für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neue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Clubs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3896" y="5274564"/>
            <a:ext cx="1466215" cy="83248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170" marR="117475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latin typeface="Calibri"/>
                <a:cs typeface="Calibri"/>
              </a:rPr>
              <a:t>K</a:t>
            </a:r>
            <a:r>
              <a:rPr sz="1200" spc="-5" dirty="0">
                <a:latin typeface="Calibri"/>
                <a:cs typeface="Calibri"/>
              </a:rPr>
              <a:t>ont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oll</a:t>
            </a:r>
            <a:r>
              <a:rPr sz="1200" spc="-3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ä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hen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für  die Genehmigung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durch </a:t>
            </a:r>
            <a:r>
              <a:rPr sz="1200" dirty="0">
                <a:latin typeface="Calibri"/>
                <a:cs typeface="Calibri"/>
              </a:rPr>
              <a:t>den </a:t>
            </a:r>
            <a:r>
              <a:rPr sz="1200" spc="-5" dirty="0">
                <a:latin typeface="Calibri"/>
                <a:cs typeface="Calibri"/>
              </a:rPr>
              <a:t>Distrikt-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Governor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74063" y="6368796"/>
            <a:ext cx="1877695" cy="462280"/>
          </a:xfrm>
          <a:custGeom>
            <a:avLst/>
            <a:gdLst/>
            <a:ahLst/>
            <a:cxnLst/>
            <a:rect l="l" t="t" r="r" b="b"/>
            <a:pathLst>
              <a:path w="1877695" h="462279">
                <a:moveTo>
                  <a:pt x="1877568" y="0"/>
                </a:moveTo>
                <a:lnTo>
                  <a:pt x="0" y="0"/>
                </a:lnTo>
                <a:lnTo>
                  <a:pt x="0" y="461771"/>
                </a:lnTo>
                <a:lnTo>
                  <a:pt x="1877568" y="461771"/>
                </a:lnTo>
                <a:lnTo>
                  <a:pt x="187756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53692" y="6394500"/>
            <a:ext cx="1548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Schaltfläche „Speichern“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Zur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Einreichung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76488" y="2154935"/>
            <a:ext cx="1630680" cy="2774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latin typeface="Calibri"/>
                <a:cs typeface="Calibri"/>
              </a:rPr>
              <a:t>Antragstellungsphasen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64602" y="2314955"/>
            <a:ext cx="541655" cy="93345"/>
          </a:xfrm>
          <a:custGeom>
            <a:avLst/>
            <a:gdLst/>
            <a:ahLst/>
            <a:cxnLst/>
            <a:rect l="l" t="t" r="r" b="b"/>
            <a:pathLst>
              <a:path w="541654" h="93344">
                <a:moveTo>
                  <a:pt x="72136" y="17145"/>
                </a:moveTo>
                <a:lnTo>
                  <a:pt x="0" y="62484"/>
                </a:lnTo>
                <a:lnTo>
                  <a:pt x="79501" y="92964"/>
                </a:lnTo>
                <a:lnTo>
                  <a:pt x="76898" y="66167"/>
                </a:lnTo>
                <a:lnTo>
                  <a:pt x="64134" y="66167"/>
                </a:lnTo>
                <a:lnTo>
                  <a:pt x="62229" y="46482"/>
                </a:lnTo>
                <a:lnTo>
                  <a:pt x="74866" y="45250"/>
                </a:lnTo>
                <a:lnTo>
                  <a:pt x="72136" y="17145"/>
                </a:lnTo>
                <a:close/>
              </a:path>
              <a:path w="541654" h="93344">
                <a:moveTo>
                  <a:pt x="74866" y="45250"/>
                </a:moveTo>
                <a:lnTo>
                  <a:pt x="62229" y="46482"/>
                </a:lnTo>
                <a:lnTo>
                  <a:pt x="64134" y="66167"/>
                </a:lnTo>
                <a:lnTo>
                  <a:pt x="76779" y="64938"/>
                </a:lnTo>
                <a:lnTo>
                  <a:pt x="74866" y="45250"/>
                </a:lnTo>
                <a:close/>
              </a:path>
              <a:path w="541654" h="93344">
                <a:moveTo>
                  <a:pt x="76779" y="64938"/>
                </a:moveTo>
                <a:lnTo>
                  <a:pt x="64134" y="66167"/>
                </a:lnTo>
                <a:lnTo>
                  <a:pt x="76898" y="66167"/>
                </a:lnTo>
                <a:lnTo>
                  <a:pt x="76779" y="64938"/>
                </a:lnTo>
                <a:close/>
              </a:path>
              <a:path w="541654" h="93344">
                <a:moveTo>
                  <a:pt x="539369" y="0"/>
                </a:moveTo>
                <a:lnTo>
                  <a:pt x="74866" y="45250"/>
                </a:lnTo>
                <a:lnTo>
                  <a:pt x="76779" y="64938"/>
                </a:lnTo>
                <a:lnTo>
                  <a:pt x="541274" y="19812"/>
                </a:lnTo>
                <a:lnTo>
                  <a:pt x="53936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B0C6C4EE-EE2A-4F9D-9259-8F53E0A0339F}"/>
              </a:ext>
            </a:extLst>
          </p:cNvPr>
          <p:cNvSpPr/>
          <p:nvPr/>
        </p:nvSpPr>
        <p:spPr>
          <a:xfrm>
            <a:off x="2935008" y="807196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59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0E7D7D-BBB8-4BED-B2EB-3A4436457D4E}"/>
              </a:ext>
            </a:extLst>
          </p:cNvPr>
          <p:cNvSpPr/>
          <p:nvPr/>
        </p:nvSpPr>
        <p:spPr>
          <a:xfrm>
            <a:off x="2935008" y="1632285"/>
            <a:ext cx="3160992" cy="10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6932" y="1807592"/>
            <a:ext cx="71926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2725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Schritte</a:t>
            </a:r>
            <a:r>
              <a:rPr sz="4000" spc="1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des </a:t>
            </a:r>
            <a:r>
              <a:rPr sz="400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Gründungsantragsverfahrens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5518403" y="3197351"/>
            <a:ext cx="1449705" cy="71755"/>
          </a:xfrm>
          <a:custGeom>
            <a:avLst/>
            <a:gdLst/>
            <a:ahLst/>
            <a:cxnLst/>
            <a:rect l="l" t="t" r="r" b="b"/>
            <a:pathLst>
              <a:path w="1449704" h="71754">
                <a:moveTo>
                  <a:pt x="1449324" y="0"/>
                </a:moveTo>
                <a:lnTo>
                  <a:pt x="0" y="0"/>
                </a:lnTo>
                <a:lnTo>
                  <a:pt x="0" y="71627"/>
                </a:lnTo>
                <a:lnTo>
                  <a:pt x="1449324" y="71627"/>
                </a:lnTo>
                <a:lnTo>
                  <a:pt x="1449324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17197" y="643229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9591" y="3359658"/>
            <a:ext cx="704786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haben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Beantragung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eines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neuen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Clubs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begonnen.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Genehmigung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einer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Clubgründung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setzt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mehrere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Schritte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voraus.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Diese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Informationen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erweisen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sich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für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Folgendes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hilfreich: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  <a:tabLst>
                <a:tab pos="28702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Phasen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Antragstellung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tabLst>
                <a:tab pos="28765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Dashboard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Anträge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auf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Gründung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neuer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Clubs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tabLst>
                <a:tab pos="28829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Eingabe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neuer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oder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Transfermitglieder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0625" y="309370"/>
            <a:ext cx="821055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Einreichung</a:t>
            </a:r>
            <a:r>
              <a:rPr sz="3200" spc="-20" dirty="0"/>
              <a:t> </a:t>
            </a:r>
            <a:r>
              <a:rPr sz="3200" dirty="0"/>
              <a:t>eines</a:t>
            </a:r>
            <a:r>
              <a:rPr sz="3200" spc="-85" dirty="0"/>
              <a:t> </a:t>
            </a:r>
            <a:r>
              <a:rPr sz="3200" dirty="0"/>
              <a:t>Antrags</a:t>
            </a:r>
            <a:r>
              <a:rPr sz="3200" spc="-20" dirty="0"/>
              <a:t> </a:t>
            </a:r>
            <a:r>
              <a:rPr sz="3200" dirty="0"/>
              <a:t>auf</a:t>
            </a:r>
            <a:r>
              <a:rPr sz="3200" spc="-15" dirty="0"/>
              <a:t> </a:t>
            </a:r>
            <a:r>
              <a:rPr sz="3200" dirty="0"/>
              <a:t>Gründung</a:t>
            </a:r>
            <a:r>
              <a:rPr sz="3200" spc="-15" dirty="0"/>
              <a:t> </a:t>
            </a:r>
            <a:r>
              <a:rPr sz="3200" dirty="0"/>
              <a:t>eines</a:t>
            </a:r>
            <a:r>
              <a:rPr sz="3200" spc="-15" dirty="0"/>
              <a:t> </a:t>
            </a:r>
            <a:r>
              <a:rPr sz="3200" dirty="0"/>
              <a:t>neuen</a:t>
            </a:r>
            <a:r>
              <a:rPr sz="3200" spc="-15" dirty="0"/>
              <a:t> </a:t>
            </a:r>
            <a:r>
              <a:rPr sz="3200" dirty="0"/>
              <a:t>Clubs:</a:t>
            </a:r>
            <a:r>
              <a:rPr sz="3200" spc="-10" dirty="0"/>
              <a:t> MyLCI</a:t>
            </a:r>
          </a:p>
        </p:txBody>
      </p:sp>
      <p:sp>
        <p:nvSpPr>
          <p:cNvPr id="4" name="object 4"/>
          <p:cNvSpPr/>
          <p:nvPr/>
        </p:nvSpPr>
        <p:spPr>
          <a:xfrm>
            <a:off x="2689860" y="1328927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59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1627" y="1592960"/>
            <a:ext cx="8431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19695" algn="l"/>
              </a:tabLst>
            </a:pPr>
            <a:r>
              <a:rPr sz="1800" spc="-5" dirty="0">
                <a:latin typeface="Arial"/>
                <a:cs typeface="Arial"/>
              </a:rPr>
              <a:t>Schritte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zur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Genehmigung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eines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Antrags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auf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Gründung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eines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neuen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Clubs.	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gibt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24327" y="1901359"/>
            <a:ext cx="14986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latin typeface="Arial"/>
                <a:cs typeface="Arial"/>
              </a:rPr>
              <a:t>sechs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Schritte.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2185614"/>
            <a:ext cx="7914131" cy="10668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02079" y="3323920"/>
            <a:ext cx="540448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Tipps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für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die</a:t>
            </a:r>
            <a:r>
              <a:rPr sz="18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Antragstellung</a:t>
            </a:r>
            <a:endParaRPr sz="1800">
              <a:latin typeface="Arial"/>
              <a:cs typeface="Arial"/>
            </a:endParaRPr>
          </a:p>
          <a:p>
            <a:pPr marL="299085" marR="3867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Der Antrag </a:t>
            </a:r>
            <a:r>
              <a:rPr sz="1800" dirty="0">
                <a:latin typeface="Arial"/>
                <a:cs typeface="Arial"/>
              </a:rPr>
              <a:t>ist erst </a:t>
            </a:r>
            <a:r>
              <a:rPr sz="1800" spc="-5" dirty="0">
                <a:latin typeface="Arial"/>
                <a:cs typeface="Arial"/>
              </a:rPr>
              <a:t>dann endgültig, </a:t>
            </a:r>
            <a:r>
              <a:rPr sz="1800" spc="-15" dirty="0">
                <a:latin typeface="Arial"/>
                <a:cs typeface="Arial"/>
              </a:rPr>
              <a:t>wenn </a:t>
            </a:r>
            <a:r>
              <a:rPr sz="1800" spc="-5" dirty="0">
                <a:latin typeface="Arial"/>
                <a:cs typeface="Arial"/>
              </a:rPr>
              <a:t>er zur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Genehmigung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eingereicht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wurde 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Genehmigung</a:t>
            </a:r>
            <a:r>
              <a:rPr sz="1800" i="1" spc="4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noch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ausstehend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Kommunikation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Transparenz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während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gesamten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Verfahrens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i="1" spc="-5" dirty="0">
                <a:latin typeface="Arial"/>
                <a:cs typeface="Arial"/>
              </a:rPr>
              <a:t>Benachrichtigungs-E-Mails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i="1" spc="-5" dirty="0">
                <a:latin typeface="Arial"/>
                <a:cs typeface="Arial"/>
              </a:rPr>
              <a:t>Aufgaben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im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Aufgabenfeld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auf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der </a:t>
            </a:r>
            <a:r>
              <a:rPr sz="1800" i="1" spc="-10" dirty="0">
                <a:latin typeface="Arial"/>
                <a:cs typeface="Arial"/>
              </a:rPr>
              <a:t>Homepage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i="1" spc="-5" dirty="0">
                <a:latin typeface="Arial"/>
                <a:cs typeface="Arial"/>
              </a:rPr>
              <a:t>Anmerkungen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90184" y="3517391"/>
            <a:ext cx="6777355" cy="3238500"/>
            <a:chOff x="5290184" y="3517391"/>
            <a:chExt cx="6777355" cy="32385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3627" y="3517391"/>
              <a:ext cx="2362200" cy="10546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9059" y="5007862"/>
              <a:ext cx="4347972" cy="17480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470647" y="4053839"/>
              <a:ext cx="1101090" cy="1135380"/>
            </a:xfrm>
            <a:custGeom>
              <a:avLst/>
              <a:gdLst/>
              <a:ahLst/>
              <a:cxnLst/>
              <a:rect l="l" t="t" r="r" b="b"/>
              <a:pathLst>
                <a:path w="1101090" h="1135379">
                  <a:moveTo>
                    <a:pt x="1043469" y="50277"/>
                  </a:moveTo>
                  <a:lnTo>
                    <a:pt x="0" y="1126490"/>
                  </a:lnTo>
                  <a:lnTo>
                    <a:pt x="9144" y="1135380"/>
                  </a:lnTo>
                  <a:lnTo>
                    <a:pt x="1052624" y="59156"/>
                  </a:lnTo>
                  <a:lnTo>
                    <a:pt x="1043469" y="50277"/>
                  </a:lnTo>
                  <a:close/>
                </a:path>
                <a:path w="1101090" h="1135379">
                  <a:moveTo>
                    <a:pt x="1088102" y="41148"/>
                  </a:moveTo>
                  <a:lnTo>
                    <a:pt x="1052322" y="41148"/>
                  </a:lnTo>
                  <a:lnTo>
                    <a:pt x="1061466" y="50037"/>
                  </a:lnTo>
                  <a:lnTo>
                    <a:pt x="1052624" y="59156"/>
                  </a:lnTo>
                  <a:lnTo>
                    <a:pt x="1075435" y="81280"/>
                  </a:lnTo>
                  <a:lnTo>
                    <a:pt x="1088102" y="41148"/>
                  </a:lnTo>
                  <a:close/>
                </a:path>
                <a:path w="1101090" h="1135379">
                  <a:moveTo>
                    <a:pt x="1052322" y="41148"/>
                  </a:moveTo>
                  <a:lnTo>
                    <a:pt x="1043469" y="50277"/>
                  </a:lnTo>
                  <a:lnTo>
                    <a:pt x="1052624" y="59156"/>
                  </a:lnTo>
                  <a:lnTo>
                    <a:pt x="1061466" y="50037"/>
                  </a:lnTo>
                  <a:lnTo>
                    <a:pt x="1052322" y="41148"/>
                  </a:lnTo>
                  <a:close/>
                </a:path>
                <a:path w="1101090" h="1135379">
                  <a:moveTo>
                    <a:pt x="1101090" y="0"/>
                  </a:moveTo>
                  <a:lnTo>
                    <a:pt x="1020699" y="28193"/>
                  </a:lnTo>
                  <a:lnTo>
                    <a:pt x="1043469" y="50277"/>
                  </a:lnTo>
                  <a:lnTo>
                    <a:pt x="1052322" y="41148"/>
                  </a:lnTo>
                  <a:lnTo>
                    <a:pt x="1088102" y="41148"/>
                  </a:lnTo>
                  <a:lnTo>
                    <a:pt x="110109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90184" y="5094604"/>
              <a:ext cx="2811780" cy="542290"/>
            </a:xfrm>
            <a:custGeom>
              <a:avLst/>
              <a:gdLst/>
              <a:ahLst/>
              <a:cxnLst/>
              <a:rect l="l" t="t" r="r" b="b"/>
              <a:pathLst>
                <a:path w="2811779" h="542289">
                  <a:moveTo>
                    <a:pt x="2735143" y="510751"/>
                  </a:moveTo>
                  <a:lnTo>
                    <a:pt x="2729484" y="541997"/>
                  </a:lnTo>
                  <a:lnTo>
                    <a:pt x="2811271" y="518172"/>
                  </a:lnTo>
                  <a:lnTo>
                    <a:pt x="2804419" y="513029"/>
                  </a:lnTo>
                  <a:lnTo>
                    <a:pt x="2747644" y="513029"/>
                  </a:lnTo>
                  <a:lnTo>
                    <a:pt x="2735143" y="510751"/>
                  </a:lnTo>
                  <a:close/>
                </a:path>
                <a:path w="2811779" h="542289">
                  <a:moveTo>
                    <a:pt x="2737406" y="498263"/>
                  </a:moveTo>
                  <a:lnTo>
                    <a:pt x="2735143" y="510751"/>
                  </a:lnTo>
                  <a:lnTo>
                    <a:pt x="2747644" y="513029"/>
                  </a:lnTo>
                  <a:lnTo>
                    <a:pt x="2749931" y="500545"/>
                  </a:lnTo>
                  <a:lnTo>
                    <a:pt x="2737406" y="498263"/>
                  </a:lnTo>
                  <a:close/>
                </a:path>
                <a:path w="2811779" h="542289">
                  <a:moveTo>
                    <a:pt x="2743072" y="466979"/>
                  </a:moveTo>
                  <a:lnTo>
                    <a:pt x="2737406" y="498263"/>
                  </a:lnTo>
                  <a:lnTo>
                    <a:pt x="2749931" y="500545"/>
                  </a:lnTo>
                  <a:lnTo>
                    <a:pt x="2747644" y="513029"/>
                  </a:lnTo>
                  <a:lnTo>
                    <a:pt x="2804419" y="513029"/>
                  </a:lnTo>
                  <a:lnTo>
                    <a:pt x="2743072" y="466979"/>
                  </a:lnTo>
                  <a:close/>
                </a:path>
                <a:path w="2811779" h="542289">
                  <a:moveTo>
                    <a:pt x="2286" y="0"/>
                  </a:moveTo>
                  <a:lnTo>
                    <a:pt x="0" y="12446"/>
                  </a:lnTo>
                  <a:lnTo>
                    <a:pt x="2735143" y="510751"/>
                  </a:lnTo>
                  <a:lnTo>
                    <a:pt x="2737406" y="498263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1815" y="371093"/>
            <a:ext cx="156527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5" dirty="0">
                <a:solidFill>
                  <a:srgbClr val="EBB7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rags</a:t>
            </a:r>
            <a:r>
              <a:rPr sz="1600" b="1" spc="5" dirty="0">
                <a:solidFill>
                  <a:srgbClr val="EBB700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inrei</a:t>
            </a:r>
            <a:r>
              <a:rPr sz="1600" b="1" spc="5" dirty="0">
                <a:solidFill>
                  <a:srgbClr val="EBB700"/>
                </a:solidFill>
                <a:latin typeface="Arial"/>
                <a:cs typeface="Arial"/>
              </a:rPr>
              <a:t>c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  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ung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5703" y="0"/>
            <a:ext cx="11146790" cy="6858000"/>
          </a:xfrm>
          <a:custGeom>
            <a:avLst/>
            <a:gdLst/>
            <a:ahLst/>
            <a:cxnLst/>
            <a:rect l="l" t="t" r="r" b="b"/>
            <a:pathLst>
              <a:path w="11146790" h="6858000">
                <a:moveTo>
                  <a:pt x="1586498" y="0"/>
                </a:moveTo>
                <a:lnTo>
                  <a:pt x="0" y="6857998"/>
                </a:lnTo>
                <a:lnTo>
                  <a:pt x="11146296" y="6857998"/>
                </a:lnTo>
                <a:lnTo>
                  <a:pt x="11146296" y="7950"/>
                </a:lnTo>
                <a:lnTo>
                  <a:pt x="5137291" y="4699"/>
                </a:lnTo>
                <a:lnTo>
                  <a:pt x="1586498" y="0"/>
                </a:lnTo>
                <a:close/>
              </a:path>
              <a:path w="11146790" h="6858000">
                <a:moveTo>
                  <a:pt x="5138307" y="0"/>
                </a:moveTo>
                <a:lnTo>
                  <a:pt x="5137291" y="4699"/>
                </a:lnTo>
                <a:lnTo>
                  <a:pt x="8689185" y="4699"/>
                </a:lnTo>
                <a:lnTo>
                  <a:pt x="5138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9873" y="2975863"/>
            <a:ext cx="18427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Clubname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und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-nummer: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1940" y="2975863"/>
            <a:ext cx="1254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Distrikt</a:t>
            </a:r>
            <a:r>
              <a:rPr sz="1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und</a:t>
            </a:r>
            <a:r>
              <a:rPr sz="1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Land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6622" y="3033776"/>
            <a:ext cx="1685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MyLCI</a:t>
            </a:r>
            <a:r>
              <a:rPr sz="1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eingegebenes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9322" y="3304413"/>
            <a:ext cx="48895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94493" y="2998724"/>
            <a:ext cx="11677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e aus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ä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ig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1996" y="5036820"/>
            <a:ext cx="1696720" cy="120142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Guiding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Lion:</a:t>
            </a:r>
            <a:endParaRPr sz="1200">
              <a:latin typeface="Calibri"/>
              <a:cs typeface="Calibri"/>
            </a:endParaRPr>
          </a:p>
          <a:p>
            <a:pPr marL="91440" marR="25781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Der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Distrikt-Governor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muss den </a:t>
            </a:r>
            <a:r>
              <a:rPr sz="1200" spc="-5" dirty="0">
                <a:latin typeface="Calibri"/>
                <a:cs typeface="Calibri"/>
              </a:rPr>
              <a:t>Antrag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einreichen, </a:t>
            </a:r>
            <a:r>
              <a:rPr sz="1200" dirty="0">
                <a:latin typeface="Calibri"/>
                <a:cs typeface="Calibri"/>
              </a:rPr>
              <a:t>um die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Antragstellung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abzuschließen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89576" y="2057400"/>
            <a:ext cx="2278380" cy="83248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 marR="97790" algn="just">
              <a:lnSpc>
                <a:spcPct val="100000"/>
              </a:lnSpc>
              <a:spcBef>
                <a:spcPts val="295"/>
              </a:spcBef>
            </a:pPr>
            <a:r>
              <a:rPr sz="1200" b="1" spc="-5" dirty="0">
                <a:latin typeface="Calibri"/>
                <a:cs typeface="Calibri"/>
              </a:rPr>
              <a:t>Anzahl: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Anzahl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Mitglieder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und </a:t>
            </a:r>
            <a:r>
              <a:rPr sz="1200" spc="-10" dirty="0">
                <a:latin typeface="Calibri"/>
                <a:cs typeface="Calibri"/>
              </a:rPr>
              <a:t>Amtsträger kann </a:t>
            </a:r>
            <a:r>
              <a:rPr sz="1200" spc="-5" dirty="0">
                <a:latin typeface="Calibri"/>
                <a:cs typeface="Calibri"/>
              </a:rPr>
              <a:t>eingegeben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werden, sobald </a:t>
            </a:r>
            <a:r>
              <a:rPr sz="1200" spc="-10" dirty="0">
                <a:latin typeface="Calibri"/>
                <a:cs typeface="Calibri"/>
              </a:rPr>
              <a:t>LCI </a:t>
            </a:r>
            <a:r>
              <a:rPr sz="1200" dirty="0">
                <a:latin typeface="Calibri"/>
                <a:cs typeface="Calibri"/>
              </a:rPr>
              <a:t>Genehmigung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gibt.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77996" y="5090159"/>
            <a:ext cx="2245360" cy="1385570"/>
          </a:xfrm>
          <a:custGeom>
            <a:avLst/>
            <a:gdLst/>
            <a:ahLst/>
            <a:cxnLst/>
            <a:rect l="l" t="t" r="r" b="b"/>
            <a:pathLst>
              <a:path w="2245360" h="1385570">
                <a:moveTo>
                  <a:pt x="2244852" y="0"/>
                </a:moveTo>
                <a:lnTo>
                  <a:pt x="0" y="0"/>
                </a:lnTo>
                <a:lnTo>
                  <a:pt x="0" y="1385315"/>
                </a:lnTo>
                <a:lnTo>
                  <a:pt x="2244852" y="1385315"/>
                </a:lnTo>
                <a:lnTo>
                  <a:pt x="224485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77996" y="5090159"/>
            <a:ext cx="2245360" cy="13855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2075" marR="309245">
              <a:lnSpc>
                <a:spcPct val="100000"/>
              </a:lnSpc>
              <a:spcBef>
                <a:spcPts val="300"/>
              </a:spcBef>
            </a:pPr>
            <a:r>
              <a:rPr sz="1200" b="1" spc="-5" dirty="0">
                <a:latin typeface="Calibri"/>
                <a:cs typeface="Calibri"/>
              </a:rPr>
              <a:t>Gründungsgebühren: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Gr</a:t>
            </a:r>
            <a:r>
              <a:rPr sz="1200" spc="5" dirty="0">
                <a:latin typeface="Calibri"/>
                <a:cs typeface="Calibri"/>
              </a:rPr>
              <a:t>ü</a:t>
            </a:r>
            <a:r>
              <a:rPr sz="1200" dirty="0">
                <a:latin typeface="Calibri"/>
                <a:cs typeface="Calibri"/>
              </a:rPr>
              <a:t>nd</a:t>
            </a:r>
            <a:r>
              <a:rPr sz="1200" spc="-10" dirty="0">
                <a:latin typeface="Calibri"/>
                <a:cs typeface="Calibri"/>
              </a:rPr>
              <a:t>un</a:t>
            </a:r>
            <a:r>
              <a:rPr sz="1200" dirty="0">
                <a:latin typeface="Calibri"/>
                <a:cs typeface="Calibri"/>
              </a:rPr>
              <a:t>gs</a:t>
            </a:r>
            <a:r>
              <a:rPr sz="1200" spc="-20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üh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basie</a:t>
            </a:r>
            <a:r>
              <a:rPr sz="1200" spc="-1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en  auf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Mitgliederanzahl.</a:t>
            </a:r>
            <a:endParaRPr sz="1200">
              <a:latin typeface="Calibri"/>
              <a:cs typeface="Calibri"/>
            </a:endParaRPr>
          </a:p>
          <a:p>
            <a:pPr marL="92075" marR="211454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Gründungsgebühren </a:t>
            </a:r>
            <a:r>
              <a:rPr sz="1200" spc="-10" dirty="0">
                <a:latin typeface="Calibri"/>
                <a:cs typeface="Calibri"/>
              </a:rPr>
              <a:t>können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nach </a:t>
            </a:r>
            <a:r>
              <a:rPr sz="1200" spc="-5" dirty="0">
                <a:latin typeface="Calibri"/>
                <a:cs typeface="Calibri"/>
              </a:rPr>
              <a:t>endgültiger Antrags-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genehmigung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durch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LCI </a:t>
            </a:r>
            <a:r>
              <a:rPr sz="1200" spc="-5" dirty="0">
                <a:latin typeface="Calibri"/>
                <a:cs typeface="Calibri"/>
              </a:rPr>
              <a:t>bezahlt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werden.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21952" y="1943100"/>
            <a:ext cx="2616835" cy="1015365"/>
          </a:xfrm>
          <a:custGeom>
            <a:avLst/>
            <a:gdLst/>
            <a:ahLst/>
            <a:cxnLst/>
            <a:rect l="l" t="t" r="r" b="b"/>
            <a:pathLst>
              <a:path w="2616834" h="1015364">
                <a:moveTo>
                  <a:pt x="2616707" y="0"/>
                </a:moveTo>
                <a:lnTo>
                  <a:pt x="0" y="0"/>
                </a:lnTo>
                <a:lnTo>
                  <a:pt x="0" y="1014984"/>
                </a:lnTo>
                <a:lnTo>
                  <a:pt x="2616707" y="1014984"/>
                </a:lnTo>
                <a:lnTo>
                  <a:pt x="261670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02469" y="1967229"/>
            <a:ext cx="24301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Genehmigungen: </a:t>
            </a:r>
            <a:r>
              <a:rPr sz="1200" dirty="0">
                <a:latin typeface="Calibri"/>
                <a:cs typeface="Calibri"/>
              </a:rPr>
              <a:t>Die </a:t>
            </a:r>
            <a:r>
              <a:rPr sz="1200" spc="-5" dirty="0">
                <a:latin typeface="Calibri"/>
                <a:cs typeface="Calibri"/>
              </a:rPr>
              <a:t>Überprüfung </a:t>
            </a:r>
            <a:r>
              <a:rPr sz="1200" dirty="0">
                <a:latin typeface="Calibri"/>
                <a:cs typeface="Calibri"/>
              </a:rPr>
              <a:t>des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Antrags durch </a:t>
            </a:r>
            <a:r>
              <a:rPr sz="1200" spc="-10" dirty="0">
                <a:latin typeface="Calibri"/>
                <a:cs typeface="Calibri"/>
              </a:rPr>
              <a:t>LCI </a:t>
            </a:r>
            <a:r>
              <a:rPr sz="1200" spc="-5" dirty="0">
                <a:latin typeface="Calibri"/>
                <a:cs typeface="Calibri"/>
              </a:rPr>
              <a:t>muss </a:t>
            </a:r>
            <a:r>
              <a:rPr sz="1200" spc="-10" dirty="0">
                <a:latin typeface="Calibri"/>
                <a:cs typeface="Calibri"/>
              </a:rPr>
              <a:t>vom </a:t>
            </a:r>
            <a:r>
              <a:rPr sz="1200" spc="-5" dirty="0">
                <a:latin typeface="Calibri"/>
                <a:cs typeface="Calibri"/>
              </a:rPr>
              <a:t>DG/CL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genehmigt werden.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Genehmigung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seitens </a:t>
            </a:r>
            <a:r>
              <a:rPr sz="1200" i="1" spc="-15" dirty="0">
                <a:latin typeface="Calibri"/>
                <a:cs typeface="Calibri"/>
              </a:rPr>
              <a:t>LCI </a:t>
            </a:r>
            <a:r>
              <a:rPr sz="1200" i="1" dirty="0">
                <a:latin typeface="Calibri"/>
                <a:cs typeface="Calibri"/>
              </a:rPr>
              <a:t>- </a:t>
            </a:r>
            <a:r>
              <a:rPr sz="1200" spc="-5" dirty="0">
                <a:latin typeface="Calibri"/>
                <a:cs typeface="Calibri"/>
              </a:rPr>
              <a:t>anfängliche Überprüfung </a:t>
            </a:r>
            <a:r>
              <a:rPr sz="1200" dirty="0">
                <a:latin typeface="Calibri"/>
                <a:cs typeface="Calibri"/>
              </a:rPr>
              <a:t> des</a:t>
            </a:r>
            <a:r>
              <a:rPr sz="1200" spc="-5" dirty="0">
                <a:latin typeface="Calibri"/>
                <a:cs typeface="Calibri"/>
              </a:rPr>
              <a:t> Antrags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durch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LCI-Mitarbeiter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3200" y="5390388"/>
            <a:ext cx="2273935" cy="101663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200" b="1" spc="-10" dirty="0">
                <a:latin typeface="Calibri"/>
                <a:cs typeface="Calibri"/>
              </a:rPr>
              <a:t>Personalkoordinator/in:</a:t>
            </a:r>
            <a:endParaRPr sz="1200">
              <a:latin typeface="Calibri"/>
              <a:cs typeface="Calibri"/>
            </a:endParaRPr>
          </a:p>
          <a:p>
            <a:pPr marL="91440" marR="255904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LCI-Mitarbeiter/in, </a:t>
            </a:r>
            <a:r>
              <a:rPr sz="1200" dirty="0">
                <a:latin typeface="Calibri"/>
                <a:cs typeface="Calibri"/>
              </a:rPr>
              <a:t>der/die das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Antragsverfahren </a:t>
            </a:r>
            <a:r>
              <a:rPr sz="1200" dirty="0">
                <a:latin typeface="Calibri"/>
                <a:cs typeface="Calibri"/>
              </a:rPr>
              <a:t>bis zur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Clubgründung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unterstützen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wird.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801478" y="144005"/>
            <a:ext cx="7635240" cy="967573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>
              <a:spcBef>
                <a:spcPts val="825"/>
              </a:spcBef>
            </a:pPr>
            <a:r>
              <a:rPr sz="2800" dirty="0">
                <a:uFill>
                  <a:solidFill>
                    <a:srgbClr val="00338D"/>
                  </a:solidFill>
                </a:uFill>
              </a:rPr>
              <a:t>Informationen</a:t>
            </a:r>
            <a:r>
              <a:rPr sz="2800" spc="-4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zum</a:t>
            </a:r>
            <a:r>
              <a:rPr sz="2800" spc="-2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Dashboard</a:t>
            </a:r>
            <a:r>
              <a:rPr sz="2800" spc="-1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für</a:t>
            </a:r>
            <a:r>
              <a:rPr sz="2800" spc="-8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Anträge</a:t>
            </a:r>
            <a:r>
              <a:rPr sz="2800" spc="-2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auf</a:t>
            </a:r>
            <a:r>
              <a:rPr sz="2800" spc="-1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Gründung</a:t>
            </a:r>
            <a:r>
              <a:rPr sz="2800" spc="-2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neuer </a:t>
            </a:r>
            <a:r>
              <a:rPr sz="2800" spc="-540" dirty="0"/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Clubs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849627" y="2885948"/>
            <a:ext cx="10289540" cy="2524760"/>
            <a:chOff x="1849627" y="2885948"/>
            <a:chExt cx="10289540" cy="252476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7" y="3276600"/>
              <a:ext cx="10230612" cy="17724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49628" y="2885947"/>
              <a:ext cx="7676515" cy="2524760"/>
            </a:xfrm>
            <a:custGeom>
              <a:avLst/>
              <a:gdLst/>
              <a:ahLst/>
              <a:cxnLst/>
              <a:rect l="l" t="t" r="r" b="b"/>
              <a:pathLst>
                <a:path w="7676515" h="2524760">
                  <a:moveTo>
                    <a:pt x="629285" y="1277620"/>
                  </a:moveTo>
                  <a:lnTo>
                    <a:pt x="553720" y="1316863"/>
                  </a:lnTo>
                  <a:lnTo>
                    <a:pt x="579374" y="1335544"/>
                  </a:lnTo>
                  <a:lnTo>
                    <a:pt x="0" y="2133092"/>
                  </a:lnTo>
                  <a:lnTo>
                    <a:pt x="10160" y="2140585"/>
                  </a:lnTo>
                  <a:lnTo>
                    <a:pt x="589673" y="1343037"/>
                  </a:lnTo>
                  <a:lnTo>
                    <a:pt x="615315" y="1361694"/>
                  </a:lnTo>
                  <a:lnTo>
                    <a:pt x="621360" y="1325245"/>
                  </a:lnTo>
                  <a:lnTo>
                    <a:pt x="629285" y="1277620"/>
                  </a:lnTo>
                  <a:close/>
                </a:path>
                <a:path w="7676515" h="2524760">
                  <a:moveTo>
                    <a:pt x="3109214" y="1417828"/>
                  </a:moveTo>
                  <a:lnTo>
                    <a:pt x="3025013" y="1430782"/>
                  </a:lnTo>
                  <a:lnTo>
                    <a:pt x="3043339" y="1456677"/>
                  </a:lnTo>
                  <a:lnTo>
                    <a:pt x="1927733" y="2246630"/>
                  </a:lnTo>
                  <a:lnTo>
                    <a:pt x="1935099" y="2256917"/>
                  </a:lnTo>
                  <a:lnTo>
                    <a:pt x="3050705" y="1467078"/>
                  </a:lnTo>
                  <a:lnTo>
                    <a:pt x="3069082" y="1493012"/>
                  </a:lnTo>
                  <a:lnTo>
                    <a:pt x="3092399" y="1449324"/>
                  </a:lnTo>
                  <a:lnTo>
                    <a:pt x="3109214" y="1417828"/>
                  </a:lnTo>
                  <a:close/>
                </a:path>
                <a:path w="7676515" h="2524760">
                  <a:moveTo>
                    <a:pt x="4754372" y="7112"/>
                  </a:moveTo>
                  <a:lnTo>
                    <a:pt x="4743818" y="0"/>
                  </a:lnTo>
                  <a:lnTo>
                    <a:pt x="4210710" y="786523"/>
                  </a:lnTo>
                  <a:lnTo>
                    <a:pt x="4184396" y="768731"/>
                  </a:lnTo>
                  <a:lnTo>
                    <a:pt x="4173220" y="853186"/>
                  </a:lnTo>
                  <a:lnTo>
                    <a:pt x="4247515" y="811403"/>
                  </a:lnTo>
                  <a:lnTo>
                    <a:pt x="4236796" y="804164"/>
                  </a:lnTo>
                  <a:lnTo>
                    <a:pt x="4221238" y="793648"/>
                  </a:lnTo>
                  <a:lnTo>
                    <a:pt x="4754372" y="7112"/>
                  </a:lnTo>
                  <a:close/>
                </a:path>
                <a:path w="7676515" h="2524760">
                  <a:moveTo>
                    <a:pt x="5217160" y="1220470"/>
                  </a:moveTo>
                  <a:lnTo>
                    <a:pt x="5213832" y="1193546"/>
                  </a:lnTo>
                  <a:lnTo>
                    <a:pt x="5206746" y="1135888"/>
                  </a:lnTo>
                  <a:lnTo>
                    <a:pt x="5145405" y="1194943"/>
                  </a:lnTo>
                  <a:lnTo>
                    <a:pt x="5175288" y="1205585"/>
                  </a:lnTo>
                  <a:lnTo>
                    <a:pt x="4708271" y="2520442"/>
                  </a:lnTo>
                  <a:lnTo>
                    <a:pt x="4720196" y="2524760"/>
                  </a:lnTo>
                  <a:lnTo>
                    <a:pt x="5187251" y="1209840"/>
                  </a:lnTo>
                  <a:lnTo>
                    <a:pt x="5217160" y="1220470"/>
                  </a:lnTo>
                  <a:close/>
                </a:path>
                <a:path w="7676515" h="2524760">
                  <a:moveTo>
                    <a:pt x="7676261" y="54991"/>
                  </a:moveTo>
                  <a:lnTo>
                    <a:pt x="7670673" y="43561"/>
                  </a:lnTo>
                  <a:lnTo>
                    <a:pt x="6180404" y="774839"/>
                  </a:lnTo>
                  <a:lnTo>
                    <a:pt x="6166358" y="746252"/>
                  </a:lnTo>
                  <a:lnTo>
                    <a:pt x="6114796" y="814070"/>
                  </a:lnTo>
                  <a:lnTo>
                    <a:pt x="6200013" y="814705"/>
                  </a:lnTo>
                  <a:lnTo>
                    <a:pt x="6188710" y="791718"/>
                  </a:lnTo>
                  <a:lnTo>
                    <a:pt x="6185967" y="786155"/>
                  </a:lnTo>
                  <a:lnTo>
                    <a:pt x="7676261" y="5499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26496" y="3311652"/>
              <a:ext cx="1304925" cy="247015"/>
            </a:xfrm>
            <a:custGeom>
              <a:avLst/>
              <a:gdLst/>
              <a:ahLst/>
              <a:cxnLst/>
              <a:rect l="l" t="t" r="r" b="b"/>
              <a:pathLst>
                <a:path w="1304925" h="247014">
                  <a:moveTo>
                    <a:pt x="1304544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1304544" y="246887"/>
                  </a:lnTo>
                  <a:lnTo>
                    <a:pt x="130454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906759" y="3338017"/>
            <a:ext cx="1062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Antrag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aktualisieren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197083" y="3528314"/>
            <a:ext cx="1953895" cy="1219200"/>
            <a:chOff x="10197083" y="3528314"/>
            <a:chExt cx="1953895" cy="1219200"/>
          </a:xfrm>
        </p:grpSpPr>
        <p:sp>
          <p:nvSpPr>
            <p:cNvPr id="22" name="object 22"/>
            <p:cNvSpPr/>
            <p:nvPr/>
          </p:nvSpPr>
          <p:spPr>
            <a:xfrm>
              <a:off x="10197084" y="3528313"/>
              <a:ext cx="648970" cy="1025525"/>
            </a:xfrm>
            <a:custGeom>
              <a:avLst/>
              <a:gdLst/>
              <a:ahLst/>
              <a:cxnLst/>
              <a:rect l="l" t="t" r="r" b="b"/>
              <a:pathLst>
                <a:path w="648970" h="1025525">
                  <a:moveTo>
                    <a:pt x="430403" y="526796"/>
                  </a:moveTo>
                  <a:lnTo>
                    <a:pt x="76200" y="526796"/>
                  </a:lnTo>
                  <a:lnTo>
                    <a:pt x="76200" y="495046"/>
                  </a:lnTo>
                  <a:lnTo>
                    <a:pt x="0" y="533146"/>
                  </a:lnTo>
                  <a:lnTo>
                    <a:pt x="76200" y="571246"/>
                  </a:lnTo>
                  <a:lnTo>
                    <a:pt x="76200" y="539496"/>
                  </a:lnTo>
                  <a:lnTo>
                    <a:pt x="430403" y="539496"/>
                  </a:lnTo>
                  <a:lnTo>
                    <a:pt x="430403" y="526796"/>
                  </a:lnTo>
                  <a:close/>
                </a:path>
                <a:path w="648970" h="1025525">
                  <a:moveTo>
                    <a:pt x="572897" y="1013460"/>
                  </a:moveTo>
                  <a:lnTo>
                    <a:pt x="73596" y="826655"/>
                  </a:lnTo>
                  <a:lnTo>
                    <a:pt x="75260" y="822198"/>
                  </a:lnTo>
                  <a:lnTo>
                    <a:pt x="84709" y="796925"/>
                  </a:lnTo>
                  <a:lnTo>
                    <a:pt x="0" y="805942"/>
                  </a:lnTo>
                  <a:lnTo>
                    <a:pt x="58039" y="868299"/>
                  </a:lnTo>
                  <a:lnTo>
                    <a:pt x="69138" y="838581"/>
                  </a:lnTo>
                  <a:lnTo>
                    <a:pt x="568452" y="1025271"/>
                  </a:lnTo>
                  <a:lnTo>
                    <a:pt x="572897" y="1013460"/>
                  </a:lnTo>
                  <a:close/>
                </a:path>
                <a:path w="648970" h="1025525">
                  <a:moveTo>
                    <a:pt x="648716" y="11684"/>
                  </a:moveTo>
                  <a:lnTo>
                    <a:pt x="644017" y="0"/>
                  </a:lnTo>
                  <a:lnTo>
                    <a:pt x="211455" y="175552"/>
                  </a:lnTo>
                  <a:lnTo>
                    <a:pt x="199517" y="146177"/>
                  </a:lnTo>
                  <a:lnTo>
                    <a:pt x="143256" y="210185"/>
                  </a:lnTo>
                  <a:lnTo>
                    <a:pt x="228219" y="216789"/>
                  </a:lnTo>
                  <a:lnTo>
                    <a:pt x="218198" y="192151"/>
                  </a:lnTo>
                  <a:lnTo>
                    <a:pt x="216255" y="187363"/>
                  </a:lnTo>
                  <a:lnTo>
                    <a:pt x="648716" y="1168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68583" y="4347972"/>
              <a:ext cx="1382395" cy="399415"/>
            </a:xfrm>
            <a:custGeom>
              <a:avLst/>
              <a:gdLst/>
              <a:ahLst/>
              <a:cxnLst/>
              <a:rect l="l" t="t" r="r" b="b"/>
              <a:pathLst>
                <a:path w="1382395" h="399414">
                  <a:moveTo>
                    <a:pt x="1382268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382268" y="399288"/>
                  </a:lnTo>
                  <a:lnTo>
                    <a:pt x="138226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848213" y="4374260"/>
            <a:ext cx="104266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Amtsträger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hinz</a:t>
            </a:r>
            <a:r>
              <a:rPr sz="1000" dirty="0">
                <a:latin typeface="Calibri"/>
                <a:cs typeface="Calibri"/>
              </a:rPr>
              <a:t>u</a:t>
            </a:r>
            <a:r>
              <a:rPr sz="1000" spc="-10" dirty="0">
                <a:latin typeface="Calibri"/>
                <a:cs typeface="Calibri"/>
              </a:rPr>
              <a:t>f</a:t>
            </a:r>
            <a:r>
              <a:rPr sz="1000" spc="-5" dirty="0">
                <a:latin typeface="Calibri"/>
                <a:cs typeface="Calibri"/>
              </a:rPr>
              <a:t>üg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</a:t>
            </a:r>
            <a:r>
              <a:rPr sz="1000" spc="-10" dirty="0">
                <a:latin typeface="Calibri"/>
                <a:cs typeface="Calibri"/>
              </a:rPr>
              <a:t>/lös</a:t>
            </a:r>
            <a:r>
              <a:rPr sz="1000" spc="-5" dirty="0">
                <a:latin typeface="Calibri"/>
                <a:cs typeface="Calibri"/>
              </a:rPr>
              <a:t>ch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26852" y="3886200"/>
            <a:ext cx="1376680" cy="39814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710" marR="25844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Calibri"/>
                <a:cs typeface="Calibri"/>
              </a:rPr>
              <a:t>Neue Mitglieder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hinz</a:t>
            </a:r>
            <a:r>
              <a:rPr sz="1000" dirty="0">
                <a:latin typeface="Calibri"/>
                <a:cs typeface="Calibri"/>
              </a:rPr>
              <a:t>u</a:t>
            </a:r>
            <a:r>
              <a:rPr sz="1000" spc="-10" dirty="0">
                <a:latin typeface="Calibri"/>
                <a:cs typeface="Calibri"/>
              </a:rPr>
              <a:t>f</a:t>
            </a:r>
            <a:r>
              <a:rPr sz="1000" spc="-5" dirty="0">
                <a:latin typeface="Calibri"/>
                <a:cs typeface="Calibri"/>
              </a:rPr>
              <a:t>üg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</a:t>
            </a:r>
            <a:r>
              <a:rPr sz="1000" spc="-10" dirty="0">
                <a:latin typeface="Calibri"/>
                <a:cs typeface="Calibri"/>
              </a:rPr>
              <a:t>/lös</a:t>
            </a:r>
            <a:r>
              <a:rPr sz="1000" spc="-5" dirty="0">
                <a:latin typeface="Calibri"/>
                <a:cs typeface="Calibri"/>
              </a:rPr>
              <a:t>ch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52597" y="1231623"/>
            <a:ext cx="85280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Die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nachstehenden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Informationen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werden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auf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Dashboard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Patenclubs/Distrikts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erscheinen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und</a:t>
            </a:r>
            <a:r>
              <a:rPr sz="1800" dirty="0">
                <a:latin typeface="Calibri"/>
                <a:cs typeface="Calibri"/>
              </a:rPr>
              <a:t> dienen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dazu,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Patenclub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Distrikt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während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Gründungsverfahrens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Laufenden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halten.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815" y="371093"/>
            <a:ext cx="108394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Antrags-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 Dash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b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oard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F40F5375-2A40-4911-A4AE-4D1D431D6CA0}"/>
              </a:ext>
            </a:extLst>
          </p:cNvPr>
          <p:cNvSpPr/>
          <p:nvPr/>
        </p:nvSpPr>
        <p:spPr>
          <a:xfrm>
            <a:off x="2801478" y="1118191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59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06784" y="3047"/>
            <a:ext cx="11185525" cy="6855459"/>
            <a:chOff x="1006784" y="3047"/>
            <a:chExt cx="11185525" cy="68554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5796" y="3396869"/>
              <a:ext cx="192150" cy="1104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06784" y="3047"/>
              <a:ext cx="11185525" cy="6855459"/>
            </a:xfrm>
            <a:custGeom>
              <a:avLst/>
              <a:gdLst/>
              <a:ahLst/>
              <a:cxnLst/>
              <a:rect l="l" t="t" r="r" b="b"/>
              <a:pathLst>
                <a:path w="11185525" h="6855459">
                  <a:moveTo>
                    <a:pt x="1586047" y="0"/>
                  </a:moveTo>
                  <a:lnTo>
                    <a:pt x="0" y="6854949"/>
                  </a:lnTo>
                  <a:lnTo>
                    <a:pt x="11185215" y="6854949"/>
                  </a:lnTo>
                  <a:lnTo>
                    <a:pt x="11185215" y="8000"/>
                  </a:lnTo>
                  <a:lnTo>
                    <a:pt x="5137221" y="4699"/>
                  </a:lnTo>
                  <a:lnTo>
                    <a:pt x="1586047" y="0"/>
                  </a:lnTo>
                  <a:close/>
                </a:path>
                <a:path w="11185525" h="6855459">
                  <a:moveTo>
                    <a:pt x="5138364" y="0"/>
                  </a:moveTo>
                  <a:lnTo>
                    <a:pt x="5137221" y="4699"/>
                  </a:lnTo>
                  <a:lnTo>
                    <a:pt x="8689689" y="4699"/>
                  </a:lnTo>
                  <a:lnTo>
                    <a:pt x="513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1815" y="371093"/>
            <a:ext cx="126238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Hinzuf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ü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g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ng  neuer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Mitglieder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43911" y="2544571"/>
            <a:ext cx="5655945" cy="4254245"/>
            <a:chOff x="2343911" y="2197607"/>
            <a:chExt cx="5655945" cy="46012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2011" y="2197607"/>
              <a:ext cx="5617464" cy="22479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2011" y="5873494"/>
              <a:ext cx="3028188" cy="9250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3911" y="4291583"/>
              <a:ext cx="4605528" cy="157124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751569" y="3673551"/>
            <a:ext cx="27412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271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2.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Schritt:	</a:t>
            </a:r>
            <a:r>
              <a:rPr sz="2400" spc="-10" dirty="0">
                <a:latin typeface="Calibri"/>
                <a:cs typeface="Calibri"/>
              </a:rPr>
              <a:t>Klicken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im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Dropdown-Menü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„Mitglied“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auf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„Mitglied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hinzufügen“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51569" y="5503265"/>
            <a:ext cx="2754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6271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Schritt:	</a:t>
            </a:r>
            <a:r>
              <a:rPr sz="2400" spc="-15" dirty="0">
                <a:latin typeface="Calibri"/>
                <a:cs typeface="Calibri"/>
              </a:rPr>
              <a:t>Wählen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ein </a:t>
            </a:r>
            <a:r>
              <a:rPr sz="2400" spc="-5" dirty="0">
                <a:latin typeface="Calibri"/>
                <a:cs typeface="Calibri"/>
              </a:rPr>
              <a:t>neues oder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Transfermitglied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3286" y="107188"/>
            <a:ext cx="9215755" cy="361124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1180"/>
              </a:spcBef>
            </a:pPr>
            <a:r>
              <a:rPr sz="2000" b="1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Einreichung</a:t>
            </a:r>
            <a:r>
              <a:rPr sz="2000" b="1" spc="-1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eines</a:t>
            </a:r>
            <a:r>
              <a:rPr sz="2000" b="1" spc="-6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Antrags</a:t>
            </a:r>
            <a:r>
              <a:rPr sz="2000" b="1" spc="4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auf Gründung</a:t>
            </a:r>
            <a:r>
              <a:rPr sz="2000" b="1" spc="-3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eines neuen</a:t>
            </a:r>
            <a:r>
              <a:rPr sz="2000" b="1" spc="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Clubs:</a:t>
            </a:r>
            <a:endParaRPr sz="2000" dirty="0">
              <a:latin typeface="Arial"/>
              <a:cs typeface="Arial"/>
            </a:endParaRPr>
          </a:p>
          <a:p>
            <a:pPr marL="430530">
              <a:lnSpc>
                <a:spcPct val="100000"/>
              </a:lnSpc>
              <a:spcBef>
                <a:spcPts val="1080"/>
              </a:spcBef>
            </a:pPr>
            <a:r>
              <a:rPr sz="20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Hinzufügung</a:t>
            </a:r>
            <a:r>
              <a:rPr sz="2000" b="1" spc="-2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von</a:t>
            </a:r>
            <a:r>
              <a:rPr sz="2000" b="1" spc="6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Mitgliedern</a:t>
            </a:r>
            <a:r>
              <a:rPr sz="2000" b="1" spc="-1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während</a:t>
            </a:r>
            <a:r>
              <a:rPr sz="2000" b="1" spc="-1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der</a:t>
            </a:r>
            <a:r>
              <a:rPr sz="2000" b="1" spc="1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Phase</a:t>
            </a:r>
            <a:r>
              <a:rPr sz="2000" b="1" spc="1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„Fertigstellung</a:t>
            </a:r>
            <a:r>
              <a:rPr sz="2000" b="1" spc="-1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in</a:t>
            </a:r>
            <a:r>
              <a:rPr sz="2000" b="1" spc="1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Bearbeitung“</a:t>
            </a:r>
            <a:endParaRPr sz="2000" dirty="0">
              <a:latin typeface="Arial"/>
              <a:cs typeface="Arial"/>
            </a:endParaRPr>
          </a:p>
          <a:p>
            <a:pPr marL="180975">
              <a:lnSpc>
                <a:spcPct val="100000"/>
              </a:lnSpc>
              <a:spcBef>
                <a:spcPts val="785"/>
              </a:spcBef>
            </a:pPr>
            <a:r>
              <a:rPr spc="-5" dirty="0">
                <a:latin typeface="Calibri"/>
                <a:cs typeface="Calibri"/>
              </a:rPr>
              <a:t>Sobald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der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Antrag</a:t>
            </a:r>
            <a:r>
              <a:rPr dirty="0">
                <a:latin typeface="Calibri"/>
                <a:cs typeface="Calibri"/>
              </a:rPr>
              <a:t> auf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4471C4"/>
                </a:solidFill>
                <a:latin typeface="Calibri"/>
                <a:cs typeface="Calibri"/>
              </a:rPr>
              <a:t>Genehmigung</a:t>
            </a:r>
            <a:r>
              <a:rPr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4471C4"/>
                </a:solidFill>
                <a:latin typeface="Calibri"/>
                <a:cs typeface="Calibri"/>
              </a:rPr>
              <a:t>seitens</a:t>
            </a:r>
            <a:r>
              <a:rPr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4471C4"/>
                </a:solidFill>
                <a:latin typeface="Calibri"/>
                <a:cs typeface="Calibri"/>
              </a:rPr>
              <a:t>LCI</a:t>
            </a:r>
            <a:r>
              <a:rPr b="1" spc="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überprüft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worden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ist,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geht</a:t>
            </a:r>
            <a:r>
              <a:rPr dirty="0">
                <a:latin typeface="Calibri"/>
                <a:cs typeface="Calibri"/>
              </a:rPr>
              <a:t> er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in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die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4471C4"/>
                </a:solidFill>
                <a:latin typeface="Calibri"/>
                <a:cs typeface="Calibri"/>
              </a:rPr>
              <a:t>Phase</a:t>
            </a:r>
            <a:endParaRPr dirty="0">
              <a:latin typeface="Calibri"/>
              <a:cs typeface="Calibri"/>
            </a:endParaRPr>
          </a:p>
          <a:p>
            <a:pPr marL="180975" marR="537845">
              <a:lnSpc>
                <a:spcPct val="100000"/>
              </a:lnSpc>
            </a:pPr>
            <a:r>
              <a:rPr spc="-10" dirty="0">
                <a:latin typeface="Calibri"/>
                <a:cs typeface="Calibri"/>
              </a:rPr>
              <a:t>„</a:t>
            </a:r>
            <a:r>
              <a:rPr b="1" spc="-10" dirty="0">
                <a:solidFill>
                  <a:srgbClr val="4471C4"/>
                </a:solidFill>
                <a:latin typeface="Calibri"/>
                <a:cs typeface="Calibri"/>
              </a:rPr>
              <a:t>Fertigstellung</a:t>
            </a:r>
            <a:r>
              <a:rPr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4471C4"/>
                </a:solidFill>
                <a:latin typeface="Calibri"/>
                <a:cs typeface="Calibri"/>
              </a:rPr>
              <a:t>in Bearbeitung</a:t>
            </a:r>
            <a:r>
              <a:rPr dirty="0">
                <a:latin typeface="Calibri"/>
                <a:cs typeface="Calibri"/>
              </a:rPr>
              <a:t>“</a:t>
            </a:r>
            <a:r>
              <a:rPr spc="-40" dirty="0">
                <a:latin typeface="Calibri"/>
                <a:cs typeface="Calibri"/>
              </a:rPr>
              <a:t> über.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dieser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Phase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werden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Mitglieder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aufgenommen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und </a:t>
            </a:r>
            <a:r>
              <a:rPr spc="-39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Informationen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zum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Guiding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Lion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eingetragen.</a:t>
            </a:r>
            <a:endParaRPr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41935" algn="l"/>
              </a:tabLst>
            </a:pPr>
            <a:r>
              <a:rPr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Schritt</a:t>
            </a:r>
            <a:endParaRPr dirty="0">
              <a:latin typeface="Calibri"/>
              <a:cs typeface="Calibri"/>
            </a:endParaRPr>
          </a:p>
          <a:p>
            <a:pPr marL="6644640" lvl="1" indent="-304165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6644640" algn="l"/>
                <a:tab pos="7691120" algn="l"/>
              </a:tabLst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Schritt:	</a:t>
            </a:r>
            <a:r>
              <a:rPr sz="2400" spc="-10" dirty="0">
                <a:latin typeface="Calibri"/>
                <a:cs typeface="Calibri"/>
              </a:rPr>
              <a:t>Klicken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Sie</a:t>
            </a:r>
            <a:endParaRPr sz="2400" dirty="0">
              <a:latin typeface="Calibri"/>
              <a:cs typeface="Calibri"/>
            </a:endParaRPr>
          </a:p>
          <a:p>
            <a:pPr marL="634047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auf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Registerkarte</a:t>
            </a:r>
            <a:endParaRPr sz="2400" dirty="0">
              <a:latin typeface="Calibri"/>
              <a:cs typeface="Calibri"/>
            </a:endParaRPr>
          </a:p>
          <a:p>
            <a:pPr marL="634047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„Mitglied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anzeigen“.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3286" y="4140809"/>
            <a:ext cx="8743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2.</a:t>
            </a:r>
            <a:r>
              <a:rPr sz="1800" b="1" u="sng" spc="-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Schritt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3286" y="5590621"/>
            <a:ext cx="8743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3.</a:t>
            </a:r>
            <a:r>
              <a:rPr sz="1800" b="1" u="sng" spc="-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Schritt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63773A90-8E10-416F-A403-97D432F38421}"/>
              </a:ext>
            </a:extLst>
          </p:cNvPr>
          <p:cNvSpPr/>
          <p:nvPr/>
        </p:nvSpPr>
        <p:spPr>
          <a:xfrm>
            <a:off x="2819400" y="1295400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59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2524" y="60960"/>
            <a:ext cx="4278630" cy="6797040"/>
            <a:chOff x="382524" y="60960"/>
            <a:chExt cx="4278630" cy="6797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60960"/>
              <a:ext cx="3366516" cy="4000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24" y="3057143"/>
              <a:ext cx="3380232" cy="380085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22248" y="390397"/>
              <a:ext cx="3438525" cy="6312535"/>
            </a:xfrm>
            <a:custGeom>
              <a:avLst/>
              <a:gdLst/>
              <a:ahLst/>
              <a:cxnLst/>
              <a:rect l="l" t="t" r="r" b="b"/>
              <a:pathLst>
                <a:path w="3438525" h="6312534">
                  <a:moveTo>
                    <a:pt x="2927858" y="2764028"/>
                  </a:moveTo>
                  <a:lnTo>
                    <a:pt x="76149" y="2781109"/>
                  </a:lnTo>
                  <a:lnTo>
                    <a:pt x="75946" y="2749423"/>
                  </a:lnTo>
                  <a:lnTo>
                    <a:pt x="0" y="2787904"/>
                  </a:lnTo>
                  <a:lnTo>
                    <a:pt x="76454" y="2825623"/>
                  </a:lnTo>
                  <a:lnTo>
                    <a:pt x="76238" y="2793873"/>
                  </a:lnTo>
                  <a:lnTo>
                    <a:pt x="2927858" y="2776728"/>
                  </a:lnTo>
                  <a:lnTo>
                    <a:pt x="2927858" y="2764028"/>
                  </a:lnTo>
                  <a:close/>
                </a:path>
                <a:path w="3438525" h="6312534">
                  <a:moveTo>
                    <a:pt x="3165602" y="94107"/>
                  </a:moveTo>
                  <a:lnTo>
                    <a:pt x="469531" y="31800"/>
                  </a:lnTo>
                  <a:lnTo>
                    <a:pt x="469544" y="31496"/>
                  </a:lnTo>
                  <a:lnTo>
                    <a:pt x="470281" y="0"/>
                  </a:lnTo>
                  <a:lnTo>
                    <a:pt x="393192" y="36322"/>
                  </a:lnTo>
                  <a:lnTo>
                    <a:pt x="468503" y="76200"/>
                  </a:lnTo>
                  <a:lnTo>
                    <a:pt x="469239" y="44500"/>
                  </a:lnTo>
                  <a:lnTo>
                    <a:pt x="3165348" y="106807"/>
                  </a:lnTo>
                  <a:lnTo>
                    <a:pt x="3165602" y="94107"/>
                  </a:lnTo>
                  <a:close/>
                </a:path>
                <a:path w="3438525" h="6312534">
                  <a:moveTo>
                    <a:pt x="3438398" y="6250940"/>
                  </a:moveTo>
                  <a:lnTo>
                    <a:pt x="586689" y="6268072"/>
                  </a:lnTo>
                  <a:lnTo>
                    <a:pt x="586486" y="6236322"/>
                  </a:lnTo>
                  <a:lnTo>
                    <a:pt x="510540" y="6274867"/>
                  </a:lnTo>
                  <a:lnTo>
                    <a:pt x="586994" y="6312509"/>
                  </a:lnTo>
                  <a:lnTo>
                    <a:pt x="586778" y="6280836"/>
                  </a:lnTo>
                  <a:lnTo>
                    <a:pt x="3438398" y="6263652"/>
                  </a:lnTo>
                  <a:lnTo>
                    <a:pt x="3438398" y="625094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37452" y="92455"/>
            <a:ext cx="5422900" cy="807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Einreichung</a:t>
            </a:r>
            <a:r>
              <a:rPr sz="1900" b="1" spc="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eines</a:t>
            </a:r>
            <a:r>
              <a:rPr sz="1900" b="1" spc="-3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Antrags</a:t>
            </a:r>
            <a:r>
              <a:rPr sz="1900" b="1" spc="1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auf</a:t>
            </a:r>
            <a:r>
              <a:rPr sz="1900" b="1" spc="2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Gründung</a:t>
            </a:r>
            <a:r>
              <a:rPr sz="1900" b="1" spc="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eines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19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neuen</a:t>
            </a:r>
            <a:r>
              <a:rPr sz="1900" b="1" spc="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Clubs:</a:t>
            </a:r>
            <a:r>
              <a:rPr sz="1900" b="1" spc="2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Hinzufügung</a:t>
            </a:r>
            <a:r>
              <a:rPr sz="1900" b="1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von</a:t>
            </a:r>
            <a:r>
              <a:rPr sz="1900" b="1" spc="7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338D"/>
                </a:solidFill>
                <a:uFill>
                  <a:solidFill>
                    <a:srgbClr val="00338D"/>
                  </a:solidFill>
                </a:uFill>
                <a:latin typeface="Arial"/>
                <a:cs typeface="Arial"/>
              </a:rPr>
              <a:t>Mitgliedern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41324" y="1553160"/>
            <a:ext cx="40195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1.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Schritt: </a:t>
            </a:r>
            <a:r>
              <a:rPr sz="2000" dirty="0">
                <a:latin typeface="Calibri"/>
                <a:cs typeface="Calibri"/>
              </a:rPr>
              <a:t>Geben </a:t>
            </a:r>
            <a:r>
              <a:rPr sz="2000" spc="-5" dirty="0">
                <a:latin typeface="Calibri"/>
                <a:cs typeface="Calibri"/>
              </a:rPr>
              <a:t>Sie sämtliche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zum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Mitglied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ein.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56707" y="2520968"/>
            <a:ext cx="48564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2.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Schritt: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Geben</a:t>
            </a:r>
            <a:r>
              <a:rPr sz="2000" spc="-5" dirty="0">
                <a:latin typeface="Calibri"/>
                <a:cs typeface="Calibri"/>
              </a:rPr>
              <a:t> Sie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Informationen zur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Mitgliedschaft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ein.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56707" y="3429000"/>
            <a:ext cx="44189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6271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Schritt:	</a:t>
            </a:r>
            <a:r>
              <a:rPr sz="2000" dirty="0">
                <a:latin typeface="Calibri"/>
                <a:cs typeface="Calibri"/>
              </a:rPr>
              <a:t>Geben </a:t>
            </a:r>
            <a:r>
              <a:rPr sz="2000" spc="-5" dirty="0">
                <a:latin typeface="Calibri"/>
                <a:cs typeface="Calibri"/>
              </a:rPr>
              <a:t>Sie </a:t>
            </a:r>
            <a:r>
              <a:rPr sz="2000" spc="-15" dirty="0">
                <a:latin typeface="Calibri"/>
                <a:cs typeface="Calibri"/>
              </a:rPr>
              <a:t>Kontakt- </a:t>
            </a:r>
            <a:r>
              <a:rPr sz="2000" spc="-10" dirty="0">
                <a:latin typeface="Calibri"/>
                <a:cs typeface="Calibri"/>
              </a:rPr>
              <a:t> informationen </a:t>
            </a:r>
            <a:r>
              <a:rPr sz="2000" dirty="0">
                <a:latin typeface="Calibri"/>
                <a:cs typeface="Calibri"/>
              </a:rPr>
              <a:t>ein. </a:t>
            </a:r>
            <a:r>
              <a:rPr sz="2000" spc="-5" dirty="0">
                <a:latin typeface="Calibri"/>
                <a:cs typeface="Calibri"/>
              </a:rPr>
              <a:t>E-Mail-Adressen </a:t>
            </a:r>
            <a:r>
              <a:rPr sz="2000" spc="-5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sind sehr wichtig, um die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Kommunikation vom </a:t>
            </a:r>
            <a:r>
              <a:rPr sz="2000" spc="-5" dirty="0">
                <a:latin typeface="Calibri"/>
                <a:cs typeface="Calibri"/>
              </a:rPr>
              <a:t>Hauptsitz </a:t>
            </a:r>
            <a:r>
              <a:rPr sz="2000" spc="-10" dirty="0">
                <a:latin typeface="Calibri"/>
                <a:cs typeface="Calibri"/>
              </a:rPr>
              <a:t>zu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ermöglichen.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56707" y="5029200"/>
            <a:ext cx="444627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271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Schritt:	</a:t>
            </a:r>
            <a:r>
              <a:rPr sz="2000" dirty="0">
                <a:latin typeface="Calibri"/>
                <a:cs typeface="Calibri"/>
              </a:rPr>
              <a:t>Geben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Bedarf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Kommentare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klicken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auf</a:t>
            </a:r>
          </a:p>
          <a:p>
            <a:pPr marL="12700" marR="680085">
              <a:lnSpc>
                <a:spcPct val="100000"/>
              </a:lnSpc>
            </a:pPr>
            <a:r>
              <a:rPr sz="2000" spc="-25" dirty="0">
                <a:latin typeface="Calibri"/>
                <a:cs typeface="Calibri"/>
              </a:rPr>
              <a:t>„Speichern“, </a:t>
            </a:r>
            <a:r>
              <a:rPr sz="2000" spc="-5" dirty="0">
                <a:latin typeface="Calibri"/>
                <a:cs typeface="Calibri"/>
              </a:rPr>
              <a:t>um diese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die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Clubunterlagen aufzunehmen.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90672" y="435863"/>
            <a:ext cx="2601595" cy="646430"/>
          </a:xfrm>
          <a:prstGeom prst="rect">
            <a:avLst/>
          </a:prstGeom>
          <a:solidFill>
            <a:srgbClr val="8FAAD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 marR="723265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Informationen zum </a:t>
            </a:r>
            <a:r>
              <a:rPr sz="1800" spc="-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Mitglied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4647" y="1647825"/>
            <a:ext cx="2927985" cy="76200"/>
          </a:xfrm>
          <a:custGeom>
            <a:avLst/>
            <a:gdLst/>
            <a:ahLst/>
            <a:cxnLst/>
            <a:rect l="l" t="t" r="r" b="b"/>
            <a:pathLst>
              <a:path w="2927985" h="76200">
                <a:moveTo>
                  <a:pt x="75946" y="0"/>
                </a:moveTo>
                <a:lnTo>
                  <a:pt x="0" y="38480"/>
                </a:lnTo>
                <a:lnTo>
                  <a:pt x="76454" y="76200"/>
                </a:lnTo>
                <a:lnTo>
                  <a:pt x="76242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157" y="31674"/>
                </a:lnTo>
                <a:lnTo>
                  <a:pt x="75946" y="0"/>
                </a:lnTo>
                <a:close/>
              </a:path>
              <a:path w="2927985" h="76200">
                <a:moveTo>
                  <a:pt x="76157" y="31674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41" y="44373"/>
                </a:lnTo>
                <a:lnTo>
                  <a:pt x="76157" y="31674"/>
                </a:lnTo>
                <a:close/>
              </a:path>
              <a:path w="2927985" h="76200">
                <a:moveTo>
                  <a:pt x="76241" y="44373"/>
                </a:moveTo>
                <a:lnTo>
                  <a:pt x="63500" y="44450"/>
                </a:lnTo>
                <a:lnTo>
                  <a:pt x="76242" y="44450"/>
                </a:lnTo>
                <a:close/>
              </a:path>
              <a:path w="2927985" h="76200">
                <a:moveTo>
                  <a:pt x="2927857" y="14604"/>
                </a:moveTo>
                <a:lnTo>
                  <a:pt x="76157" y="31674"/>
                </a:lnTo>
                <a:lnTo>
                  <a:pt x="76241" y="44373"/>
                </a:lnTo>
                <a:lnTo>
                  <a:pt x="2927857" y="27304"/>
                </a:lnTo>
                <a:lnTo>
                  <a:pt x="2927857" y="1460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98292" y="1519427"/>
            <a:ext cx="2699385" cy="646430"/>
          </a:xfrm>
          <a:prstGeom prst="rect">
            <a:avLst/>
          </a:prstGeom>
          <a:solidFill>
            <a:srgbClr val="B4C6E7"/>
          </a:solidFill>
          <a:ln w="9144">
            <a:solidFill>
              <a:srgbClr val="4471C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 marR="92456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Informationen zur </a:t>
            </a:r>
            <a:r>
              <a:rPr sz="1800" spc="-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Mitgliedschaft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7476" y="2881883"/>
            <a:ext cx="2592705" cy="368935"/>
          </a:xfrm>
          <a:prstGeom prst="rect">
            <a:avLst/>
          </a:prstGeom>
          <a:solidFill>
            <a:srgbClr val="B4C6E7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sz="1800" spc="-15" dirty="0">
                <a:latin typeface="Calibri"/>
                <a:cs typeface="Calibri"/>
              </a:rPr>
              <a:t>Kontaktinformationen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83152" y="6454140"/>
            <a:ext cx="2593975" cy="368935"/>
          </a:xfrm>
          <a:custGeom>
            <a:avLst/>
            <a:gdLst/>
            <a:ahLst/>
            <a:cxnLst/>
            <a:rect l="l" t="t" r="r" b="b"/>
            <a:pathLst>
              <a:path w="2593975" h="368934">
                <a:moveTo>
                  <a:pt x="2593848" y="0"/>
                </a:moveTo>
                <a:lnTo>
                  <a:pt x="0" y="0"/>
                </a:lnTo>
                <a:lnTo>
                  <a:pt x="0" y="368808"/>
                </a:lnTo>
                <a:lnTo>
                  <a:pt x="2593848" y="368808"/>
                </a:lnTo>
                <a:lnTo>
                  <a:pt x="259384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61891" y="6472834"/>
            <a:ext cx="2393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Speichern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einreichen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F51A3A37-5757-4365-BBE5-B5ED58FF128B}"/>
              </a:ext>
            </a:extLst>
          </p:cNvPr>
          <p:cNvSpPr/>
          <p:nvPr/>
        </p:nvSpPr>
        <p:spPr>
          <a:xfrm>
            <a:off x="6537452" y="1051813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59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400" y="139099"/>
            <a:ext cx="818832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uFill>
                  <a:solidFill>
                    <a:srgbClr val="00338D"/>
                  </a:solidFill>
                </a:uFill>
              </a:rPr>
              <a:t>Einreichung</a:t>
            </a:r>
            <a:r>
              <a:rPr sz="2800" spc="-2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eines</a:t>
            </a:r>
            <a:r>
              <a:rPr sz="2800" spc="-8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Antrags</a:t>
            </a:r>
            <a:r>
              <a:rPr sz="2800" spc="-2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auf</a:t>
            </a:r>
            <a:r>
              <a:rPr sz="2800" spc="-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Gründung</a:t>
            </a:r>
            <a:r>
              <a:rPr sz="2800" spc="-15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eines</a:t>
            </a:r>
            <a:r>
              <a:rPr sz="2800" spc="-2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neuen</a:t>
            </a:r>
            <a:r>
              <a:rPr sz="2800" spc="-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Clubs:</a:t>
            </a:r>
            <a:r>
              <a:rPr sz="2800" spc="-1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 err="1">
                <a:uFill>
                  <a:solidFill>
                    <a:srgbClr val="00338D"/>
                  </a:solidFill>
                </a:uFill>
              </a:rPr>
              <a:t>Letzte</a:t>
            </a:r>
            <a:r>
              <a:rPr lang="en-US" sz="2800" dirty="0">
                <a:uFill>
                  <a:solidFill>
                    <a:srgbClr val="00338D"/>
                  </a:solidFill>
                </a:uFill>
              </a:rPr>
              <a:t> </a:t>
            </a:r>
            <a:r>
              <a:rPr sz="2800" dirty="0">
                <a:uFill>
                  <a:solidFill>
                    <a:srgbClr val="00338D"/>
                  </a:solidFill>
                </a:uFill>
              </a:rPr>
              <a:t>LCI-</a:t>
            </a:r>
            <a:r>
              <a:rPr sz="2800" dirty="0" err="1">
                <a:uFill>
                  <a:solidFill>
                    <a:srgbClr val="00338D"/>
                  </a:solidFill>
                </a:uFill>
              </a:rPr>
              <a:t>Genehmigungsphase</a:t>
            </a:r>
            <a:endParaRPr sz="2800" dirty="0">
              <a:uFill>
                <a:solidFill>
                  <a:srgbClr val="00338D"/>
                </a:solidFill>
              </a:u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815" y="371093"/>
            <a:ext cx="138557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Endgültige </a:t>
            </a:r>
            <a:r>
              <a:rPr sz="1600" b="1" dirty="0">
                <a:solidFill>
                  <a:srgbClr val="EBB7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ene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mi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u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g  durch LCI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600" y="1182388"/>
            <a:ext cx="9220200" cy="539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Nach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Hinzufügung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Mitglieder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Angabe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Guiding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geht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Antrag</a:t>
            </a:r>
            <a:r>
              <a:rPr sz="1800" spc="-5" dirty="0">
                <a:latin typeface="Calibri"/>
                <a:cs typeface="Calibri"/>
              </a:rPr>
              <a:t> 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Phase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Endgültige</a:t>
            </a:r>
            <a:r>
              <a:rPr sz="1800" b="1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Genehmigung</a:t>
            </a:r>
            <a:r>
              <a:rPr sz="18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durch</a:t>
            </a:r>
            <a:r>
              <a:rPr sz="1800" b="1" spc="-15" dirty="0">
                <a:solidFill>
                  <a:srgbClr val="4471C4"/>
                </a:solidFill>
                <a:latin typeface="Calibri"/>
                <a:cs typeface="Calibri"/>
              </a:rPr>
              <a:t> LCI</a:t>
            </a:r>
            <a:r>
              <a:rPr sz="1800" b="1" spc="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über.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letzte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Phase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Clubgründung.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Calibri"/>
              <a:cs typeface="Calibri"/>
            </a:endParaRPr>
          </a:p>
          <a:p>
            <a:pPr marL="5969635" marR="471170" algn="r">
              <a:lnSpc>
                <a:spcPct val="100000"/>
              </a:lnSpc>
            </a:pP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Während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dieser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Phase </a:t>
            </a:r>
            <a:r>
              <a:rPr sz="2000" b="1" spc="-4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findet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Folgendes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statt: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6312535" marR="76835" indent="-342900">
              <a:lnSpc>
                <a:spcPct val="100000"/>
              </a:lnSpc>
              <a:buFont typeface="Wingdings"/>
              <a:buChar char=""/>
              <a:tabLst>
                <a:tab pos="6312535" algn="l"/>
                <a:tab pos="6313170" algn="l"/>
              </a:tabLst>
            </a:pPr>
            <a:r>
              <a:rPr sz="2000" b="1" spc="-5" dirty="0">
                <a:latin typeface="Calibri"/>
                <a:cs typeface="Calibri"/>
              </a:rPr>
              <a:t>Endgültige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Bestätigung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des </a:t>
            </a:r>
            <a:r>
              <a:rPr sz="2000" b="1" spc="-10" dirty="0">
                <a:latin typeface="Calibri"/>
                <a:cs typeface="Calibri"/>
              </a:rPr>
              <a:t>Status </a:t>
            </a:r>
            <a:r>
              <a:rPr sz="2000" b="1" spc="-5" dirty="0">
                <a:latin typeface="Calibri"/>
                <a:cs typeface="Calibri"/>
              </a:rPr>
              <a:t>aller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Mitglieder durch </a:t>
            </a:r>
            <a:r>
              <a:rPr sz="2000" b="1" dirty="0">
                <a:latin typeface="Calibri"/>
                <a:cs typeface="Calibri"/>
              </a:rPr>
              <a:t>den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LCI-Koordinator.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1950" dirty="0">
              <a:latin typeface="Calibri"/>
              <a:cs typeface="Calibri"/>
            </a:endParaRPr>
          </a:p>
          <a:p>
            <a:pPr marL="6312535" marR="5080" indent="-342900">
              <a:lnSpc>
                <a:spcPct val="100000"/>
              </a:lnSpc>
              <a:buFont typeface="Wingdings"/>
              <a:buChar char=""/>
              <a:tabLst>
                <a:tab pos="6312535" algn="l"/>
                <a:tab pos="6313170" algn="l"/>
              </a:tabLst>
            </a:pPr>
            <a:r>
              <a:rPr sz="2000" b="1" spc="-5" dirty="0">
                <a:latin typeface="Calibri"/>
                <a:cs typeface="Calibri"/>
              </a:rPr>
              <a:t>Der </a:t>
            </a:r>
            <a:r>
              <a:rPr sz="2000" b="1" spc="-10" dirty="0">
                <a:latin typeface="Calibri"/>
                <a:cs typeface="Calibri"/>
              </a:rPr>
              <a:t>Distrikt </a:t>
            </a:r>
            <a:r>
              <a:rPr sz="2000" b="1" spc="-15" dirty="0">
                <a:latin typeface="Calibri"/>
                <a:cs typeface="Calibri"/>
              </a:rPr>
              <a:t>trägt </a:t>
            </a:r>
            <a:r>
              <a:rPr sz="2000" b="1" dirty="0">
                <a:latin typeface="Calibri"/>
                <a:cs typeface="Calibri"/>
              </a:rPr>
              <a:t>den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Guiding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Lion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System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ein, </a:t>
            </a:r>
            <a:r>
              <a:rPr sz="2000" b="1" spc="-10" dirty="0">
                <a:latin typeface="Calibri"/>
                <a:cs typeface="Calibri"/>
              </a:rPr>
              <a:t>falls </a:t>
            </a:r>
            <a:r>
              <a:rPr sz="2000" b="1" spc="-5" dirty="0">
                <a:latin typeface="Calibri"/>
                <a:cs typeface="Calibri"/>
              </a:rPr>
              <a:t>nicht bereits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geschehen.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1950" dirty="0">
              <a:latin typeface="Calibri"/>
              <a:cs typeface="Calibri"/>
            </a:endParaRPr>
          </a:p>
          <a:p>
            <a:pPr marL="6312535" marR="68580" indent="-342900">
              <a:lnSpc>
                <a:spcPct val="100000"/>
              </a:lnSpc>
              <a:buFont typeface="Wingdings"/>
              <a:buChar char=""/>
              <a:tabLst>
                <a:tab pos="6312535" algn="l"/>
                <a:tab pos="6313170" algn="l"/>
              </a:tabLst>
            </a:pPr>
            <a:r>
              <a:rPr sz="2000" b="1" spc="-10" dirty="0">
                <a:latin typeface="Calibri"/>
                <a:cs typeface="Calibri"/>
              </a:rPr>
              <a:t>Distrikt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oder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Patenclub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reicht </a:t>
            </a:r>
            <a:r>
              <a:rPr sz="2000" b="1" dirty="0">
                <a:latin typeface="Calibri"/>
                <a:cs typeface="Calibri"/>
              </a:rPr>
              <a:t>die </a:t>
            </a:r>
            <a:r>
              <a:rPr sz="2000" b="1" spc="-5" dirty="0">
                <a:latin typeface="Calibri"/>
                <a:cs typeface="Calibri"/>
              </a:rPr>
              <a:t>endgültige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Bezahlung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ein.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692" y="2538983"/>
            <a:ext cx="6411467" cy="261366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CBCB910-E5E9-4AEC-96D7-ECF3B92E9303}"/>
              </a:ext>
            </a:extLst>
          </p:cNvPr>
          <p:cNvSpPr/>
          <p:nvPr/>
        </p:nvSpPr>
        <p:spPr>
          <a:xfrm>
            <a:off x="2819400" y="1018158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59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7093" y="177951"/>
            <a:ext cx="738250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/>
              <a:t>Einreichung</a:t>
            </a:r>
            <a:r>
              <a:rPr sz="2800" spc="-20" dirty="0"/>
              <a:t> </a:t>
            </a:r>
            <a:r>
              <a:rPr sz="2800" dirty="0"/>
              <a:t>eines</a:t>
            </a:r>
            <a:r>
              <a:rPr sz="2800" spc="-90" dirty="0"/>
              <a:t> </a:t>
            </a:r>
            <a:r>
              <a:rPr sz="2800" dirty="0"/>
              <a:t>Antrags</a:t>
            </a:r>
            <a:r>
              <a:rPr sz="2800" spc="-25" dirty="0"/>
              <a:t> </a:t>
            </a:r>
            <a:r>
              <a:rPr sz="2800" dirty="0"/>
              <a:t>auf</a:t>
            </a:r>
            <a:r>
              <a:rPr sz="2800" spc="-15" dirty="0"/>
              <a:t> </a:t>
            </a:r>
            <a:r>
              <a:rPr sz="2800" dirty="0"/>
              <a:t>Gründung</a:t>
            </a:r>
            <a:r>
              <a:rPr sz="2800" spc="-20" dirty="0"/>
              <a:t> </a:t>
            </a:r>
            <a:r>
              <a:rPr sz="2800" dirty="0"/>
              <a:t>eines</a:t>
            </a:r>
            <a:r>
              <a:rPr sz="2800" spc="-15" dirty="0"/>
              <a:t> </a:t>
            </a:r>
            <a:r>
              <a:rPr sz="2800" dirty="0"/>
              <a:t>neuen</a:t>
            </a:r>
            <a:r>
              <a:rPr sz="2800" spc="-15" dirty="0"/>
              <a:t> </a:t>
            </a:r>
            <a:r>
              <a:rPr sz="2800" dirty="0"/>
              <a:t>Clubs:</a:t>
            </a:r>
            <a:r>
              <a:rPr lang="en-US" sz="2800" dirty="0"/>
              <a:t> </a:t>
            </a:r>
            <a:r>
              <a:rPr sz="2800" dirty="0" err="1"/>
              <a:t>Clubgründungen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451815" y="371093"/>
            <a:ext cx="153162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Clu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b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grü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d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e  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600" y="1371600"/>
            <a:ext cx="8961755" cy="46916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0510" marR="104139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Herzlichen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Glückwunsch!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Das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Antragsverfahren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ist</a:t>
            </a:r>
            <a:r>
              <a:rPr sz="2000" b="1" spc="-5" dirty="0">
                <a:latin typeface="Calibri"/>
                <a:cs typeface="Calibri"/>
              </a:rPr>
              <a:t> abgeschlossen</a:t>
            </a:r>
            <a:r>
              <a:rPr sz="2000" b="1" dirty="0">
                <a:latin typeface="Calibri"/>
                <a:cs typeface="Calibri"/>
              </a:rPr>
              <a:t> und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der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Club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ist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jetzt</a:t>
            </a:r>
            <a:r>
              <a:rPr sz="2000" b="1" spc="-10" dirty="0">
                <a:latin typeface="Calibri"/>
                <a:cs typeface="Calibri"/>
              </a:rPr>
              <a:t> gegründet.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Für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den neu </a:t>
            </a:r>
            <a:r>
              <a:rPr sz="2000" b="1" spc="-10" dirty="0">
                <a:latin typeface="Calibri"/>
                <a:cs typeface="Calibri"/>
              </a:rPr>
              <a:t>gegründeten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Club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werden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folgende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Schritte </a:t>
            </a:r>
            <a:r>
              <a:rPr sz="2000" b="1" spc="-5" dirty="0">
                <a:latin typeface="Calibri"/>
                <a:cs typeface="Calibri"/>
              </a:rPr>
              <a:t> durchgeführt.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Gründungsmaterialien</a:t>
            </a:r>
            <a:r>
              <a:rPr sz="1800" spc="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werden</a:t>
            </a:r>
            <a:r>
              <a:rPr sz="1800" spc="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Distrikt-Governor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geschickt.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Hierzu zählen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u. a.: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Anstecknadeln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für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die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Gründungsmitglieder,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Zertifikate für 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Gründungsmitglieder,</a:t>
            </a:r>
            <a:r>
              <a:rPr sz="1800" spc="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Charter-Urkunde,</a:t>
            </a:r>
            <a:r>
              <a:rPr sz="1800" spc="-8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Abzeichen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für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Bürgen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und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ein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Schreiben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vom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Internationalen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Präsidenten.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299085" marR="43942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Gründungsfeier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für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neuen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sollte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gemeinsam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mit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dem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Patenclub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des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neuen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und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dem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Guiding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Lion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geplant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werden.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299085" marR="77533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Neue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Mitglieder,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dem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innerhalb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von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90</a:t>
            </a:r>
            <a:r>
              <a:rPr sz="1800" spc="-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4555A"/>
                </a:solidFill>
                <a:latin typeface="Arial"/>
                <a:cs typeface="Arial"/>
              </a:rPr>
              <a:t>Tagen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nach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Gründungsdatum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beitreten,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gelten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als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„Gründungsmitglieder“.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299085" marR="71691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Schulung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der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neuen</a:t>
            </a:r>
            <a:r>
              <a:rPr sz="1800" spc="-8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Amtsträger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sollte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unter</a:t>
            </a:r>
            <a:r>
              <a:rPr sz="1800" spc="-9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Anwesenheit</a:t>
            </a:r>
            <a:r>
              <a:rPr sz="1800" spc="5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des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Guiding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Lion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stattfinden.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19400" y="1121943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59">
                <a:moveTo>
                  <a:pt x="2926079" y="0"/>
                </a:moveTo>
                <a:lnTo>
                  <a:pt x="0" y="0"/>
                </a:lnTo>
                <a:lnTo>
                  <a:pt x="0" y="60960"/>
                </a:lnTo>
                <a:lnTo>
                  <a:pt x="2926079" y="60960"/>
                </a:lnTo>
                <a:lnTo>
                  <a:pt x="2926079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5600" y="338066"/>
            <a:ext cx="7714615" cy="1090683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>
              <a:spcBef>
                <a:spcPts val="825"/>
              </a:spcBef>
            </a:pPr>
            <a:r>
              <a:rPr sz="3200" spc="-10" dirty="0"/>
              <a:t>Tipps </a:t>
            </a:r>
            <a:r>
              <a:rPr sz="3200" dirty="0"/>
              <a:t>zur</a:t>
            </a:r>
            <a:r>
              <a:rPr sz="3200" spc="-20" dirty="0"/>
              <a:t> </a:t>
            </a:r>
            <a:r>
              <a:rPr sz="3200" dirty="0"/>
              <a:t>Einreichung</a:t>
            </a:r>
            <a:r>
              <a:rPr sz="3200" spc="-10" dirty="0"/>
              <a:t> </a:t>
            </a:r>
            <a:r>
              <a:rPr sz="3200" dirty="0"/>
              <a:t>eines</a:t>
            </a:r>
            <a:r>
              <a:rPr sz="3200" spc="-85" dirty="0"/>
              <a:t> </a:t>
            </a:r>
            <a:r>
              <a:rPr sz="3200" dirty="0"/>
              <a:t>Antrags</a:t>
            </a:r>
            <a:r>
              <a:rPr sz="3200" spc="-25" dirty="0"/>
              <a:t> </a:t>
            </a:r>
            <a:r>
              <a:rPr sz="3200" dirty="0"/>
              <a:t>auf</a:t>
            </a:r>
            <a:r>
              <a:rPr sz="3200" spc="-20" dirty="0"/>
              <a:t> </a:t>
            </a:r>
            <a:r>
              <a:rPr sz="3200" dirty="0"/>
              <a:t>Gründung</a:t>
            </a:r>
            <a:r>
              <a:rPr sz="3200" spc="-5" dirty="0"/>
              <a:t> </a:t>
            </a:r>
            <a:r>
              <a:rPr sz="3200" dirty="0"/>
              <a:t>eines</a:t>
            </a:r>
            <a:r>
              <a:rPr sz="3200" spc="-25" dirty="0"/>
              <a:t> </a:t>
            </a:r>
            <a:r>
              <a:rPr sz="3200" dirty="0"/>
              <a:t>neuen </a:t>
            </a:r>
            <a:r>
              <a:rPr sz="3200" spc="-540" dirty="0"/>
              <a:t> </a:t>
            </a:r>
            <a:r>
              <a:rPr sz="3200" dirty="0"/>
              <a:t>Clubs</a:t>
            </a:r>
          </a:p>
        </p:txBody>
      </p:sp>
      <p:sp>
        <p:nvSpPr>
          <p:cNvPr id="4" name="object 4"/>
          <p:cNvSpPr/>
          <p:nvPr/>
        </p:nvSpPr>
        <p:spPr>
          <a:xfrm>
            <a:off x="2895600" y="1478178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59">
                <a:moveTo>
                  <a:pt x="2926079" y="0"/>
                </a:moveTo>
                <a:lnTo>
                  <a:pt x="0" y="0"/>
                </a:lnTo>
                <a:lnTo>
                  <a:pt x="0" y="60960"/>
                </a:lnTo>
                <a:lnTo>
                  <a:pt x="2926079" y="60960"/>
                </a:lnTo>
                <a:lnTo>
                  <a:pt x="2926079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45739" y="2030044"/>
            <a:ext cx="8545830" cy="3429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Planen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Sie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genügend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Zeit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für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Herstellung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und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Lieferung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der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Gründungsmaterialien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ein.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Arial"/>
              <a:cs typeface="Arial"/>
            </a:endParaRPr>
          </a:p>
          <a:p>
            <a:pPr marL="299085" marR="7239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>
                <a:solidFill>
                  <a:srgbClr val="54555A"/>
                </a:solidFill>
                <a:latin typeface="Arial"/>
                <a:cs typeface="Arial"/>
              </a:rPr>
              <a:t>Um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das Antragsverfahren zu beschleunigen, sollten Sie sich die Anmerkungen in </a:t>
            </a:r>
            <a:r>
              <a:rPr sz="1800" spc="-49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ansehen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und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die</a:t>
            </a:r>
            <a:r>
              <a:rPr sz="1800" spc="-8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Anweisungen</a:t>
            </a:r>
            <a:r>
              <a:rPr sz="1800" spc="4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zur</a:t>
            </a:r>
            <a:r>
              <a:rPr sz="1800" spc="-1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Antragsbearbeitung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befolgen.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Anträge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müssen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bis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zum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20.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Juni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eingereicht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werden,</a:t>
            </a:r>
            <a:r>
              <a:rPr sz="1800" spc="5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um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noch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im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gegenwärtigen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Geschäftsjahr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berücksichtigt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zu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werden.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4555A"/>
              </a:buClr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Das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„New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Processing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4555A"/>
                </a:solidFill>
                <a:latin typeface="Arial"/>
                <a:cs typeface="Arial"/>
              </a:rPr>
              <a:t>Team“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54555A"/>
                </a:solidFill>
                <a:latin typeface="Arial"/>
                <a:cs typeface="Arial"/>
              </a:rPr>
              <a:t>wird</a:t>
            </a:r>
            <a:r>
              <a:rPr sz="1800" spc="4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den</a:t>
            </a:r>
            <a:r>
              <a:rPr sz="1800" spc="-1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Antrag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bis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hin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zur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Clubgründung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überwachen.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1310639"/>
            <a:ext cx="5192267" cy="55473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1815" y="371093"/>
            <a:ext cx="156527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5" dirty="0">
                <a:solidFill>
                  <a:srgbClr val="EBB7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rags</a:t>
            </a:r>
            <a:r>
              <a:rPr sz="1600" b="1" spc="5" dirty="0">
                <a:solidFill>
                  <a:srgbClr val="EBB700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inrei</a:t>
            </a:r>
            <a:r>
              <a:rPr sz="1600" b="1" spc="5" dirty="0">
                <a:solidFill>
                  <a:srgbClr val="EBB700"/>
                </a:solidFill>
                <a:latin typeface="Arial"/>
                <a:cs typeface="Arial"/>
              </a:rPr>
              <a:t>c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  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ung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2895600" y="1774548"/>
            <a:ext cx="54696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5875" marR="5080" indent="-88900" algn="l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Unterstützung</a:t>
            </a:r>
            <a:r>
              <a:rPr spc="-45" dirty="0"/>
              <a:t> </a:t>
            </a:r>
            <a:r>
              <a:rPr spc="-5" dirty="0"/>
              <a:t>für </a:t>
            </a:r>
            <a:r>
              <a:rPr spc="-1095" dirty="0"/>
              <a:t> </a:t>
            </a:r>
            <a:r>
              <a:rPr spc="-10" dirty="0"/>
              <a:t>Clubgründungen</a:t>
            </a:r>
          </a:p>
        </p:txBody>
      </p:sp>
      <p:sp>
        <p:nvSpPr>
          <p:cNvPr id="4" name="object 4"/>
          <p:cNvSpPr/>
          <p:nvPr/>
        </p:nvSpPr>
        <p:spPr>
          <a:xfrm>
            <a:off x="5369050" y="3150325"/>
            <a:ext cx="1450975" cy="71755"/>
          </a:xfrm>
          <a:custGeom>
            <a:avLst/>
            <a:gdLst/>
            <a:ahLst/>
            <a:cxnLst/>
            <a:rect l="l" t="t" r="r" b="b"/>
            <a:pathLst>
              <a:path w="1450975" h="71754">
                <a:moveTo>
                  <a:pt x="1450847" y="0"/>
                </a:moveTo>
                <a:lnTo>
                  <a:pt x="0" y="0"/>
                </a:lnTo>
                <a:lnTo>
                  <a:pt x="0" y="71627"/>
                </a:lnTo>
                <a:lnTo>
                  <a:pt x="1450847" y="71627"/>
                </a:lnTo>
                <a:lnTo>
                  <a:pt x="1450847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17197" y="6432296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338D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5667" y="3353257"/>
            <a:ext cx="735774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Bei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Fragen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zum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Verfahren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zur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Gründung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neuer Clubs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schicken Sie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eine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E-Mail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3200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newclubs@lionsclub.org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2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17197" y="64322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943" y="3199002"/>
            <a:ext cx="5056505" cy="309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635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Wir beglückwünschen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Sie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Ihren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ersten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Schritten,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um </a:t>
            </a:r>
            <a:r>
              <a:rPr sz="16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einen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neuen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Club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zu gründen.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Dieser Leitfaden enthält eine schrittweise Anleitung zum </a:t>
            </a:r>
            <a:r>
              <a:rPr sz="16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Antragsverfahren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zur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Gründung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eines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neuen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Clubs.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Im Leitfaden</a:t>
            </a:r>
            <a:r>
              <a:rPr sz="160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behandelte</a:t>
            </a:r>
            <a:r>
              <a:rPr sz="160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Punkte: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Benennung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eines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Clubs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Wer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den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Antrag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bearbeiten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kann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Phasen des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Antragsverfahrens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Genehmigungsverfahren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zur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Clubgründung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Tipps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zur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Clubgründung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6903" y="2909316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9731" y="1310639"/>
            <a:ext cx="5181600" cy="554735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6220" y="999235"/>
            <a:ext cx="5060315" cy="181800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540"/>
              </a:lnSpc>
              <a:spcBef>
                <a:spcPts val="665"/>
              </a:spcBef>
            </a:pPr>
            <a:r>
              <a:rPr sz="4200" dirty="0">
                <a:solidFill>
                  <a:srgbClr val="FFFFFF"/>
                </a:solidFill>
              </a:rPr>
              <a:t>Antragsverfahren </a:t>
            </a:r>
            <a:r>
              <a:rPr sz="4200" spc="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zur</a:t>
            </a:r>
            <a:r>
              <a:rPr sz="4200" spc="-50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Gründung</a:t>
            </a:r>
            <a:r>
              <a:rPr sz="4200" spc="-8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eines </a:t>
            </a:r>
            <a:r>
              <a:rPr sz="4200" spc="-115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neuen</a:t>
            </a:r>
            <a:r>
              <a:rPr sz="4200" spc="-3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Clubs</a:t>
            </a:r>
            <a:endParaRPr sz="4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de-DE" sz="4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Vielen Dank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824217" y="6242514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© 2019 Lions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2FEF91BA-D7F3-4760-95A9-FC1777E2BD7E}"/>
              </a:ext>
            </a:extLst>
          </p:cNvPr>
          <p:cNvSpPr txBox="1"/>
          <p:nvPr/>
        </p:nvSpPr>
        <p:spPr>
          <a:xfrm>
            <a:off x="7728179" y="6242514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Updated </a:t>
            </a:r>
            <a:r>
              <a:rPr lang="en-US" sz="1600" b="1">
                <a:solidFill>
                  <a:schemeClr val="bg1"/>
                </a:solidFill>
              </a:rPr>
              <a:t>10/2021 GE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815" y="371093"/>
            <a:ext cx="132715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5" dirty="0">
                <a:solidFill>
                  <a:srgbClr val="EBB7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rags</a:t>
            </a:r>
            <a:r>
              <a:rPr sz="1600" b="1" spc="5" dirty="0">
                <a:solidFill>
                  <a:srgbClr val="EBB700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inrei  chung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5405" y="2687828"/>
            <a:ext cx="45954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SzPct val="93333"/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dirty="0"/>
              <a:t>	</a:t>
            </a:r>
            <a:r>
              <a:rPr sz="1500" spc="-5" dirty="0">
                <a:latin typeface="Arial"/>
                <a:cs typeface="Arial"/>
              </a:rPr>
              <a:t>Ein </a:t>
            </a:r>
            <a:r>
              <a:rPr sz="1500" dirty="0">
                <a:latin typeface="Arial"/>
                <a:cs typeface="Arial"/>
              </a:rPr>
              <a:t>beantragter Lions </a:t>
            </a:r>
            <a:r>
              <a:rPr sz="1500" spc="-5" dirty="0">
                <a:latin typeface="Arial"/>
                <a:cs typeface="Arial"/>
              </a:rPr>
              <a:t>Club </a:t>
            </a:r>
            <a:r>
              <a:rPr sz="1500" dirty="0">
                <a:latin typeface="Arial"/>
                <a:cs typeface="Arial"/>
              </a:rPr>
              <a:t>oder </a:t>
            </a:r>
            <a:r>
              <a:rPr sz="1500" spc="-5" dirty="0">
                <a:latin typeface="Arial"/>
                <a:cs typeface="Arial"/>
              </a:rPr>
              <a:t>Clubzweig muss </a:t>
            </a:r>
            <a:r>
              <a:rPr sz="1500" dirty="0">
                <a:latin typeface="Arial"/>
                <a:cs typeface="Arial"/>
              </a:rPr>
              <a:t> unter dem </a:t>
            </a:r>
            <a:r>
              <a:rPr sz="1500" spc="-5" dirty="0">
                <a:latin typeface="Arial"/>
                <a:cs typeface="Arial"/>
              </a:rPr>
              <a:t>tatsächlichen Namen </a:t>
            </a:r>
            <a:r>
              <a:rPr sz="1500" dirty="0">
                <a:latin typeface="Arial"/>
                <a:cs typeface="Arial"/>
              </a:rPr>
              <a:t>des „Stadtbezirks“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oder des entsprechenden </a:t>
            </a:r>
            <a:r>
              <a:rPr sz="1500" spc="-10" dirty="0">
                <a:latin typeface="Arial"/>
                <a:cs typeface="Arial"/>
              </a:rPr>
              <a:t>Verwaltungsbezirks, </a:t>
            </a:r>
            <a:r>
              <a:rPr sz="1500" spc="-5" dirty="0">
                <a:latin typeface="Arial"/>
                <a:cs typeface="Arial"/>
              </a:rPr>
              <a:t>in 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dem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er </a:t>
            </a:r>
            <a:r>
              <a:rPr sz="1500" dirty="0">
                <a:latin typeface="Arial"/>
                <a:cs typeface="Arial"/>
              </a:rPr>
              <a:t>gelegen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ist,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bekannt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sein.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05405" y="3922521"/>
            <a:ext cx="45199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Universitätsclubs können den </a:t>
            </a:r>
            <a:r>
              <a:rPr sz="1500" dirty="0">
                <a:latin typeface="Arial"/>
                <a:cs typeface="Arial"/>
              </a:rPr>
              <a:t>Namen </a:t>
            </a:r>
            <a:r>
              <a:rPr sz="1500" spc="-5" dirty="0">
                <a:latin typeface="Arial"/>
                <a:cs typeface="Arial"/>
              </a:rPr>
              <a:t>der 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Fachhochschule </a:t>
            </a:r>
            <a:r>
              <a:rPr sz="1500" spc="-25" dirty="0">
                <a:latin typeface="Arial"/>
                <a:cs typeface="Arial"/>
              </a:rPr>
              <a:t>bzw. </a:t>
            </a:r>
            <a:r>
              <a:rPr sz="1500" spc="-5" dirty="0">
                <a:latin typeface="Arial"/>
                <a:cs typeface="Arial"/>
              </a:rPr>
              <a:t>Universität als </a:t>
            </a:r>
            <a:r>
              <a:rPr sz="1500" dirty="0">
                <a:latin typeface="Arial"/>
                <a:cs typeface="Arial"/>
              </a:rPr>
              <a:t>„Stadtbezirk“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tragen.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05405" y="4928742"/>
            <a:ext cx="4557395" cy="144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Die </a:t>
            </a:r>
            <a:r>
              <a:rPr sz="1500" dirty="0">
                <a:latin typeface="Arial"/>
                <a:cs typeface="Arial"/>
              </a:rPr>
              <a:t>„unterscheidende </a:t>
            </a:r>
            <a:r>
              <a:rPr sz="1500" spc="-5" dirty="0">
                <a:latin typeface="Arial"/>
                <a:cs typeface="Arial"/>
              </a:rPr>
              <a:t>Bezeichnung“ </a:t>
            </a:r>
            <a:r>
              <a:rPr sz="1500" dirty="0">
                <a:latin typeface="Arial"/>
                <a:cs typeface="Arial"/>
              </a:rPr>
              <a:t>für </a:t>
            </a:r>
            <a:r>
              <a:rPr sz="1500" spc="-5" dirty="0">
                <a:latin typeface="Arial"/>
                <a:cs typeface="Arial"/>
              </a:rPr>
              <a:t>Clubs, die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sich </a:t>
            </a:r>
            <a:r>
              <a:rPr sz="1500" spc="-5" dirty="0">
                <a:latin typeface="Arial"/>
                <a:cs typeface="Arial"/>
              </a:rPr>
              <a:t>im </a:t>
            </a:r>
            <a:r>
              <a:rPr sz="1500" dirty="0">
                <a:latin typeface="Arial"/>
                <a:cs typeface="Arial"/>
              </a:rPr>
              <a:t>selben Stadtbezirk </a:t>
            </a:r>
            <a:r>
              <a:rPr sz="1500" spc="-5" dirty="0">
                <a:latin typeface="Arial"/>
                <a:cs typeface="Arial"/>
              </a:rPr>
              <a:t>befinden, kann ein </a:t>
            </a:r>
            <a:r>
              <a:rPr sz="1500" dirty="0">
                <a:latin typeface="Arial"/>
                <a:cs typeface="Arial"/>
              </a:rPr>
              <a:t> beliebiger </a:t>
            </a:r>
            <a:r>
              <a:rPr sz="1500" spc="-5" dirty="0">
                <a:latin typeface="Arial"/>
                <a:cs typeface="Arial"/>
              </a:rPr>
              <a:t>Name </a:t>
            </a:r>
            <a:r>
              <a:rPr sz="1500" dirty="0">
                <a:latin typeface="Arial"/>
                <a:cs typeface="Arial"/>
              </a:rPr>
              <a:t>sein, </a:t>
            </a:r>
            <a:r>
              <a:rPr sz="1500" spc="-5" dirty="0">
                <a:latin typeface="Arial"/>
                <a:cs typeface="Arial"/>
              </a:rPr>
              <a:t>der den Club </a:t>
            </a:r>
            <a:r>
              <a:rPr sz="1500" dirty="0">
                <a:latin typeface="Arial"/>
                <a:cs typeface="Arial"/>
              </a:rPr>
              <a:t>deutlich </a:t>
            </a:r>
            <a:r>
              <a:rPr sz="1500" spc="-10" dirty="0">
                <a:latin typeface="Arial"/>
                <a:cs typeface="Arial"/>
              </a:rPr>
              <a:t>von </a:t>
            </a:r>
            <a:r>
              <a:rPr sz="1500" spc="-5" dirty="0">
                <a:latin typeface="Arial"/>
                <a:cs typeface="Arial"/>
              </a:rPr>
              <a:t> allen </a:t>
            </a:r>
            <a:r>
              <a:rPr sz="1500" dirty="0">
                <a:latin typeface="Arial"/>
                <a:cs typeface="Arial"/>
              </a:rPr>
              <a:t>anderen </a:t>
            </a:r>
            <a:r>
              <a:rPr sz="1500" spc="-5" dirty="0">
                <a:latin typeface="Arial"/>
                <a:cs typeface="Arial"/>
              </a:rPr>
              <a:t>Clubs abhebt.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Die </a:t>
            </a:r>
            <a:r>
              <a:rPr sz="1500" dirty="0">
                <a:latin typeface="Arial"/>
                <a:cs typeface="Arial"/>
              </a:rPr>
              <a:t>unterscheidende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Bezeichnung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wird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dem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Stadtbezirk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angehängt.</a:t>
            </a:r>
          </a:p>
          <a:p>
            <a:pPr marL="274320">
              <a:lnSpc>
                <a:spcPct val="100000"/>
              </a:lnSpc>
              <a:spcBef>
                <a:spcPts val="360"/>
              </a:spcBef>
            </a:pPr>
            <a:r>
              <a:rPr sz="1500" i="1" dirty="0">
                <a:latin typeface="Arial"/>
                <a:cs typeface="Arial"/>
              </a:rPr>
              <a:t>Bsp.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Oakbrook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Sight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Lions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Club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9711" y="1673351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98089" y="620724"/>
            <a:ext cx="837946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spc="-5" dirty="0"/>
              <a:t>Einreichung</a:t>
            </a:r>
            <a:r>
              <a:rPr sz="3200" spc="45" dirty="0"/>
              <a:t> </a:t>
            </a:r>
            <a:r>
              <a:rPr sz="3200" spc="-5" dirty="0"/>
              <a:t>eines</a:t>
            </a:r>
            <a:r>
              <a:rPr sz="3200" spc="-55" dirty="0"/>
              <a:t> </a:t>
            </a:r>
            <a:r>
              <a:rPr sz="3200" spc="-5" dirty="0"/>
              <a:t>Antrags</a:t>
            </a:r>
            <a:r>
              <a:rPr sz="3200" spc="20" dirty="0"/>
              <a:t> </a:t>
            </a:r>
            <a:r>
              <a:rPr sz="3200" spc="-5" dirty="0"/>
              <a:t>auf</a:t>
            </a:r>
            <a:r>
              <a:rPr sz="3200" spc="20" dirty="0"/>
              <a:t> </a:t>
            </a:r>
            <a:r>
              <a:rPr sz="3200" spc="-5" dirty="0"/>
              <a:t>Gründung</a:t>
            </a:r>
            <a:r>
              <a:rPr sz="3200" spc="65" dirty="0"/>
              <a:t> </a:t>
            </a:r>
            <a:r>
              <a:rPr sz="3200" spc="-5" dirty="0"/>
              <a:t>eines</a:t>
            </a:r>
            <a:r>
              <a:rPr sz="3200" spc="30" dirty="0"/>
              <a:t> </a:t>
            </a:r>
            <a:r>
              <a:rPr sz="3200" spc="-5" dirty="0"/>
              <a:t>neuen</a:t>
            </a:r>
            <a:r>
              <a:rPr sz="3200" spc="40" dirty="0"/>
              <a:t> </a:t>
            </a:r>
            <a:r>
              <a:rPr sz="3200" spc="-5" dirty="0"/>
              <a:t>Clubs:</a:t>
            </a:r>
            <a:r>
              <a:rPr lang="en-US" sz="3200" spc="-5" dirty="0"/>
              <a:t> </a:t>
            </a:r>
            <a:r>
              <a:rPr sz="3200" dirty="0" err="1"/>
              <a:t>Auswahl</a:t>
            </a:r>
            <a:r>
              <a:rPr sz="3200" spc="-20" dirty="0"/>
              <a:t> </a:t>
            </a:r>
            <a:r>
              <a:rPr sz="3200" spc="-5" dirty="0"/>
              <a:t>eines Namens</a:t>
            </a:r>
            <a:endParaRPr sz="3200" dirty="0"/>
          </a:p>
        </p:txBody>
      </p:sp>
      <p:sp>
        <p:nvSpPr>
          <p:cNvPr id="9" name="object 9"/>
          <p:cNvSpPr txBox="1"/>
          <p:nvPr/>
        </p:nvSpPr>
        <p:spPr>
          <a:xfrm>
            <a:off x="7257033" y="2717419"/>
            <a:ext cx="4595495" cy="3801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9372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„Gastclub“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muss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als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Titel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für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den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Stammclub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im </a:t>
            </a:r>
            <a:r>
              <a:rPr sz="1500" spc="-4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Stadtbezirk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verwendet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werden.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299085" marR="27686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Lions </a:t>
            </a:r>
            <a:r>
              <a:rPr sz="1500" spc="-5" dirty="0">
                <a:latin typeface="Arial"/>
                <a:cs typeface="Arial"/>
              </a:rPr>
              <a:t>Clubs </a:t>
            </a:r>
            <a:r>
              <a:rPr sz="1500" dirty="0">
                <a:latin typeface="Arial"/>
                <a:cs typeface="Arial"/>
              </a:rPr>
              <a:t>können nicht </a:t>
            </a:r>
            <a:r>
              <a:rPr sz="1500" spc="-5" dirty="0">
                <a:latin typeface="Arial"/>
                <a:cs typeface="Arial"/>
              </a:rPr>
              <a:t>nach </a:t>
            </a:r>
            <a:r>
              <a:rPr sz="1500" dirty="0">
                <a:latin typeface="Arial"/>
                <a:cs typeface="Arial"/>
              </a:rPr>
              <a:t>lebenden </a:t>
            </a:r>
            <a:r>
              <a:rPr sz="1500" spc="-5" dirty="0">
                <a:latin typeface="Arial"/>
                <a:cs typeface="Arial"/>
              </a:rPr>
              <a:t>Personen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benannt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werden.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Kein </a:t>
            </a:r>
            <a:r>
              <a:rPr sz="1500" dirty="0">
                <a:latin typeface="Arial"/>
                <a:cs typeface="Arial"/>
              </a:rPr>
              <a:t>Lions </a:t>
            </a:r>
            <a:r>
              <a:rPr sz="1500" spc="-5" dirty="0">
                <a:latin typeface="Arial"/>
                <a:cs typeface="Arial"/>
              </a:rPr>
              <a:t>Club </a:t>
            </a:r>
            <a:r>
              <a:rPr sz="1500" dirty="0">
                <a:latin typeface="Arial"/>
                <a:cs typeface="Arial"/>
              </a:rPr>
              <a:t>darf seinem </a:t>
            </a:r>
            <a:r>
              <a:rPr sz="1500" spc="-5" dirty="0">
                <a:latin typeface="Arial"/>
                <a:cs typeface="Arial"/>
              </a:rPr>
              <a:t>Namen </a:t>
            </a:r>
            <a:r>
              <a:rPr sz="1500" dirty="0">
                <a:latin typeface="Arial"/>
                <a:cs typeface="Arial"/>
              </a:rPr>
              <a:t>„International“ </a:t>
            </a:r>
            <a:r>
              <a:rPr sz="1500" spc="-5" dirty="0">
                <a:latin typeface="Arial"/>
                <a:cs typeface="Arial"/>
              </a:rPr>
              <a:t>als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unterscheidende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Bezeichnung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anfügen.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299085" marR="1466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Wenn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der Name</a:t>
            </a:r>
            <a:r>
              <a:rPr sz="1500" dirty="0">
                <a:latin typeface="Arial"/>
                <a:cs typeface="Arial"/>
              </a:rPr>
              <a:t> eines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Unternehmens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in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den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Namen </a:t>
            </a:r>
            <a:r>
              <a:rPr sz="1500" spc="-4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eines Lions </a:t>
            </a:r>
            <a:r>
              <a:rPr sz="1500" spc="-5" dirty="0">
                <a:latin typeface="Arial"/>
                <a:cs typeface="Arial"/>
              </a:rPr>
              <a:t>Clubs </a:t>
            </a:r>
            <a:r>
              <a:rPr sz="1500" dirty="0">
                <a:latin typeface="Arial"/>
                <a:cs typeface="Arial"/>
              </a:rPr>
              <a:t>aufgenommen </a:t>
            </a:r>
            <a:r>
              <a:rPr sz="1500" spc="-5" dirty="0">
                <a:latin typeface="Arial"/>
                <a:cs typeface="Arial"/>
              </a:rPr>
              <a:t>werden </a:t>
            </a:r>
            <a:r>
              <a:rPr sz="1500" dirty="0">
                <a:latin typeface="Arial"/>
                <a:cs typeface="Arial"/>
              </a:rPr>
              <a:t>soll, </a:t>
            </a:r>
            <a:r>
              <a:rPr sz="1500" spc="-5" dirty="0">
                <a:latin typeface="Arial"/>
                <a:cs typeface="Arial"/>
              </a:rPr>
              <a:t>muss 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das </a:t>
            </a:r>
            <a:r>
              <a:rPr sz="1500" dirty="0">
                <a:latin typeface="Arial"/>
                <a:cs typeface="Arial"/>
              </a:rPr>
              <a:t>Unternehmen </a:t>
            </a:r>
            <a:r>
              <a:rPr sz="1500" spc="-10" dirty="0">
                <a:latin typeface="Arial"/>
                <a:cs typeface="Arial"/>
              </a:rPr>
              <a:t>vor </a:t>
            </a:r>
            <a:r>
              <a:rPr sz="1500" dirty="0">
                <a:latin typeface="Arial"/>
                <a:cs typeface="Arial"/>
              </a:rPr>
              <a:t>Genehmigung </a:t>
            </a:r>
            <a:r>
              <a:rPr sz="1500" spc="-5" dirty="0">
                <a:latin typeface="Arial"/>
                <a:cs typeface="Arial"/>
              </a:rPr>
              <a:t>des Clubs 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entsprechende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Dokumentation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vorlegen.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5070" y="1899665"/>
            <a:ext cx="74517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Der </a:t>
            </a:r>
            <a:r>
              <a:rPr sz="1800" b="1" spc="-20" dirty="0">
                <a:solidFill>
                  <a:srgbClr val="54555A"/>
                </a:solidFill>
                <a:latin typeface="Calibri"/>
                <a:cs typeface="Calibri"/>
              </a:rPr>
              <a:t>erste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Schritt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des </a:t>
            </a:r>
            <a:r>
              <a:rPr sz="1800" b="1" spc="-15" dirty="0">
                <a:solidFill>
                  <a:srgbClr val="54555A"/>
                </a:solidFill>
                <a:latin typeface="Calibri"/>
                <a:cs typeface="Calibri"/>
              </a:rPr>
              <a:t>Antragsverfahrens 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ist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die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Auswahl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eines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Clubnamens.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 Die </a:t>
            </a:r>
            <a:r>
              <a:rPr sz="1800" b="1" spc="-39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folgenden Richtlinien</a:t>
            </a:r>
            <a:r>
              <a:rPr sz="1800" b="1" spc="-3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werden</a:t>
            </a:r>
            <a:r>
              <a:rPr sz="1800" b="1" spc="-4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Ihnen</a:t>
            </a:r>
            <a:r>
              <a:rPr sz="1800" b="1" spc="-3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bei</a:t>
            </a:r>
            <a:r>
              <a:rPr sz="1800" b="1" spc="-2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der</a:t>
            </a:r>
            <a:r>
              <a:rPr sz="1800" b="1" spc="-1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555A"/>
                </a:solidFill>
                <a:latin typeface="Calibri"/>
                <a:cs typeface="Calibri"/>
              </a:rPr>
              <a:t>Auswahl</a:t>
            </a:r>
            <a:r>
              <a:rPr sz="1800" b="1" spc="-3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des</a:t>
            </a:r>
            <a:r>
              <a:rPr sz="1800" b="1" spc="-20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555A"/>
                </a:solidFill>
                <a:latin typeface="Calibri"/>
                <a:cs typeface="Calibri"/>
              </a:rPr>
              <a:t>Namens</a:t>
            </a:r>
            <a:r>
              <a:rPr sz="1800" b="1" spc="-25" dirty="0">
                <a:solidFill>
                  <a:srgbClr val="54555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4555A"/>
                </a:solidFill>
                <a:latin typeface="Calibri"/>
                <a:cs typeface="Calibri"/>
              </a:rPr>
              <a:t>helfen.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0647" y="2133600"/>
            <a:ext cx="6910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Gründungsantragsverfahren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5370576" y="2977895"/>
            <a:ext cx="1450975" cy="73660"/>
          </a:xfrm>
          <a:custGeom>
            <a:avLst/>
            <a:gdLst/>
            <a:ahLst/>
            <a:cxnLst/>
            <a:rect l="l" t="t" r="r" b="b"/>
            <a:pathLst>
              <a:path w="1450975" h="73660">
                <a:moveTo>
                  <a:pt x="1450848" y="0"/>
                </a:moveTo>
                <a:lnTo>
                  <a:pt x="0" y="0"/>
                </a:lnTo>
                <a:lnTo>
                  <a:pt x="0" y="73151"/>
                </a:lnTo>
                <a:lnTo>
                  <a:pt x="1450848" y="73151"/>
                </a:lnTo>
                <a:lnTo>
                  <a:pt x="1450848" y="0"/>
                </a:lnTo>
                <a:close/>
              </a:path>
            </a:pathLst>
          </a:custGeom>
          <a:solidFill>
            <a:srgbClr val="FAC5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17197" y="643229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338D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815" y="371093"/>
            <a:ext cx="156527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5" dirty="0">
                <a:solidFill>
                  <a:srgbClr val="EBB7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rags</a:t>
            </a:r>
            <a:r>
              <a:rPr sz="1600" b="1" spc="5" dirty="0">
                <a:solidFill>
                  <a:srgbClr val="EBB700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inrei</a:t>
            </a:r>
            <a:r>
              <a:rPr sz="1600" b="1" spc="5" dirty="0">
                <a:solidFill>
                  <a:srgbClr val="EBB700"/>
                </a:solidFill>
                <a:latin typeface="Arial"/>
                <a:cs typeface="Arial"/>
              </a:rPr>
              <a:t>c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  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ung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8670" y="1414957"/>
            <a:ext cx="8711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nachstehenden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Informationen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enthalten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nähere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Einzelheiten</a:t>
            </a:r>
            <a:r>
              <a:rPr sz="1800" spc="4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4555A"/>
                </a:solidFill>
                <a:latin typeface="Arial"/>
                <a:cs typeface="Arial"/>
              </a:rPr>
              <a:t>darüber,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4555A"/>
                </a:solidFill>
                <a:latin typeface="Arial"/>
                <a:cs typeface="Arial"/>
              </a:rPr>
              <a:t>wer</a:t>
            </a:r>
            <a:r>
              <a:rPr sz="1800" spc="5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den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Antrag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auf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Gründung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eines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neuen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auf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Distrikt-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und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Clubebene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bearbeiten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kann.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5600" y="1179865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59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8089" y="299465"/>
            <a:ext cx="8108950" cy="7664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725"/>
              </a:spcBef>
              <a:tabLst>
                <a:tab pos="2360930" algn="l"/>
              </a:tabLst>
            </a:pPr>
            <a:r>
              <a:rPr sz="2700" spc="-5" dirty="0"/>
              <a:t>Einreichung </a:t>
            </a:r>
            <a:r>
              <a:rPr sz="2700" dirty="0"/>
              <a:t>eines </a:t>
            </a:r>
            <a:r>
              <a:rPr sz="2700" spc="-5" dirty="0"/>
              <a:t>Antrags </a:t>
            </a:r>
            <a:r>
              <a:rPr sz="2700" dirty="0"/>
              <a:t>auf </a:t>
            </a:r>
            <a:r>
              <a:rPr sz="2700" spc="-5" dirty="0"/>
              <a:t>Gründung </a:t>
            </a:r>
            <a:r>
              <a:rPr sz="2700" dirty="0"/>
              <a:t>eines </a:t>
            </a:r>
            <a:r>
              <a:rPr sz="2700" spc="5" dirty="0"/>
              <a:t> </a:t>
            </a:r>
            <a:r>
              <a:rPr sz="2700" spc="-5" dirty="0"/>
              <a:t>neuen</a:t>
            </a:r>
            <a:r>
              <a:rPr sz="2700" spc="5" dirty="0"/>
              <a:t> </a:t>
            </a:r>
            <a:r>
              <a:rPr sz="2700" spc="-5" dirty="0"/>
              <a:t>Clubs:	Antragsverfahren</a:t>
            </a:r>
            <a:r>
              <a:rPr sz="2700" spc="5" dirty="0"/>
              <a:t> </a:t>
            </a:r>
            <a:r>
              <a:rPr sz="2700" dirty="0"/>
              <a:t>auf</a:t>
            </a:r>
            <a:r>
              <a:rPr sz="2700" spc="15" dirty="0"/>
              <a:t> </a:t>
            </a:r>
            <a:r>
              <a:rPr sz="2700" spc="-5" dirty="0"/>
              <a:t>Distriktebene</a:t>
            </a:r>
            <a:endParaRPr sz="270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11528"/>
              </p:ext>
            </p:extLst>
          </p:nvPr>
        </p:nvGraphicFramePr>
        <p:xfrm>
          <a:off x="2427389" y="2015990"/>
          <a:ext cx="8874125" cy="46062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Einreichung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Antrags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638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Einträge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zu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ü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ndu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gs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mitgliedern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Einträge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zum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Guiding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Antrags-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genehmigung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Clubzahlung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über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MyLCI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Distrikt-Governor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Distrikt-Governor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Distrikt-Governor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Distrikt-Governor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82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Schatzmeister/in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des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neuen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Coordinating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Coordinating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Coordinating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Coordinating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GMT-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Distriktkoordinator/in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GMT-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Distriktkoordinator/in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 marR="498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Präsident/in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des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Patenclubs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98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Präsident/in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des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Patenclubs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Sekretär/in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Patenclubs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Sekretär/in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Patenclubs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984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Präsident/in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des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neuen Clubs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765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Sek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är/in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es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neuen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Clubs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815" y="384809"/>
            <a:ext cx="1137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C000"/>
                </a:solidFill>
                <a:latin typeface="Calibri"/>
                <a:cs typeface="Calibri"/>
              </a:rPr>
              <a:t>Ein</a:t>
            </a:r>
            <a:r>
              <a:rPr sz="1800" spc="-25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C000"/>
                </a:solidFill>
                <a:latin typeface="Calibri"/>
                <a:cs typeface="Calibri"/>
              </a:rPr>
              <a:t>eich</a:t>
            </a:r>
            <a:r>
              <a:rPr sz="1800" spc="-10" dirty="0">
                <a:solidFill>
                  <a:srgbClr val="FFC000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C000"/>
                </a:solidFill>
                <a:latin typeface="Calibri"/>
                <a:cs typeface="Calibri"/>
              </a:rPr>
              <a:t>ng  des</a:t>
            </a:r>
            <a:r>
              <a:rPr sz="1800" spc="-1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C000"/>
                </a:solidFill>
                <a:latin typeface="Calibri"/>
                <a:cs typeface="Calibri"/>
              </a:rPr>
              <a:t>Antrags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6785" y="1958721"/>
            <a:ext cx="8211820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Anträge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auf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Gründung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eines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neuen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Clubs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werden</a:t>
            </a:r>
            <a:r>
              <a:rPr sz="1800" spc="5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online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über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eingereicht.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Befolgen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Sie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bei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der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Einreichung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von Clubgründungsanträgen</a:t>
            </a:r>
            <a:r>
              <a:rPr sz="1800" spc="5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folgende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Schritte: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 marR="42545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1.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Schritt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: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Loggen</a:t>
            </a:r>
            <a:r>
              <a:rPr sz="1800" b="1" spc="-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Sie</a:t>
            </a:r>
            <a:r>
              <a:rPr sz="180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sich</a:t>
            </a:r>
            <a:r>
              <a:rPr sz="1800" b="1" spc="-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bei</a:t>
            </a:r>
            <a:r>
              <a:rPr sz="180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MyLCI</a:t>
            </a:r>
            <a:r>
              <a:rPr sz="1800" b="1" spc="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ein.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Sie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können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über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Website </a:t>
            </a:r>
            <a:r>
              <a:rPr sz="1800" spc="-49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www.lionsclubs.org</a:t>
            </a:r>
            <a:r>
              <a:rPr sz="1800" spc="55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aufrufen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und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im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oberen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Feld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auf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</a:t>
            </a:r>
            <a:r>
              <a:rPr sz="1800" spc="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klicken.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9711" y="1673351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60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11165" y="556128"/>
            <a:ext cx="821055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338D"/>
                </a:solidFill>
                <a:latin typeface="Arial"/>
                <a:cs typeface="Arial"/>
              </a:rPr>
              <a:t>Einreichung</a:t>
            </a:r>
            <a:r>
              <a:rPr sz="3200" b="1" spc="-2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8D"/>
                </a:solidFill>
                <a:latin typeface="Arial"/>
                <a:cs typeface="Arial"/>
              </a:rPr>
              <a:t>eines</a:t>
            </a:r>
            <a:r>
              <a:rPr sz="3200" b="1" spc="-8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8D"/>
                </a:solidFill>
                <a:latin typeface="Arial"/>
                <a:cs typeface="Arial"/>
              </a:rPr>
              <a:t>Antrags</a:t>
            </a:r>
            <a:r>
              <a:rPr sz="3200" b="1" spc="-2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8D"/>
                </a:solidFill>
                <a:latin typeface="Arial"/>
                <a:cs typeface="Arial"/>
              </a:rPr>
              <a:t>auf</a:t>
            </a:r>
            <a:r>
              <a:rPr sz="32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8D"/>
                </a:solidFill>
                <a:latin typeface="Arial"/>
                <a:cs typeface="Arial"/>
              </a:rPr>
              <a:t>Gründung</a:t>
            </a:r>
            <a:r>
              <a:rPr sz="32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8D"/>
                </a:solidFill>
                <a:latin typeface="Arial"/>
                <a:cs typeface="Arial"/>
              </a:rPr>
              <a:t>eines</a:t>
            </a:r>
            <a:r>
              <a:rPr sz="32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8D"/>
                </a:solidFill>
                <a:latin typeface="Arial"/>
                <a:cs typeface="Arial"/>
              </a:rPr>
              <a:t>neuen</a:t>
            </a:r>
            <a:r>
              <a:rPr sz="32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8D"/>
                </a:solidFill>
                <a:latin typeface="Arial"/>
                <a:cs typeface="Arial"/>
              </a:rPr>
              <a:t>Clubs:</a:t>
            </a:r>
            <a:r>
              <a:rPr sz="3200" b="1" spc="-10" dirty="0">
                <a:solidFill>
                  <a:srgbClr val="00338D"/>
                </a:solidFill>
                <a:latin typeface="Arial"/>
                <a:cs typeface="Arial"/>
              </a:rPr>
              <a:t> MyLCI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18460" y="1193291"/>
            <a:ext cx="9048115" cy="5546090"/>
            <a:chOff x="2918460" y="1193291"/>
            <a:chExt cx="9048115" cy="55460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4180" y="1193291"/>
              <a:ext cx="5192268" cy="55458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8460" y="3966971"/>
              <a:ext cx="8415528" cy="1260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079" y="0"/>
            <a:ext cx="11186160" cy="6858000"/>
          </a:xfrm>
          <a:custGeom>
            <a:avLst/>
            <a:gdLst/>
            <a:ahLst/>
            <a:cxnLst/>
            <a:rect l="l" t="t" r="r" b="b"/>
            <a:pathLst>
              <a:path w="11186160" h="6858000">
                <a:moveTo>
                  <a:pt x="1586752" y="0"/>
                </a:moveTo>
                <a:lnTo>
                  <a:pt x="0" y="6857998"/>
                </a:lnTo>
                <a:lnTo>
                  <a:pt x="11185920" y="6857998"/>
                </a:lnTo>
                <a:lnTo>
                  <a:pt x="11185920" y="8000"/>
                </a:lnTo>
                <a:lnTo>
                  <a:pt x="5137926" y="4699"/>
                </a:lnTo>
                <a:lnTo>
                  <a:pt x="1586752" y="0"/>
                </a:lnTo>
                <a:close/>
              </a:path>
              <a:path w="11186160" h="6858000">
                <a:moveTo>
                  <a:pt x="5139069" y="0"/>
                </a:moveTo>
                <a:lnTo>
                  <a:pt x="5137926" y="4699"/>
                </a:lnTo>
                <a:lnTo>
                  <a:pt x="8690394" y="4699"/>
                </a:lnTo>
                <a:lnTo>
                  <a:pt x="5139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4354" y="210035"/>
            <a:ext cx="10083291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85314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Einreichung</a:t>
            </a:r>
            <a:r>
              <a:rPr sz="2800" spc="-20" dirty="0"/>
              <a:t> </a:t>
            </a:r>
            <a:r>
              <a:rPr sz="2800" dirty="0"/>
              <a:t>eines</a:t>
            </a:r>
            <a:r>
              <a:rPr sz="2800" spc="-85" dirty="0"/>
              <a:t> </a:t>
            </a:r>
            <a:r>
              <a:rPr sz="2800" dirty="0"/>
              <a:t>Antrags</a:t>
            </a:r>
            <a:r>
              <a:rPr sz="2800" spc="-20" dirty="0"/>
              <a:t> </a:t>
            </a:r>
            <a:r>
              <a:rPr sz="2800" dirty="0"/>
              <a:t>auf</a:t>
            </a:r>
            <a:r>
              <a:rPr sz="2800" spc="-15" dirty="0"/>
              <a:t> </a:t>
            </a:r>
            <a:r>
              <a:rPr sz="2800" dirty="0"/>
              <a:t>Gründung</a:t>
            </a:r>
            <a:r>
              <a:rPr sz="2800" spc="-15" dirty="0"/>
              <a:t> </a:t>
            </a:r>
            <a:r>
              <a:rPr sz="2800" dirty="0"/>
              <a:t>eines</a:t>
            </a:r>
            <a:r>
              <a:rPr sz="2800" spc="-15" dirty="0"/>
              <a:t> </a:t>
            </a:r>
            <a:r>
              <a:rPr sz="2800" dirty="0"/>
              <a:t>neuen</a:t>
            </a:r>
            <a:r>
              <a:rPr sz="2800" spc="-15" dirty="0"/>
              <a:t> </a:t>
            </a:r>
            <a:r>
              <a:rPr sz="2800" dirty="0"/>
              <a:t>Clubs:</a:t>
            </a:r>
            <a:r>
              <a:rPr sz="2800" spc="-10" dirty="0"/>
              <a:t> MyLCI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1389" y="1201927"/>
            <a:ext cx="8688070" cy="12331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2.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Schritt: </a:t>
            </a:r>
            <a:r>
              <a:rPr sz="1800" b="1" spc="-10" dirty="0">
                <a:solidFill>
                  <a:srgbClr val="4471C4"/>
                </a:solidFill>
                <a:latin typeface="Arial"/>
                <a:cs typeface="Arial"/>
              </a:rPr>
              <a:t>Universelle</a:t>
            </a:r>
            <a:r>
              <a:rPr sz="1800" b="1" spc="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Login-Seite: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Sie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werden</a:t>
            </a:r>
            <a:r>
              <a:rPr sz="1800" spc="5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zur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universellen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Login-Seite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von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Lions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Clubs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International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geleitet.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Klicken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Sie</a:t>
            </a:r>
            <a:r>
              <a:rPr sz="1800" spc="-5" dirty="0">
                <a:latin typeface="Arial"/>
                <a:cs typeface="Arial"/>
              </a:rPr>
              <a:t> unter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„</a:t>
            </a:r>
            <a:r>
              <a:rPr sz="1800" spc="-20" dirty="0">
                <a:solidFill>
                  <a:srgbClr val="54555A"/>
                </a:solidFill>
                <a:latin typeface="Arial"/>
                <a:cs typeface="Arial"/>
              </a:rPr>
              <a:t>MyLCI-Tools</a:t>
            </a:r>
            <a:r>
              <a:rPr sz="1800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für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Lions-Führungskräfte“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auf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Schaltfläche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„Gehe </a:t>
            </a:r>
            <a:r>
              <a:rPr sz="1800" b="1" spc="-48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zu“.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2032" y="2514600"/>
            <a:ext cx="8985504" cy="4110228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1C110064-9BDE-4690-AAA0-02217C23B60A}"/>
              </a:ext>
            </a:extLst>
          </p:cNvPr>
          <p:cNvSpPr/>
          <p:nvPr/>
        </p:nvSpPr>
        <p:spPr>
          <a:xfrm>
            <a:off x="2895600" y="1047545"/>
            <a:ext cx="2926080" cy="60960"/>
          </a:xfrm>
          <a:custGeom>
            <a:avLst/>
            <a:gdLst/>
            <a:ahLst/>
            <a:cxnLst/>
            <a:rect l="l" t="t" r="r" b="b"/>
            <a:pathLst>
              <a:path w="2926079" h="60959">
                <a:moveTo>
                  <a:pt x="2926080" y="0"/>
                </a:moveTo>
                <a:lnTo>
                  <a:pt x="0" y="0"/>
                </a:lnTo>
                <a:lnTo>
                  <a:pt x="0" y="60960"/>
                </a:lnTo>
                <a:lnTo>
                  <a:pt x="2926080" y="60960"/>
                </a:lnTo>
                <a:lnTo>
                  <a:pt x="2926080" y="0"/>
                </a:lnTo>
                <a:close/>
              </a:path>
            </a:pathLst>
          </a:custGeom>
          <a:solidFill>
            <a:srgbClr val="EBB7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079" y="0"/>
            <a:ext cx="11186160" cy="6858000"/>
          </a:xfrm>
          <a:custGeom>
            <a:avLst/>
            <a:gdLst/>
            <a:ahLst/>
            <a:cxnLst/>
            <a:rect l="l" t="t" r="r" b="b"/>
            <a:pathLst>
              <a:path w="11186160" h="6858000">
                <a:moveTo>
                  <a:pt x="1586752" y="0"/>
                </a:moveTo>
                <a:lnTo>
                  <a:pt x="0" y="6857998"/>
                </a:lnTo>
                <a:lnTo>
                  <a:pt x="11185920" y="6857998"/>
                </a:lnTo>
                <a:lnTo>
                  <a:pt x="11185920" y="8000"/>
                </a:lnTo>
                <a:lnTo>
                  <a:pt x="5137926" y="4699"/>
                </a:lnTo>
                <a:lnTo>
                  <a:pt x="1586752" y="0"/>
                </a:lnTo>
                <a:close/>
              </a:path>
              <a:path w="11186160" h="6858000">
                <a:moveTo>
                  <a:pt x="5139069" y="0"/>
                </a:moveTo>
                <a:lnTo>
                  <a:pt x="5137926" y="4699"/>
                </a:lnTo>
                <a:lnTo>
                  <a:pt x="8690394" y="4699"/>
                </a:lnTo>
                <a:lnTo>
                  <a:pt x="5139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4354" y="659383"/>
            <a:ext cx="10083291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85314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Einreichung</a:t>
            </a:r>
            <a:r>
              <a:rPr sz="2800" spc="-20" dirty="0"/>
              <a:t> </a:t>
            </a:r>
            <a:r>
              <a:rPr sz="2800" dirty="0"/>
              <a:t>eines</a:t>
            </a:r>
            <a:r>
              <a:rPr sz="2800" spc="-85" dirty="0"/>
              <a:t> </a:t>
            </a:r>
            <a:r>
              <a:rPr sz="2800" dirty="0"/>
              <a:t>Antrags</a:t>
            </a:r>
            <a:r>
              <a:rPr sz="2800" spc="-20" dirty="0"/>
              <a:t> </a:t>
            </a:r>
            <a:r>
              <a:rPr sz="2800" dirty="0"/>
              <a:t>auf</a:t>
            </a:r>
            <a:r>
              <a:rPr sz="2800" spc="-15" dirty="0"/>
              <a:t> </a:t>
            </a:r>
            <a:r>
              <a:rPr sz="2800" dirty="0"/>
              <a:t>Gründung</a:t>
            </a:r>
            <a:r>
              <a:rPr sz="2800" spc="-15" dirty="0"/>
              <a:t> </a:t>
            </a:r>
            <a:r>
              <a:rPr sz="2800" dirty="0"/>
              <a:t>eines</a:t>
            </a:r>
            <a:r>
              <a:rPr sz="2800" spc="-15" dirty="0"/>
              <a:t> </a:t>
            </a:r>
            <a:r>
              <a:rPr sz="2800" dirty="0"/>
              <a:t>neuen</a:t>
            </a:r>
            <a:r>
              <a:rPr sz="2800" spc="-15" dirty="0"/>
              <a:t> </a:t>
            </a:r>
            <a:r>
              <a:rPr sz="2800" dirty="0"/>
              <a:t>Clubs:</a:t>
            </a:r>
            <a:r>
              <a:rPr sz="2800" spc="-10" dirty="0"/>
              <a:t> 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31848" y="1673351"/>
            <a:ext cx="10252075" cy="5026660"/>
            <a:chOff x="1831848" y="1673351"/>
            <a:chExt cx="10252075" cy="5026660"/>
          </a:xfrm>
        </p:grpSpPr>
        <p:sp>
          <p:nvSpPr>
            <p:cNvPr id="5" name="object 5"/>
            <p:cNvSpPr/>
            <p:nvPr/>
          </p:nvSpPr>
          <p:spPr>
            <a:xfrm>
              <a:off x="3029712" y="1673351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60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48" y="3553967"/>
              <a:ext cx="4686300" cy="31455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2572" y="4296155"/>
              <a:ext cx="5221224" cy="10378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135867" y="3668013"/>
              <a:ext cx="716280" cy="620395"/>
            </a:xfrm>
            <a:custGeom>
              <a:avLst/>
              <a:gdLst/>
              <a:ahLst/>
              <a:cxnLst/>
              <a:rect l="l" t="t" r="r" b="b"/>
              <a:pathLst>
                <a:path w="716279" h="620395">
                  <a:moveTo>
                    <a:pt x="32765" y="541655"/>
                  </a:moveTo>
                  <a:lnTo>
                    <a:pt x="0" y="620268"/>
                  </a:lnTo>
                  <a:lnTo>
                    <a:pt x="82550" y="599313"/>
                  </a:lnTo>
                  <a:lnTo>
                    <a:pt x="68952" y="583565"/>
                  </a:lnTo>
                  <a:lnTo>
                    <a:pt x="52197" y="583565"/>
                  </a:lnTo>
                  <a:lnTo>
                    <a:pt x="43941" y="573913"/>
                  </a:lnTo>
                  <a:lnTo>
                    <a:pt x="53492" y="565659"/>
                  </a:lnTo>
                  <a:lnTo>
                    <a:pt x="32765" y="541655"/>
                  </a:lnTo>
                  <a:close/>
                </a:path>
                <a:path w="716279" h="620395">
                  <a:moveTo>
                    <a:pt x="53492" y="565659"/>
                  </a:moveTo>
                  <a:lnTo>
                    <a:pt x="43941" y="573913"/>
                  </a:lnTo>
                  <a:lnTo>
                    <a:pt x="52197" y="583565"/>
                  </a:lnTo>
                  <a:lnTo>
                    <a:pt x="61792" y="575272"/>
                  </a:lnTo>
                  <a:lnTo>
                    <a:pt x="53492" y="565659"/>
                  </a:lnTo>
                  <a:close/>
                </a:path>
                <a:path w="716279" h="620395">
                  <a:moveTo>
                    <a:pt x="61792" y="575272"/>
                  </a:moveTo>
                  <a:lnTo>
                    <a:pt x="52197" y="583565"/>
                  </a:lnTo>
                  <a:lnTo>
                    <a:pt x="68952" y="583565"/>
                  </a:lnTo>
                  <a:lnTo>
                    <a:pt x="61792" y="575272"/>
                  </a:lnTo>
                  <a:close/>
                </a:path>
                <a:path w="716279" h="620395">
                  <a:moveTo>
                    <a:pt x="708025" y="0"/>
                  </a:moveTo>
                  <a:lnTo>
                    <a:pt x="53492" y="565659"/>
                  </a:lnTo>
                  <a:lnTo>
                    <a:pt x="61792" y="575272"/>
                  </a:lnTo>
                  <a:lnTo>
                    <a:pt x="716279" y="9652"/>
                  </a:lnTo>
                  <a:lnTo>
                    <a:pt x="70802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1815" y="371093"/>
            <a:ext cx="156527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5" dirty="0">
                <a:solidFill>
                  <a:srgbClr val="EBB7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rags</a:t>
            </a:r>
            <a:r>
              <a:rPr sz="1600" b="1" spc="5" dirty="0">
                <a:solidFill>
                  <a:srgbClr val="EBB700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inrei</a:t>
            </a:r>
            <a:r>
              <a:rPr sz="1600" b="1" spc="5" dirty="0">
                <a:solidFill>
                  <a:srgbClr val="EBB700"/>
                </a:solidFill>
                <a:latin typeface="Arial"/>
                <a:cs typeface="Arial"/>
              </a:rPr>
              <a:t>c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  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ung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0241" y="1796033"/>
            <a:ext cx="9070340" cy="24415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3.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Schritt: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Arial"/>
                <a:cs typeface="Arial"/>
              </a:rPr>
              <a:t>MyLCI-Seite: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Geben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Sie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Ihren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Benutzernamen</a:t>
            </a:r>
            <a:r>
              <a:rPr sz="18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und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Ihr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Passwort</a:t>
            </a:r>
            <a:r>
              <a:rPr sz="1800" spc="5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ein.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Klicken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Sie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auf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die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Schaltfläche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4471C4"/>
                </a:solidFill>
                <a:latin typeface="Arial"/>
                <a:cs typeface="Arial"/>
              </a:rPr>
              <a:t>Einreichen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um in</a:t>
            </a:r>
            <a:r>
              <a:rPr sz="1800" spc="-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MyLCI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einzusteigen.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499"/>
              </a:lnSpc>
              <a:spcBef>
                <a:spcPts val="420"/>
              </a:spcBef>
              <a:tabLst>
                <a:tab pos="1176020" algn="l"/>
              </a:tabLst>
            </a:pP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*</a:t>
            </a:r>
            <a:r>
              <a:rPr sz="1800" spc="-3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Arial"/>
                <a:cs typeface="Arial"/>
              </a:rPr>
              <a:t>Tipp</a:t>
            </a:r>
            <a:r>
              <a:rPr sz="1600" spc="-20" dirty="0">
                <a:solidFill>
                  <a:srgbClr val="54555A"/>
                </a:solidFill>
                <a:latin typeface="Arial"/>
                <a:cs typeface="Arial"/>
              </a:rPr>
              <a:t>: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Nur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der/die</a:t>
            </a:r>
            <a:r>
              <a:rPr sz="16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DG,</a:t>
            </a:r>
            <a:r>
              <a:rPr sz="1600" spc="3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GMT-Koordinator/in,</a:t>
            </a:r>
            <a:r>
              <a:rPr sz="1600" spc="5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Präsident/in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oder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Sekretär/in</a:t>
            </a:r>
            <a:r>
              <a:rPr sz="16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kann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den</a:t>
            </a:r>
            <a:r>
              <a:rPr sz="1600" spc="-8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Antrag 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einreichen.	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Wenn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Sie mehrere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4555A"/>
                </a:solidFill>
                <a:latin typeface="Arial"/>
                <a:cs typeface="Arial"/>
              </a:rPr>
              <a:t>Titel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innehaben,</a:t>
            </a:r>
            <a:r>
              <a:rPr sz="160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sollten Sie den</a:t>
            </a:r>
            <a:r>
              <a:rPr sz="1600" spc="-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4555A"/>
                </a:solidFill>
                <a:latin typeface="Arial"/>
                <a:cs typeface="Arial"/>
              </a:rPr>
              <a:t>Titel</a:t>
            </a:r>
            <a:r>
              <a:rPr sz="16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nach</a:t>
            </a:r>
            <a:r>
              <a:rPr sz="16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der</a:t>
            </a:r>
            <a:r>
              <a:rPr sz="1600" spc="-6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Anmeldung</a:t>
            </a:r>
            <a:r>
              <a:rPr sz="1600" spc="-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4555A"/>
                </a:solidFill>
                <a:latin typeface="Arial"/>
                <a:cs typeface="Arial"/>
              </a:rPr>
              <a:t>abändern.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Arial"/>
              <a:cs typeface="Arial"/>
            </a:endParaRPr>
          </a:p>
          <a:p>
            <a:pPr marL="5467985">
              <a:lnSpc>
                <a:spcPct val="100000"/>
              </a:lnSpc>
            </a:pP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Änderung</a:t>
            </a:r>
            <a:r>
              <a:rPr sz="1800" b="1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471C4"/>
                </a:solidFill>
                <a:latin typeface="Calibri"/>
                <a:cs typeface="Calibri"/>
              </a:rPr>
              <a:t>des</a:t>
            </a:r>
            <a:r>
              <a:rPr sz="1800" b="1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Titels</a:t>
            </a:r>
            <a:r>
              <a:rPr sz="18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in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 MyLCI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0"/>
            <a:ext cx="11188065" cy="6858000"/>
          </a:xfrm>
          <a:custGeom>
            <a:avLst/>
            <a:gdLst/>
            <a:ahLst/>
            <a:cxnLst/>
            <a:rect l="l" t="t" r="r" b="b"/>
            <a:pathLst>
              <a:path w="11188065" h="6858000">
                <a:moveTo>
                  <a:pt x="10899738" y="0"/>
                </a:moveTo>
                <a:lnTo>
                  <a:pt x="1586752" y="0"/>
                </a:lnTo>
                <a:lnTo>
                  <a:pt x="0" y="6857996"/>
                </a:lnTo>
                <a:lnTo>
                  <a:pt x="11187683" y="6857996"/>
                </a:lnTo>
                <a:lnTo>
                  <a:pt x="11187683" y="380"/>
                </a:lnTo>
                <a:lnTo>
                  <a:pt x="1089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4354" y="659383"/>
            <a:ext cx="10083291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85314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Einreichung</a:t>
            </a:r>
            <a:r>
              <a:rPr sz="2800" spc="-20" dirty="0"/>
              <a:t> </a:t>
            </a:r>
            <a:r>
              <a:rPr sz="2800" dirty="0"/>
              <a:t>eines</a:t>
            </a:r>
            <a:r>
              <a:rPr sz="2800" spc="-85" dirty="0"/>
              <a:t> </a:t>
            </a:r>
            <a:r>
              <a:rPr sz="2800" dirty="0"/>
              <a:t>Antrags</a:t>
            </a:r>
            <a:r>
              <a:rPr sz="2800" spc="-20" dirty="0"/>
              <a:t> </a:t>
            </a:r>
            <a:r>
              <a:rPr sz="2800" dirty="0"/>
              <a:t>auf</a:t>
            </a:r>
            <a:r>
              <a:rPr sz="2800" spc="-15" dirty="0"/>
              <a:t> </a:t>
            </a:r>
            <a:r>
              <a:rPr sz="2800" dirty="0"/>
              <a:t>Gründung</a:t>
            </a:r>
            <a:r>
              <a:rPr sz="2800" spc="-15" dirty="0"/>
              <a:t> </a:t>
            </a:r>
            <a:r>
              <a:rPr sz="2800" dirty="0"/>
              <a:t>eines</a:t>
            </a:r>
            <a:r>
              <a:rPr sz="2800" spc="-15" dirty="0"/>
              <a:t> </a:t>
            </a:r>
            <a:r>
              <a:rPr sz="2800" dirty="0"/>
              <a:t>neuen</a:t>
            </a:r>
            <a:r>
              <a:rPr sz="2800" spc="-15" dirty="0"/>
              <a:t> </a:t>
            </a:r>
            <a:r>
              <a:rPr sz="2800" dirty="0"/>
              <a:t>Clubs:</a:t>
            </a:r>
            <a:r>
              <a:rPr sz="2800" spc="-10" dirty="0"/>
              <a:t> MyLCI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87395" y="1673351"/>
            <a:ext cx="8100059" cy="4975860"/>
            <a:chOff x="2787395" y="1673351"/>
            <a:chExt cx="8100059" cy="4975860"/>
          </a:xfrm>
        </p:grpSpPr>
        <p:sp>
          <p:nvSpPr>
            <p:cNvPr id="5" name="object 5"/>
            <p:cNvSpPr/>
            <p:nvPr/>
          </p:nvSpPr>
          <p:spPr>
            <a:xfrm>
              <a:off x="3029711" y="1673351"/>
              <a:ext cx="2926080" cy="60960"/>
            </a:xfrm>
            <a:custGeom>
              <a:avLst/>
              <a:gdLst/>
              <a:ahLst/>
              <a:cxnLst/>
              <a:rect l="l" t="t" r="r" b="b"/>
              <a:pathLst>
                <a:path w="2926079" h="60960">
                  <a:moveTo>
                    <a:pt x="292608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2926080" y="6096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EB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7395" y="2869691"/>
              <a:ext cx="3308604" cy="37795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2087" y="3047999"/>
              <a:ext cx="3325367" cy="762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68111" y="4640579"/>
              <a:ext cx="2646680" cy="95885"/>
            </a:xfrm>
            <a:custGeom>
              <a:avLst/>
              <a:gdLst/>
              <a:ahLst/>
              <a:cxnLst/>
              <a:rect l="l" t="t" r="r" b="b"/>
              <a:pathLst>
                <a:path w="2646679" h="95885">
                  <a:moveTo>
                    <a:pt x="76327" y="31748"/>
                  </a:moveTo>
                  <a:lnTo>
                    <a:pt x="76073" y="44448"/>
                  </a:lnTo>
                  <a:lnTo>
                    <a:pt x="2646298" y="95631"/>
                  </a:lnTo>
                  <a:lnTo>
                    <a:pt x="2646553" y="82931"/>
                  </a:lnTo>
                  <a:lnTo>
                    <a:pt x="76327" y="31748"/>
                  </a:lnTo>
                  <a:close/>
                </a:path>
                <a:path w="2646679" h="95885">
                  <a:moveTo>
                    <a:pt x="76962" y="0"/>
                  </a:moveTo>
                  <a:lnTo>
                    <a:pt x="0" y="36576"/>
                  </a:lnTo>
                  <a:lnTo>
                    <a:pt x="75437" y="76200"/>
                  </a:lnTo>
                  <a:lnTo>
                    <a:pt x="76073" y="44448"/>
                  </a:lnTo>
                  <a:lnTo>
                    <a:pt x="63373" y="44196"/>
                  </a:lnTo>
                  <a:lnTo>
                    <a:pt x="63626" y="31496"/>
                  </a:lnTo>
                  <a:lnTo>
                    <a:pt x="76332" y="31496"/>
                  </a:lnTo>
                  <a:lnTo>
                    <a:pt x="76962" y="0"/>
                  </a:lnTo>
                  <a:close/>
                </a:path>
                <a:path w="2646679" h="95885">
                  <a:moveTo>
                    <a:pt x="63626" y="31496"/>
                  </a:moveTo>
                  <a:lnTo>
                    <a:pt x="63373" y="44196"/>
                  </a:lnTo>
                  <a:lnTo>
                    <a:pt x="76073" y="44448"/>
                  </a:lnTo>
                  <a:lnTo>
                    <a:pt x="76327" y="31748"/>
                  </a:lnTo>
                  <a:lnTo>
                    <a:pt x="63626" y="31496"/>
                  </a:lnTo>
                  <a:close/>
                </a:path>
                <a:path w="2646679" h="95885">
                  <a:moveTo>
                    <a:pt x="76332" y="31496"/>
                  </a:moveTo>
                  <a:lnTo>
                    <a:pt x="63626" y="31496"/>
                  </a:lnTo>
                  <a:lnTo>
                    <a:pt x="76327" y="31748"/>
                  </a:lnTo>
                  <a:lnTo>
                    <a:pt x="76332" y="314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86785" y="1958721"/>
            <a:ext cx="8559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5535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3.</a:t>
            </a:r>
            <a:r>
              <a:rPr sz="18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Schritt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:	Klicken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Sie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 auf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Registerkarte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„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Meine</a:t>
            </a:r>
            <a:r>
              <a:rPr sz="1800" i="1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Lions</a:t>
            </a:r>
            <a:r>
              <a:rPr sz="1800" i="1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Clubs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“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und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klicken</a:t>
            </a:r>
            <a:r>
              <a:rPr sz="1800" spc="1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Sie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im </a:t>
            </a:r>
            <a:r>
              <a:rPr sz="1800" i="1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Dropdown-Menü</a:t>
            </a:r>
            <a:r>
              <a:rPr sz="1800" i="1" spc="2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54555A"/>
                </a:solidFill>
                <a:latin typeface="Arial"/>
                <a:cs typeface="Arial"/>
              </a:rPr>
              <a:t>auf</a:t>
            </a:r>
            <a:r>
              <a:rPr sz="1800" i="1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4555A"/>
                </a:solidFill>
                <a:latin typeface="Arial"/>
                <a:cs typeface="Arial"/>
              </a:rPr>
              <a:t>„</a:t>
            </a:r>
            <a:r>
              <a:rPr sz="1800" i="1" spc="-10" dirty="0">
                <a:solidFill>
                  <a:srgbClr val="54555A"/>
                </a:solidFill>
                <a:latin typeface="Arial"/>
                <a:cs typeface="Arial"/>
              </a:rPr>
              <a:t>Clubgründungsanträge“.</a:t>
            </a:r>
            <a:r>
              <a:rPr sz="1800" i="1" spc="6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Klicken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4555A"/>
                </a:solidFill>
                <a:latin typeface="Arial"/>
                <a:cs typeface="Arial"/>
              </a:rPr>
              <a:t>Sie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auf</a:t>
            </a:r>
            <a:r>
              <a:rPr sz="1800" spc="1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die</a:t>
            </a:r>
            <a:r>
              <a:rPr sz="1800" spc="5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Schaltfläche</a:t>
            </a:r>
            <a:r>
              <a:rPr sz="1800" spc="20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„Club </a:t>
            </a:r>
            <a:r>
              <a:rPr sz="1800" spc="-484" dirty="0">
                <a:solidFill>
                  <a:srgbClr val="54555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4555A"/>
                </a:solidFill>
                <a:latin typeface="Arial"/>
                <a:cs typeface="Arial"/>
              </a:rPr>
              <a:t>hinzufügen“.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815" y="371093"/>
            <a:ext cx="156527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5" dirty="0">
                <a:solidFill>
                  <a:srgbClr val="EBB7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EBB7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rags</a:t>
            </a:r>
            <a:r>
              <a:rPr sz="1600" b="1" spc="5" dirty="0">
                <a:solidFill>
                  <a:srgbClr val="EBB700"/>
                </a:solidFill>
                <a:latin typeface="Arial"/>
                <a:cs typeface="Arial"/>
              </a:rPr>
              <a:t>e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inrei</a:t>
            </a:r>
            <a:r>
              <a:rPr sz="1600" b="1" spc="5" dirty="0">
                <a:solidFill>
                  <a:srgbClr val="EBB700"/>
                </a:solidFill>
                <a:latin typeface="Arial"/>
                <a:cs typeface="Arial"/>
              </a:rPr>
              <a:t>c</a:t>
            </a:r>
            <a:r>
              <a:rPr sz="1600" b="1" spc="-5" dirty="0">
                <a:solidFill>
                  <a:srgbClr val="EBB700"/>
                </a:solidFill>
                <a:latin typeface="Arial"/>
                <a:cs typeface="Arial"/>
              </a:rPr>
              <a:t>h  </a:t>
            </a:r>
            <a:r>
              <a:rPr sz="1600" b="1" spc="-10" dirty="0">
                <a:solidFill>
                  <a:srgbClr val="EBB700"/>
                </a:solidFill>
                <a:latin typeface="Arial"/>
                <a:cs typeface="Arial"/>
              </a:rPr>
              <a:t>ung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5300" y="4160520"/>
            <a:ext cx="2303145" cy="134302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 marR="214629">
              <a:lnSpc>
                <a:spcPct val="100000"/>
              </a:lnSpc>
              <a:spcBef>
                <a:spcPts val="265"/>
              </a:spcBef>
            </a:pPr>
            <a:r>
              <a:rPr sz="1600" spc="-5" dirty="0">
                <a:latin typeface="Calibri"/>
                <a:cs typeface="Calibri"/>
              </a:rPr>
              <a:t>Tipp: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Um während des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gesamten </a:t>
            </a:r>
            <a:r>
              <a:rPr sz="1600" spc="-20" dirty="0">
                <a:latin typeface="Calibri"/>
                <a:cs typeface="Calibri"/>
              </a:rPr>
              <a:t>Verfahrens 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Zugriff </a:t>
            </a:r>
            <a:r>
              <a:rPr sz="1600" spc="-5" dirty="0">
                <a:latin typeface="Calibri"/>
                <a:cs typeface="Calibri"/>
              </a:rPr>
              <a:t>auf </a:t>
            </a:r>
            <a:r>
              <a:rPr sz="1600" spc="-10" dirty="0">
                <a:latin typeface="Calibri"/>
                <a:cs typeface="Calibri"/>
              </a:rPr>
              <a:t>den neuen </a:t>
            </a:r>
            <a:r>
              <a:rPr sz="1600" spc="-5" dirty="0">
                <a:latin typeface="Calibri"/>
                <a:cs typeface="Calibri"/>
              </a:rPr>
              <a:t> Club </a:t>
            </a:r>
            <a:r>
              <a:rPr sz="1600" spc="-10" dirty="0">
                <a:latin typeface="Calibri"/>
                <a:cs typeface="Calibri"/>
              </a:rPr>
              <a:t>zu </a:t>
            </a:r>
            <a:r>
              <a:rPr sz="1600" spc="-5" dirty="0">
                <a:latin typeface="Calibri"/>
                <a:cs typeface="Calibri"/>
              </a:rPr>
              <a:t>erhalten, </a:t>
            </a:r>
            <a:r>
              <a:rPr sz="1600" spc="-10" dirty="0">
                <a:latin typeface="Calibri"/>
                <a:cs typeface="Calibri"/>
              </a:rPr>
              <a:t>führen </a:t>
            </a:r>
            <a:r>
              <a:rPr sz="1600" spc="-3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diesen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Schritt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durch.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1532</Words>
  <Application>Microsoft Office PowerPoint</Application>
  <PresentationFormat>Widescreen</PresentationFormat>
  <Paragraphs>209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Helvetica Neue</vt:lpstr>
      <vt:lpstr>Times New Roman</vt:lpstr>
      <vt:lpstr>Wingdings</vt:lpstr>
      <vt:lpstr>Office Theme</vt:lpstr>
      <vt:lpstr>PowerPoint Presentation</vt:lpstr>
      <vt:lpstr>Antragsverfahren  zur Gründung eines  neuen Clubs</vt:lpstr>
      <vt:lpstr>Einreichung eines Antrags auf Gründung eines neuen Clubs: Auswahl eines Namens</vt:lpstr>
      <vt:lpstr>Gründungsantragsverfahren</vt:lpstr>
      <vt:lpstr>Einreichung eines Antrags auf Gründung eines  neuen Clubs: Antragsverfahren auf Distriktebene</vt:lpstr>
      <vt:lpstr>Einreichung  des Antrags</vt:lpstr>
      <vt:lpstr>Einreichung eines Antrags auf Gründung eines neuen Clubs: MyLCI</vt:lpstr>
      <vt:lpstr>Einreichung eines Antrags auf Gründung eines neuen Clubs: MyLCI</vt:lpstr>
      <vt:lpstr>Einreichung eines Antrags auf Gründung eines neuen Clubs: MyLCI</vt:lpstr>
      <vt:lpstr>Einreichung eines Antrags auf Gründung eines neuen Clubs: MyLCI</vt:lpstr>
      <vt:lpstr>Schritte des  Gründungsantragsverfahrens</vt:lpstr>
      <vt:lpstr>Einreichung eines Antrags auf Gründung eines neuen Clubs: MyLCI</vt:lpstr>
      <vt:lpstr>Informationen zum Dashboard für Anträge auf Gründung neuer  Clubs</vt:lpstr>
      <vt:lpstr>PowerPoint Presentation</vt:lpstr>
      <vt:lpstr>PowerPoint Presentation</vt:lpstr>
      <vt:lpstr>Einreichung eines Antrags auf Gründung eines neuen Clubs: Letzte LCI-Genehmigungsphase</vt:lpstr>
      <vt:lpstr>Einreichung eines Antrags auf Gründung eines neuen Clubs: Clubgründungen</vt:lpstr>
      <vt:lpstr>Tipps zur Einreichung eines Antrags auf Gründung eines neuen  Clubs</vt:lpstr>
      <vt:lpstr>Unterstützung für  Clubgründungen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Gray, Tracy</cp:lastModifiedBy>
  <cp:revision>3</cp:revision>
  <dcterms:created xsi:type="dcterms:W3CDTF">2021-10-20T18:45:42Z</dcterms:created>
  <dcterms:modified xsi:type="dcterms:W3CDTF">2023-04-13T16:19:25Z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2021-10-20T00:00:00Z</vt:filetime>
  </property>
</Properties>
</file>