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1" r:id="rId6"/>
  </p:sldMasterIdLst>
  <p:notesMasterIdLst>
    <p:notesMasterId r:id="rId29"/>
  </p:notesMasterIdLst>
  <p:handoutMasterIdLst>
    <p:handoutMasterId r:id="rId30"/>
  </p:handoutMasterIdLst>
  <p:sldIdLst>
    <p:sldId id="305" r:id="rId7"/>
    <p:sldId id="258" r:id="rId8"/>
    <p:sldId id="336" r:id="rId9"/>
    <p:sldId id="337" r:id="rId10"/>
    <p:sldId id="340" r:id="rId11"/>
    <p:sldId id="286" r:id="rId12"/>
    <p:sldId id="285" r:id="rId13"/>
    <p:sldId id="353" r:id="rId14"/>
    <p:sldId id="341" r:id="rId15"/>
    <p:sldId id="344" r:id="rId16"/>
    <p:sldId id="345" r:id="rId17"/>
    <p:sldId id="342" r:id="rId18"/>
    <p:sldId id="346" r:id="rId19"/>
    <p:sldId id="347" r:id="rId20"/>
    <p:sldId id="349" r:id="rId21"/>
    <p:sldId id="289" r:id="rId22"/>
    <p:sldId id="287" r:id="rId23"/>
    <p:sldId id="357" r:id="rId24"/>
    <p:sldId id="350" r:id="rId25"/>
    <p:sldId id="351" r:id="rId26"/>
    <p:sldId id="355" r:id="rId27"/>
    <p:sldId id="301" r:id="rId28"/>
  </p:sldIdLst>
  <p:sldSz cx="16249650" cy="9144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81258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16251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24377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325032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4062908" algn="l" defTabSz="1625163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4875489" algn="l" defTabSz="1625163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5688071" algn="l" defTabSz="1625163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6500652" algn="l" defTabSz="1625163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18" userDrawn="1">
          <p15:clr>
            <a:srgbClr val="A4A3A4"/>
          </p15:clr>
        </p15:guide>
        <p15:guide id="5" orient="horz" pos="1216" userDrawn="1">
          <p15:clr>
            <a:srgbClr val="A4A3A4"/>
          </p15:clr>
        </p15:guide>
        <p15:guide id="6" orient="horz" pos="896" userDrawn="1">
          <p15:clr>
            <a:srgbClr val="A4A3A4"/>
          </p15:clr>
        </p15:guide>
        <p15:guide id="7" orient="horz" pos="5504" userDrawn="1">
          <p15:clr>
            <a:srgbClr val="A4A3A4"/>
          </p15:clr>
        </p15:guide>
        <p15:guide id="8" pos="853" userDrawn="1">
          <p15:clr>
            <a:srgbClr val="A4A3A4"/>
          </p15:clr>
        </p15:guide>
        <p15:guide id="9" pos="9383" userDrawn="1">
          <p15:clr>
            <a:srgbClr val="A4A3A4"/>
          </p15:clr>
        </p15:guide>
        <p15:guide id="10" orient="horz" pos="5376" userDrawn="1">
          <p15:clr>
            <a:srgbClr val="A4A3A4"/>
          </p15:clr>
        </p15:guide>
        <p15:guide id="11" orient="horz" pos="2112" userDrawn="1">
          <p15:clr>
            <a:srgbClr val="A4A3A4"/>
          </p15:clr>
        </p15:guide>
        <p15:guide id="12" pos="4777" userDrawn="1">
          <p15:clr>
            <a:srgbClr val="A4A3A4"/>
          </p15:clr>
        </p15:guide>
        <p15:guide id="13" pos="5459" userDrawn="1">
          <p15:clr>
            <a:srgbClr val="A4A3A4"/>
          </p15:clr>
        </p15:guide>
        <p15:guide id="14" orient="horz" pos="2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mara" initials="TO" lastIdx="2" clrIdx="0">
    <p:extLst/>
  </p:cmAuthor>
  <p:cmAuthor id="2" name="Tamara Osheroff" initials="TO" lastIdx="2" clrIdx="1">
    <p:extLst/>
  </p:cmAuthor>
  <p:cmAuthor id="3" name="Tamara Osheroff" initials="TO [2]" lastIdx="1" clrIdx="2">
    <p:extLst/>
  </p:cmAuthor>
  <p:cmAuthor id="4" name="Tamara Osheroff" initials="TO [3]" lastIdx="1" clrIdx="3">
    <p:extLst/>
  </p:cmAuthor>
  <p:cmAuthor id="5" name="Tamara Osheroff" initials="TO [4]" lastIdx="1" clrIdx="4">
    <p:extLst/>
  </p:cmAuthor>
  <p:cmAuthor id="6" name="Tamara Osheroff" initials="TO [5]" lastIdx="1" clrIdx="5">
    <p:extLst/>
  </p:cmAuthor>
  <p:cmAuthor id="7" name="Tamara Osheroff" initials="TO [6]" lastIdx="1" clrIdx="6">
    <p:extLst/>
  </p:cmAuthor>
  <p:cmAuthor id="8" name="Tamara Osheroff" initials="TO [7]" lastIdx="1" clrIdx="7">
    <p:extLst/>
  </p:cmAuthor>
  <p:cmAuthor id="9" name="Tamara Osheroff" initials="TO [8]" lastIdx="1" clrIdx="8">
    <p:extLst/>
  </p:cmAuthor>
  <p:cmAuthor id="10" name="Tamara Osheroff" initials="TO [9]" lastIdx="1" clrIdx="9">
    <p:extLst/>
  </p:cmAuthor>
  <p:cmAuthor id="11" name="Tamara Osheroff" initials="TO [10]" lastIdx="1" clrIdx="10">
    <p:extLst/>
  </p:cmAuthor>
  <p:cmAuthor id="12" name="Tamara Osheroff" initials="TO [11]" lastIdx="1" clrIdx="11">
    <p:extLst/>
  </p:cmAuthor>
  <p:cmAuthor id="13" name="Tamara Osheroff" initials="TO [12]" lastIdx="1" clrIdx="12">
    <p:extLst/>
  </p:cmAuthor>
  <p:cmAuthor id="14" name="Tamara Osheroff" initials="TO [13]" lastIdx="1" clrIdx="13">
    <p:extLst/>
  </p:cmAuthor>
  <p:cmAuthor id="15" name="Tamara Osheroff" initials="TO [14]" lastIdx="1" clrIdx="14">
    <p:extLst/>
  </p:cmAuthor>
  <p:cmAuthor id="16" name="Tamara Osheroff" initials="TO [14] [2]" lastIdx="1" clrIdx="1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D"/>
    <a:srgbClr val="004BD2"/>
    <a:srgbClr val="FBC40E"/>
    <a:srgbClr val="ADB9CA"/>
    <a:srgbClr val="8343C9"/>
    <a:srgbClr val="766A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18" autoAdjust="0"/>
    <p:restoredTop sz="81691" autoAdjust="0"/>
  </p:normalViewPr>
  <p:slideViewPr>
    <p:cSldViewPr snapToGrid="0" showGuides="1">
      <p:cViewPr>
        <p:scale>
          <a:sx n="86" d="100"/>
          <a:sy n="86" d="100"/>
        </p:scale>
        <p:origin x="1552" y="-16"/>
      </p:cViewPr>
      <p:guideLst>
        <p:guide orient="horz" pos="2880"/>
        <p:guide pos="5118"/>
        <p:guide orient="horz" pos="1216"/>
        <p:guide orient="horz" pos="896"/>
        <p:guide orient="horz" pos="5504"/>
        <p:guide pos="853"/>
        <p:guide pos="9383"/>
        <p:guide orient="horz" pos="5376"/>
        <p:guide orient="horz" pos="2112"/>
        <p:guide pos="4777"/>
        <p:guide pos="5459"/>
        <p:guide orient="horz" pos="2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howGuides="1">
      <p:cViewPr varScale="1">
        <p:scale>
          <a:sx n="78" d="100"/>
          <a:sy n="78" d="100"/>
        </p:scale>
        <p:origin x="2995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customXml" Target="../customXml/item5.xml"/><Relationship Id="rId30" Type="http://schemas.openxmlformats.org/officeDocument/2006/relationships/handoutMaster" Target="handoutMasters/handoutMaster1.xml"/><Relationship Id="rId31" Type="http://schemas.openxmlformats.org/officeDocument/2006/relationships/commentAuthors" Target="commentAuthors.xml"/><Relationship Id="rId32" Type="http://schemas.openxmlformats.org/officeDocument/2006/relationships/presProps" Target="presProps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2" y="0"/>
            <a:ext cx="3170583" cy="480887"/>
          </a:xfrm>
          <a:prstGeom prst="rect">
            <a:avLst/>
          </a:prstGeom>
        </p:spPr>
        <p:txBody>
          <a:bodyPr vert="horz" wrap="square" lIns="95280" tIns="47640" rIns="95280" bIns="47640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689638C7-9707-45AE-AE83-92CE285BD967}" type="datetimeFigureOut">
              <a:rPr lang="en-US"/>
              <a:pPr>
                <a:defRPr/>
              </a:pPr>
              <a:t>12/1/17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5280" tIns="47640" rIns="95280" bIns="4764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2" y="0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DA1377C3-FA04-4196-A641-E871B28A80A8}" type="datetimeFigureOut">
              <a:rPr lang="en-US"/>
              <a:pPr>
                <a:defRPr/>
              </a:pPr>
              <a:t>12/1/17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720725"/>
            <a:ext cx="6396038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29" tIns="48164" rIns="96329" bIns="48164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560984"/>
            <a:ext cx="5850835" cy="4319714"/>
          </a:xfrm>
          <a:prstGeom prst="rect">
            <a:avLst/>
          </a:prstGeom>
        </p:spPr>
        <p:txBody>
          <a:bodyPr vert="horz" lIns="96329" tIns="48164" rIns="96329" bIns="4816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6627F33C-24D4-41C1-BFA2-68160C39F8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812582"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1625163"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2437745"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3250326"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4062908" algn="l" defTabSz="162516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6pPr>
    <a:lvl7pPr marL="4875489" algn="l" defTabSz="162516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7pPr>
    <a:lvl8pPr marL="5688071" algn="l" defTabSz="162516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8pPr>
    <a:lvl9pPr marL="6500652" algn="l" defTabSz="162516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5763" y="692150"/>
            <a:ext cx="6146800" cy="34591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MS PGothic" charset="-128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9300" indent="-287338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52525" indent="-230188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12900" indent="-230188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74863" indent="-230188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32063" indent="-230188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89263" indent="-230188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46463" indent="-230188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903663" indent="-230188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4E390C0-E9A6-C745-9212-19842ADF1733}" type="slidenum">
              <a:rPr lang="en-US" altLang="en-US" sz="1200"/>
              <a:pPr eaLnBrk="1" hangingPunct="1">
                <a:spcBef>
                  <a:spcPct val="0"/>
                </a:spcBef>
              </a:pPr>
              <a:t>1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609347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128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57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471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666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11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44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6292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4425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744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637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8283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5278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2405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420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006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2000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97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821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874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225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895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026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95652" y="5237934"/>
            <a:ext cx="7312343" cy="1032277"/>
          </a:xfrm>
        </p:spPr>
        <p:txBody>
          <a:bodyPr vert="horz" lIns="0" tIns="0" rIns="0" bIns="0" anchor="t" anchorCtr="0">
            <a:normAutofit/>
          </a:bodyPr>
          <a:lstStyle>
            <a:lvl1pPr marL="385087" indent="-385087" algn="r">
              <a:defRPr lang="en-US" sz="3199" b="0" i="0" kern="1200" dirty="0">
                <a:solidFill>
                  <a:schemeClr val="tx2"/>
                </a:solidFill>
                <a:latin typeface="Segoe UI Semibold" panose="020B0702040204020203" pitchFamily="34" charset="0"/>
                <a:ea typeface="ヒラギノ角ゴ Pro W3" pitchFamily="125" charset="-128"/>
                <a:cs typeface="Segoe UI Semibold" panose="020B0702040204020203" pitchFamily="34" charset="0"/>
              </a:defRPr>
            </a:lvl1pPr>
          </a:lstStyle>
          <a:p>
            <a:pPr marL="0" lv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12342" y="7613038"/>
            <a:ext cx="8395653" cy="611616"/>
          </a:xfrm>
        </p:spPr>
        <p:txBody>
          <a:bodyPr lIns="0" tIns="0" rIns="0" bIns="0" anchor="t" anchorCtr="0"/>
          <a:lstStyle>
            <a:lvl1pPr marL="0" indent="0" algn="r">
              <a:buFont typeface="Arial" panose="020B0604020202020204" pitchFamily="34" charset="0"/>
              <a:buNone/>
              <a:defRPr lang="en-US" sz="2399" kern="1200" dirty="0">
                <a:solidFill>
                  <a:schemeClr val="tx1"/>
                </a:solidFill>
                <a:latin typeface="Segoe UI Light" panose="020B0502040204020203" pitchFamily="34" charset="0"/>
                <a:ea typeface="ヒラギノ角ゴ Pro W3" pitchFamily="125" charset="-128"/>
                <a:cs typeface="Segoe UI Light" panose="020B0502040204020203" pitchFamily="34" charset="0"/>
              </a:defRPr>
            </a:lvl1pPr>
          </a:lstStyle>
          <a:p>
            <a:pPr marL="0" lv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7853997" y="6441868"/>
            <a:ext cx="7853998" cy="611616"/>
          </a:xfrm>
        </p:spPr>
        <p:txBody>
          <a:bodyPr lIns="0" tIns="0" rIns="0" bIns="0" anchor="ctr" anchorCtr="0"/>
          <a:lstStyle>
            <a:lvl1pPr marL="0" indent="0" algn="r" rtl="0" fontAlgn="base">
              <a:spcBef>
                <a:spcPct val="0"/>
              </a:spcBef>
              <a:spcAft>
                <a:spcPct val="0"/>
              </a:spcAft>
              <a:buNone/>
              <a:defRPr lang="en-US" sz="2666" kern="1200" dirty="0">
                <a:solidFill>
                  <a:schemeClr val="tx1"/>
                </a:solidFill>
                <a:latin typeface="Segoe UI Light" panose="020B0502040204020203" pitchFamily="34" charset="0"/>
                <a:ea typeface="ヒラギノ角ゴ Pro W3" pitchFamily="125" charset="-128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2"/>
          </p:nvPr>
        </p:nvSpPr>
        <p:spPr>
          <a:xfrm>
            <a:off x="7176929" y="8128003"/>
            <a:ext cx="8531066" cy="537406"/>
          </a:xfrm>
        </p:spPr>
        <p:txBody>
          <a:bodyPr lIns="0" anchor="ctr" anchorCtr="0"/>
          <a:lstStyle>
            <a:lvl1pPr marL="0" indent="0" algn="r">
              <a:buNone/>
              <a:defRPr lang="en-US" sz="2133" kern="1200" dirty="0">
                <a:solidFill>
                  <a:schemeClr val="tx1">
                    <a:lumMod val="40000"/>
                    <a:lumOff val="60000"/>
                  </a:schemeClr>
                </a:solidFill>
                <a:latin typeface="Segoe UI Light" panose="020B0502040204020203" pitchFamily="34" charset="0"/>
                <a:ea typeface="ヒラギノ角ゴ Pro W3" pitchFamily="125" charset="-128"/>
                <a:cs typeface="Segoe UI Light" panose="020B0502040204020203" pitchFamily="34" charset="0"/>
              </a:defRPr>
            </a:lvl1pPr>
          </a:lstStyle>
          <a:p>
            <a:pPr marL="0" lv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5572581" y="4411641"/>
            <a:ext cx="332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i="0" dirty="0">
                <a:latin typeface="Helvetica Regular" charset="0"/>
              </a:rPr>
              <a:t>TM</a:t>
            </a:r>
            <a:endParaRPr lang="en-US" sz="1400" b="0" i="0" dirty="0"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675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989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6249650" cy="9144000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marR="0" indent="-812490" algn="ctr" defTabSz="1218735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998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7393591" y="5283200"/>
            <a:ext cx="1462469" cy="85344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marR="0" indent="-812490" algn="ctr" defTabSz="1218735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998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41655" y="4165600"/>
            <a:ext cx="15166340" cy="914400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5998" b="0" i="0">
                <a:solidFill>
                  <a:schemeClr val="bg1"/>
                </a:solidFill>
                <a:latin typeface="Helvetica Regular" charset="0"/>
                <a:ea typeface="Helvetica Regular" charset="0"/>
                <a:cs typeface="Helvetica Regular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1655" y="406400"/>
            <a:ext cx="15166340" cy="103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1407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1655" y="406400"/>
            <a:ext cx="15166340" cy="103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541655" y="1930400"/>
            <a:ext cx="15166340" cy="5994400"/>
          </a:xfrm>
        </p:spPr>
        <p:txBody>
          <a:bodyPr/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2399"/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 sz="2133"/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66"/>
            </a:lvl3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 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11328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541658" y="1930400"/>
            <a:ext cx="7309522" cy="6502400"/>
          </a:xfrm>
        </p:spPr>
        <p:txBody>
          <a:bodyPr/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marL="306800" marR="0" lvl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Click to edit Master text styles</a:t>
            </a:r>
          </a:p>
          <a:p>
            <a:pPr marL="994454" marR="0" lvl="1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pPr>
            <a:r>
              <a:rPr kumimoji="0" lang="en-US" alt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 Second level</a:t>
            </a:r>
          </a:p>
          <a:p>
            <a:pPr marL="1525536" marR="0" lvl="2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66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Third level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1655" y="406400"/>
            <a:ext cx="15166340" cy="103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8398476" y="1930400"/>
            <a:ext cx="7309522" cy="6502400"/>
          </a:xfrm>
        </p:spPr>
        <p:txBody>
          <a:bodyPr/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marL="306800" marR="0" lvl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Click to edit Master text styles</a:t>
            </a:r>
          </a:p>
          <a:p>
            <a:pPr marL="994454" marR="0" lvl="1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pPr>
            <a:r>
              <a:rPr kumimoji="0" lang="en-US" alt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 Second level</a:t>
            </a:r>
          </a:p>
          <a:p>
            <a:pPr marL="1525536" marR="0" lvl="2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66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10658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679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16249650" cy="914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latin typeface="Helvetica Regular" charset="0"/>
              <a:ea typeface="ヒラギノ角ゴ Pro W3" pitchFamily="8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alphaModFix amt="40000"/>
          </a:blip>
          <a:srcRect r="2918"/>
          <a:stretch/>
        </p:blipFill>
        <p:spPr>
          <a:xfrm>
            <a:off x="1" y="0"/>
            <a:ext cx="16249648" cy="91440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461443-E28E-4D3A-8F6E-F566776CD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701" y="2279654"/>
            <a:ext cx="14015323" cy="3803650"/>
          </a:xfrm>
        </p:spPr>
        <p:txBody>
          <a:bodyPr anchor="b"/>
          <a:lstStyle>
            <a:lvl1pPr>
              <a:defRPr sz="79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9C1399A-8443-4862-B137-45DF331AC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8701" y="6119287"/>
            <a:ext cx="14015323" cy="2000249"/>
          </a:xfrm>
        </p:spPr>
        <p:txBody>
          <a:bodyPr/>
          <a:lstStyle>
            <a:lvl1pPr marL="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1pPr>
            <a:lvl2pPr marL="609353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2pPr>
            <a:lvl3pPr marL="1218705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3pPr>
            <a:lvl4pPr marL="182805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741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676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611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546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482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E20469-AFE1-4160-AFB3-F7235FFE5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7164" y="8475136"/>
            <a:ext cx="3656171" cy="48683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Regular" charset="0"/>
              </a:defRPr>
            </a:lvl1pPr>
          </a:lstStyle>
          <a:p>
            <a:fld id="{6C5F329C-5F45-4E75-B377-D42A12F741D5}" type="datetimeFigureOut">
              <a:rPr lang="en-US" smtClean="0"/>
              <a:pPr/>
              <a:t>12/1/17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794D8A-2B22-40C3-A85B-BE0B8297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2697" y="8475136"/>
            <a:ext cx="5484257" cy="48683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Regular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A4D12C-4049-4AF1-9E85-40738A78A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6315" y="8475136"/>
            <a:ext cx="3656171" cy="48683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Regular" charset="0"/>
              </a:defRPr>
            </a:lvl1pPr>
          </a:lstStyle>
          <a:p>
            <a:fld id="{53DF6F15-8C36-42E4-BC7D-6090444AA7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185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6249650" cy="9144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131" baseline="0">
                <a:latin typeface="Georgia"/>
                <a:cs typeface="Georgia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3058861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11">
            <a:alphaModFix amt="40000"/>
          </a:blip>
          <a:srcRect r="2918"/>
          <a:stretch/>
        </p:blipFill>
        <p:spPr>
          <a:xfrm>
            <a:off x="1" y="0"/>
            <a:ext cx="16249648" cy="91440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1655" y="406400"/>
            <a:ext cx="15166340" cy="103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655" y="1926357"/>
            <a:ext cx="15166340" cy="650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 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4963219" y="8549717"/>
            <a:ext cx="744776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333" b="0" i="0" smtClean="0">
                <a:solidFill>
                  <a:srgbClr val="00338D"/>
                </a:solidFill>
                <a:latin typeface="Helvetica Regular" charset="0"/>
                <a:ea typeface="Helvetica Regular" charset="0"/>
                <a:cs typeface="Helvetica Regular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333" b="0" i="0" dirty="0">
              <a:solidFill>
                <a:srgbClr val="00338D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3EFE540-7DA2-4D3A-8B7C-5B620E1BC9F3}"/>
              </a:ext>
            </a:extLst>
          </p:cNvPr>
          <p:cNvSpPr txBox="1"/>
          <p:nvPr userDrawn="1"/>
        </p:nvSpPr>
        <p:spPr>
          <a:xfrm>
            <a:off x="312493" y="8523923"/>
            <a:ext cx="9437297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22" b="0" i="0" dirty="0" smtClean="0">
                <a:latin typeface="Helvetica Regular" charset="0"/>
                <a:ea typeface="Helvetica Regular" charset="0"/>
                <a:cs typeface="Helvetica Regular" charset="0"/>
              </a:rPr>
              <a:t>© 2017 Lions Clubs International. </a:t>
            </a:r>
            <a:endParaRPr lang="en-US" sz="1422" b="0" i="0" dirty="0"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76" r:id="rId2"/>
    <p:sldLayoutId id="2147483751" r:id="rId3"/>
    <p:sldLayoutId id="2147483752" r:id="rId4"/>
    <p:sldLayoutId id="2147483758" r:id="rId5"/>
    <p:sldLayoutId id="2147483762" r:id="rId6"/>
    <p:sldLayoutId id="2147483777" r:id="rId7"/>
    <p:sldLayoutId id="2147483773" r:id="rId8"/>
    <p:sldLayoutId id="2147483774" r:id="rId9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32" b="0" i="0">
          <a:solidFill>
            <a:schemeClr val="accent6"/>
          </a:solidFill>
          <a:latin typeface="Helvetica Regular" charset="0"/>
          <a:ea typeface="Helvetica Regular" charset="0"/>
          <a:cs typeface="Helvetica Regular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32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32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32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32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609368" algn="l" rtl="0" eaLnBrk="1" fontAlgn="base" hangingPunct="1">
        <a:spcBef>
          <a:spcPct val="0"/>
        </a:spcBef>
        <a:spcAft>
          <a:spcPct val="0"/>
        </a:spcAft>
        <a:defRPr sz="3199">
          <a:solidFill>
            <a:schemeClr val="tx2"/>
          </a:solidFill>
          <a:latin typeface="Arial" charset="0"/>
        </a:defRPr>
      </a:lvl6pPr>
      <a:lvl7pPr marL="1218735" algn="l" rtl="0" eaLnBrk="1" fontAlgn="base" hangingPunct="1">
        <a:spcBef>
          <a:spcPct val="0"/>
        </a:spcBef>
        <a:spcAft>
          <a:spcPct val="0"/>
        </a:spcAft>
        <a:defRPr sz="3199">
          <a:solidFill>
            <a:schemeClr val="tx2"/>
          </a:solidFill>
          <a:latin typeface="Arial" charset="0"/>
        </a:defRPr>
      </a:lvl7pPr>
      <a:lvl8pPr marL="1828103" algn="l" rtl="0" eaLnBrk="1" fontAlgn="base" hangingPunct="1">
        <a:spcBef>
          <a:spcPct val="0"/>
        </a:spcBef>
        <a:spcAft>
          <a:spcPct val="0"/>
        </a:spcAft>
        <a:defRPr sz="3199">
          <a:solidFill>
            <a:schemeClr val="tx2"/>
          </a:solidFill>
          <a:latin typeface="Arial" charset="0"/>
        </a:defRPr>
      </a:lvl8pPr>
      <a:lvl9pPr marL="2437470" algn="l" rtl="0" eaLnBrk="1" fontAlgn="base" hangingPunct="1">
        <a:spcBef>
          <a:spcPct val="0"/>
        </a:spcBef>
        <a:spcAft>
          <a:spcPct val="0"/>
        </a:spcAft>
        <a:defRPr sz="3199">
          <a:solidFill>
            <a:schemeClr val="tx2"/>
          </a:solidFill>
          <a:latin typeface="Arial" charset="0"/>
        </a:defRPr>
      </a:lvl9pPr>
    </p:titleStyle>
    <p:bodyStyle>
      <a:lvl1pPr marL="306800" indent="-3068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399" b="0" i="0">
          <a:solidFill>
            <a:schemeClr val="tx1"/>
          </a:solidFill>
          <a:latin typeface="Helvetica Regular" charset="0"/>
          <a:ea typeface="Helvetica Regular" charset="0"/>
          <a:cs typeface="Helvetica Regular" charset="0"/>
        </a:defRPr>
      </a:lvl1pPr>
      <a:lvl2pPr marL="994454" indent="-302569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2133" b="0" i="0">
          <a:solidFill>
            <a:schemeClr val="tx1"/>
          </a:solidFill>
          <a:latin typeface="Helvetica Regular" charset="0"/>
          <a:ea typeface="Helvetica Regular" charset="0"/>
          <a:cs typeface="Helvetica Regular" charset="0"/>
        </a:defRPr>
      </a:lvl2pPr>
      <a:lvl3pPr marL="1525536" indent="-306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66" b="0" i="0">
          <a:solidFill>
            <a:schemeClr val="tx1"/>
          </a:solidFill>
          <a:latin typeface="Helvetica Regular" charset="0"/>
          <a:ea typeface="Helvetica Regular" charset="0"/>
          <a:cs typeface="Helvetica Regular" charset="0"/>
        </a:defRPr>
      </a:lvl3pPr>
      <a:lvl4pPr marL="2130672" indent="-30256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744271" indent="-3068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2133">
          <a:solidFill>
            <a:schemeClr val="tx1"/>
          </a:solidFill>
          <a:latin typeface="+mn-lt"/>
          <a:ea typeface="ヒラギノ角ゴ Pro W3" charset="0"/>
        </a:defRPr>
      </a:lvl5pPr>
      <a:lvl6pPr marL="3046838" algn="l" rtl="0" eaLnBrk="1" fontAlgn="base" hangingPunct="1">
        <a:spcBef>
          <a:spcPct val="20000"/>
        </a:spcBef>
        <a:spcAft>
          <a:spcPct val="0"/>
        </a:spcAft>
        <a:buChar char="»"/>
        <a:defRPr sz="3199">
          <a:solidFill>
            <a:schemeClr val="tx1"/>
          </a:solidFill>
          <a:latin typeface="+mn-lt"/>
        </a:defRPr>
      </a:lvl6pPr>
      <a:lvl7pPr marL="3656206" algn="l" rtl="0" eaLnBrk="1" fontAlgn="base" hangingPunct="1">
        <a:spcBef>
          <a:spcPct val="20000"/>
        </a:spcBef>
        <a:spcAft>
          <a:spcPct val="0"/>
        </a:spcAft>
        <a:buChar char="»"/>
        <a:defRPr sz="3199">
          <a:solidFill>
            <a:schemeClr val="tx1"/>
          </a:solidFill>
          <a:latin typeface="+mn-lt"/>
        </a:defRPr>
      </a:lvl7pPr>
      <a:lvl8pPr marL="4265573" algn="l" rtl="0" eaLnBrk="1" fontAlgn="base" hangingPunct="1">
        <a:spcBef>
          <a:spcPct val="20000"/>
        </a:spcBef>
        <a:spcAft>
          <a:spcPct val="0"/>
        </a:spcAft>
        <a:buChar char="»"/>
        <a:defRPr sz="3199">
          <a:solidFill>
            <a:schemeClr val="tx1"/>
          </a:solidFill>
          <a:latin typeface="+mn-lt"/>
        </a:defRPr>
      </a:lvl8pPr>
      <a:lvl9pPr marL="4874941" algn="l" rtl="0" eaLnBrk="1" fontAlgn="base" hangingPunct="1">
        <a:spcBef>
          <a:spcPct val="20000"/>
        </a:spcBef>
        <a:spcAft>
          <a:spcPct val="0"/>
        </a:spcAft>
        <a:buChar char="»"/>
        <a:defRPr sz="319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68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735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103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470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838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206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573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941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9895" userDrawn="1">
          <p15:clr>
            <a:srgbClr val="F26B43"/>
          </p15:clr>
        </p15:guide>
        <p15:guide id="3" pos="34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hyperlink" Target="https://www.youtube.com/watch?v=w9KmkBH5uLc" TargetMode="External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5541" b="18582"/>
          <a:stretch/>
        </p:blipFill>
        <p:spPr>
          <a:xfrm>
            <a:off x="8916" y="0"/>
            <a:ext cx="16231818" cy="71323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0" y="1786"/>
            <a:ext cx="16249650" cy="7143075"/>
          </a:xfrm>
          <a:prstGeom prst="rect">
            <a:avLst/>
          </a:prstGeom>
          <a:solidFill>
            <a:srgbClr val="FBC40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179" name="Subtitle 2"/>
          <p:cNvSpPr txBox="1">
            <a:spLocks/>
          </p:cNvSpPr>
          <p:nvPr/>
        </p:nvSpPr>
        <p:spPr bwMode="auto">
          <a:xfrm>
            <a:off x="26894" y="2698814"/>
            <a:ext cx="16249650" cy="272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333" tIns="81167" rIns="162333" bIns="81167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10700" spc="-300" dirty="0" err="1">
                <a:latin typeface="Arial" charset="0"/>
                <a:ea typeface="Arial" charset="0"/>
                <a:cs typeface="Arial" charset="0"/>
              </a:rPr>
              <a:t>Handeln</a:t>
            </a:r>
            <a:r>
              <a:rPr lang="en-US" altLang="en-US" sz="10700" spc="-3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en-US" sz="10700" spc="-300" dirty="0" err="1">
                <a:latin typeface="Arial" charset="0"/>
                <a:ea typeface="Arial" charset="0"/>
                <a:cs typeface="Arial" charset="0"/>
              </a:rPr>
              <a:t>Sie</a:t>
            </a:r>
            <a:r>
              <a:rPr lang="en-US" altLang="en-US" sz="10700" spc="-3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en-US" sz="10700" spc="-300" dirty="0" err="1">
                <a:latin typeface="Arial" charset="0"/>
                <a:ea typeface="Arial" charset="0"/>
                <a:cs typeface="Arial" charset="0"/>
              </a:rPr>
              <a:t>noch</a:t>
            </a:r>
            <a:r>
              <a:rPr lang="en-US" altLang="en-US" sz="10700" spc="-3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en-US" sz="10700" spc="-300" dirty="0" err="1">
                <a:latin typeface="Arial" charset="0"/>
                <a:ea typeface="Arial" charset="0"/>
                <a:cs typeface="Arial" charset="0"/>
              </a:rPr>
              <a:t>heute</a:t>
            </a:r>
            <a:r>
              <a:rPr lang="en-US" altLang="en-US" sz="10700" spc="-300" dirty="0">
                <a:latin typeface="Arial" charset="0"/>
                <a:ea typeface="Arial" charset="0"/>
                <a:cs typeface="Arial" charset="0"/>
              </a:rPr>
              <a:t>!</a:t>
            </a:r>
            <a:endParaRPr lang="en-US" altLang="en-US" sz="10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 bwMode="auto">
          <a:xfrm>
            <a:off x="4739481" y="5260628"/>
            <a:ext cx="6770688" cy="73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333" tIns="81167" rIns="162333" bIns="81167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en-US" altLang="en-US" sz="2488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5612" y="6332379"/>
            <a:ext cx="1658427" cy="1571365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 bwMode="auto">
          <a:xfrm>
            <a:off x="-63314" y="1360306"/>
            <a:ext cx="16249650" cy="100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333" tIns="81167" rIns="162333" bIns="81167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5400" dirty="0" err="1">
                <a:latin typeface="Arial" charset="0"/>
                <a:ea typeface="Arial" charset="0"/>
                <a:cs typeface="Arial" charset="0"/>
              </a:rPr>
              <a:t>Beteiligen</a:t>
            </a:r>
            <a:r>
              <a:rPr lang="en-US" altLang="en-US" sz="5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en-US" sz="5400" dirty="0" err="1">
                <a:latin typeface="Arial" charset="0"/>
                <a:ea typeface="Arial" charset="0"/>
                <a:cs typeface="Arial" charset="0"/>
              </a:rPr>
              <a:t>Sie</a:t>
            </a:r>
            <a:r>
              <a:rPr lang="en-US" altLang="en-US" sz="5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en-US" sz="5400" dirty="0" err="1">
                <a:latin typeface="Arial" charset="0"/>
                <a:ea typeface="Arial" charset="0"/>
                <a:cs typeface="Arial" charset="0"/>
              </a:rPr>
              <a:t>sich</a:t>
            </a:r>
            <a:r>
              <a:rPr lang="en-US" altLang="en-US" sz="5400" dirty="0">
                <a:latin typeface="Arial" charset="0"/>
                <a:ea typeface="Arial" charset="0"/>
                <a:cs typeface="Arial" charset="0"/>
              </a:rPr>
              <a:t> am </a:t>
            </a:r>
            <a:r>
              <a:rPr lang="en-US" altLang="en-US" sz="5400" dirty="0" err="1">
                <a:latin typeface="Arial" charset="0"/>
                <a:ea typeface="Arial" charset="0"/>
                <a:cs typeface="Arial" charset="0"/>
              </a:rPr>
              <a:t>Kampf</a:t>
            </a:r>
            <a:r>
              <a:rPr lang="en-US" altLang="en-US" sz="5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en-US" sz="5400" dirty="0" err="1">
                <a:latin typeface="Arial" charset="0"/>
                <a:ea typeface="Arial" charset="0"/>
                <a:cs typeface="Arial" charset="0"/>
              </a:rPr>
              <a:t>gegen</a:t>
            </a:r>
            <a:r>
              <a:rPr lang="en-US" altLang="en-US" sz="5400" dirty="0">
                <a:latin typeface="Arial" charset="0"/>
                <a:ea typeface="Arial" charset="0"/>
                <a:cs typeface="Arial" charset="0"/>
              </a:rPr>
              <a:t> Diabetes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26894" y="4593631"/>
            <a:ext cx="16069235" cy="91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333" tIns="81167" rIns="162333" bIns="81167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3600" spc="3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2850776" y="4818481"/>
            <a:ext cx="10327342" cy="0"/>
          </a:xfrm>
          <a:prstGeom prst="line">
            <a:avLst/>
          </a:prstGeom>
          <a:ln w="190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 bwMode="auto">
          <a:xfrm>
            <a:off x="2850776" y="2382555"/>
            <a:ext cx="10327342" cy="0"/>
          </a:xfrm>
          <a:prstGeom prst="line">
            <a:avLst/>
          </a:prstGeom>
          <a:ln w="190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3EFE540-7DA2-4D3A-8B7C-5B620E1BC9F3}"/>
              </a:ext>
            </a:extLst>
          </p:cNvPr>
          <p:cNvSpPr txBox="1"/>
          <p:nvPr/>
        </p:nvSpPr>
        <p:spPr>
          <a:xfrm>
            <a:off x="3039019" y="8523923"/>
            <a:ext cx="4966180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22" dirty="0" smtClean="0">
                <a:latin typeface="Helvetica Regular" charset="0"/>
                <a:ea typeface="Helvetica Regular" charset="0"/>
                <a:cs typeface="Helvetica Regular" charset="0"/>
              </a:rPr>
              <a:t>WWSD3.GE</a:t>
            </a:r>
            <a:endParaRPr lang="en-US" sz="1422" b="0" i="0" dirty="0"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352336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Strategien</a:t>
            </a:r>
            <a:endParaRPr lang="en-US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1655" y="2427705"/>
            <a:ext cx="15166340" cy="599440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Prävention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Kontrolle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Forschung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47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16243300" cy="9144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0" y="1786"/>
            <a:ext cx="16249650" cy="9140428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>
                <a:latin typeface="Arial" charset="0"/>
                <a:ea typeface="Arial" charset="0"/>
                <a:cs typeface="Arial" charset="0"/>
              </a:rPr>
              <a:t>Was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ist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Diabetes?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444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Arial" charset="0"/>
                <a:ea typeface="Arial" charset="0"/>
                <a:cs typeface="Arial" charset="0"/>
              </a:rPr>
              <a:t>Was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ist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Diabetes?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11755" y="2427705"/>
            <a:ext cx="12626140" cy="5994400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Diabetes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ist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ein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chronischer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Zustand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, der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eintritt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wenn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der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Körper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nicht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genügend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Insulin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produzieren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bzw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. das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verfügbare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Insulin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nicht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richtig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nutzen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kann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270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1786"/>
            <a:ext cx="16249650" cy="8337542"/>
          </a:xfrm>
          <a:prstGeom prst="rect">
            <a:avLst/>
          </a:prstGeom>
          <a:solidFill>
            <a:srgbClr val="0033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1655" y="3332480"/>
            <a:ext cx="15166340" cy="1032277"/>
          </a:xfrm>
        </p:spPr>
        <p:txBody>
          <a:bodyPr/>
          <a:lstStyle/>
          <a:p>
            <a:r>
              <a:rPr lang="en-US" sz="7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Wir</a:t>
            </a:r>
            <a:r>
              <a:rPr lang="en-US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bekämpfen</a:t>
            </a:r>
            <a:r>
              <a:rPr lang="en-US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3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Arten</a:t>
            </a:r>
            <a:r>
              <a:rPr lang="en-US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von Diabetes.</a:t>
            </a:r>
          </a:p>
        </p:txBody>
      </p:sp>
    </p:spTree>
    <p:extLst>
      <p:ext uri="{BB962C8B-B14F-4D97-AF65-F5344CB8AC3E}">
        <p14:creationId xmlns:p14="http://schemas.microsoft.com/office/powerpoint/2010/main" val="1163358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Wir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bekämpfen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3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Arten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von Diabetes.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90941" y="5208103"/>
            <a:ext cx="3771930" cy="3214001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buClr>
                <a:srgbClr val="00338D"/>
              </a:buClr>
              <a:buNone/>
            </a:pP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Typ-1-Diabetes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151916" y="2948002"/>
            <a:ext cx="2017059" cy="2017059"/>
          </a:xfrm>
          <a:prstGeom prst="ellipse">
            <a:avLst/>
          </a:prstGeom>
          <a:solidFill>
            <a:srgbClr val="00338D"/>
          </a:solidFill>
          <a:ln w="76200">
            <a:headEnd type="none" w="med" len="med"/>
            <a:tailEnd type="non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880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 Regular" charset="0"/>
                <a:ea typeface="Helvetica Regular" charset="0"/>
                <a:cs typeface="Helvetica Regular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7018238" y="2908246"/>
            <a:ext cx="2017059" cy="2017059"/>
          </a:xfrm>
          <a:prstGeom prst="ellipse">
            <a:avLst/>
          </a:prstGeom>
          <a:solidFill>
            <a:srgbClr val="00338D"/>
          </a:solidFill>
          <a:ln w="76200">
            <a:headEnd type="none" w="med" len="med"/>
            <a:tailEnd type="non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/>
            <a:r>
              <a:rPr lang="en-US" sz="9600" dirty="0" smtClean="0">
                <a:solidFill>
                  <a:schemeClr val="bg1"/>
                </a:solidFill>
                <a:latin typeface="Helvetica Regular" charset="0"/>
                <a:ea typeface="Helvetica Regular" charset="0"/>
                <a:cs typeface="Helvetica Regular" charset="0"/>
              </a:rPr>
              <a:t>2</a:t>
            </a:r>
            <a:endParaRPr lang="en-US" sz="9600" dirty="0">
              <a:solidFill>
                <a:schemeClr val="bg1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10884560" y="2908246"/>
            <a:ext cx="2017059" cy="2017059"/>
          </a:xfrm>
          <a:prstGeom prst="ellipse">
            <a:avLst/>
          </a:prstGeom>
          <a:solidFill>
            <a:srgbClr val="00338D"/>
          </a:solidFill>
          <a:ln w="76200">
            <a:headEnd type="none" w="med" len="med"/>
            <a:tailEnd type="non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/>
            <a:r>
              <a:rPr lang="en-US" sz="9600" dirty="0" smtClean="0">
                <a:solidFill>
                  <a:schemeClr val="bg1"/>
                </a:solidFill>
                <a:latin typeface="Helvetica Regular" charset="0"/>
                <a:ea typeface="Helvetica Regular" charset="0"/>
                <a:cs typeface="Helvetica Regular" charset="0"/>
              </a:rPr>
              <a:t>3</a:t>
            </a:r>
            <a:endParaRPr lang="en-US" sz="9600" dirty="0">
              <a:solidFill>
                <a:schemeClr val="bg1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32BD9AC7-AB44-49DF-BADF-55BE0525ADC7}"/>
              </a:ext>
            </a:extLst>
          </p:cNvPr>
          <p:cNvSpPr txBox="1">
            <a:spLocks/>
          </p:cNvSpPr>
          <p:nvPr/>
        </p:nvSpPr>
        <p:spPr bwMode="auto">
          <a:xfrm>
            <a:off x="6674096" y="5208103"/>
            <a:ext cx="3086592" cy="321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Clr>
                <a:srgbClr val="00338D"/>
              </a:buClr>
              <a:buNone/>
            </a:pPr>
            <a:r>
              <a:rPr lang="en-US" sz="3200" kern="0">
                <a:latin typeface="Arial" charset="0"/>
                <a:ea typeface="Arial" charset="0"/>
                <a:cs typeface="Arial" charset="0"/>
              </a:rPr>
              <a:t>Typ</a:t>
            </a:r>
            <a:r>
              <a:rPr lang="en-US" sz="3200" kern="0" dirty="0">
                <a:latin typeface="Arial" charset="0"/>
                <a:ea typeface="Arial" charset="0"/>
                <a:cs typeface="Arial" charset="0"/>
              </a:rPr>
              <a:t> 2-Diabetes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32BD9AC7-AB44-49DF-BADF-55BE0525ADC7}"/>
              </a:ext>
            </a:extLst>
          </p:cNvPr>
          <p:cNvSpPr txBox="1">
            <a:spLocks/>
          </p:cNvSpPr>
          <p:nvPr/>
        </p:nvSpPr>
        <p:spPr bwMode="auto">
          <a:xfrm>
            <a:off x="10003704" y="5208103"/>
            <a:ext cx="3771930" cy="321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Clr>
                <a:srgbClr val="00338D"/>
              </a:buClr>
              <a:buNone/>
            </a:pPr>
            <a:r>
              <a:rPr lang="en-US" sz="3200" kern="0" dirty="0" err="1">
                <a:latin typeface="Arial" charset="0"/>
                <a:ea typeface="Arial" charset="0"/>
                <a:cs typeface="Arial" charset="0"/>
              </a:rPr>
              <a:t>Gestationsdiabetes</a:t>
            </a:r>
            <a:endParaRPr lang="en-US" sz="3200" kern="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201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16243300" cy="9144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0" y="1786"/>
            <a:ext cx="16249650" cy="9140428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>
                <a:latin typeface="Arial" charset="0"/>
                <a:ea typeface="Arial" charset="0"/>
                <a:cs typeface="Arial" charset="0"/>
              </a:rPr>
              <a:t>Die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weltweiten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Auswirkungen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von Diabetes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75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E46828-C3BE-49CB-A51B-FA3AA9E2E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Diabetes gilt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als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globale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Epidemie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79065" y="3127324"/>
            <a:ext cx="8030658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66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422</a:t>
            </a:r>
            <a:endParaRPr lang="en-US" sz="166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8357238" y="3127324"/>
            <a:ext cx="6962274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66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642</a:t>
            </a:r>
            <a:endParaRPr lang="en-US" sz="138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5802" y="5357172"/>
            <a:ext cx="7057184" cy="1244851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Millionen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Menschen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leiden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derzeit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an Diabetes. 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8309113" y="5357173"/>
            <a:ext cx="7074567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lvl="1" indent="0" algn="ctr">
              <a:buNone/>
            </a:pP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Millionen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Menschen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werden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bis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2040 an Diabetes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leiden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.</a:t>
            </a:r>
            <a:endParaRPr lang="en-US" sz="2400" dirty="0"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786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786"/>
            <a:ext cx="16249650" cy="91772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5488"/>
            <a:ext cx="16249650" cy="38085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1786"/>
            <a:ext cx="16249650" cy="9177281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>
                <a:latin typeface="Arial" charset="0"/>
                <a:ea typeface="Arial" charset="0"/>
                <a:cs typeface="Arial" charset="0"/>
              </a:rPr>
              <a:t>Wie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können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wir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helfen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58178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E46828-C3BE-49CB-A51B-FA3AA9E2E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Diabetes gilt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als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globale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Epidemie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3034748" y="3291581"/>
            <a:ext cx="4358843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Diabetes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stellt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die 6-häufigste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Todesursache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weltweit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dar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.</a:t>
            </a:r>
            <a:endParaRPr lang="en-US" sz="2400" dirty="0"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270116" y="3243456"/>
            <a:ext cx="1716506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6</a:t>
            </a:r>
            <a:endParaRPr lang="en-US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3034747" y="4398485"/>
            <a:ext cx="4331369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Diabetes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stellt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die 6-häufigste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Todesursache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bei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Frauen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dar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270116" y="4350360"/>
            <a:ext cx="1716506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6</a:t>
            </a:r>
            <a:endParaRPr lang="en-US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3034747" y="5601643"/>
            <a:ext cx="4468711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Aller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7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Sekunden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stirbt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ein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Mensch an Diabetes.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270116" y="5553518"/>
            <a:ext cx="1716506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endParaRPr lang="en-US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0526412" y="3281813"/>
            <a:ext cx="4459704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Millionen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Menschen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sterben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jährlich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an Diabetes.</a:t>
            </a:r>
            <a:endParaRPr lang="en-US" sz="2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7366118" y="3233688"/>
            <a:ext cx="3112168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6000" b="1" kern="0" dirty="0" smtClean="0">
                <a:solidFill>
                  <a:srgbClr val="00338D"/>
                </a:solidFill>
                <a:latin typeface="Helvetica Regular" charset="0"/>
                <a:ea typeface="Helvetica Regular" charset="0"/>
                <a:cs typeface="Helvetica Regular" charset="0"/>
              </a:rPr>
              <a:t>5</a:t>
            </a:r>
            <a:endParaRPr lang="en-US" sz="5400" b="1" kern="0" dirty="0">
              <a:solidFill>
                <a:srgbClr val="00338D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0526411" y="4398485"/>
            <a:ext cx="5529377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Die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Hälfte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der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Diabetiker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sind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sich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ihrer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Erkrankung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nicht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bewusst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8761780" y="4350360"/>
            <a:ext cx="1716506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50%</a:t>
            </a:r>
            <a:endParaRPr lang="en-US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0526411" y="5601643"/>
            <a:ext cx="5529377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der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Diabetiker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leben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Ländern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mit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niedrigem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und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mittlerem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Arial" charset="0"/>
                <a:cs typeface="Arial" charset="0"/>
              </a:rPr>
              <a:t>Einkommen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8761780" y="5553518"/>
            <a:ext cx="1716506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77%</a:t>
            </a:r>
            <a:endParaRPr lang="en-US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114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 charset="0"/>
                <a:ea typeface="Arial" charset="0"/>
                <a:cs typeface="Arial" charset="0"/>
              </a:rPr>
              <a:t>Veranstalten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Sie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ein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Treffen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1655" y="2261936"/>
            <a:ext cx="15166340" cy="5662863"/>
          </a:xfrm>
        </p:spPr>
        <p:txBody>
          <a:bodyPr/>
          <a:lstStyle/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Klären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Sie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auf</a:t>
            </a:r>
          </a:p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Erörtern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Sie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persönliche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Erfahrungen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Wählen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Sie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Hilfsprojekte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768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16243300" cy="9144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0" y="3572"/>
            <a:ext cx="16249650" cy="9140428"/>
          </a:xfrm>
          <a:prstGeom prst="rect">
            <a:avLst/>
          </a:prstGeom>
          <a:solidFill>
            <a:schemeClr val="tx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 err="1">
                <a:latin typeface="Arial" charset="0"/>
                <a:ea typeface="Arial" charset="0"/>
                <a:cs typeface="Arial" charset="0"/>
              </a:rPr>
              <a:t>Ein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neuer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globaler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Hilfeleistungsrahmen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7369" y="5582652"/>
            <a:ext cx="10186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Die Welt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befindet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sich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im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Wandel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Wir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müssen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noch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heute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handeln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um die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Herausforderungen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von morgen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bewältigen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zu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können</a:t>
            </a:r>
            <a:r>
              <a:rPr 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endParaRPr lang="en-US" sz="30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467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Bekennen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Sie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sich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zu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einer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gesunden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Lebensweise</a:t>
            </a:r>
            <a:endParaRPr lang="en-US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1655" y="2427705"/>
            <a:ext cx="15166340" cy="5994400"/>
          </a:xfrm>
          <a:prstGeom prst="rect">
            <a:avLst/>
          </a:prstGeom>
        </p:spPr>
        <p:txBody>
          <a:bodyPr/>
          <a:lstStyle/>
          <a:p>
            <a:pPr lvl="0"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Halten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Sie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ein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normales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Körpergewicht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lvl="0"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Sorgen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Sie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für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regelmäßige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körperliche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Betätigung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lvl="0">
              <a:buClr>
                <a:srgbClr val="00338D"/>
              </a:buClr>
            </a:pP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Essen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Sie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gesunde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Haupt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- und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Zwischenmahlzeiten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120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1786"/>
            <a:ext cx="16249650" cy="8337542"/>
          </a:xfrm>
          <a:prstGeom prst="rect">
            <a:avLst/>
          </a:prstGeom>
          <a:solidFill>
            <a:srgbClr val="0033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1655" y="3332480"/>
            <a:ext cx="15166340" cy="1032277"/>
          </a:xfrm>
        </p:spPr>
        <p:txBody>
          <a:bodyPr/>
          <a:lstStyle/>
          <a:p>
            <a:r>
              <a:rPr lang="en-US" sz="115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Tun</a:t>
            </a:r>
            <a:r>
              <a:rPr lang="en-US" sz="1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5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Sie</a:t>
            </a:r>
            <a:r>
              <a:rPr lang="en-US" sz="1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5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</a:t>
            </a:r>
            <a:r>
              <a:rPr lang="en-US" sz="1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5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jetzt</a:t>
            </a:r>
            <a:r>
              <a:rPr lang="en-US" sz="1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15851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1786"/>
            <a:ext cx="16249650" cy="7143075"/>
          </a:xfrm>
          <a:prstGeom prst="rect">
            <a:avLst/>
          </a:prstGeom>
          <a:solidFill>
            <a:srgbClr val="FBC40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963FDA-2898-4BAE-8112-A926DAEB07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22388"/>
            <a:ext cx="16249650" cy="3802062"/>
          </a:xfrm>
        </p:spPr>
        <p:txBody>
          <a:bodyPr/>
          <a:lstStyle/>
          <a:p>
            <a:r>
              <a:rPr lang="en-US" sz="1777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Vielen</a:t>
            </a:r>
            <a:r>
              <a:rPr lang="en-US" sz="1777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Dank.</a:t>
            </a:r>
            <a:endParaRPr lang="en-US" sz="1777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612" y="6332379"/>
            <a:ext cx="1658427" cy="15713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8708606"/>
            <a:ext cx="16249650" cy="251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" marR="0" algn="ctr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© 2017 Lions Clubs International. 300 W. 22nd Street, Oak Brook, IL, USA 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60523-8842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153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541655" y="2507916"/>
            <a:ext cx="15166340" cy="5994400"/>
          </a:xfrm>
        </p:spPr>
        <p:txBody>
          <a:bodyPr/>
          <a:lstStyle/>
          <a:p>
            <a:pPr>
              <a:buClr>
                <a:srgbClr val="00338D"/>
              </a:buClr>
            </a:pP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Diabetes</a:t>
            </a:r>
          </a:p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Sehkraft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Hungerhilfe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00338D"/>
              </a:buClr>
            </a:pP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Umwelt</a:t>
            </a:r>
          </a:p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Kinderkrebs</a:t>
            </a:r>
            <a:endParaRPr lang="en-US" sz="3200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Fünf</a:t>
            </a:r>
            <a:r>
              <a:rPr lang="en-US" sz="4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Schwerpunktbereiche</a:t>
            </a:r>
            <a:endParaRPr lang="en-US" sz="4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392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6249650" cy="8337542"/>
          </a:xfrm>
          <a:prstGeom prst="rect">
            <a:avLst/>
          </a:prstGeom>
          <a:solidFill>
            <a:srgbClr val="0033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36345" y="3990848"/>
            <a:ext cx="12176960" cy="1032277"/>
          </a:xfrm>
        </p:spPr>
        <p:txBody>
          <a:bodyPr/>
          <a:lstStyle/>
          <a:p>
            <a:r>
              <a:rPr lang="en-US" sz="8000" dirty="0" smtClean="0">
                <a:solidFill>
                  <a:schemeClr val="bg1"/>
                </a:solidFill>
              </a:rPr>
              <a:t/>
            </a:r>
            <a:br>
              <a:rPr lang="en-US" sz="8000" dirty="0" smtClean="0">
                <a:solidFill>
                  <a:schemeClr val="bg1"/>
                </a:solidFill>
              </a:rPr>
            </a:br>
            <a:r>
              <a:rPr lang="en-US" sz="7200" dirty="0">
                <a:solidFill>
                  <a:srgbClr val="FBC40E"/>
                </a:solidFill>
              </a:rPr>
              <a:t> </a:t>
            </a:r>
            <a:r>
              <a:rPr lang="en-US" sz="7200" dirty="0">
                <a:solidFill>
                  <a:srgbClr val="FBC40E"/>
                </a:solidFill>
                <a:latin typeface="Arial" charset="0"/>
                <a:ea typeface="Arial" charset="0"/>
                <a:cs typeface="Arial" charset="0"/>
              </a:rPr>
              <a:t>Unser </a:t>
            </a:r>
            <a:r>
              <a:rPr lang="en-US" sz="7200" dirty="0" err="1">
                <a:solidFill>
                  <a:srgbClr val="FBC40E"/>
                </a:solidFill>
                <a:latin typeface="Arial" charset="0"/>
                <a:ea typeface="Arial" charset="0"/>
                <a:cs typeface="Arial" charset="0"/>
              </a:rPr>
              <a:t>Ziel</a:t>
            </a:r>
            <a:r>
              <a:rPr lang="en-US" sz="7200" dirty="0">
                <a:solidFill>
                  <a:srgbClr val="FBC40E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sz="7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7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7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Bis</a:t>
            </a:r>
            <a:r>
              <a:rPr lang="en-US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2021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jährlich</a:t>
            </a:r>
            <a:r>
              <a:rPr lang="en-US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200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Millionen</a:t>
            </a:r>
            <a:r>
              <a:rPr lang="en-US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Menschen </a:t>
            </a:r>
            <a:r>
              <a:rPr lang="en-US" sz="7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helfen</a:t>
            </a:r>
            <a:r>
              <a:rPr lang="en-US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4800" spc="-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19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1786"/>
            <a:ext cx="16249650" cy="8337542"/>
          </a:xfrm>
          <a:prstGeom prst="rect">
            <a:avLst/>
          </a:prstGeom>
          <a:solidFill>
            <a:srgbClr val="FBC40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05313" y="3990848"/>
            <a:ext cx="11439024" cy="1032277"/>
          </a:xfrm>
        </p:spPr>
        <p:txBody>
          <a:bodyPr/>
          <a:lstStyle/>
          <a:p>
            <a:r>
              <a:rPr lang="en-US" sz="8000" dirty="0" err="1">
                <a:latin typeface="Arial" charset="0"/>
                <a:ea typeface="Arial" charset="0"/>
                <a:cs typeface="Arial" charset="0"/>
              </a:rPr>
              <a:t>Beteiligen</a:t>
            </a:r>
            <a:r>
              <a:rPr lang="en-US" sz="8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8000" dirty="0" err="1">
                <a:latin typeface="Arial" charset="0"/>
                <a:ea typeface="Arial" charset="0"/>
                <a:cs typeface="Arial" charset="0"/>
              </a:rPr>
              <a:t>Sie</a:t>
            </a:r>
            <a:r>
              <a:rPr lang="en-US" sz="8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8000" dirty="0" err="1">
                <a:latin typeface="Arial" charset="0"/>
                <a:ea typeface="Arial" charset="0"/>
                <a:cs typeface="Arial" charset="0"/>
              </a:rPr>
              <a:t>sich</a:t>
            </a:r>
            <a:r>
              <a:rPr lang="en-US" sz="8000" dirty="0">
                <a:latin typeface="Arial" charset="0"/>
                <a:ea typeface="Arial" charset="0"/>
                <a:cs typeface="Arial" charset="0"/>
              </a:rPr>
              <a:t> am </a:t>
            </a:r>
            <a:r>
              <a:rPr lang="en-US" sz="8000" dirty="0" err="1">
                <a:latin typeface="Arial" charset="0"/>
                <a:ea typeface="Arial" charset="0"/>
                <a:cs typeface="Arial" charset="0"/>
              </a:rPr>
              <a:t>Kampf</a:t>
            </a:r>
            <a:r>
              <a:rPr lang="en-US" sz="8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8000" dirty="0" err="1">
                <a:latin typeface="Arial" charset="0"/>
                <a:ea typeface="Arial" charset="0"/>
                <a:cs typeface="Arial" charset="0"/>
              </a:rPr>
              <a:t>gegen</a:t>
            </a:r>
            <a:r>
              <a:rPr lang="en-US" sz="8000" dirty="0">
                <a:latin typeface="Arial" charset="0"/>
                <a:ea typeface="Arial" charset="0"/>
                <a:cs typeface="Arial" charset="0"/>
              </a:rPr>
              <a:t> Diabetes.</a:t>
            </a:r>
            <a:endParaRPr lang="en-US" sz="8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877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Amies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und 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Laylas</a:t>
            </a:r>
            <a:r>
              <a:rPr lang="en-US" sz="4000" dirty="0">
                <a:latin typeface="Arial" charset="0"/>
                <a:ea typeface="Arial" charset="0"/>
                <a:cs typeface="Arial" charset="0"/>
              </a:rPr>
              <a:t> Diabetes-</a:t>
            </a:r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Unterfangen</a:t>
            </a:r>
            <a:endParaRPr lang="en-US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pic>
        <p:nvPicPr>
          <p:cNvPr id="3" name="Picture 2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175" y="2390274"/>
            <a:ext cx="10413132" cy="5839326"/>
          </a:xfrm>
          <a:prstGeom prst="rect">
            <a:avLst/>
          </a:prstGeom>
        </p:spPr>
      </p:pic>
      <p:sp>
        <p:nvSpPr>
          <p:cNvPr id="4" name="Triangle 3"/>
          <p:cNvSpPr/>
          <p:nvPr/>
        </p:nvSpPr>
        <p:spPr bwMode="auto">
          <a:xfrm rot="5400000">
            <a:off x="7748336" y="4780547"/>
            <a:ext cx="1060704" cy="914400"/>
          </a:xfrm>
          <a:prstGeom prst="triangle">
            <a:avLst/>
          </a:prstGeom>
          <a:solidFill>
            <a:srgbClr val="FFFFFF">
              <a:alpha val="7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latin typeface="Helvetica Regular" charset="0"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0892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0"/>
            <a:ext cx="16230600" cy="9144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0" y="1786"/>
            <a:ext cx="16249650" cy="9140428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541655" y="2807368"/>
            <a:ext cx="15166340" cy="227263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5400" dirty="0">
                <a:latin typeface="Arial" charset="0"/>
                <a:ea typeface="Arial" charset="0"/>
                <a:cs typeface="Arial" charset="0"/>
              </a:rPr>
              <a:t>Lions Clubs International</a:t>
            </a:r>
          </a:p>
          <a:p>
            <a:pPr>
              <a:spcBef>
                <a:spcPts val="0"/>
              </a:spcBef>
            </a:pPr>
            <a:r>
              <a:rPr lang="en-US" sz="5400" dirty="0">
                <a:latin typeface="Arial" charset="0"/>
                <a:ea typeface="Arial" charset="0"/>
                <a:cs typeface="Arial" charset="0"/>
              </a:rPr>
              <a:t>Diabetes-</a:t>
            </a:r>
            <a:r>
              <a:rPr lang="en-US" sz="5400" dirty="0" err="1">
                <a:latin typeface="Arial" charset="0"/>
                <a:ea typeface="Arial" charset="0"/>
                <a:cs typeface="Arial" charset="0"/>
              </a:rPr>
              <a:t>Plattform</a:t>
            </a:r>
            <a:endParaRPr lang="en-US" sz="5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772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Sehkraft</a:t>
            </a:r>
            <a:endParaRPr lang="en-US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BD9AC7-AB44-49DF-BADF-55BE0525ADC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09855" y="3172715"/>
            <a:ext cx="13413050" cy="406933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6000" dirty="0">
                <a:latin typeface="Arial" charset="0"/>
                <a:ea typeface="Arial" charset="0"/>
                <a:cs typeface="Arial" charset="0"/>
              </a:rPr>
              <a:t>Diabetes </a:t>
            </a:r>
            <a:r>
              <a:rPr lang="en-US" sz="6000" dirty="0" err="1">
                <a:latin typeface="Arial" charset="0"/>
                <a:ea typeface="Arial" charset="0"/>
                <a:cs typeface="Arial" charset="0"/>
              </a:rPr>
              <a:t>verhindern</a:t>
            </a:r>
            <a:r>
              <a:rPr lang="en-US" sz="6000" dirty="0">
                <a:latin typeface="Arial" charset="0"/>
                <a:ea typeface="Arial" charset="0"/>
                <a:cs typeface="Arial" charset="0"/>
              </a:rPr>
              <a:t> und die </a:t>
            </a:r>
            <a:r>
              <a:rPr lang="en-US" sz="6000" dirty="0" err="1">
                <a:latin typeface="Arial" charset="0"/>
                <a:ea typeface="Arial" charset="0"/>
                <a:cs typeface="Arial" charset="0"/>
              </a:rPr>
              <a:t>Lebensqualität</a:t>
            </a:r>
            <a:r>
              <a:rPr lang="en-US" sz="6000" dirty="0">
                <a:latin typeface="Arial" charset="0"/>
                <a:ea typeface="Arial" charset="0"/>
                <a:cs typeface="Arial" charset="0"/>
              </a:rPr>
              <a:t> der </a:t>
            </a:r>
            <a:r>
              <a:rPr lang="en-US" sz="6000" dirty="0" err="1">
                <a:latin typeface="Arial" charset="0"/>
                <a:ea typeface="Arial" charset="0"/>
                <a:cs typeface="Arial" charset="0"/>
              </a:rPr>
              <a:t>mit</a:t>
            </a:r>
            <a:r>
              <a:rPr lang="en-US" sz="6000" dirty="0">
                <a:latin typeface="Arial" charset="0"/>
                <a:ea typeface="Arial" charset="0"/>
                <a:cs typeface="Arial" charset="0"/>
              </a:rPr>
              <a:t> Diabetes </a:t>
            </a:r>
            <a:r>
              <a:rPr lang="en-US" sz="6000" dirty="0" err="1">
                <a:latin typeface="Arial" charset="0"/>
                <a:ea typeface="Arial" charset="0"/>
                <a:cs typeface="Arial" charset="0"/>
              </a:rPr>
              <a:t>diagnostizierten</a:t>
            </a:r>
            <a:r>
              <a:rPr lang="en-US" sz="6000" dirty="0">
                <a:latin typeface="Arial" charset="0"/>
                <a:ea typeface="Arial" charset="0"/>
                <a:cs typeface="Arial" charset="0"/>
              </a:rPr>
              <a:t> Menschen </a:t>
            </a:r>
            <a:r>
              <a:rPr lang="en-US" sz="6000" dirty="0" err="1">
                <a:latin typeface="Arial" charset="0"/>
                <a:ea typeface="Arial" charset="0"/>
                <a:cs typeface="Arial" charset="0"/>
              </a:rPr>
              <a:t>verbessern</a:t>
            </a:r>
            <a:r>
              <a:rPr lang="en-US" sz="600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360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>
                <a:latin typeface="Arial" charset="0"/>
                <a:ea typeface="Arial" charset="0"/>
                <a:cs typeface="Arial" charset="0"/>
              </a:rPr>
              <a:t>Ziele</a:t>
            </a:r>
            <a:endParaRPr lang="en-US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1655" y="2427705"/>
            <a:ext cx="15166340" cy="599440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Diabetesaufklärung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für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uns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und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unsere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Gemeinden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Schaffung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von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Umfeldern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, die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zu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einer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gesunden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Lebensweise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inspirieren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und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diese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unterstützen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Zugang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zu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Diabetesversorgung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Medikamenten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und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Diagnosegeräten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verbessern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>
              <a:buClr>
                <a:srgbClr val="00338D"/>
              </a:buClr>
            </a:pP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Unterstützung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der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Umsetzung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nationaler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Diabetesstrategien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und -</a:t>
            </a:r>
            <a:r>
              <a:rPr lang="en-US" sz="3200" dirty="0" err="1">
                <a:latin typeface="Arial" charset="0"/>
                <a:ea typeface="Arial" charset="0"/>
                <a:cs typeface="Arial" charset="0"/>
              </a:rPr>
              <a:t>pläne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26968"/>
      </p:ext>
    </p:extLst>
  </p:cSld>
  <p:clrMapOvr>
    <a:masterClrMapping/>
  </p:clrMapOvr>
</p:sld>
</file>

<file path=ppt/theme/theme1.xml><?xml version="1.0" encoding="utf-8"?>
<a:theme xmlns:a="http://schemas.openxmlformats.org/drawingml/2006/main" name="Lions_PowerPoint_Template_June2016_Template-1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5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6A8C181-E056-415E-9B59-40F04FA4383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a7495015-d16d-4dd1-a72f-488cd8119f34"/>
    <ds:schemaRef ds:uri="http://www.w3.org/XML/1998/namespace"/>
    <ds:schemaRef ds:uri="http://purl.org/dc/dcmitype/"/>
  </ds:schemaRefs>
</ds:datastoreItem>
</file>

<file path=customXml/itemProps5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16782</TotalTime>
  <Words>363</Words>
  <Application>Microsoft Macintosh PowerPoint</Application>
  <PresentationFormat>Custom</PresentationFormat>
  <Paragraphs>91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Calibri</vt:lpstr>
      <vt:lpstr>Georgia</vt:lpstr>
      <vt:lpstr>Helvetica</vt:lpstr>
      <vt:lpstr>Helvetica Regular</vt:lpstr>
      <vt:lpstr>MS PGothic</vt:lpstr>
      <vt:lpstr>Segoe UI</vt:lpstr>
      <vt:lpstr>Segoe UI Light</vt:lpstr>
      <vt:lpstr>Segoe UI Semibold</vt:lpstr>
      <vt:lpstr>ヒラギノ角ゴ Pro W3</vt:lpstr>
      <vt:lpstr>Arial</vt:lpstr>
      <vt:lpstr>Lions_PowerPoint_Template_June2016_Template-1</vt:lpstr>
      <vt:lpstr>PowerPoint Presentation</vt:lpstr>
      <vt:lpstr>PowerPoint Presentation</vt:lpstr>
      <vt:lpstr>Fünf Schwerpunktbereiche</vt:lpstr>
      <vt:lpstr>  Unser Ziel:  Bis 2021 jährlich 200 Millionen Menschen helfen.</vt:lpstr>
      <vt:lpstr>Beteiligen Sie sich am Kampf gegen Diabetes.</vt:lpstr>
      <vt:lpstr>Amies und Laylas Diabetes-Unterfangen</vt:lpstr>
      <vt:lpstr>PowerPoint Presentation</vt:lpstr>
      <vt:lpstr>Sehkraft</vt:lpstr>
      <vt:lpstr>Ziele</vt:lpstr>
      <vt:lpstr>Strategien</vt:lpstr>
      <vt:lpstr>PowerPoint Presentation</vt:lpstr>
      <vt:lpstr>Was ist Diabetes?</vt:lpstr>
      <vt:lpstr>Wir bekämpfen 3 Arten von Diabetes.</vt:lpstr>
      <vt:lpstr>Wir bekämpfen 3 Arten von Diabetes.</vt:lpstr>
      <vt:lpstr>PowerPoint Presentation</vt:lpstr>
      <vt:lpstr>Diabetes gilt als globale Epidemie.</vt:lpstr>
      <vt:lpstr>PowerPoint Presentation</vt:lpstr>
      <vt:lpstr>Diabetes gilt als globale Epidemie </vt:lpstr>
      <vt:lpstr>Veranstalten Sie ein Treffen</vt:lpstr>
      <vt:lpstr>Bekennen Sie sich zu einer gesunden Lebensweise</vt:lpstr>
      <vt:lpstr>Tun Sie es jetzt!</vt:lpstr>
      <vt:lpstr>Vielen Dank.</vt:lpstr>
    </vt:vector>
  </TitlesOfParts>
  <Company>Lions Clubs International</Company>
  <LinksUpToDate>false</LinksUpToDate>
  <SharedDoc>false</SharedDoc>
  <HyperlinkBase/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Kaitlyn Landers</cp:lastModifiedBy>
  <cp:revision>839</cp:revision>
  <cp:lastPrinted>2017-03-08T19:40:15Z</cp:lastPrinted>
  <dcterms:created xsi:type="dcterms:W3CDTF">2016-11-15T15:12:50Z</dcterms:created>
  <dcterms:modified xsi:type="dcterms:W3CDTF">2017-12-01T19:54:22Z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