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6"/>
  </p:sldMasterIdLst>
  <p:notesMasterIdLst>
    <p:notesMasterId r:id="rId48"/>
  </p:notesMasterIdLst>
  <p:handoutMasterIdLst>
    <p:handoutMasterId r:id="rId49"/>
  </p:handoutMasterIdLst>
  <p:sldIdLst>
    <p:sldId id="256" r:id="rId7"/>
    <p:sldId id="313" r:id="rId8"/>
    <p:sldId id="258" r:id="rId9"/>
    <p:sldId id="259" r:id="rId10"/>
    <p:sldId id="260" r:id="rId11"/>
    <p:sldId id="261" r:id="rId12"/>
    <p:sldId id="262" r:id="rId13"/>
    <p:sldId id="265" r:id="rId14"/>
    <p:sldId id="290" r:id="rId15"/>
    <p:sldId id="275" r:id="rId16"/>
    <p:sldId id="276" r:id="rId17"/>
    <p:sldId id="277" r:id="rId18"/>
    <p:sldId id="278" r:id="rId19"/>
    <p:sldId id="299" r:id="rId20"/>
    <p:sldId id="279" r:id="rId21"/>
    <p:sldId id="280" r:id="rId22"/>
    <p:sldId id="281" r:id="rId23"/>
    <p:sldId id="311" r:id="rId24"/>
    <p:sldId id="291" r:id="rId25"/>
    <p:sldId id="282" r:id="rId26"/>
    <p:sldId id="283" r:id="rId27"/>
    <p:sldId id="284" r:id="rId28"/>
    <p:sldId id="285" r:id="rId29"/>
    <p:sldId id="292" r:id="rId30"/>
    <p:sldId id="286" r:id="rId31"/>
    <p:sldId id="287" r:id="rId32"/>
    <p:sldId id="288" r:id="rId33"/>
    <p:sldId id="289" r:id="rId34"/>
    <p:sldId id="312" r:id="rId35"/>
    <p:sldId id="310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293" r:id="rId47"/>
  </p:sldIdLst>
  <p:sldSz cx="9144000" cy="6858000" type="screen4x3"/>
  <p:notesSz cx="9223375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C40E"/>
    <a:srgbClr val="8343C9"/>
    <a:srgbClr val="00338D"/>
    <a:srgbClr val="004BD2"/>
    <a:srgbClr val="766A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344" autoAdjust="0"/>
  </p:normalViewPr>
  <p:slideViewPr>
    <p:cSldViewPr>
      <p:cViewPr varScale="1">
        <p:scale>
          <a:sx n="52" d="100"/>
          <a:sy n="52" d="100"/>
        </p:scale>
        <p:origin x="-162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1794" y="-96"/>
      </p:cViewPr>
      <p:guideLst>
        <p:guide orient="horz" pos="2208"/>
        <p:guide pos="29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997631" cy="3511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/>
              <a:t>Facebook Best Practices for Lions</a:t>
            </a: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23657" y="0"/>
            <a:ext cx="3997631" cy="35112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b="1" dirty="0" smtClean="0"/>
              <a:t>May 16 – 17, 2017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2124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997631" cy="35112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23657" y="0"/>
            <a:ext cx="3997631" cy="351124"/>
          </a:xfrm>
          <a:prstGeom prst="rect">
            <a:avLst/>
          </a:prstGeom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D260BAEE-9485-4249-97AC-086BC9871428}" type="datetimeFigureOut">
              <a:rPr lang="en-US"/>
              <a:pPr>
                <a:defRPr/>
              </a:pPr>
              <a:t>5/12/2017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39887" y="609600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173" y="3330242"/>
            <a:ext cx="7377029" cy="3154077"/>
          </a:xfrm>
          <a:prstGeom prst="rect">
            <a:avLst/>
          </a:prstGeom>
        </p:spPr>
        <p:txBody>
          <a:bodyPr vert="horz" lIns="92446" tIns="46223" rIns="92446" bIns="4622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070"/>
            <a:ext cx="3997631" cy="351124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23657" y="6658070"/>
            <a:ext cx="3997631" cy="351124"/>
          </a:xfrm>
          <a:prstGeom prst="rect">
            <a:avLst/>
          </a:prstGeom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5C1377A3-438D-40C5-B2CE-F5D73659F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552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Increase visibility</a:t>
            </a:r>
            <a:r>
              <a:rPr lang="en-US" baseline="0" dirty="0" smtClean="0"/>
              <a:t> – storytelling </a:t>
            </a:r>
          </a:p>
          <a:p>
            <a:r>
              <a:rPr lang="en-US" baseline="0" dirty="0" smtClean="0"/>
              <a:t>If every member is talking about Lions club on Facebook and Twitter, others will take notice</a:t>
            </a:r>
          </a:p>
          <a:p>
            <a:r>
              <a:rPr lang="en-US" baseline="0" dirty="0" smtClean="0"/>
              <a:t>Sharing projects and ideas </a:t>
            </a:r>
          </a:p>
          <a:p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Facebook is one of the top referrers to LCI website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Majority of activity referred from FB are first time visits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Non Lions are seeing our content on FB, clicking the links and going to our website because they want to learn MORE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C17BE-D656-48A4-9091-6705F0870B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48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Lions leaders, you have a wider audience</a:t>
            </a:r>
            <a:r>
              <a:rPr lang="en-US" baseline="0" dirty="0" smtClean="0"/>
              <a:t> than most people, so be mindful of what you post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81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6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Lions</a:t>
            </a:r>
            <a:r>
              <a:rPr lang="en-US" baseline="0" dirty="0" smtClean="0"/>
              <a:t> hashtag is really working when non-Lions start using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31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LCI coin</a:t>
            </a:r>
            <a:r>
              <a:rPr lang="en-US" baseline="0" dirty="0" smtClean="0"/>
              <a:t> post: 2,000+ likes, 800+ shares, 4,000+ clicks</a:t>
            </a:r>
            <a:endParaRPr lang="en-US" dirty="0" smtClean="0"/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VP Gudrun</a:t>
            </a:r>
            <a:r>
              <a:rPr lang="en-US" baseline="0" dirty="0" smtClean="0"/>
              <a:t> post: 200+ likes, 500+ shares</a:t>
            </a:r>
          </a:p>
          <a:p>
            <a:r>
              <a:rPr lang="en-US" baseline="0" dirty="0" smtClean="0"/>
              <a:t>IP </a:t>
            </a:r>
            <a:r>
              <a:rPr lang="en-US" baseline="0" dirty="0" err="1" smtClean="0"/>
              <a:t>Corlew</a:t>
            </a:r>
            <a:r>
              <a:rPr lang="en-US" baseline="0" dirty="0" smtClean="0"/>
              <a:t> post: 200+ likes, 40+ shares</a:t>
            </a:r>
          </a:p>
          <a:p>
            <a:r>
              <a:rPr lang="en-US" baseline="0" dirty="0" smtClean="0"/>
              <a:t>PIP Yamada post: 400 likes, 200+ shares</a:t>
            </a:r>
          </a:p>
          <a:p>
            <a:r>
              <a:rPr lang="en-US" baseline="0" dirty="0" smtClean="0"/>
              <a:t>PIP Preston post: 13,000+ video views, 200+ likes, 300+ shares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All have great visuals</a:t>
            </a:r>
          </a:p>
          <a:p>
            <a:r>
              <a:rPr lang="en-US" baseline="0" dirty="0" smtClean="0"/>
              <a:t>All provide content that is relevant and interesting to Lions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69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You’ve taken the time to build a following,</a:t>
            </a:r>
            <a:r>
              <a:rPr lang="en-US" baseline="0" dirty="0" smtClean="0"/>
              <a:t> and your followers have taken the time to look at your content and ask a question… so don’t ignore them!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16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more you like and share content, the more</a:t>
            </a:r>
            <a:r>
              <a:rPr lang="en-US" baseline="0" dirty="0" smtClean="0"/>
              <a:t> people will see it on Facebook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66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people thinking about</a:t>
            </a:r>
            <a:r>
              <a:rPr lang="en-US" baseline="0" dirty="0" smtClean="0"/>
              <a:t> and discussing key Lions issues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41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Download the Facebook app for your iPad or go to www.facebook.com.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22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58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Facebook helps you find friends based on the</a:t>
            </a:r>
            <a:r>
              <a:rPr lang="en-US" baseline="0" dirty="0" smtClean="0"/>
              <a:t> contacts on your device and people you know. </a:t>
            </a:r>
          </a:p>
          <a:p>
            <a:r>
              <a:rPr lang="en-US" baseline="0" dirty="0" smtClean="0"/>
              <a:t>You can also search for friends using the Search Bar.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87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C17BE-D656-48A4-9091-6705F0870B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54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Tap on you profile</a:t>
            </a:r>
            <a:r>
              <a:rPr lang="en-US" baseline="0" dirty="0" smtClean="0"/>
              <a:t> photo to upload an image from your device.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61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Choose a headshot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866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“More” on the bottom right of your screen</a:t>
            </a:r>
            <a:r>
              <a:rPr lang="en-US" baseline="0" dirty="0" smtClean="0"/>
              <a:t> and choose “Settings” and “Account Settings.”</a:t>
            </a:r>
          </a:p>
          <a:p>
            <a:r>
              <a:rPr lang="en-US" baseline="0" dirty="0" smtClean="0"/>
              <a:t>From here, you can update your “Privacy” settings.</a:t>
            </a:r>
          </a:p>
          <a:p>
            <a:r>
              <a:rPr lang="en-US" baseline="0" dirty="0" smtClean="0"/>
              <a:t>You can also allow “Followers.”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05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 “Follower</a:t>
            </a:r>
            <a:r>
              <a:rPr lang="en-US" baseline="0" dirty="0" smtClean="0"/>
              <a:t> Settings,” choose “Public” for who can follow you and who can comment on your public posts.</a:t>
            </a:r>
          </a:p>
          <a:p>
            <a:r>
              <a:rPr lang="en-US" baseline="0" dirty="0" smtClean="0"/>
              <a:t>This allows people to “Follow” your public posts without having to become your “Friend.”</a:t>
            </a:r>
          </a:p>
          <a:p>
            <a:r>
              <a:rPr lang="en-US" baseline="0" dirty="0" smtClean="0"/>
              <a:t>You can edit the audience of individual posts before publishing in case you are worried about the privacy of certain posts; for example, if you are posting an image of a young family member that you don’t want to share with the public.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09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53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Today’s presentation goes over how to set up a profile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20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5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28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http://blog.hubspot.com/marketing/visual-content-marketing-strategy#sm.00000gpyemuodf9ds181pr6z47s7c </a:t>
            </a:r>
          </a:p>
          <a:p>
            <a:endParaRPr lang="en-US" dirty="0" smtClean="0"/>
          </a:p>
          <a:p>
            <a:r>
              <a:rPr lang="en-US" dirty="0" smtClean="0"/>
              <a:t>Between</a:t>
            </a:r>
            <a:r>
              <a:rPr lang="en-US" baseline="0" dirty="0" smtClean="0"/>
              <a:t> all of the promotional content, news articles and photos, people want to hear something REAL, from YOU. They want to hear your voice.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81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19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http://blog.hubspot.com/marketing/facebook-engagement-statistics#sm.00000gpyemuodf9ds181pr6z47s7c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21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</a:t>
            </a:r>
            <a:r>
              <a:rPr lang="en-US" baseline="0" dirty="0" smtClean="0"/>
              <a:t>: LCI Facebook Insights</a:t>
            </a:r>
          </a:p>
          <a:p>
            <a:r>
              <a:rPr lang="en-US" baseline="0" dirty="0" smtClean="0"/>
              <a:t>Source: http://www.socialmediatoday.com/marketing/top-5-facebook-video-statistics-2016-infographic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377A3-438D-40C5-B2CE-F5D73659F03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38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029200" y="3733800"/>
            <a:ext cx="3962400" cy="1524000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029200" y="5334000"/>
            <a:ext cx="35814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728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029200" y="3733800"/>
            <a:ext cx="3962400" cy="1524000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029200" y="5334000"/>
            <a:ext cx="35814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0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buFont typeface="Helvetica" pitchFamily="125" charset="0"/>
              <a:buNone/>
            </a:pPr>
            <a:endParaRPr lang="en-US" altLang="en-US" sz="3000">
              <a:solidFill>
                <a:srgbClr val="404040"/>
              </a:solidFill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029200" y="3733800"/>
            <a:ext cx="3962400" cy="1524000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5029200" y="5334000"/>
            <a:ext cx="35814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243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68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9272588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2133600"/>
            <a:ext cx="8534400" cy="860425"/>
          </a:xfrm>
        </p:spPr>
        <p:txBody>
          <a:bodyPr anchor="t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4500" b="1" dirty="0" smtClean="0">
                <a:solidFill>
                  <a:srgbClr val="00338D"/>
                </a:solidFill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981200" y="3352800"/>
            <a:ext cx="53340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633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4572000"/>
          </a:xfrm>
        </p:spPr>
        <p:txBody>
          <a:bodyPr/>
          <a:lstStyle>
            <a:lvl1pPr marL="230188" indent="-230188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4213" indent="-227013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4588" indent="-230188">
              <a:tabLst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598613" indent="-227013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8988" indent="-230188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1534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lumn Content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5"/>
          <p:cNvCxnSpPr>
            <a:cxnSpLocks noChangeShapeType="1"/>
          </p:cNvCxnSpPr>
          <p:nvPr/>
        </p:nvCxnSpPr>
        <p:spPr bwMode="auto">
          <a:xfrm flipH="1">
            <a:off x="4570413" y="1295400"/>
            <a:ext cx="1587" cy="4573588"/>
          </a:xfrm>
          <a:prstGeom prst="line">
            <a:avLst/>
          </a:prstGeom>
          <a:noFill/>
          <a:ln w="12700">
            <a:solidFill>
              <a:srgbClr val="00338D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4191000" cy="5105400"/>
          </a:xfrm>
        </p:spPr>
        <p:txBody>
          <a:bodyPr/>
          <a:lstStyle>
            <a:lvl1pPr>
              <a:defRPr sz="1800">
                <a:solidFill>
                  <a:srgbClr val="595959"/>
                </a:solidFill>
              </a:defRPr>
            </a:lvl1pPr>
            <a:lvl2pPr>
              <a:defRPr sz="1800">
                <a:solidFill>
                  <a:srgbClr val="595959"/>
                </a:solidFill>
              </a:defRPr>
            </a:lvl2pPr>
            <a:lvl3pPr>
              <a:defRPr sz="1800">
                <a:solidFill>
                  <a:srgbClr val="595959"/>
                </a:solidFill>
              </a:defRPr>
            </a:lvl3pPr>
            <a:lvl4pPr>
              <a:defRPr sz="1800">
                <a:solidFill>
                  <a:srgbClr val="595959"/>
                </a:solidFill>
              </a:defRPr>
            </a:lvl4pPr>
            <a:lvl5pPr>
              <a:defRPr sz="18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4724400" y="914400"/>
            <a:ext cx="4191000" cy="5105400"/>
          </a:xfrm>
        </p:spPr>
        <p:txBody>
          <a:bodyPr/>
          <a:lstStyle>
            <a:lvl1pPr>
              <a:defRPr sz="1800">
                <a:solidFill>
                  <a:srgbClr val="595959"/>
                </a:solidFill>
              </a:defRPr>
            </a:lvl1pPr>
            <a:lvl2pPr>
              <a:defRPr sz="1800">
                <a:solidFill>
                  <a:srgbClr val="595959"/>
                </a:solidFill>
              </a:defRPr>
            </a:lvl2pPr>
            <a:lvl3pPr>
              <a:defRPr sz="1800">
                <a:solidFill>
                  <a:srgbClr val="595959"/>
                </a:solidFill>
              </a:defRPr>
            </a:lvl3pPr>
            <a:lvl4pPr>
              <a:defRPr sz="1800">
                <a:solidFill>
                  <a:srgbClr val="595959"/>
                </a:solidFill>
              </a:defRPr>
            </a:lvl4pPr>
            <a:lvl5pPr>
              <a:defRPr sz="18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1534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540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lumn Content with Picture an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5"/>
          <p:cNvCxnSpPr>
            <a:cxnSpLocks noChangeShapeType="1"/>
          </p:cNvCxnSpPr>
          <p:nvPr/>
        </p:nvCxnSpPr>
        <p:spPr bwMode="auto">
          <a:xfrm flipH="1">
            <a:off x="4570413" y="1295400"/>
            <a:ext cx="1587" cy="4573588"/>
          </a:xfrm>
          <a:prstGeom prst="line">
            <a:avLst/>
          </a:prstGeom>
          <a:noFill/>
          <a:ln w="12700">
            <a:solidFill>
              <a:srgbClr val="00338D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4191000" cy="5105400"/>
          </a:xfrm>
        </p:spPr>
        <p:txBody>
          <a:bodyPr/>
          <a:lstStyle>
            <a:lvl1pPr>
              <a:defRPr sz="1800">
                <a:solidFill>
                  <a:srgbClr val="595959"/>
                </a:solidFill>
              </a:defRPr>
            </a:lvl1pPr>
            <a:lvl2pPr>
              <a:defRPr sz="1800">
                <a:solidFill>
                  <a:srgbClr val="595959"/>
                </a:solidFill>
              </a:defRPr>
            </a:lvl2pPr>
            <a:lvl3pPr>
              <a:defRPr sz="1800">
                <a:solidFill>
                  <a:srgbClr val="595959"/>
                </a:solidFill>
              </a:defRPr>
            </a:lvl3pPr>
            <a:lvl4pPr>
              <a:defRPr sz="1800">
                <a:solidFill>
                  <a:srgbClr val="595959"/>
                </a:solidFill>
              </a:defRPr>
            </a:lvl4pPr>
            <a:lvl5pPr>
              <a:defRPr sz="18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724400" y="914400"/>
            <a:ext cx="4191000" cy="4495800"/>
          </a:xfrm>
        </p:spPr>
        <p:txBody>
          <a:bodyPr/>
          <a:lstStyle>
            <a:lvl1pPr>
              <a:defRPr sz="1800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1534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61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3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LIONS_PPT_TEMPLATE_V1-02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9272588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762000"/>
            <a:ext cx="8534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8572500" y="6400800"/>
            <a:ext cx="419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AF026F7-6F1E-4D06-88B4-0C7AAFF20294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smtClean="0">
              <a:solidFill>
                <a:srgbClr val="00338D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1" r:id="rId4"/>
    <p:sldLayoutId id="2147483757" r:id="rId5"/>
    <p:sldLayoutId id="2147483752" r:id="rId6"/>
    <p:sldLayoutId id="2147483758" r:id="rId7"/>
    <p:sldLayoutId id="2147483759" r:id="rId8"/>
    <p:sldLayoutId id="2147483753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8" indent="-23018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6125" indent="-2270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ヒラギノ角ゴ Pro W3" charset="0"/>
        </a:defRPr>
      </a:lvl2pPr>
      <a:lvl3pPr marL="1144588" indent="-23018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○"/>
        <a:defRPr sz="2000">
          <a:solidFill>
            <a:schemeClr val="tx1"/>
          </a:solidFill>
          <a:latin typeface="+mn-lt"/>
          <a:ea typeface="ヒラギノ角ゴ Pro W3" charset="0"/>
        </a:defRPr>
      </a:lvl3pPr>
      <a:lvl4pPr marL="1598613" indent="-22701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88" indent="-23018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60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2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4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lionssmile/" TargetMode="External"/><Relationship Id="rId2" Type="http://schemas.openxmlformats.org/officeDocument/2006/relationships/hyperlink" Target="http://www.lionssmile.org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www.facebook.com/lionsclub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www.youtube.com/lionsclubs" TargetMode="Externa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www.facebook.com/help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lionssmile/" TargetMode="External"/><Relationship Id="rId2" Type="http://schemas.openxmlformats.org/officeDocument/2006/relationships/hyperlink" Target="http://www.lionssmile.org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youtube.com/lionsclubs" TargetMode="External"/><Relationship Id="rId5" Type="http://schemas.openxmlformats.org/officeDocument/2006/relationships/hyperlink" Target="https://www.facebook.com/help/" TargetMode="External"/><Relationship Id="rId4" Type="http://schemas.openxmlformats.org/officeDocument/2006/relationships/hyperlink" Target="http://www.facebook.com/lionsclub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6.jpeg"/><Relationship Id="rId21" Type="http://schemas.openxmlformats.org/officeDocument/2006/relationships/image" Target="../media/image24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jpe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24" Type="http://schemas.microsoft.com/office/2007/relationships/hdphoto" Target="../media/hdphoto1.wdp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23" Type="http://schemas.openxmlformats.org/officeDocument/2006/relationships/image" Target="../media/image26.pn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Social Media: </a:t>
            </a:r>
            <a:br>
              <a:rPr lang="en-US" dirty="0" smtClean="0"/>
            </a:br>
            <a:r>
              <a:rPr lang="en-US" dirty="0" smtClean="0"/>
              <a:t>Facebook Basics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59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Status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Simple text </a:t>
            </a:r>
            <a:r>
              <a:rPr lang="en-US" dirty="0" smtClean="0">
                <a:solidFill>
                  <a:schemeClr val="tx1"/>
                </a:solidFill>
              </a:rPr>
              <a:t>– no photo, videos or links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Provides a brief update on: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What you’re doing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How you’re feeling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Your thoughts on a relevant issue or topic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Opportunity to </a:t>
            </a:r>
            <a:r>
              <a:rPr lang="en-US" b="1" dirty="0" smtClean="0">
                <a:solidFill>
                  <a:schemeClr val="tx1"/>
                </a:solidFill>
              </a:rPr>
              <a:t>ask questions</a:t>
            </a:r>
            <a:r>
              <a:rPr lang="en-US" dirty="0" smtClean="0">
                <a:solidFill>
                  <a:schemeClr val="tx1"/>
                </a:solidFill>
              </a:rPr>
              <a:t>, connect with audience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Least engaging type of post – VISUAL content is 40x more likely to get shared on social media than any other types of content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Practices: What to Post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909" y="928687"/>
            <a:ext cx="3991166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88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Links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Share </a:t>
            </a:r>
            <a:r>
              <a:rPr lang="en-US" dirty="0" smtClean="0">
                <a:solidFill>
                  <a:schemeClr val="tx1"/>
                </a:solidFill>
              </a:rPr>
              <a:t>stories that are relevant </a:t>
            </a:r>
            <a:r>
              <a:rPr lang="en-US" dirty="0" smtClean="0">
                <a:solidFill>
                  <a:schemeClr val="tx1"/>
                </a:solidFill>
              </a:rPr>
              <a:t>and interesting to a </a:t>
            </a:r>
            <a:r>
              <a:rPr lang="en-US" dirty="0" smtClean="0">
                <a:solidFill>
                  <a:schemeClr val="tx1"/>
                </a:solidFill>
              </a:rPr>
              <a:t>broader audience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Stories of impact </a:t>
            </a:r>
            <a:r>
              <a:rPr lang="en-US" dirty="0" smtClean="0">
                <a:solidFill>
                  <a:schemeClr val="tx1"/>
                </a:solidFill>
              </a:rPr>
              <a:t>– How does Lions service impact individuals, families and communities?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Testimonials</a:t>
            </a:r>
            <a:r>
              <a:rPr lang="en-US" dirty="0" smtClean="0">
                <a:solidFill>
                  <a:schemeClr val="tx1"/>
                </a:solidFill>
              </a:rPr>
              <a:t> – How are the lives of Lions and Leos changed?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News articles </a:t>
            </a:r>
            <a:r>
              <a:rPr lang="en-US" dirty="0" smtClean="0">
                <a:solidFill>
                  <a:schemeClr val="tx1"/>
                </a:solidFill>
              </a:rPr>
              <a:t>featuring Lions and volunteering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Practices: What to Post</a:t>
            </a:r>
            <a:endParaRPr lang="en-US" dirty="0"/>
          </a:p>
        </p:txBody>
      </p:sp>
      <p:pic>
        <p:nvPicPr>
          <p:cNvPr id="2051" name="Picture 3" descr="O:\Public Relations &amp; Communications\Public Relations\Online Communications\Social Media\Presentations and Training\Images\IMG_0518.PNG"/>
          <p:cNvPicPr>
            <a:picLocks noGrp="1" noChangeAspect="1" noChangeArrowheads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914400"/>
            <a:ext cx="38290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eft Arrow 7"/>
          <p:cNvSpPr/>
          <p:nvPr/>
        </p:nvSpPr>
        <p:spPr bwMode="auto">
          <a:xfrm>
            <a:off x="8153400" y="990600"/>
            <a:ext cx="685800" cy="242316"/>
          </a:xfrm>
          <a:prstGeom prst="lef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6477000" y="2209800"/>
            <a:ext cx="749808" cy="228600"/>
          </a:xfrm>
          <a:prstGeom prst="righ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000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914400"/>
            <a:ext cx="5364140" cy="2514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Photos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Include </a:t>
            </a:r>
            <a:r>
              <a:rPr lang="en-US" dirty="0" smtClean="0">
                <a:solidFill>
                  <a:schemeClr val="tx1"/>
                </a:solidFill>
              </a:rPr>
              <a:t>description </a:t>
            </a:r>
            <a:r>
              <a:rPr lang="en-US" dirty="0" smtClean="0">
                <a:solidFill>
                  <a:schemeClr val="tx1"/>
                </a:solidFill>
              </a:rPr>
              <a:t>or caption for photos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Most engaging photos </a:t>
            </a:r>
            <a:r>
              <a:rPr lang="en-US" b="1" dirty="0" smtClean="0">
                <a:solidFill>
                  <a:schemeClr val="tx1"/>
                </a:solidFill>
              </a:rPr>
              <a:t>tell a story </a:t>
            </a:r>
            <a:r>
              <a:rPr lang="en-US" dirty="0" smtClean="0">
                <a:solidFill>
                  <a:schemeClr val="tx1"/>
                </a:solidFill>
              </a:rPr>
              <a:t>– </a:t>
            </a:r>
            <a:r>
              <a:rPr lang="en-US" dirty="0" err="1" smtClean="0">
                <a:solidFill>
                  <a:schemeClr val="tx1"/>
                </a:solidFill>
              </a:rPr>
              <a:t>candids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Lions </a:t>
            </a:r>
            <a:r>
              <a:rPr lang="en-US" dirty="0" smtClean="0">
                <a:solidFill>
                  <a:schemeClr val="tx1"/>
                </a:solidFill>
              </a:rPr>
              <a:t>in </a:t>
            </a:r>
            <a:r>
              <a:rPr lang="en-US" dirty="0" smtClean="0">
                <a:solidFill>
                  <a:schemeClr val="tx1"/>
                </a:solidFill>
              </a:rPr>
              <a:t>action, impact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Image posts get 179% MORE interactions than average Facebook post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Practices: What to Post</a:t>
            </a:r>
            <a:endParaRPr lang="en-US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45855"/>
            <a:ext cx="2740025" cy="315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24200"/>
            <a:ext cx="5339693" cy="274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93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Practices: What to Post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14400"/>
            <a:ext cx="5105400" cy="3048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Videos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Video posts on the LCI FB page are 3x MORE engaging than status posts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People spend 3x longer watching LIVE video than pre-recorded video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Share LCI-produced videos, take video at event or service activity, talk to your audience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120" y="3311236"/>
            <a:ext cx="314256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73" y="3276600"/>
            <a:ext cx="2971800" cy="243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09600"/>
            <a:ext cx="3200400" cy="219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46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Not all content has to be shared with the general public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Political or religious views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Personal images or videos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Practices: Choose Your Audience</a:t>
            </a:r>
            <a:endParaRPr lang="en-US" dirty="0"/>
          </a:p>
        </p:txBody>
      </p:sp>
      <p:pic>
        <p:nvPicPr>
          <p:cNvPr id="4099" name="Picture 3" descr="O:\Public Relations &amp; Communications\Public Relations\Online Communications\Social Media\Presentations and Training\Images\IMG_0534.PNG"/>
          <p:cNvPicPr>
            <a:picLocks noGrp="1" noChangeAspect="1" noChangeArrowheads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959" y="914400"/>
            <a:ext cx="3841882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83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Hashtags help categorize posts and pull them into a larger conversation with a wider audience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Click or search a hashtag to see other posts on that topic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Add a hashtag to your post to join the conversation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Common Lions hashtags:</a:t>
            </a:r>
          </a:p>
          <a:p>
            <a:r>
              <a:rPr lang="en-US" dirty="0">
                <a:solidFill>
                  <a:schemeClr val="tx1"/>
                </a:solidFill>
              </a:rPr>
              <a:t>#</a:t>
            </a:r>
            <a:r>
              <a:rPr lang="en-US" dirty="0" err="1">
                <a:solidFill>
                  <a:schemeClr val="tx1"/>
                </a:solidFill>
              </a:rPr>
              <a:t>LionsClub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#LIONS100</a:t>
            </a:r>
          </a:p>
          <a:p>
            <a:r>
              <a:rPr lang="en-US" dirty="0">
                <a:solidFill>
                  <a:schemeClr val="tx1"/>
                </a:solidFill>
              </a:rPr>
              <a:t>#</a:t>
            </a:r>
            <a:r>
              <a:rPr lang="en-US" dirty="0" err="1">
                <a:solidFill>
                  <a:schemeClr val="tx1"/>
                </a:solidFill>
              </a:rPr>
              <a:t>LCICon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#LDUN</a:t>
            </a:r>
          </a:p>
          <a:p>
            <a:r>
              <a:rPr lang="en-US" dirty="0">
                <a:solidFill>
                  <a:schemeClr val="tx1"/>
                </a:solidFill>
              </a:rPr>
              <a:t>#</a:t>
            </a:r>
            <a:r>
              <a:rPr lang="en-US" dirty="0" err="1">
                <a:solidFill>
                  <a:schemeClr val="tx1"/>
                </a:solidFill>
              </a:rPr>
              <a:t>LionsYouthExchange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</a:t>
            </a:r>
            <a:r>
              <a:rPr lang="en-US" dirty="0" err="1">
                <a:solidFill>
                  <a:schemeClr val="tx1"/>
                </a:solidFill>
              </a:rPr>
              <a:t>SightFirst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</a:t>
            </a:r>
            <a:r>
              <a:rPr lang="en-US" dirty="0" err="1">
                <a:solidFill>
                  <a:schemeClr val="tx1"/>
                </a:solidFill>
              </a:rPr>
              <a:t>SightForKids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pPr marL="519112" lvl="1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519112" lvl="1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Practices: Hashtags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4990"/>
            <a:ext cx="4191000" cy="418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9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Practices: Hashtags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8" y="3352799"/>
            <a:ext cx="4575621" cy="256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3287815" cy="255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215" y="1106862"/>
            <a:ext cx="3962400" cy="16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9" y="1106862"/>
            <a:ext cx="3966874" cy="1687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6382" y="73753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#</a:t>
            </a:r>
            <a:r>
              <a:rPr lang="en-US" b="1" dirty="0" err="1" smtClean="0"/>
              <a:t>SightForKids</a:t>
            </a:r>
            <a:endParaRPr lang="en-US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583215" y="73753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#</a:t>
            </a:r>
            <a:r>
              <a:rPr lang="en-US" b="1" dirty="0" err="1" smtClean="0"/>
              <a:t>SightFirst</a:t>
            </a:r>
            <a:endParaRPr lang="en-US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246381" y="2920111"/>
            <a:ext cx="265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#</a:t>
            </a:r>
            <a:r>
              <a:rPr lang="en-US" b="1" dirty="0" err="1" smtClean="0"/>
              <a:t>LionsYouthExchange</a:t>
            </a:r>
            <a:endParaRPr lang="en-US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226981" y="292011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#LDUN</a:t>
            </a:r>
          </a:p>
        </p:txBody>
      </p:sp>
    </p:spTree>
    <p:extLst>
      <p:ext uri="{BB962C8B-B14F-4D97-AF65-F5344CB8AC3E}">
        <p14:creationId xmlns:p14="http://schemas.microsoft.com/office/powerpoint/2010/main" val="49847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Top </a:t>
            </a:r>
            <a:r>
              <a:rPr lang="en-US" dirty="0" smtClean="0"/>
              <a:t>Performing Posts</a:t>
            </a:r>
            <a:endParaRPr lang="en-US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63688"/>
            <a:ext cx="1966687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834"/>
            <a:ext cx="3850395" cy="331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81400" y="4724400"/>
            <a:ext cx="260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530+ likes, 185 shares</a:t>
            </a:r>
            <a:endParaRPr lang="en-US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979499" y="4747890"/>
            <a:ext cx="2736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200+ likes, 500+ shares</a:t>
            </a:r>
          </a:p>
          <a:p>
            <a:endParaRPr lang="en-US" sz="3000" dirty="0" err="1" smtClean="0"/>
          </a:p>
        </p:txBody>
      </p:sp>
    </p:spTree>
    <p:extLst>
      <p:ext uri="{BB962C8B-B14F-4D97-AF65-F5344CB8AC3E}">
        <p14:creationId xmlns:p14="http://schemas.microsoft.com/office/powerpoint/2010/main" val="312199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Examples of Top Performing Posts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70578"/>
            <a:ext cx="337147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50378"/>
            <a:ext cx="3100216" cy="217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8139" y="4800600"/>
            <a:ext cx="2601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400 likes, 200+ shares</a:t>
            </a:r>
          </a:p>
          <a:p>
            <a:endParaRPr lang="en-US" sz="3000" dirty="0" err="1" smtClean="0"/>
          </a:p>
        </p:txBody>
      </p:sp>
      <p:sp>
        <p:nvSpPr>
          <p:cNvPr id="6" name="TextBox 5"/>
          <p:cNvSpPr txBox="1"/>
          <p:nvPr/>
        </p:nvSpPr>
        <p:spPr>
          <a:xfrm>
            <a:off x="5178924" y="4800600"/>
            <a:ext cx="28007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13,000+ video </a:t>
            </a:r>
            <a:r>
              <a:rPr lang="en-US" b="1" dirty="0" smtClean="0"/>
              <a:t>views</a:t>
            </a:r>
          </a:p>
          <a:p>
            <a:r>
              <a:rPr lang="en-US" b="1" dirty="0" smtClean="0"/>
              <a:t> </a:t>
            </a:r>
            <a:r>
              <a:rPr lang="en-US" b="1" dirty="0"/>
              <a:t>200+ likes, 300+ shares</a:t>
            </a:r>
          </a:p>
          <a:p>
            <a:endParaRPr lang="en-US" sz="3000" dirty="0" err="1" smtClean="0"/>
          </a:p>
        </p:txBody>
      </p:sp>
    </p:spTree>
    <p:extLst>
      <p:ext uri="{BB962C8B-B14F-4D97-AF65-F5344CB8AC3E}">
        <p14:creationId xmlns:p14="http://schemas.microsoft.com/office/powerpoint/2010/main" val="164680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Use Facebook to Connect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5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Why use social media?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Overview </a:t>
            </a:r>
            <a:r>
              <a:rPr lang="en-US" sz="2000" dirty="0">
                <a:solidFill>
                  <a:schemeClr val="tx1"/>
                </a:solidFill>
              </a:rPr>
              <a:t>of current LCI social </a:t>
            </a:r>
            <a:r>
              <a:rPr lang="en-US" sz="2000" dirty="0" smtClean="0">
                <a:solidFill>
                  <a:schemeClr val="tx1"/>
                </a:solidFill>
              </a:rPr>
              <a:t>presence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Deep </a:t>
            </a:r>
            <a:r>
              <a:rPr lang="en-US" sz="2000" dirty="0">
                <a:solidFill>
                  <a:schemeClr val="tx1"/>
                </a:solidFill>
              </a:rPr>
              <a:t>dive: </a:t>
            </a:r>
            <a:r>
              <a:rPr lang="en-US" sz="2000" dirty="0" smtClean="0">
                <a:solidFill>
                  <a:schemeClr val="tx1"/>
                </a:solidFill>
              </a:rPr>
              <a:t>Facebook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The basics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Best practices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Engagement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Resources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Setting up an account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76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Engagement: Respond to Comments</a:t>
            </a:r>
            <a:endParaRPr lang="en-US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37347"/>
            <a:ext cx="4191000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Comments are an opportunity to: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Answer questions and provide more info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Direct followers to Lions programs or pages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Make friends and connect with other Lions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3871885" cy="375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11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14400"/>
            <a:ext cx="3886200" cy="4800600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more you </a:t>
            </a:r>
            <a:r>
              <a:rPr lang="en-US" b="1" dirty="0">
                <a:solidFill>
                  <a:schemeClr val="tx1"/>
                </a:solidFill>
              </a:rPr>
              <a:t>LIKE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b="1" dirty="0">
                <a:solidFill>
                  <a:schemeClr val="tx1"/>
                </a:solidFill>
              </a:rPr>
              <a:t>SHARE</a:t>
            </a:r>
            <a:r>
              <a:rPr lang="en-US" dirty="0">
                <a:solidFill>
                  <a:schemeClr val="tx1"/>
                </a:solidFill>
              </a:rPr>
              <a:t> other Lions’ content, the more people will see it, the more </a:t>
            </a:r>
            <a:r>
              <a:rPr lang="en-US" b="1" dirty="0">
                <a:solidFill>
                  <a:schemeClr val="tx1"/>
                </a:solidFill>
              </a:rPr>
              <a:t>VISIBLE</a:t>
            </a:r>
            <a:r>
              <a:rPr lang="en-US" dirty="0">
                <a:solidFill>
                  <a:schemeClr val="tx1"/>
                </a:solidFill>
              </a:rPr>
              <a:t> our brand and message becomes.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Engagement: Like and Share Content</a:t>
            </a:r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53070"/>
            <a:ext cx="4206165" cy="465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eft Arrow 12"/>
          <p:cNvSpPr/>
          <p:nvPr/>
        </p:nvSpPr>
        <p:spPr bwMode="auto">
          <a:xfrm>
            <a:off x="5874982" y="4585716"/>
            <a:ext cx="1143000" cy="318516"/>
          </a:xfrm>
          <a:prstGeom prst="lef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Left Arrow 13"/>
          <p:cNvSpPr/>
          <p:nvPr/>
        </p:nvSpPr>
        <p:spPr bwMode="auto">
          <a:xfrm>
            <a:off x="7840434" y="1126822"/>
            <a:ext cx="1015922" cy="309130"/>
          </a:xfrm>
          <a:prstGeom prst="lef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887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14400"/>
            <a:ext cx="4572000" cy="1676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Start a conversation! Ask questions that are: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Easy to answer, OR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Focus on a challenging topic that encourages new ideas and solutions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Engagement: Ask Questions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17" y="2674278"/>
            <a:ext cx="3534631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88328"/>
            <a:ext cx="381635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53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Engagement: Build Community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30750"/>
            <a:ext cx="3825224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86201"/>
            <a:ext cx="3825224" cy="181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68" y="930751"/>
            <a:ext cx="382587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68" y="2895600"/>
            <a:ext cx="3825875" cy="180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5" y="4851115"/>
            <a:ext cx="3848278" cy="182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835670"/>
            <a:ext cx="3825223" cy="181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50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1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14400"/>
            <a:ext cx="3505200" cy="32004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chemeClr val="tx1"/>
                </a:solidFill>
              </a:rPr>
              <a:t>SMiLE</a:t>
            </a:r>
            <a:r>
              <a:rPr lang="en-US" dirty="0" smtClean="0">
                <a:solidFill>
                  <a:schemeClr val="tx1"/>
                </a:solidFill>
              </a:rPr>
              <a:t> = Social Media including Lions Everywhere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Social media tips, articles and resources for Lions by Lions</a:t>
            </a:r>
          </a:p>
          <a:p>
            <a:r>
              <a:rPr lang="en-US" dirty="0" smtClean="0">
                <a:hlinkClick r:id="rId2"/>
              </a:rPr>
              <a:t>LionsSmile.org</a:t>
            </a:r>
            <a:r>
              <a:rPr lang="en-US" dirty="0" smtClean="0"/>
              <a:t> </a:t>
            </a:r>
          </a:p>
          <a:p>
            <a:r>
              <a:rPr lang="en-US" dirty="0" smtClean="0">
                <a:hlinkClick r:id="rId3"/>
              </a:rPr>
              <a:t>Facebook.com/</a:t>
            </a:r>
            <a:r>
              <a:rPr lang="en-US" dirty="0" err="1" smtClean="0">
                <a:hlinkClick r:id="rId3"/>
              </a:rPr>
              <a:t>lionssmile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Resources: Lions </a:t>
            </a:r>
            <a:r>
              <a:rPr lang="en-US" dirty="0" err="1" smtClean="0"/>
              <a:t>SMiLE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87112"/>
            <a:ext cx="4458128" cy="235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27117"/>
            <a:ext cx="3395609" cy="511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95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14400"/>
            <a:ext cx="3924300" cy="322608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Lions news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Stories of impact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Photos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Videos</a:t>
            </a:r>
          </a:p>
          <a:p>
            <a:r>
              <a:rPr lang="en-US" dirty="0" smtClean="0">
                <a:solidFill>
                  <a:schemeClr val="tx1"/>
                </a:solidFill>
                <a:hlinkClick r:id="rId2"/>
              </a:rPr>
              <a:t>Facebook.com/</a:t>
            </a:r>
            <a:r>
              <a:rPr lang="en-US" dirty="0" err="1" smtClean="0">
                <a:solidFill>
                  <a:schemeClr val="tx1"/>
                </a:solidFill>
                <a:hlinkClick r:id="rId2"/>
              </a:rPr>
              <a:t>lionsclubs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Resources: LCI Facebook Page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343400"/>
            <a:ext cx="5867400" cy="223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30" y="726721"/>
            <a:ext cx="4513131" cy="341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05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www.youtube.com/lionsclubs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Resources: LCI YouTube Channel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623317"/>
            <a:ext cx="8191500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94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F</a:t>
            </a:r>
            <a:r>
              <a:rPr lang="en-US" dirty="0" smtClean="0">
                <a:hlinkClick r:id="rId2"/>
              </a:rPr>
              <a:t>acebook.com/help/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Resources: Facebook Help Center</a:t>
            </a:r>
            <a:endParaRPr lang="en-US" dirty="0"/>
          </a:p>
        </p:txBody>
      </p:sp>
      <p:pic>
        <p:nvPicPr>
          <p:cNvPr id="8195" name="Picture 3" descr="O:\Public Relations &amp; Communications\Public Relations\Online Communications\Social Media\Presentations and Training\Images\IMG_05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48" y="1392433"/>
            <a:ext cx="3851952" cy="513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O:\Public Relations &amp; Communications\Public Relations\Online Communications\Social Media\Presentations and Training\Images\IMG_053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47" y="1392432"/>
            <a:ext cx="3851953" cy="513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 Arrow 6"/>
          <p:cNvSpPr/>
          <p:nvPr/>
        </p:nvSpPr>
        <p:spPr bwMode="auto">
          <a:xfrm>
            <a:off x="3810856" y="6183313"/>
            <a:ext cx="1143000" cy="318516"/>
          </a:xfrm>
          <a:prstGeom prst="lef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8" name="Left Arrow 7"/>
          <p:cNvSpPr/>
          <p:nvPr/>
        </p:nvSpPr>
        <p:spPr bwMode="auto">
          <a:xfrm>
            <a:off x="3124200" y="4800600"/>
            <a:ext cx="1143000" cy="318516"/>
          </a:xfrm>
          <a:prstGeom prst="lef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190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chemeClr val="tx1"/>
                </a:solidFill>
              </a:rPr>
              <a:t>SMiLE</a:t>
            </a:r>
            <a:r>
              <a:rPr lang="en-US" dirty="0">
                <a:solidFill>
                  <a:schemeClr val="tx1"/>
                </a:solidFill>
              </a:rPr>
              <a:t> = Social Media including Lions Everywhere</a:t>
            </a:r>
          </a:p>
          <a:p>
            <a:r>
              <a:rPr lang="en-US" dirty="0">
                <a:solidFill>
                  <a:schemeClr val="tx1"/>
                </a:solidFill>
              </a:rPr>
              <a:t>Social media tips, articles and resources for Lions by Lions</a:t>
            </a:r>
          </a:p>
          <a:p>
            <a:r>
              <a:rPr lang="en-US" dirty="0">
                <a:hlinkClick r:id="rId2"/>
              </a:rPr>
              <a:t>LionsSmile.org</a:t>
            </a:r>
            <a:r>
              <a:rPr lang="en-US" dirty="0"/>
              <a:t> </a:t>
            </a:r>
          </a:p>
          <a:p>
            <a:r>
              <a:rPr lang="en-US" dirty="0" smtClean="0">
                <a:hlinkClick r:id="rId3"/>
              </a:rPr>
              <a:t>facebook.com/</a:t>
            </a:r>
            <a:r>
              <a:rPr lang="en-US" dirty="0" err="1" smtClean="0">
                <a:hlinkClick r:id="rId3"/>
              </a:rPr>
              <a:t>lionssmile</a:t>
            </a:r>
            <a:r>
              <a:rPr lang="en-US" dirty="0">
                <a:hlinkClick r:id="rId3"/>
              </a:rPr>
              <a:t>/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hlinkClick r:id="rId4"/>
              </a:rPr>
              <a:t>facebook.com/</a:t>
            </a:r>
            <a:r>
              <a:rPr lang="en-US" dirty="0" err="1" smtClean="0">
                <a:solidFill>
                  <a:schemeClr val="tx1"/>
                </a:solidFill>
                <a:hlinkClick r:id="rId4"/>
              </a:rPr>
              <a:t>lionsclubs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hlinkClick r:id="rId5"/>
              </a:rPr>
              <a:t>facebook.com/help/</a:t>
            </a:r>
            <a:r>
              <a:rPr lang="en-US" dirty="0"/>
              <a:t> 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hlinkClick r:id="rId6"/>
              </a:rPr>
              <a:t>youtube.com/</a:t>
            </a:r>
            <a:r>
              <a:rPr lang="en-US" dirty="0" err="1" smtClean="0">
                <a:hlinkClick r:id="rId6"/>
              </a:rPr>
              <a:t>lionsclubs</a:t>
            </a: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377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399"/>
            <a:ext cx="8305800" cy="2055846"/>
          </a:xfrm>
        </p:spPr>
        <p:txBody>
          <a:bodyPr/>
          <a:lstStyle/>
          <a:p>
            <a:pPr marL="0" lvl="1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Objectives: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Engage and retain current members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Empower and leverage large membership to increase storytelling and global visibility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Improve and increase service worldwide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Reach potential members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Social Media?</a:t>
            </a:r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990601" y="3110323"/>
            <a:ext cx="5386384" cy="3548060"/>
            <a:chOff x="804261" y="837865"/>
            <a:chExt cx="7531703" cy="4811799"/>
          </a:xfrm>
        </p:grpSpPr>
        <p:pic>
          <p:nvPicPr>
            <p:cNvPr id="59" name="Picture 11" descr="O:\Public Relations &amp; Communications\Multimedia\PR Photos\2013\Brand Photos\FOLAC\IMG_0323.jpg"/>
            <p:cNvPicPr>
              <a:picLocks noChangeAspect="1" noChangeArrowheads="1"/>
            </p:cNvPicPr>
            <p:nvPr/>
          </p:nvPicPr>
          <p:blipFill rotWithShape="1">
            <a:blip r:embed="rId3"/>
            <a:srcRect l="4215" t="15953" r="4215" b="10068"/>
            <a:stretch/>
          </p:blipFill>
          <p:spPr bwMode="auto">
            <a:xfrm>
              <a:off x="2065224" y="4923414"/>
              <a:ext cx="785378" cy="72625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cxnSp>
          <p:nvCxnSpPr>
            <p:cNvPr id="60" name="Straight Connector 59"/>
            <p:cNvCxnSpPr/>
            <p:nvPr/>
          </p:nvCxnSpPr>
          <p:spPr>
            <a:xfrm flipV="1">
              <a:off x="1929254" y="3407197"/>
              <a:ext cx="13564" cy="613006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1924462" y="2254334"/>
              <a:ext cx="13564" cy="613006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103" idx="0"/>
            </p:cNvCxnSpPr>
            <p:nvPr/>
          </p:nvCxnSpPr>
          <p:spPr>
            <a:xfrm flipV="1">
              <a:off x="2000081" y="1371663"/>
              <a:ext cx="342798" cy="294996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2662137" y="4672364"/>
              <a:ext cx="732019" cy="278964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4001620" y="2880538"/>
              <a:ext cx="372968" cy="54476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Picture 15" descr="O:\Public Relations &amp; Communications\Multimedia\PR Photos\2013\Brand Photos\OSEAL\_P7A2591.jpg"/>
            <p:cNvPicPr>
              <a:picLocks noChangeAspect="1" noChangeArrowheads="1"/>
            </p:cNvPicPr>
            <p:nvPr/>
          </p:nvPicPr>
          <p:blipFill rotWithShape="1">
            <a:blip r:embed="rId4"/>
            <a:srcRect l="20617" t="15508" r="24491" b="45859"/>
            <a:stretch/>
          </p:blipFill>
          <p:spPr bwMode="auto">
            <a:xfrm flipH="1">
              <a:off x="3268884" y="2571408"/>
              <a:ext cx="856188" cy="876053"/>
            </a:xfrm>
            <a:prstGeom prst="ellipse">
              <a:avLst/>
            </a:prstGeom>
            <a:ln w="63500" cap="rnd">
              <a:solidFill>
                <a:srgbClr val="00338D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cxnSp>
          <p:nvCxnSpPr>
            <p:cNvPr id="66" name="Straight Connector 65"/>
            <p:cNvCxnSpPr>
              <a:endCxn id="91" idx="2"/>
            </p:cNvCxnSpPr>
            <p:nvPr/>
          </p:nvCxnSpPr>
          <p:spPr>
            <a:xfrm flipV="1">
              <a:off x="6173582" y="1557781"/>
              <a:ext cx="147871" cy="1026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3503755" y="1770994"/>
              <a:ext cx="201242" cy="155100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504593" y="1848544"/>
              <a:ext cx="640171" cy="126970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071313" y="2096586"/>
              <a:ext cx="814391" cy="72919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endCxn id="91" idx="2"/>
            </p:cNvCxnSpPr>
            <p:nvPr/>
          </p:nvCxnSpPr>
          <p:spPr>
            <a:xfrm flipV="1">
              <a:off x="5918021" y="1557781"/>
              <a:ext cx="403431" cy="192761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6900072" y="1777411"/>
              <a:ext cx="301136" cy="319175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7156806" y="1451180"/>
              <a:ext cx="439990" cy="128388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5192933" y="2378529"/>
              <a:ext cx="1857707" cy="311731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5156629" y="2335207"/>
              <a:ext cx="189663" cy="86643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4214397" y="1999747"/>
              <a:ext cx="457862" cy="422103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4672260" y="2970245"/>
              <a:ext cx="0" cy="351272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672260" y="4024044"/>
              <a:ext cx="226186" cy="231877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3961918" y="4593128"/>
              <a:ext cx="542675" cy="28859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3767837" y="3935359"/>
              <a:ext cx="562536" cy="461821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158978" y="4020069"/>
              <a:ext cx="297253" cy="328272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endCxn id="93" idx="2"/>
            </p:cNvCxnSpPr>
            <p:nvPr/>
          </p:nvCxnSpPr>
          <p:spPr>
            <a:xfrm>
              <a:off x="3242804" y="3676838"/>
              <a:ext cx="924387" cy="19207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endCxn id="65" idx="5"/>
            </p:cNvCxnSpPr>
            <p:nvPr/>
          </p:nvCxnSpPr>
          <p:spPr>
            <a:xfrm flipV="1">
              <a:off x="3181817" y="3319167"/>
              <a:ext cx="212453" cy="192547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2921660" y="2527420"/>
              <a:ext cx="178427" cy="920041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endCxn id="99" idx="3"/>
            </p:cNvCxnSpPr>
            <p:nvPr/>
          </p:nvCxnSpPr>
          <p:spPr>
            <a:xfrm flipV="1">
              <a:off x="2300613" y="2404768"/>
              <a:ext cx="606151" cy="462573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2706196" y="1475695"/>
              <a:ext cx="404834" cy="437258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2319367" y="2090396"/>
              <a:ext cx="554567" cy="33961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2182963" y="3845443"/>
              <a:ext cx="427195" cy="320827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760098" y="2034157"/>
              <a:ext cx="713325" cy="735956"/>
            </a:xfrm>
            <a:prstGeom prst="ellipse">
              <a:avLst/>
            </a:prstGeom>
            <a:ln w="63500" cap="rnd">
              <a:solidFill>
                <a:srgbClr val="00338D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9" name="Picture 3" descr="F:\_P7A3095.jpg"/>
            <p:cNvPicPr>
              <a:picLocks noChangeAspect="1" noChangeArrowheads="1"/>
            </p:cNvPicPr>
            <p:nvPr/>
          </p:nvPicPr>
          <p:blipFill rotWithShape="1">
            <a:blip r:embed="rId6"/>
            <a:srcRect l="16667" t="3704" r="22223" b="43210"/>
            <a:stretch/>
          </p:blipFill>
          <p:spPr bwMode="auto">
            <a:xfrm>
              <a:off x="5177329" y="1569015"/>
              <a:ext cx="871106" cy="886621"/>
            </a:xfrm>
            <a:prstGeom prst="ellipse">
              <a:avLst/>
            </a:prstGeom>
            <a:ln w="63500" cap="rnd">
              <a:solidFill>
                <a:srgbClr val="00338D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7" descr="O:\Public Relations &amp; Communications\Multimedia\PR Photos\2013\Brand Photos\Europe\IMG_0737.jpg"/>
            <p:cNvPicPr>
              <a:picLocks noChangeAspect="1" noChangeArrowheads="1"/>
            </p:cNvPicPr>
            <p:nvPr/>
          </p:nvPicPr>
          <p:blipFill rotWithShape="1">
            <a:blip r:embed="rId7"/>
            <a:srcRect l="2405" t="-431" r="-3708" b="27465"/>
            <a:stretch/>
          </p:blipFill>
          <p:spPr bwMode="auto">
            <a:xfrm>
              <a:off x="3699256" y="1174424"/>
              <a:ext cx="851724" cy="815575"/>
            </a:xfrm>
            <a:prstGeom prst="ellipse">
              <a:avLst/>
            </a:prstGeom>
            <a:ln w="63500" cap="rnd">
              <a:solidFill>
                <a:srgbClr val="00338D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pic>
          <p:nvPicPr>
            <p:cNvPr id="91" name="Picture 12" descr="O:\Public Relations &amp; Communications\Multimedia\PR Photos\2013\Brand Photos\FOLAC\IMG_1166.jpg"/>
            <p:cNvPicPr>
              <a:picLocks noChangeAspect="1" noChangeArrowheads="1"/>
            </p:cNvPicPr>
            <p:nvPr/>
          </p:nvPicPr>
          <p:blipFill rotWithShape="1">
            <a:blip r:embed="rId8"/>
            <a:srcRect l="15106" t="20257" r="15183" b="20641"/>
            <a:stretch/>
          </p:blipFill>
          <p:spPr bwMode="auto">
            <a:xfrm>
              <a:off x="6321452" y="1141865"/>
              <a:ext cx="871913" cy="831831"/>
            </a:xfrm>
            <a:prstGeom prst="ellipse">
              <a:avLst/>
            </a:prstGeom>
            <a:ln w="63500" cap="rnd">
              <a:solidFill>
                <a:srgbClr val="00338D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pic>
          <p:nvPicPr>
            <p:cNvPr id="92" name="Picture 14" descr="O:\Public Relations &amp; Communications\Multimedia\PR Photos\2013\Brand Photos\ISAAME\_P7A2072.jpg"/>
            <p:cNvPicPr>
              <a:picLocks noChangeAspect="1" noChangeArrowheads="1"/>
            </p:cNvPicPr>
            <p:nvPr/>
          </p:nvPicPr>
          <p:blipFill rotWithShape="1">
            <a:blip r:embed="rId9"/>
            <a:srcRect l="7121" t="9658" r="21514" b="47419"/>
            <a:stretch/>
          </p:blipFill>
          <p:spPr bwMode="auto">
            <a:xfrm>
              <a:off x="1556189" y="2687131"/>
              <a:ext cx="816092" cy="812688"/>
            </a:xfrm>
            <a:prstGeom prst="ellipse">
              <a:avLst/>
            </a:prstGeom>
            <a:ln w="63500" cap="rnd">
              <a:solidFill>
                <a:srgbClr val="00338D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pic>
          <p:nvPicPr>
            <p:cNvPr id="93" name="Picture 19" descr="O:\Public Relations &amp; Communications\Multimedia\PR Photos\2013\Brand Photos\U.S. and Its Affiliates\_P7A2692.jpg"/>
            <p:cNvPicPr>
              <a:picLocks noChangeAspect="1" noChangeArrowheads="1"/>
            </p:cNvPicPr>
            <p:nvPr/>
          </p:nvPicPr>
          <p:blipFill rotWithShape="1">
            <a:blip r:embed="rId10"/>
            <a:srcRect l="24542" r="29237" b="71462"/>
            <a:stretch/>
          </p:blipFill>
          <p:spPr bwMode="auto">
            <a:xfrm>
              <a:off x="4167191" y="3313806"/>
              <a:ext cx="760520" cy="764480"/>
            </a:xfrm>
            <a:prstGeom prst="ellipse">
              <a:avLst/>
            </a:prstGeom>
            <a:ln w="63500" cap="rnd">
              <a:solidFill>
                <a:srgbClr val="00338D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pic>
          <p:nvPicPr>
            <p:cNvPr id="94" name="Picture 6" descr="O:\Public Relations &amp; Communications\Multimedia\PR Photos\2013\Brand Photos\Europe\img__1944.jpg"/>
            <p:cNvPicPr>
              <a:picLocks noChangeAspect="1" noChangeArrowheads="1"/>
            </p:cNvPicPr>
            <p:nvPr/>
          </p:nvPicPr>
          <p:blipFill rotWithShape="1">
            <a:blip r:embed="rId11"/>
            <a:srcRect t="14080" r="11514" b="28853"/>
            <a:stretch/>
          </p:blipFill>
          <p:spPr bwMode="auto">
            <a:xfrm>
              <a:off x="3129713" y="4218711"/>
              <a:ext cx="820575" cy="806553"/>
            </a:xfrm>
            <a:prstGeom prst="ellipse">
              <a:avLst/>
            </a:prstGeom>
            <a:ln w="63500" cap="rnd">
              <a:solidFill>
                <a:srgbClr val="00338D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pic>
          <p:nvPicPr>
            <p:cNvPr id="95" name="Picture 2" descr="O:\Public Relations &amp; Communications\Multimedia\PR Photos\2013\Brand Photos\Canada\img__1697.jpg"/>
            <p:cNvPicPr>
              <a:picLocks noChangeAspect="1" noChangeArrowheads="1"/>
            </p:cNvPicPr>
            <p:nvPr/>
          </p:nvPicPr>
          <p:blipFill rotWithShape="1">
            <a:blip r:embed="rId12"/>
            <a:srcRect l="7422" t="7454" r="14916" b="24122"/>
            <a:stretch/>
          </p:blipFill>
          <p:spPr bwMode="auto">
            <a:xfrm>
              <a:off x="4330373" y="2267446"/>
              <a:ext cx="879409" cy="835407"/>
            </a:xfrm>
            <a:prstGeom prst="ellipse">
              <a:avLst/>
            </a:prstGeom>
            <a:ln w="63500" cap="rnd">
              <a:solidFill>
                <a:srgbClr val="00338D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pic>
          <p:nvPicPr>
            <p:cNvPr id="96" name="Picture 10" descr="O:\Public Relations &amp; Communications\Multimedia\PR Photos\2013\Brand Photos\FOLAC\img__3101.jpg"/>
            <p:cNvPicPr>
              <a:picLocks noChangeAspect="1" noChangeArrowheads="1"/>
            </p:cNvPicPr>
            <p:nvPr/>
          </p:nvPicPr>
          <p:blipFill rotWithShape="1">
            <a:blip r:embed="rId13"/>
            <a:srcRect t="9215" r="15300" b="30663"/>
            <a:stretch/>
          </p:blipFill>
          <p:spPr bwMode="auto">
            <a:xfrm>
              <a:off x="2182963" y="837865"/>
              <a:ext cx="842216" cy="850432"/>
            </a:xfrm>
            <a:prstGeom prst="ellipse">
              <a:avLst/>
            </a:prstGeom>
            <a:ln w="63500" cap="rnd">
              <a:solidFill>
                <a:srgbClr val="00338D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pic>
          <p:nvPicPr>
            <p:cNvPr id="97" name="Picture 4" descr="O:\Public Relations &amp; Communications\Multimedia\PR Photos\2013\Brand Photos\Europe\_P7A2224.jpg"/>
            <p:cNvPicPr>
              <a:picLocks noChangeAspect="1" noChangeArrowheads="1"/>
            </p:cNvPicPr>
            <p:nvPr/>
          </p:nvPicPr>
          <p:blipFill rotWithShape="1">
            <a:blip r:embed="rId14"/>
            <a:srcRect l="9267" t="6430" r="17313" b="38087"/>
            <a:stretch/>
          </p:blipFill>
          <p:spPr bwMode="auto">
            <a:xfrm>
              <a:off x="2466998" y="3324110"/>
              <a:ext cx="801886" cy="775738"/>
            </a:xfrm>
            <a:prstGeom prst="ellipse">
              <a:avLst/>
            </a:prstGeom>
            <a:ln w="63500" cap="rnd">
              <a:solidFill>
                <a:srgbClr val="00338D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pic>
          <p:nvPicPr>
            <p:cNvPr id="98" name="Picture 16" descr="O:\Public Relations &amp; Communications\Multimedia\PR Photos\2013\Brand Photos\OSEAL\_P7A3129.jpg"/>
            <p:cNvPicPr>
              <a:picLocks noChangeAspect="1" noChangeArrowheads="1"/>
            </p:cNvPicPr>
            <p:nvPr/>
          </p:nvPicPr>
          <p:blipFill rotWithShape="1">
            <a:blip r:embed="rId15"/>
            <a:srcRect l="22114" t="17953" r="38287" b="39518"/>
            <a:stretch/>
          </p:blipFill>
          <p:spPr bwMode="auto">
            <a:xfrm>
              <a:off x="4478867" y="4166270"/>
              <a:ext cx="813101" cy="792584"/>
            </a:xfrm>
            <a:prstGeom prst="ellipse">
              <a:avLst/>
            </a:prstGeom>
            <a:ln w="63500" cap="rnd">
              <a:solidFill>
                <a:srgbClr val="00338D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pic>
          <p:nvPicPr>
            <p:cNvPr id="99" name="Picture 17" descr="O:\Public Relations &amp; Communications\Multimedia\PR Photos\2013\Brand Photos\People with Disabilities\img__2072.jpg"/>
            <p:cNvPicPr>
              <a:picLocks noChangeAspect="1" noChangeArrowheads="1"/>
            </p:cNvPicPr>
            <p:nvPr/>
          </p:nvPicPr>
          <p:blipFill rotWithShape="1">
            <a:blip r:embed="rId16"/>
            <a:srcRect l="15106" t="13312" r="25274" b="32800"/>
            <a:stretch/>
          </p:blipFill>
          <p:spPr bwMode="auto">
            <a:xfrm>
              <a:off x="2784982" y="1778405"/>
              <a:ext cx="831578" cy="733831"/>
            </a:xfrm>
            <a:prstGeom prst="ellipse">
              <a:avLst/>
            </a:prstGeom>
            <a:ln w="63500" cap="rnd">
              <a:solidFill>
                <a:srgbClr val="00338D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pic>
          <p:nvPicPr>
            <p:cNvPr id="100" name="Picture 13" descr="O:\Public Relations &amp; Communications\Multimedia\PR Photos\2013\Brand Photos\ISAAME\_P7A1862.jpg"/>
            <p:cNvPicPr>
              <a:picLocks noChangeAspect="1" noChangeArrowheads="1"/>
            </p:cNvPicPr>
            <p:nvPr/>
          </p:nvPicPr>
          <p:blipFill rotWithShape="1">
            <a:blip r:embed="rId17"/>
            <a:srcRect l="23401" r="4942" b="33602"/>
            <a:stretch/>
          </p:blipFill>
          <p:spPr bwMode="auto">
            <a:xfrm>
              <a:off x="7473423" y="870437"/>
              <a:ext cx="862541" cy="744067"/>
            </a:xfrm>
            <a:prstGeom prst="ellipse">
              <a:avLst/>
            </a:prstGeom>
            <a:ln w="63500" cap="rnd">
              <a:solidFill>
                <a:srgbClr val="00338D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cxnSp>
          <p:nvCxnSpPr>
            <p:cNvPr id="101" name="Straight Connector 100"/>
            <p:cNvCxnSpPr/>
            <p:nvPr/>
          </p:nvCxnSpPr>
          <p:spPr>
            <a:xfrm flipH="1" flipV="1">
              <a:off x="1947610" y="4560061"/>
              <a:ext cx="394728" cy="391267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 flipV="1">
              <a:off x="1261127" y="1572826"/>
              <a:ext cx="558928" cy="281561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" name="Picture 18" descr="O:\Public Relations &amp; Communications\Multimedia\PR Photos\2013\Brand Photos\People with Disabilities\IMG_1345.jpg"/>
            <p:cNvPicPr>
              <a:picLocks noChangeAspect="1" noChangeArrowheads="1"/>
            </p:cNvPicPr>
            <p:nvPr/>
          </p:nvPicPr>
          <p:blipFill rotWithShape="1">
            <a:blip r:embed="rId18"/>
            <a:srcRect l="7744" t="20327" r="47193" b="52439"/>
            <a:stretch/>
          </p:blipFill>
          <p:spPr bwMode="auto">
            <a:xfrm>
              <a:off x="1615114" y="1666659"/>
              <a:ext cx="769934" cy="711870"/>
            </a:xfrm>
            <a:prstGeom prst="ellipse">
              <a:avLst/>
            </a:prstGeom>
            <a:ln w="63500" cap="rnd">
              <a:solidFill>
                <a:srgbClr val="00338D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cxnSp>
          <p:nvCxnSpPr>
            <p:cNvPr id="104" name="Straight Connector 103"/>
            <p:cNvCxnSpPr/>
            <p:nvPr/>
          </p:nvCxnSpPr>
          <p:spPr>
            <a:xfrm flipH="1" flipV="1">
              <a:off x="1202462" y="1561868"/>
              <a:ext cx="11156" cy="1866447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Picture 3" descr="O:\Public Relations &amp; Communications\Multimedia\PR Photos\2013\Brand Photos\Canada\img__1646.jpg"/>
            <p:cNvPicPr>
              <a:picLocks noChangeAspect="1" noChangeArrowheads="1"/>
            </p:cNvPicPr>
            <p:nvPr/>
          </p:nvPicPr>
          <p:blipFill rotWithShape="1">
            <a:blip r:embed="rId19"/>
            <a:srcRect l="20490" t="12697" r="11569" b="28806"/>
            <a:stretch/>
          </p:blipFill>
          <p:spPr bwMode="auto">
            <a:xfrm>
              <a:off x="804261" y="1086977"/>
              <a:ext cx="727730" cy="675195"/>
            </a:xfrm>
            <a:prstGeom prst="ellipse">
              <a:avLst/>
            </a:prstGeom>
            <a:ln w="63500" cap="rnd">
              <a:solidFill>
                <a:srgbClr val="00338D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cxnSp>
          <p:nvCxnSpPr>
            <p:cNvPr id="106" name="Straight Connector 105"/>
            <p:cNvCxnSpPr/>
            <p:nvPr/>
          </p:nvCxnSpPr>
          <p:spPr>
            <a:xfrm flipH="1" flipV="1">
              <a:off x="1368683" y="3800643"/>
              <a:ext cx="400016" cy="335563"/>
            </a:xfrm>
            <a:prstGeom prst="line">
              <a:avLst/>
            </a:prstGeom>
            <a:ln w="5715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" name="Group 106"/>
            <p:cNvGrpSpPr>
              <a:grpSpLocks/>
            </p:cNvGrpSpPr>
            <p:nvPr/>
          </p:nvGrpSpPr>
          <p:grpSpPr bwMode="auto">
            <a:xfrm>
              <a:off x="899992" y="3275080"/>
              <a:ext cx="694244" cy="686350"/>
              <a:chOff x="558872" y="2314138"/>
              <a:chExt cx="2093913" cy="2840475"/>
            </a:xfrm>
          </p:grpSpPr>
          <p:pic>
            <p:nvPicPr>
              <p:cNvPr id="109" name="Picture 4" descr="1/2 INCH REG LAPEL TACK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0949">
                <a:off x="1609725" y="4900613"/>
                <a:ext cx="254000" cy="254000"/>
              </a:xfrm>
              <a:prstGeom prst="ellipse">
                <a:avLst/>
              </a:prstGeom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F:\_P7A4175.jpg"/>
              <p:cNvPicPr>
                <a:picLocks noChangeAspect="1" noChangeArrowheads="1"/>
              </p:cNvPicPr>
              <p:nvPr/>
            </p:nvPicPr>
            <p:blipFill rotWithShape="1">
              <a:blip r:embed="rId21"/>
              <a:srcRect l="36667" t="7592" r="23055" b="57962"/>
              <a:stretch/>
            </p:blipFill>
            <p:spPr bwMode="auto">
              <a:xfrm>
                <a:off x="558872" y="2314138"/>
                <a:ext cx="2093913" cy="2687638"/>
              </a:xfrm>
              <a:prstGeom prst="ellipse">
                <a:avLst/>
              </a:prstGeom>
              <a:ln w="63500" cap="rnd">
                <a:solidFill>
                  <a:srgbClr val="00338D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8" name="Picture 5" descr="O:\Public Relations &amp; Communications\Multimedia\PR Photos\2013\Brand Photos\Europe\_P7A4055.jpg"/>
            <p:cNvPicPr>
              <a:picLocks noChangeAspect="1" noChangeArrowheads="1"/>
            </p:cNvPicPr>
            <p:nvPr/>
          </p:nvPicPr>
          <p:blipFill rotWithShape="1">
            <a:blip r:embed="rId22"/>
            <a:srcRect l="38796" t="4496" r="33494" b="67207"/>
            <a:stretch/>
          </p:blipFill>
          <p:spPr bwMode="auto">
            <a:xfrm>
              <a:off x="1608790" y="3889170"/>
              <a:ext cx="739111" cy="715653"/>
            </a:xfrm>
            <a:prstGeom prst="ellipse">
              <a:avLst/>
            </a:prstGeom>
            <a:ln w="63500" cap="rnd">
              <a:solidFill>
                <a:srgbClr val="00338D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</p:grpSp>
      <p:grpSp>
        <p:nvGrpSpPr>
          <p:cNvPr id="111" name="Group 110"/>
          <p:cNvGrpSpPr/>
          <p:nvPr/>
        </p:nvGrpSpPr>
        <p:grpSpPr>
          <a:xfrm>
            <a:off x="6633475" y="2570715"/>
            <a:ext cx="2041680" cy="2815081"/>
            <a:chOff x="6403012" y="4215531"/>
            <a:chExt cx="1876519" cy="2718757"/>
          </a:xfrm>
        </p:grpSpPr>
        <p:pic>
          <p:nvPicPr>
            <p:cNvPr id="112" name="Picture 8" descr="O:\Public Relations &amp; Communications\Multimedia\PR Photos\2013\Brand Photos\Europe\IMG_0758.jpg"/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000" b="100000" l="9581" r="98503"/>
                      </a14:imgEffect>
                    </a14:imgLayer>
                  </a14:imgProps>
                </a:ext>
              </a:extLst>
            </a:blip>
            <a:srcRect l="13328" t="9974" b="6386"/>
            <a:stretch/>
          </p:blipFill>
          <p:spPr bwMode="auto">
            <a:xfrm>
              <a:off x="6403012" y="4215531"/>
              <a:ext cx="1876519" cy="2718757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0593" y="5649917"/>
              <a:ext cx="385488" cy="385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568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Getting Started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7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O:\Public Relations &amp; Communications\Public Relations\Online Communications\Social Media\Presentations and Training\Images\IMG_0489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1300" y="9144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Started: How?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2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Started: </a:t>
            </a:r>
            <a:r>
              <a:rPr lang="en-US" dirty="0" smtClean="0"/>
              <a:t>Provide Email Address</a:t>
            </a:r>
            <a:endParaRPr lang="en-US" dirty="0"/>
          </a:p>
        </p:txBody>
      </p:sp>
      <p:pic>
        <p:nvPicPr>
          <p:cNvPr id="2050" name="Picture 2" descr="O:\Public Relations &amp; Communications\Public Relations\Online Communications\Social Media\Presentations and Training\Images\IMG_0490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914400"/>
            <a:ext cx="38290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O:\Public Relations &amp; Communications\Public Relations\Online Communications\Social Media\Presentations and Training\Images\IMG_0491.PNG"/>
          <p:cNvPicPr>
            <a:picLocks noGrp="1" noChangeAspect="1" noChangeArrowheads="1"/>
          </p:cNvPicPr>
          <p:nvPr>
            <p:ph sz="half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914400"/>
            <a:ext cx="38290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23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Started: Name and Password</a:t>
            </a:r>
            <a:endParaRPr lang="en-US" dirty="0"/>
          </a:p>
        </p:txBody>
      </p:sp>
      <p:pic>
        <p:nvPicPr>
          <p:cNvPr id="3074" name="Picture 2" descr="O:\Public Relations &amp; Communications\Public Relations\Online Communications\Social Media\Presentations and Training\Images\IMG_0492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914400"/>
            <a:ext cx="38290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O:\Public Relations &amp; Communications\Public Relations\Online Communications\Social Media\Presentations and Training\Images\IMG_0493.PNG"/>
          <p:cNvPicPr>
            <a:picLocks noGrp="1" noChangeAspect="1" noChangeArrowheads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914400"/>
            <a:ext cx="38290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66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Started: Birthday and Gender</a:t>
            </a:r>
            <a:endParaRPr lang="en-US" dirty="0"/>
          </a:p>
        </p:txBody>
      </p:sp>
      <p:pic>
        <p:nvPicPr>
          <p:cNvPr id="4098" name="Picture 2" descr="O:\Public Relations &amp; Communications\Public Relations\Online Communications\Social Media\Presentations and Training\Images\IMG_0494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914400"/>
            <a:ext cx="38290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O:\Public Relations &amp; Communications\Public Relations\Online Communications\Social Media\Presentations and Training\Images\IMG_0495.PNG"/>
          <p:cNvPicPr>
            <a:picLocks noGrp="1" noChangeAspect="1" noChangeArrowheads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914400"/>
            <a:ext cx="38290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36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:\Public Relations &amp; Communications\Public Relations\Online Communications\Social Media\Presentations and Training\Images\IMG_0496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1300" y="9144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Started: Find Friends</a:t>
            </a:r>
            <a:endParaRPr lang="en-US" dirty="0"/>
          </a:p>
        </p:txBody>
      </p:sp>
      <p:sp>
        <p:nvSpPr>
          <p:cNvPr id="7" name="Left Arrow 6"/>
          <p:cNvSpPr/>
          <p:nvPr/>
        </p:nvSpPr>
        <p:spPr bwMode="auto">
          <a:xfrm>
            <a:off x="6019800" y="969749"/>
            <a:ext cx="489204" cy="242316"/>
          </a:xfrm>
          <a:prstGeom prst="lef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59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Started: Add Profile Picture</a:t>
            </a:r>
            <a:endParaRPr lang="en-US" dirty="0"/>
          </a:p>
        </p:txBody>
      </p:sp>
      <p:pic>
        <p:nvPicPr>
          <p:cNvPr id="6146" name="Picture 2" descr="O:\Public Relations &amp; Communications\Public Relations\Online Communications\Social Media\Presentations and Training\Images\IMG_0497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914400"/>
            <a:ext cx="38290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O:\Public Relations &amp; Communications\Public Relations\Online Communications\Social Media\Presentations and Training\Images\IMG_0498.PNG"/>
          <p:cNvPicPr>
            <a:picLocks noGrp="1" noChangeAspect="1" noChangeArrowheads="1"/>
          </p:cNvPicPr>
          <p:nvPr>
            <p:ph sz="half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914400"/>
            <a:ext cx="38290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 bwMode="auto">
          <a:xfrm>
            <a:off x="5934041" y="2971939"/>
            <a:ext cx="830441" cy="242316"/>
          </a:xfrm>
          <a:prstGeom prst="lef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363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Started: Upload Profile Picture</a:t>
            </a:r>
            <a:endParaRPr lang="en-US" dirty="0"/>
          </a:p>
        </p:txBody>
      </p:sp>
      <p:pic>
        <p:nvPicPr>
          <p:cNvPr id="7170" name="Picture 2" descr="O:\Public Relations &amp; Communications\Public Relations\Online Communications\Social Media\Presentations and Training\Images\IMG_0499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914400"/>
            <a:ext cx="38290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O:\Public Relations &amp; Communications\Public Relations\Online Communications\Social Media\Presentations and Training\Images\IMG_0500.PNG"/>
          <p:cNvPicPr>
            <a:picLocks noGrp="1" noChangeAspect="1" noChangeArrowheads="1"/>
          </p:cNvPicPr>
          <p:nvPr>
            <p:ph sz="half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914400"/>
            <a:ext cx="38290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97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O:\Public Relations &amp; Communications\Public Relations\Online Communications\Social Media\Presentations and Training\Images\IMG_050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575" y="914400"/>
            <a:ext cx="38290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Started: Update Settings</a:t>
            </a:r>
            <a:endParaRPr lang="en-US" dirty="0"/>
          </a:p>
        </p:txBody>
      </p:sp>
      <p:pic>
        <p:nvPicPr>
          <p:cNvPr id="8197" name="Picture 5" descr="O:\Public Relations &amp; Communications\Public Relations\Online Communications\Social Media\Presentations and Training\Images\IMG_0502.PNG"/>
          <p:cNvPicPr>
            <a:picLocks noGrp="1" noChangeAspect="1" noChangeArrowheads="1"/>
          </p:cNvPicPr>
          <p:nvPr>
            <p:ph sz="half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914400"/>
            <a:ext cx="38290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 Arrow 5"/>
          <p:cNvSpPr/>
          <p:nvPr/>
        </p:nvSpPr>
        <p:spPr bwMode="auto">
          <a:xfrm>
            <a:off x="3581400" y="3141587"/>
            <a:ext cx="685800" cy="242316"/>
          </a:xfrm>
          <a:prstGeom prst="lef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Left Arrow 10"/>
          <p:cNvSpPr/>
          <p:nvPr/>
        </p:nvSpPr>
        <p:spPr bwMode="auto">
          <a:xfrm>
            <a:off x="5867400" y="1825267"/>
            <a:ext cx="685800" cy="242316"/>
          </a:xfrm>
          <a:prstGeom prst="lef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2" name="Left Arrow 11"/>
          <p:cNvSpPr/>
          <p:nvPr/>
        </p:nvSpPr>
        <p:spPr bwMode="auto">
          <a:xfrm>
            <a:off x="6002482" y="3810000"/>
            <a:ext cx="685800" cy="242316"/>
          </a:xfrm>
          <a:prstGeom prst="lef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3" name="Left Arrow 12"/>
          <p:cNvSpPr/>
          <p:nvPr/>
        </p:nvSpPr>
        <p:spPr bwMode="auto">
          <a:xfrm>
            <a:off x="3390900" y="5791200"/>
            <a:ext cx="685800" cy="242316"/>
          </a:xfrm>
          <a:prstGeom prst="lef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577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Started: Followers</a:t>
            </a:r>
            <a:endParaRPr lang="en-US" dirty="0"/>
          </a:p>
        </p:txBody>
      </p:sp>
      <p:pic>
        <p:nvPicPr>
          <p:cNvPr id="9218" name="Picture 2" descr="O:\Public Relations &amp; Communications\Public Relations\Online Communications\Social Media\Presentations and Training\Images\IMG_0503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9144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30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1600200"/>
          </a:xfrm>
        </p:spPr>
        <p:txBody>
          <a:bodyPr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11 social </a:t>
            </a:r>
            <a:r>
              <a:rPr lang="en-US" sz="2000" dirty="0">
                <a:solidFill>
                  <a:schemeClr val="tx1"/>
                </a:solidFill>
              </a:rPr>
              <a:t>platforms </a:t>
            </a:r>
            <a:r>
              <a:rPr lang="en-US" sz="2000" dirty="0" smtClean="0">
                <a:solidFill>
                  <a:schemeClr val="tx1"/>
                </a:solidFill>
              </a:rPr>
              <a:t>represented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Facebook </a:t>
            </a:r>
            <a:r>
              <a:rPr lang="en-US" sz="2000" dirty="0">
                <a:solidFill>
                  <a:schemeClr val="tx1"/>
                </a:solidFill>
              </a:rPr>
              <a:t>most used </a:t>
            </a:r>
            <a:r>
              <a:rPr lang="en-US" sz="2000" dirty="0" smtClean="0">
                <a:solidFill>
                  <a:schemeClr val="tx1"/>
                </a:solidFill>
              </a:rPr>
              <a:t>platform by </a:t>
            </a:r>
            <a:r>
              <a:rPr lang="en-US" sz="2000" dirty="0">
                <a:solidFill>
                  <a:schemeClr val="tx1"/>
                </a:solidFill>
              </a:rPr>
              <a:t>Lions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Mainly used to engage/inform current members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LCI Social Media Overview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7199" y="3029431"/>
            <a:ext cx="840265" cy="83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5" y="2994818"/>
            <a:ext cx="918555" cy="91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734" y="4305818"/>
            <a:ext cx="835292" cy="83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084" y="3018079"/>
            <a:ext cx="850760" cy="85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723" y="3029432"/>
            <a:ext cx="883942" cy="88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" descr="Image result for google pl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s://pbs.twimg.com/profile_images/638750728354430976/HnTYCHzN_400x400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034" y="3021805"/>
            <a:ext cx="847034" cy="84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youtube.com/yt/brand/media/image/YouTube-logo-full_color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38600"/>
            <a:ext cx="2123609" cy="132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vimeography.com/app/themes/bones/library/images/icons/vimeo-icon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819" y="4312584"/>
            <a:ext cx="765230" cy="76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upload.wikimedia.org/wikipedia/commons/thumb/2/2c/Tumblr_Logo.svg/2000px-Tumblr_Logo.svg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35" y="4520765"/>
            <a:ext cx="1747836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donsphoto.com/blog/wp-content/uploads/2015/05/2000px-Flickr_Shiny_Icon_svg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736" y="4274575"/>
            <a:ext cx="832388" cy="83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topbirdingtours.com/wp-content/uploads/2016/02/Pinterest-Logo-2-300x300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550" y="3013584"/>
            <a:ext cx="918896" cy="91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77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Started: Go!</a:t>
            </a:r>
            <a:endParaRPr lang="en-US" dirty="0"/>
          </a:p>
        </p:txBody>
      </p:sp>
      <p:pic>
        <p:nvPicPr>
          <p:cNvPr id="10242" name="Picture 2" descr="O:\Public Relations &amp; Communications\Public Relations\Online Communications\Social Media\Presentations and Training\Images\IMG_0504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9144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80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4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Deep Dive: Facebook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3548" y="3429000"/>
            <a:ext cx="840265" cy="83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7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Basics: Profile vs. Page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4191000" cy="181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3581400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Profile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Held under an individual’s name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One profile per person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Max of 5,000 friends, unlimited followers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0600" y="3446817"/>
            <a:ext cx="396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Page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Must be created/managed by individuals with FB profile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Unlimited pages per profile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Unlimited number of likes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Typically used by companies, organizations, brands and celebrities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295400"/>
            <a:ext cx="4191000" cy="17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85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Basics: Friends vs. Followers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954286"/>
            <a:ext cx="4191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Friends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Friend </a:t>
            </a:r>
            <a:r>
              <a:rPr lang="en-US" sz="2000" dirty="0"/>
              <a:t>requests must be </a:t>
            </a:r>
            <a:r>
              <a:rPr lang="en-US" sz="2000" dirty="0" smtClean="0"/>
              <a:t>ACCEPTED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5,000 friend LIMIT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When you </a:t>
            </a:r>
            <a:r>
              <a:rPr lang="en-US" sz="2000" dirty="0" smtClean="0"/>
              <a:t>confirm friends, they follow your activity and you automatically follow their activity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Friends may see each other’s PRIVATE posts in News Feed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65874"/>
            <a:ext cx="3692343" cy="269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26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Followers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Anyone can AUTOMATICALLY follow you – no need to accept a follower request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UNLIMITED number of followers</a:t>
            </a:r>
          </a:p>
          <a:p>
            <a:r>
              <a:rPr lang="en-US" sz="2000" dirty="0">
                <a:solidFill>
                  <a:schemeClr val="tx1"/>
                </a:solidFill>
              </a:rPr>
              <a:t>When someone who is not your friend FOLLOWS you, they’ll see your PUBLIC posts in their News </a:t>
            </a:r>
            <a:r>
              <a:rPr lang="en-US" sz="2000" dirty="0" smtClean="0">
                <a:solidFill>
                  <a:schemeClr val="tx1"/>
                </a:solidFill>
              </a:rPr>
              <a:t>Feed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Why have “Followers”?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You </a:t>
            </a:r>
            <a:r>
              <a:rPr lang="en-US" sz="2000" dirty="0">
                <a:solidFill>
                  <a:schemeClr val="tx1"/>
                </a:solidFill>
              </a:rPr>
              <a:t>don’t want to manually confirm every friend </a:t>
            </a:r>
            <a:r>
              <a:rPr lang="en-US" sz="2000" dirty="0" smtClean="0">
                <a:solidFill>
                  <a:schemeClr val="tx1"/>
                </a:solidFill>
              </a:rPr>
              <a:t>request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You have reached 5,000 friends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You </a:t>
            </a:r>
            <a:r>
              <a:rPr lang="en-US" sz="2000" dirty="0">
                <a:solidFill>
                  <a:schemeClr val="tx1"/>
                </a:solidFill>
              </a:rPr>
              <a:t>don’t want to see everyone’s posts in your </a:t>
            </a:r>
            <a:r>
              <a:rPr lang="en-US" sz="2000" dirty="0" smtClean="0">
                <a:solidFill>
                  <a:schemeClr val="tx1"/>
                </a:solidFill>
              </a:rPr>
              <a:t>news feed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You </a:t>
            </a:r>
            <a:r>
              <a:rPr lang="en-US" sz="2000" dirty="0">
                <a:solidFill>
                  <a:schemeClr val="tx1"/>
                </a:solidFill>
              </a:rPr>
              <a:t>want to keep some posts private for “Friends” </a:t>
            </a:r>
            <a:r>
              <a:rPr lang="en-US" sz="2000" dirty="0" smtClean="0">
                <a:solidFill>
                  <a:schemeClr val="tx1"/>
                </a:solidFill>
              </a:rPr>
              <a:t>only</a:t>
            </a:r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Basics: </a:t>
            </a:r>
            <a:r>
              <a:rPr lang="en-US" dirty="0"/>
              <a:t>Friends vs. Followers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83" y="3886200"/>
            <a:ext cx="5334000" cy="224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8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Facebook Best Practices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8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ons_PowerPoint_Template_June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0FA4D3E4-5B6C-485A-B8A8-63E12D09401A}">
  <ds:schemaRefs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a7495015-d16d-4dd1-a72f-488cd8119f34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</Template>
  <TotalTime>2964</TotalTime>
  <Words>1346</Words>
  <Application>Microsoft Office PowerPoint</Application>
  <PresentationFormat>On-screen Show (4:3)</PresentationFormat>
  <Paragraphs>228</Paragraphs>
  <Slides>41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Lions_PowerPoint_Template_June2016_Template</vt:lpstr>
      <vt:lpstr>Social Media:  Facebook Basics</vt:lpstr>
      <vt:lpstr>Presentation Summary</vt:lpstr>
      <vt:lpstr>Why Use Social Media?</vt:lpstr>
      <vt:lpstr>LCI Social Media Overview</vt:lpstr>
      <vt:lpstr>Deep Dive: Facebook</vt:lpstr>
      <vt:lpstr>The Basics: Profile vs. Page</vt:lpstr>
      <vt:lpstr>The Basics: Friends vs. Followers</vt:lpstr>
      <vt:lpstr>The Basics: Friends vs. Followers</vt:lpstr>
      <vt:lpstr>Facebook Best Practices</vt:lpstr>
      <vt:lpstr>Best Practices: What to Post</vt:lpstr>
      <vt:lpstr>Best Practices: What to Post</vt:lpstr>
      <vt:lpstr>Best Practices: What to Post</vt:lpstr>
      <vt:lpstr>Best Practices: What to Post</vt:lpstr>
      <vt:lpstr>Best Practices: Choose Your Audience</vt:lpstr>
      <vt:lpstr>Best Practices: Hashtags</vt:lpstr>
      <vt:lpstr>Best Practices: Hashtags</vt:lpstr>
      <vt:lpstr>Examples of Top Performing Posts</vt:lpstr>
      <vt:lpstr>Examples of Top Performing Posts</vt:lpstr>
      <vt:lpstr>Use Facebook to Connect</vt:lpstr>
      <vt:lpstr>Engagement: Respond to Comments</vt:lpstr>
      <vt:lpstr>Engagement: Like and Share Content</vt:lpstr>
      <vt:lpstr>Engagement: Ask Questions</vt:lpstr>
      <vt:lpstr>Engagement: Build Community</vt:lpstr>
      <vt:lpstr>Resources</vt:lpstr>
      <vt:lpstr>Resources: Lions SMiLE</vt:lpstr>
      <vt:lpstr>Resources: LCI Facebook Page</vt:lpstr>
      <vt:lpstr>Resources: LCI YouTube Channel</vt:lpstr>
      <vt:lpstr>Resources: Facebook Help Center</vt:lpstr>
      <vt:lpstr>Resources</vt:lpstr>
      <vt:lpstr>Getting Started</vt:lpstr>
      <vt:lpstr>Getting Started: How?</vt:lpstr>
      <vt:lpstr>Getting Started: Provide Email Address</vt:lpstr>
      <vt:lpstr>Getting Started: Name and Password</vt:lpstr>
      <vt:lpstr>Getting Started: Birthday and Gender</vt:lpstr>
      <vt:lpstr>Getting Started: Find Friends</vt:lpstr>
      <vt:lpstr>Getting Started: Add Profile Picture</vt:lpstr>
      <vt:lpstr>Getting Started: Upload Profile Picture</vt:lpstr>
      <vt:lpstr>Getting Started: Update Settings</vt:lpstr>
      <vt:lpstr>Getting Started: Followers</vt:lpstr>
      <vt:lpstr>Getting Started: Go!</vt:lpstr>
      <vt:lpstr>Questions?</vt:lpstr>
    </vt:vector>
  </TitlesOfParts>
  <Company>Lions Clubs International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Media:  Facebook Basics</dc:title>
  <dc:creator>MacKenzie, Jacquelyn</dc:creator>
  <cp:lastModifiedBy>MacKenzie, Jacquelyn</cp:lastModifiedBy>
  <cp:revision>94</cp:revision>
  <cp:lastPrinted>2016-09-22T18:03:43Z</cp:lastPrinted>
  <dcterms:created xsi:type="dcterms:W3CDTF">2016-07-21T17:32:05Z</dcterms:created>
  <dcterms:modified xsi:type="dcterms:W3CDTF">2017-05-12T17:31:15Z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